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CF79-F063-465B-B271-3F98E799D7D9}" type="datetimeFigureOut">
              <a:rPr lang="id-ID" smtClean="0"/>
              <a:pPr/>
              <a:t>14/03/2014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6AB6-8361-41C5-B2F7-51005701855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6AB6-8361-41C5-B2F7-51005701855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id-ID" b="1" dirty="0" smtClean="0"/>
              <a:t>RELASI DAN FUNGSI</a:t>
            </a:r>
            <a:endParaRPr lang="id-ID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362200"/>
            <a:ext cx="3886200" cy="1371600"/>
          </a:xfrm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elasi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entuk-bentuk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762000"/>
            <a:ext cx="6172200" cy="847725"/>
          </a:xfrm>
          <a:prstGeom prst="rect">
            <a:avLst/>
          </a:prstGeo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  <a:cs typeface="Arial" charset="0"/>
              </a:rPr>
              <a:t>Sifat-Sifat Komposisi Fungsi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828800" y="28956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 Komposisi fungsi tidak bersifat komutatif  ƒ : A→ B dan </a:t>
            </a:r>
            <a:endParaRPr lang="id-ID" sz="3200">
              <a:latin typeface="Comic Sans MS" pitchFamily="66" charset="0"/>
            </a:endParaRPr>
          </a:p>
          <a:p>
            <a:pPr marL="990600" lvl="1" indent="-5334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3200">
                <a:latin typeface="Comic Sans MS" pitchFamily="66" charset="0"/>
              </a:rPr>
              <a:t>    </a:t>
            </a:r>
            <a:r>
              <a:rPr lang="en-US" sz="3200">
                <a:latin typeface="Comic Sans MS" pitchFamily="66" charset="0"/>
              </a:rPr>
              <a:t>g : B→ C,</a:t>
            </a:r>
            <a:r>
              <a:rPr lang="id-ID" sz="3200">
                <a:latin typeface="Comic Sans MS" pitchFamily="66" charset="0"/>
              </a:rPr>
              <a:t> </a:t>
            </a:r>
            <a:r>
              <a:rPr lang="en-US" sz="3200">
                <a:latin typeface="Comic Sans MS" pitchFamily="66" charset="0"/>
              </a:rPr>
              <a:t>maka</a:t>
            </a:r>
            <a:r>
              <a:rPr lang="id-ID" sz="3200">
                <a:latin typeface="Comic Sans MS" pitchFamily="66" charset="0"/>
              </a:rPr>
              <a:t> </a:t>
            </a:r>
            <a:r>
              <a:rPr lang="en-US" sz="3200">
                <a:latin typeface="Comic Sans MS" pitchFamily="66" charset="0"/>
              </a:rPr>
              <a:t>ƒ○g</a:t>
            </a:r>
            <a:r>
              <a:rPr lang="id-ID" sz="3200">
                <a:latin typeface="Comic Sans MS" pitchFamily="66" charset="0"/>
              </a:rPr>
              <a:t> </a:t>
            </a:r>
            <a:r>
              <a:rPr lang="en-US" sz="3200">
                <a:latin typeface="Comic Sans MS" pitchFamily="66" charset="0"/>
              </a:rPr>
              <a:t>≠</a:t>
            </a:r>
            <a:r>
              <a:rPr lang="id-ID" sz="3200">
                <a:latin typeface="Comic Sans MS" pitchFamily="66" charset="0"/>
              </a:rPr>
              <a:t> </a:t>
            </a:r>
            <a:r>
              <a:rPr lang="en-US" sz="3200">
                <a:latin typeface="Comic Sans MS" pitchFamily="66" charset="0"/>
              </a:rPr>
              <a:t>g○ƒ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905000" y="1752600"/>
            <a:ext cx="4191000" cy="5334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 algn="l" eaLnBrk="0" hangingPunct="0">
              <a:lnSpc>
                <a:spcPct val="90000"/>
              </a:lnSpc>
              <a:spcBef>
                <a:spcPct val="20000"/>
              </a:spcBef>
              <a:buFontTx/>
              <a:buAutoNum type="alphaLcPeriod"/>
            </a:pPr>
            <a:r>
              <a:rPr lang="en-US" sz="2800" b="1" i="1">
                <a:latin typeface="Comic Sans MS" pitchFamily="66" charset="0"/>
              </a:rPr>
              <a:t>Tidak Komutatif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  <p:bldP spid="134147" grpId="0"/>
      <p:bldP spid="134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1981200" cy="533400"/>
          </a:xfrm>
          <a:prstGeom prst="rect">
            <a:avLst/>
          </a:prstGeo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Jawab: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828800" y="7620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Contoh Soal:</a:t>
            </a:r>
          </a:p>
          <a:p>
            <a:pPr marL="609600" indent="-6096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   Diketahui: ƒ(x)=2x + 1 dan g(x)=x</a:t>
            </a:r>
            <a:r>
              <a:rPr lang="en-US" sz="2800" baseline="30000">
                <a:latin typeface="Comic Sans MS" pitchFamily="66" charset="0"/>
              </a:rPr>
              <a:t>2</a:t>
            </a:r>
            <a:r>
              <a:rPr lang="en-US" sz="2800">
                <a:latin typeface="Comic Sans MS" pitchFamily="66" charset="0"/>
              </a:rPr>
              <a:t>-3.</a:t>
            </a:r>
            <a:r>
              <a:rPr lang="id-ID" sz="2800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Periksalah apakah (g○ƒ)(x)=(ƒ○g)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524000" y="2819400"/>
            <a:ext cx="373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(g○ƒ)(x)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=g(ƒ(x)</a:t>
            </a:r>
          </a:p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          =g(2x+1)</a:t>
            </a:r>
          </a:p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          =(2x+1)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-3</a:t>
            </a:r>
          </a:p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          =4x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+4x – 2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181600" y="2819400"/>
            <a:ext cx="396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/>
              <a:t>     </a:t>
            </a:r>
            <a:r>
              <a:rPr lang="en-US" sz="2400">
                <a:latin typeface="Comic Sans MS" pitchFamily="66" charset="0"/>
              </a:rPr>
              <a:t>(ƒ○g) (x) = ƒ(g(x))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            = ƒ (x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-3)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            =2(x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-3</a:t>
            </a:r>
            <a:r>
              <a:rPr lang="id-ID" sz="2400">
                <a:latin typeface="Comic Sans MS" pitchFamily="66" charset="0"/>
              </a:rPr>
              <a:t>) + </a:t>
            </a:r>
            <a:r>
              <a:rPr lang="en-US" sz="2400">
                <a:latin typeface="Comic Sans MS" pitchFamily="66" charset="0"/>
              </a:rPr>
              <a:t>1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id-ID" sz="2400">
                <a:latin typeface="Comic Sans MS" pitchFamily="66" charset="0"/>
              </a:rPr>
              <a:t>                    </a:t>
            </a:r>
            <a:r>
              <a:rPr lang="en-US" sz="2400">
                <a:latin typeface="Comic Sans MS" pitchFamily="66" charset="0"/>
              </a:rPr>
              <a:t>=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2x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– </a:t>
            </a:r>
            <a:r>
              <a:rPr lang="id-ID" sz="2400">
                <a:latin typeface="Comic Sans MS" pitchFamily="66" charset="0"/>
              </a:rPr>
              <a:t>6 + 1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id-ID" sz="2400">
                <a:latin typeface="Comic Sans MS" pitchFamily="66" charset="0"/>
              </a:rPr>
              <a:t>                    = </a:t>
            </a:r>
            <a:r>
              <a:rPr lang="en-US" sz="2400">
                <a:latin typeface="Comic Sans MS" pitchFamily="66" charset="0"/>
              </a:rPr>
              <a:t>2x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– 5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905000" y="5129213"/>
            <a:ext cx="6940550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Dari contoh di atas ditunjukkan bahwa </a:t>
            </a:r>
            <a:endParaRPr lang="id-ID" sz="2400"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(g○ƒ) ≠ (ƒ○g) (x)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/>
      <p:bldP spid="136195" grpId="0" build="p"/>
      <p:bldP spid="136196" grpId="0" build="p"/>
      <p:bldP spid="13619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722438"/>
            <a:ext cx="6705600" cy="3230562"/>
          </a:xfrm>
          <a:prstGeom prst="rect">
            <a:avLst/>
          </a:prstGeo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Komposisi Fungsi bersifat asosiatif,yaitu </a:t>
            </a:r>
            <a:endParaRPr lang="id-ID" sz="2800" smtClean="0">
              <a:latin typeface="Comic Sans MS" pitchFamily="66" charset="0"/>
              <a:cs typeface="Arial" charset="0"/>
            </a:endParaRPr>
          </a:p>
          <a:p>
            <a:pPr marL="609600" indent="-609600">
              <a:buFontTx/>
              <a:buNone/>
            </a:pPr>
            <a:r>
              <a:rPr lang="id-ID" sz="2800" smtClean="0">
                <a:latin typeface="Comic Sans MS" pitchFamily="66" charset="0"/>
                <a:cs typeface="Arial" charset="0"/>
              </a:rPr>
              <a:t>   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jika ƒ : A → B dan </a:t>
            </a:r>
            <a:endParaRPr lang="id-ID" sz="2800" smtClean="0">
              <a:latin typeface="Comic Sans MS" pitchFamily="66" charset="0"/>
              <a:cs typeface="Arial" charset="0"/>
            </a:endParaRPr>
          </a:p>
          <a:p>
            <a:pPr marL="609600" indent="-609600">
              <a:buFontTx/>
              <a:buNone/>
            </a:pPr>
            <a:r>
              <a:rPr lang="id-ID" sz="2800" smtClean="0">
                <a:latin typeface="Comic Sans MS" pitchFamily="66" charset="0"/>
                <a:cs typeface="Arial" charset="0"/>
              </a:rPr>
              <a:t>         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g : B → C, dan </a:t>
            </a:r>
            <a:endParaRPr lang="id-ID" sz="2800" smtClean="0">
              <a:latin typeface="Comic Sans MS" pitchFamily="66" charset="0"/>
              <a:cs typeface="Arial" charset="0"/>
            </a:endParaRPr>
          </a:p>
          <a:p>
            <a:pPr marL="609600" indent="-609600">
              <a:buFontTx/>
              <a:buNone/>
            </a:pPr>
            <a:r>
              <a:rPr lang="id-ID" sz="2800" smtClean="0">
                <a:latin typeface="Comic Sans MS" pitchFamily="66" charset="0"/>
                <a:cs typeface="Arial" charset="0"/>
              </a:rPr>
              <a:t>         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h :C → D,</a:t>
            </a:r>
            <a:endParaRPr lang="id-ID" sz="2800" smtClean="0">
              <a:latin typeface="Comic Sans MS" pitchFamily="66" charset="0"/>
              <a:cs typeface="Arial" charset="0"/>
            </a:endParaRPr>
          </a:p>
          <a:p>
            <a:pPr marL="609600" indent="-609600">
              <a:buFontTx/>
              <a:buNone/>
            </a:pPr>
            <a:r>
              <a:rPr lang="id-ID" sz="2800" smtClean="0">
                <a:latin typeface="Comic Sans MS" pitchFamily="66" charset="0"/>
                <a:cs typeface="Arial" charset="0"/>
              </a:rPr>
              <a:t>  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maka h ○(g○f)=(h○g)○f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905000" y="762000"/>
            <a:ext cx="3733800" cy="6096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 b="1" i="1"/>
              <a:t>  </a:t>
            </a:r>
            <a:r>
              <a:rPr lang="id-ID" sz="2800" b="1" i="1"/>
              <a:t>b.</a:t>
            </a:r>
            <a:r>
              <a:rPr lang="en-US" sz="2800"/>
              <a:t> </a:t>
            </a:r>
            <a:r>
              <a:rPr lang="en-US" sz="2800" b="1" i="1">
                <a:latin typeface="Comic Sans MS" pitchFamily="66" charset="0"/>
              </a:rPr>
              <a:t>Asosiatif</a:t>
            </a:r>
            <a:endParaRPr lang="en-US" sz="28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  <p:bldP spid="13824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1981200" y="762000"/>
            <a:ext cx="670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Contoh :</a:t>
            </a:r>
            <a:endParaRPr lang="id-ID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endParaRPr lang="en-US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    Fungsi ƒ,g,dan h didefinisikan sebagai berikut :</a:t>
            </a:r>
            <a:endParaRPr lang="id-ID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2800">
                <a:latin typeface="Comic Sans MS" pitchFamily="66" charset="0"/>
              </a:rPr>
              <a:t>    </a:t>
            </a:r>
            <a:r>
              <a:rPr lang="en-US" sz="2800">
                <a:latin typeface="Comic Sans MS" pitchFamily="66" charset="0"/>
              </a:rPr>
              <a:t>ƒ (x) =x + 2,</a:t>
            </a:r>
            <a:endParaRPr lang="id-ID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2800">
                <a:latin typeface="Comic Sans MS" pitchFamily="66" charset="0"/>
              </a:rPr>
              <a:t>    </a:t>
            </a:r>
            <a:r>
              <a:rPr lang="en-US" sz="2800">
                <a:latin typeface="Comic Sans MS" pitchFamily="66" charset="0"/>
              </a:rPr>
              <a:t>g (x) =3x, dan </a:t>
            </a:r>
            <a:endParaRPr lang="id-ID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2800">
                <a:latin typeface="Comic Sans MS" pitchFamily="66" charset="0"/>
              </a:rPr>
              <a:t>    </a:t>
            </a:r>
            <a:r>
              <a:rPr lang="en-US" sz="2800">
                <a:latin typeface="Comic Sans MS" pitchFamily="66" charset="0"/>
              </a:rPr>
              <a:t>h (x)=x.</a:t>
            </a:r>
            <a:endParaRPr lang="id-ID" sz="28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2800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Tentukan :h○(g○ƒ) dan (h○g)○ƒ (x)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838200"/>
            <a:ext cx="6781800" cy="42672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cs typeface="Arial" charset="0"/>
              </a:rPr>
              <a:t>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jawab :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(g○ƒ) (x)    =g(ƒ(x))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                 =g(x + 2)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                 =3(x +2)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                 =3x + 6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h ○(g○ƒ) (x)  =h(3x + 6)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                     =(3x + 6)</a:t>
            </a:r>
            <a:r>
              <a:rPr lang="en-US" sz="2800" baseline="30000" smtClean="0">
                <a:latin typeface="Comic Sans MS" pitchFamily="66" charset="0"/>
                <a:cs typeface="Arial" charset="0"/>
              </a:rPr>
              <a:t>2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</a:rPr>
              <a:t>                        =9x</a:t>
            </a:r>
            <a:r>
              <a:rPr lang="en-US" sz="2800" baseline="30000" smtClean="0">
                <a:latin typeface="Comic Sans MS" pitchFamily="66" charset="0"/>
                <a:cs typeface="Arial" charset="0"/>
              </a:rPr>
              <a:t>2</a:t>
            </a:r>
            <a:r>
              <a:rPr lang="en-US" sz="2800" smtClean="0">
                <a:latin typeface="Comic Sans MS" pitchFamily="66" charset="0"/>
                <a:cs typeface="Arial" charset="0"/>
              </a:rPr>
              <a:t> + 36x +36</a:t>
            </a:r>
            <a:r>
              <a:rPr lang="en-US" smtClean="0">
                <a:latin typeface="Comic Sans MS" pitchFamily="66" charset="0"/>
                <a:cs typeface="Arial" charset="0"/>
              </a:rPr>
              <a:t>   ….1)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609600"/>
            <a:ext cx="6705600" cy="536416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cs typeface="Arial" charset="0"/>
              </a:rPr>
              <a:t>   </a:t>
            </a:r>
            <a:r>
              <a:rPr lang="en-US" sz="2400" smtClean="0">
                <a:latin typeface="Comic Sans MS" pitchFamily="66" charset="0"/>
                <a:cs typeface="Arial" charset="0"/>
              </a:rPr>
              <a:t>(h ○ g) (x)       = h(g(x))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 h(3x)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=(3x)</a:t>
            </a:r>
            <a:r>
              <a:rPr lang="en-US" sz="2400" baseline="30000" smtClean="0">
                <a:latin typeface="Comic Sans MS" pitchFamily="66" charset="0"/>
                <a:cs typeface="Arial" charset="0"/>
              </a:rPr>
              <a:t>2</a:t>
            </a:r>
            <a:endParaRPr lang="en-US" sz="1800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=9x</a:t>
            </a:r>
            <a:r>
              <a:rPr lang="en-US" sz="2400" baseline="30000" smtClean="0">
                <a:latin typeface="Comic Sans MS" pitchFamily="66" charset="0"/>
                <a:cs typeface="Arial" charset="0"/>
              </a:rPr>
              <a:t>2</a:t>
            </a:r>
            <a:endParaRPr lang="en-US" sz="1800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(h○g)○ƒ (x)      =(h ○ g)(ƒ(x))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=(h ○ g)(x +2)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=9(x + 2)</a:t>
            </a:r>
            <a:r>
              <a:rPr lang="en-US" sz="2400" baseline="30000" smtClean="0">
                <a:latin typeface="Comic Sans MS" pitchFamily="66" charset="0"/>
                <a:cs typeface="Arial" charset="0"/>
              </a:rPr>
              <a:t>2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=9(x</a:t>
            </a:r>
            <a:r>
              <a:rPr lang="en-US" sz="2400" baseline="30000" smtClean="0">
                <a:latin typeface="Comic Sans MS" pitchFamily="66" charset="0"/>
                <a:cs typeface="Arial" charset="0"/>
              </a:rPr>
              <a:t>2</a:t>
            </a:r>
            <a:r>
              <a:rPr lang="en-US" sz="2400" smtClean="0">
                <a:latin typeface="Comic Sans MS" pitchFamily="66" charset="0"/>
                <a:cs typeface="Arial" charset="0"/>
              </a:rPr>
              <a:t> +4x+4)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                       =9x</a:t>
            </a:r>
            <a:r>
              <a:rPr lang="en-US" sz="2400" baseline="30000" smtClean="0">
                <a:latin typeface="Comic Sans MS" pitchFamily="66" charset="0"/>
                <a:cs typeface="Arial" charset="0"/>
              </a:rPr>
              <a:t>2</a:t>
            </a:r>
            <a:r>
              <a:rPr lang="en-US" sz="2400" smtClean="0">
                <a:latin typeface="Comic Sans MS" pitchFamily="66" charset="0"/>
                <a:cs typeface="Arial" charset="0"/>
              </a:rPr>
              <a:t> +36x +36   ….2)</a:t>
            </a:r>
            <a:endParaRPr lang="id-ID" sz="2400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endParaRPr lang="en-US" sz="2400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Dari persamaan 1) dan 2) disimpulkan bahwa:</a:t>
            </a:r>
          </a:p>
          <a:p>
            <a:pPr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h○(g○ƒ) (x) = ((h○g)○ƒ) (x)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5000" y="685800"/>
            <a:ext cx="3810000" cy="525463"/>
          </a:xfrm>
          <a:prstGeom prst="rect">
            <a:avLst/>
          </a:prstGeom>
          <a:gradFill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</a:gradFill>
        </p:spPr>
        <p:txBody>
          <a:bodyPr/>
          <a:lstStyle/>
          <a:p>
            <a:pPr marL="838200" indent="-838200" algn="l"/>
            <a:r>
              <a:rPr lang="en-US" sz="2800" b="1" i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c. Sifat Identitas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1371600"/>
            <a:ext cx="6553200" cy="4068763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   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Jika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I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 (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x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)=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x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, dan  </a:t>
            </a:r>
            <a:r>
              <a:rPr lang="id-ID" sz="2800" i="1" smtClean="0">
                <a:latin typeface="Arial Unicode MS" pitchFamily="34" charset="-128"/>
                <a:cs typeface="Arial" charset="0"/>
              </a:rPr>
              <a:t>f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(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x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)</a:t>
            </a:r>
            <a:r>
              <a:rPr lang="id-ID" sz="280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adalah suatu fungsi, maka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I ○ƒ</a:t>
            </a:r>
            <a:r>
              <a:rPr lang="id-ID" sz="2800" i="1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=</a:t>
            </a:r>
            <a:r>
              <a:rPr lang="id-ID" sz="2800" i="1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ƒ○I</a:t>
            </a:r>
            <a:r>
              <a:rPr lang="id-ID" sz="2800" i="1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=</a:t>
            </a:r>
            <a:r>
              <a:rPr lang="id-ID" sz="2800" i="1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i="1" smtClean="0">
                <a:latin typeface="Arial Unicode MS" pitchFamily="34" charset="-128"/>
                <a:cs typeface="Arial" charset="0"/>
              </a:rPr>
              <a:t>ƒ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smtClean="0">
                <a:latin typeface="Arial Unicode MS" pitchFamily="34" charset="-128"/>
                <a:cs typeface="Arial" charset="0"/>
              </a:rPr>
              <a:t>   Contoh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smtClean="0">
                <a:latin typeface="Arial Unicode MS" pitchFamily="34" charset="-128"/>
                <a:cs typeface="Arial" charset="0"/>
              </a:rPr>
              <a:t>  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Diketahui :I(x)</a:t>
            </a:r>
            <a:r>
              <a:rPr lang="id-ID" sz="280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=</a:t>
            </a:r>
            <a:r>
              <a:rPr lang="id-ID" sz="280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x dan ƒ(x) = x</a:t>
            </a:r>
            <a:r>
              <a:rPr lang="en-US" sz="2800" baseline="30000" smtClean="0">
                <a:latin typeface="Arial Unicode MS" pitchFamily="34" charset="-128"/>
                <a:cs typeface="Arial" charset="0"/>
              </a:rPr>
              <a:t>2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 + 1.</a:t>
            </a:r>
            <a:r>
              <a:rPr lang="id-ID" sz="280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Carilah: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smtClean="0">
                <a:latin typeface="Arial Unicode MS" pitchFamily="34" charset="-128"/>
                <a:cs typeface="Arial" charset="0"/>
              </a:rPr>
              <a:t>(I ○ƒ)(x)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smtClean="0">
                <a:latin typeface="Arial Unicode MS" pitchFamily="34" charset="-128"/>
                <a:cs typeface="Arial" charset="0"/>
              </a:rPr>
              <a:t>(ƒ○I) (x)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smtClean="0">
                <a:latin typeface="Arial Unicode MS" pitchFamily="34" charset="-128"/>
                <a:cs typeface="Arial" charset="0"/>
              </a:rPr>
              <a:t>Kesimpulan apakah yang dapat kamu kemukakan?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685800"/>
            <a:ext cx="6781800" cy="5440363"/>
          </a:xfrm>
          <a:prstGeom prst="rect">
            <a:avLst/>
          </a:prstGeo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 Jawab :</a:t>
            </a:r>
          </a:p>
          <a:p>
            <a:pPr marL="609600" indent="-609600">
              <a:buFontTx/>
              <a:buAutoNum type="alphaLcPeriod"/>
            </a:pPr>
            <a:r>
              <a:rPr lang="en-US" smtClean="0">
                <a:latin typeface="Arial Unicode MS" pitchFamily="34" charset="-128"/>
                <a:cs typeface="Arial" charset="0"/>
              </a:rPr>
              <a:t>  (I○ƒ)(x)      =I(ƒ(x)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                         =I(x</a:t>
            </a:r>
            <a:r>
              <a:rPr lang="en-US" baseline="30000" smtClean="0">
                <a:latin typeface="Arial Unicode MS" pitchFamily="34" charset="-128"/>
                <a:cs typeface="Arial" charset="0"/>
              </a:rPr>
              <a:t>2 </a:t>
            </a:r>
            <a:r>
              <a:rPr lang="en-US" smtClean="0">
                <a:latin typeface="Arial Unicode MS" pitchFamily="34" charset="-128"/>
                <a:cs typeface="Arial" charset="0"/>
              </a:rPr>
              <a:t>+ 1)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                         = x</a:t>
            </a:r>
            <a:r>
              <a:rPr lang="en-US" baseline="30000" smtClean="0">
                <a:latin typeface="Arial Unicode MS" pitchFamily="34" charset="-128"/>
                <a:cs typeface="Arial" charset="0"/>
              </a:rPr>
              <a:t>2</a:t>
            </a:r>
            <a:r>
              <a:rPr lang="en-US" smtClean="0">
                <a:latin typeface="Arial Unicode MS" pitchFamily="34" charset="-128"/>
                <a:cs typeface="Arial" charset="0"/>
              </a:rPr>
              <a:t> + 1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b.     (ƒ○I)(x)     =ƒ(I(x))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                         =ƒ(x)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                         =x</a:t>
            </a:r>
            <a:r>
              <a:rPr lang="en-US" baseline="30000" smtClean="0">
                <a:latin typeface="Arial Unicode MS" pitchFamily="34" charset="-128"/>
                <a:cs typeface="Arial" charset="0"/>
              </a:rPr>
              <a:t>2</a:t>
            </a:r>
            <a:r>
              <a:rPr lang="en-US" smtClean="0">
                <a:latin typeface="Arial Unicode MS" pitchFamily="34" charset="-128"/>
                <a:cs typeface="Arial" charset="0"/>
              </a:rPr>
              <a:t> + 1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Arial Unicode MS" pitchFamily="34" charset="-128"/>
                <a:cs typeface="Arial" charset="0"/>
              </a:rPr>
              <a:t>c.  I○ƒ = ƒ○I =</a:t>
            </a:r>
            <a:r>
              <a:rPr lang="id-ID" smtClean="0">
                <a:latin typeface="Arial Unicode MS" pitchFamily="34" charset="-128"/>
                <a:cs typeface="Arial" charset="0"/>
              </a:rPr>
              <a:t> </a:t>
            </a:r>
            <a:r>
              <a:rPr lang="en-US" smtClean="0">
                <a:latin typeface="Arial Unicode MS" pitchFamily="34" charset="-128"/>
                <a:cs typeface="Arial" charset="0"/>
              </a:rPr>
              <a:t>ƒ untuk setiap 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0" dur="indefinite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5" dur="indefinite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0" dur="indefinite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5" dur="indefinite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4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60" dur="indefinite"/>
                                        <p:tgtEl>
                                          <p:spTgt spid="14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65" dur="indefinite"/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70" dur="indefinite"/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75" dur="indefinite"/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allAtOnce"/>
      <p:bldP spid="148482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52800" y="609600"/>
            <a:ext cx="3048000" cy="8382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tx1"/>
                </a:solidFill>
                <a:cs typeface="Arial" charset="0"/>
              </a:rPr>
              <a:t>Fungsi Invers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95600" y="1676400"/>
            <a:ext cx="6248400" cy="167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 Unicode MS" pitchFamily="34" charset="-128"/>
                <a:cs typeface="Arial" charset="0"/>
              </a:rPr>
              <a:t>  Suatu fungsi ƒ : A → B mempunyai fungsi invers  ƒ</a:t>
            </a:r>
            <a:r>
              <a:rPr lang="en-US" sz="2800" baseline="30000" smtClean="0">
                <a:latin typeface="Arial Unicode MS" pitchFamily="34" charset="-128"/>
                <a:cs typeface="Arial" charset="0"/>
              </a:rPr>
              <a:t>-1</a:t>
            </a:r>
            <a:r>
              <a:rPr lang="en-US" sz="2800" smtClean="0">
                <a:latin typeface="Arial Unicode MS" pitchFamily="34" charset="-128"/>
                <a:cs typeface="Arial" charset="0"/>
              </a:rPr>
              <a:t> : B → A,jika dan hanya jika merupakan fungsi </a:t>
            </a:r>
            <a:r>
              <a:rPr lang="en-US" sz="2800" b="1" i="1" smtClean="0">
                <a:latin typeface="Arial Unicode MS" pitchFamily="34" charset="-128"/>
                <a:cs typeface="Arial" charset="0"/>
              </a:rPr>
              <a:t>bijektif</a:t>
            </a:r>
            <a:r>
              <a:rPr lang="id-ID" sz="2800" b="1" i="1" smtClean="0">
                <a:latin typeface="Arial Unicode MS" pitchFamily="34" charset="-128"/>
                <a:cs typeface="Arial" charset="0"/>
              </a:rPr>
              <a:t> ( korespondensi satu satu )</a:t>
            </a:r>
            <a:endParaRPr lang="en-US" sz="2800" b="1" i="1" smtClean="0">
              <a:latin typeface="Arial Unicode MS" pitchFamily="34" charset="-128"/>
              <a:cs typeface="Arial" charset="0"/>
            </a:endParaRP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2286000" y="4191000"/>
            <a:ext cx="838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a.</a:t>
            </a:r>
          </a:p>
          <a:p>
            <a:r>
              <a:rPr lang="en-US"/>
              <a:t>b.</a:t>
            </a:r>
          </a:p>
          <a:p>
            <a:r>
              <a:rPr lang="en-US"/>
              <a:t>c.</a:t>
            </a:r>
          </a:p>
          <a:p>
            <a:r>
              <a:rPr lang="en-US"/>
              <a:t>d.</a:t>
            </a: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3962400" y="4191000"/>
            <a:ext cx="838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.1</a:t>
            </a:r>
          </a:p>
          <a:p>
            <a:r>
              <a:rPr lang="en-US"/>
              <a:t>.2</a:t>
            </a:r>
          </a:p>
          <a:p>
            <a:r>
              <a:rPr lang="en-US"/>
              <a:t>.3</a:t>
            </a:r>
          </a:p>
          <a:p>
            <a:r>
              <a:rPr lang="en-US"/>
              <a:t>.4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7620000" y="4191000"/>
            <a:ext cx="838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.a</a:t>
            </a:r>
          </a:p>
          <a:p>
            <a:r>
              <a:rPr lang="en-US"/>
              <a:t>.b</a:t>
            </a:r>
          </a:p>
          <a:p>
            <a:r>
              <a:rPr lang="en-US"/>
              <a:t>.c</a:t>
            </a:r>
          </a:p>
          <a:p>
            <a:r>
              <a:rPr lang="en-US"/>
              <a:t>.d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5791200" y="4191000"/>
            <a:ext cx="838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1.</a:t>
            </a:r>
          </a:p>
          <a:p>
            <a:r>
              <a:rPr lang="en-US"/>
              <a:t>2.</a:t>
            </a:r>
          </a:p>
          <a:p>
            <a:r>
              <a:rPr lang="en-US"/>
              <a:t>3.</a:t>
            </a:r>
          </a:p>
          <a:p>
            <a:r>
              <a:rPr lang="en-US"/>
              <a:t>4.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2514600" y="3733800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/>
              <a:t>A</a:t>
            </a:r>
            <a:endParaRPr lang="en-GB" sz="2400"/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4175125" y="3733800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 b="1"/>
              <a:t>B</a:t>
            </a:r>
            <a:endParaRPr lang="en-GB" sz="2400" b="1"/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7842250" y="3657600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/>
              <a:t>A</a:t>
            </a:r>
            <a:endParaRPr lang="en-GB" sz="2400"/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6019800" y="3657600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 b="1"/>
              <a:t>B</a:t>
            </a:r>
            <a:endParaRPr lang="en-GB" sz="2400" b="1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895600" y="4495800"/>
            <a:ext cx="1371600" cy="187325"/>
            <a:chOff x="1824" y="2832"/>
            <a:chExt cx="864" cy="118"/>
          </a:xfrm>
        </p:grpSpPr>
        <p:sp>
          <p:nvSpPr>
            <p:cNvPr id="21545" name="Line 36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6" name="Line 37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7" name="Line 38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895600" y="4800600"/>
            <a:ext cx="1371600" cy="187325"/>
            <a:chOff x="1824" y="2832"/>
            <a:chExt cx="864" cy="118"/>
          </a:xfrm>
        </p:grpSpPr>
        <p:sp>
          <p:nvSpPr>
            <p:cNvPr id="21542" name="Line 41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3" name="Line 42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4" name="Line 43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895600" y="5070475"/>
            <a:ext cx="1371600" cy="187325"/>
            <a:chOff x="1824" y="2832"/>
            <a:chExt cx="864" cy="118"/>
          </a:xfrm>
        </p:grpSpPr>
        <p:sp>
          <p:nvSpPr>
            <p:cNvPr id="21539" name="Line 45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0" name="Line 46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41" name="Line 47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895600" y="5334000"/>
            <a:ext cx="1371600" cy="187325"/>
            <a:chOff x="1824" y="2832"/>
            <a:chExt cx="864" cy="118"/>
          </a:xfrm>
        </p:grpSpPr>
        <p:sp>
          <p:nvSpPr>
            <p:cNvPr id="21536" name="Line 49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7" name="Line 50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8" name="Line 51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324600" y="4495800"/>
            <a:ext cx="1600200" cy="187325"/>
            <a:chOff x="1824" y="2832"/>
            <a:chExt cx="864" cy="118"/>
          </a:xfrm>
        </p:grpSpPr>
        <p:sp>
          <p:nvSpPr>
            <p:cNvPr id="21533" name="Line 53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4" name="Line 54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5" name="Line 55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324600" y="4765675"/>
            <a:ext cx="1600200" cy="187325"/>
            <a:chOff x="1824" y="2832"/>
            <a:chExt cx="864" cy="118"/>
          </a:xfrm>
        </p:grpSpPr>
        <p:sp>
          <p:nvSpPr>
            <p:cNvPr id="21530" name="Line 57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1" name="Line 58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32" name="Line 59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6324600" y="5070475"/>
            <a:ext cx="1600200" cy="187325"/>
            <a:chOff x="1824" y="2832"/>
            <a:chExt cx="864" cy="118"/>
          </a:xfrm>
        </p:grpSpPr>
        <p:sp>
          <p:nvSpPr>
            <p:cNvPr id="21527" name="Line 61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28" name="Line 62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29" name="Line 63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6324600" y="5299075"/>
            <a:ext cx="1600200" cy="187325"/>
            <a:chOff x="1824" y="2832"/>
            <a:chExt cx="864" cy="118"/>
          </a:xfrm>
        </p:grpSpPr>
        <p:sp>
          <p:nvSpPr>
            <p:cNvPr id="21524" name="Line 65"/>
            <p:cNvSpPr>
              <a:spLocks noChangeShapeType="1"/>
            </p:cNvSpPr>
            <p:nvPr/>
          </p:nvSpPr>
          <p:spPr bwMode="auto">
            <a:xfrm flipV="1">
              <a:off x="1824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25" name="Line 66"/>
            <p:cNvSpPr>
              <a:spLocks noChangeShapeType="1"/>
            </p:cNvSpPr>
            <p:nvPr/>
          </p:nvSpPr>
          <p:spPr bwMode="auto">
            <a:xfrm>
              <a:off x="2197" y="2832"/>
              <a:ext cx="107" cy="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526" name="Line 67"/>
            <p:cNvSpPr>
              <a:spLocks noChangeShapeType="1"/>
            </p:cNvSpPr>
            <p:nvPr/>
          </p:nvSpPr>
          <p:spPr bwMode="auto">
            <a:xfrm flipH="1">
              <a:off x="2208" y="2882"/>
              <a:ext cx="96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31" grpId="0" build="p"/>
      <p:bldP spid="150532" grpId="0" animBg="1"/>
      <p:bldP spid="150533" grpId="0" animBg="1"/>
      <p:bldP spid="150534" grpId="0" animBg="1"/>
      <p:bldP spid="150535" grpId="0" animBg="1"/>
      <p:bldP spid="150560" grpId="0"/>
      <p:bldP spid="150561" grpId="0"/>
      <p:bldP spid="150562" grpId="0"/>
      <p:bldP spid="1505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685800"/>
            <a:ext cx="7696200" cy="5668963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</a:rPr>
              <a:t>Contoh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 Diketahui fungsi ƒ sebagai berikut: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                  A              B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mtClean="0">
              <a:latin typeface="Comic Sans MS" pitchFamily="66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mtClean="0">
              <a:latin typeface="Comic Sans MS" pitchFamily="66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mtClean="0">
              <a:latin typeface="Comic Sans MS" pitchFamily="66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Ditanyakan: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>
                <a:latin typeface="Comic Sans MS" pitchFamily="66" charset="0"/>
                <a:cs typeface="Arial" charset="0"/>
              </a:rPr>
              <a:t>Apakah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ada? Mengapa?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>
                <a:latin typeface="Comic Sans MS" pitchFamily="66" charset="0"/>
                <a:cs typeface="Arial" charset="0"/>
              </a:rPr>
              <a:t>Carilah (ƒ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○ƒ)(a),</a:t>
            </a:r>
            <a:r>
              <a:rPr lang="id-ID" smtClean="0">
                <a:latin typeface="Comic Sans MS" pitchFamily="66" charset="0"/>
                <a:cs typeface="Arial" charset="0"/>
              </a:rPr>
              <a:t> dan </a:t>
            </a:r>
            <a:r>
              <a:rPr lang="en-US" smtClean="0">
                <a:latin typeface="Comic Sans MS" pitchFamily="66" charset="0"/>
                <a:cs typeface="Arial" charset="0"/>
              </a:rPr>
              <a:t>(ƒ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○ƒ)(b)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>
                <a:latin typeface="Comic Sans MS" pitchFamily="66" charset="0"/>
                <a:cs typeface="Arial" charset="0"/>
              </a:rPr>
              <a:t> Apakah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○ƒ = </a:t>
            </a:r>
            <a:r>
              <a:rPr lang="en-US" i="1" smtClean="0">
                <a:latin typeface="Comic Sans MS" pitchFamily="66" charset="0"/>
                <a:cs typeface="Arial" charset="0"/>
              </a:rPr>
              <a:t>I</a:t>
            </a:r>
            <a:r>
              <a:rPr lang="en-US" smtClean="0">
                <a:latin typeface="Comic Sans MS" pitchFamily="66" charset="0"/>
                <a:cs typeface="Arial" charset="0"/>
              </a:rPr>
              <a:t>?Mengapa?</a:t>
            </a:r>
            <a:endParaRPr lang="en-US" smtClean="0">
              <a:cs typeface="Arial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733800" y="2209800"/>
            <a:ext cx="9144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a.</a:t>
            </a:r>
          </a:p>
          <a:p>
            <a:r>
              <a:rPr lang="en-US"/>
              <a:t>b.</a:t>
            </a:r>
          </a:p>
          <a:p>
            <a:r>
              <a:rPr lang="en-US"/>
              <a:t>c.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715000" y="2209800"/>
            <a:ext cx="9144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.1</a:t>
            </a:r>
          </a:p>
          <a:p>
            <a:r>
              <a:rPr lang="en-US"/>
              <a:t>.2</a:t>
            </a:r>
          </a:p>
          <a:p>
            <a:r>
              <a:rPr lang="en-US"/>
              <a:t>.3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343400" y="28956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181600" y="3048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343400" y="3124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334000" y="3276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257800" y="3276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4343400" y="3124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181600" y="2895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357313"/>
            <a:ext cx="6877050" cy="1995487"/>
            <a:chOff x="1284" y="624"/>
            <a:chExt cx="4332" cy="1257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1296" y="624"/>
              <a:ext cx="4320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4400">
                  <a:solidFill>
                    <a:schemeClr val="bg1"/>
                  </a:solidFill>
                  <a:latin typeface="Bernard MT Condensed" pitchFamily="18" charset="0"/>
                </a:rPr>
                <a:t>Komposisi Dua Fungsi Dan Fungsi Invers</a:t>
              </a: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1284" y="633"/>
              <a:ext cx="4320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4400" dirty="0" err="1">
                  <a:solidFill>
                    <a:srgbClr val="FF0000"/>
                  </a:solidFill>
                  <a:latin typeface="Bernard MT Condensed" pitchFamily="18" charset="0"/>
                </a:rPr>
                <a:t>Komposisi</a:t>
              </a:r>
              <a:r>
                <a:rPr lang="en-US" sz="4400" dirty="0">
                  <a:solidFill>
                    <a:srgbClr val="FF0000"/>
                  </a:solidFill>
                  <a:latin typeface="Bernard MT Condensed" pitchFamily="18" charset="0"/>
                </a:rPr>
                <a:t> </a:t>
              </a:r>
              <a:r>
                <a:rPr lang="en-US" sz="4400" dirty="0" err="1">
                  <a:solidFill>
                    <a:srgbClr val="FF0000"/>
                  </a:solidFill>
                  <a:latin typeface="Bernard MT Condensed" pitchFamily="18" charset="0"/>
                </a:rPr>
                <a:t>Dua</a:t>
              </a:r>
              <a:r>
                <a:rPr lang="en-US" sz="4400" dirty="0">
                  <a:solidFill>
                    <a:srgbClr val="FF0000"/>
                  </a:solidFill>
                  <a:latin typeface="Bernard MT Condensed" pitchFamily="18" charset="0"/>
                </a:rPr>
                <a:t> </a:t>
              </a:r>
              <a:r>
                <a:rPr lang="en-US" sz="4400" dirty="0" err="1">
                  <a:solidFill>
                    <a:srgbClr val="FF0000"/>
                  </a:solidFill>
                  <a:latin typeface="Bernard MT Condensed" pitchFamily="18" charset="0"/>
                </a:rPr>
                <a:t>Fungsi</a:t>
              </a:r>
              <a:r>
                <a:rPr lang="en-US" sz="4400" dirty="0">
                  <a:solidFill>
                    <a:srgbClr val="FF0000"/>
                  </a:solidFill>
                  <a:latin typeface="Bernard MT Condensed" pitchFamily="18" charset="0"/>
                </a:rPr>
                <a:t> Dan </a:t>
              </a:r>
              <a:r>
                <a:rPr lang="en-US" sz="4400" dirty="0" err="1">
                  <a:solidFill>
                    <a:srgbClr val="FF0000"/>
                  </a:solidFill>
                  <a:latin typeface="Bernard MT Condensed" pitchFamily="18" charset="0"/>
                </a:rPr>
                <a:t>Fungsi</a:t>
              </a:r>
              <a:r>
                <a:rPr lang="en-US" sz="4400" dirty="0">
                  <a:solidFill>
                    <a:srgbClr val="FF0000"/>
                  </a:solidFill>
                  <a:latin typeface="Bernard MT Condensed" pitchFamily="18" charset="0"/>
                </a:rPr>
                <a:t> </a:t>
              </a:r>
              <a:r>
                <a:rPr lang="en-US" sz="4400" dirty="0" err="1">
                  <a:solidFill>
                    <a:srgbClr val="FF0000"/>
                  </a:solidFill>
                  <a:latin typeface="Bernard MT Condensed" pitchFamily="18" charset="0"/>
                </a:rPr>
                <a:t>Invers</a:t>
              </a:r>
              <a:endParaRPr lang="en-US" sz="4400" dirty="0">
                <a:solidFill>
                  <a:srgbClr val="FF0000"/>
                </a:solidFill>
                <a:latin typeface="Bernard MT Condensed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762000"/>
            <a:ext cx="7010400" cy="536416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cs typeface="Arial" charset="0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</a:rPr>
              <a:t>Jawab :</a:t>
            </a:r>
          </a:p>
          <a:p>
            <a:pPr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 a.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 </a:t>
            </a:r>
            <a:r>
              <a:rPr lang="en-US" smtClean="0">
                <a:latin typeface="Comic Sans MS" pitchFamily="66" charset="0"/>
                <a:cs typeface="Arial" charset="0"/>
              </a:rPr>
              <a:t>ada, sebab ƒ  berada dalam korespondensi satu-satu</a:t>
            </a:r>
            <a:endParaRPr lang="id-ID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endParaRPr lang="en-US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 b.(ƒ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 </a:t>
            </a:r>
            <a:r>
              <a:rPr lang="en-US" smtClean="0">
                <a:latin typeface="Comic Sans MS" pitchFamily="66" charset="0"/>
                <a:cs typeface="Arial" charset="0"/>
              </a:rPr>
              <a:t>○ƒ)(a)  =ƒ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 </a:t>
            </a:r>
            <a:r>
              <a:rPr lang="en-US" smtClean="0">
                <a:latin typeface="Comic Sans MS" pitchFamily="66" charset="0"/>
                <a:cs typeface="Arial" charset="0"/>
              </a:rPr>
              <a:t>(ƒ(a))  =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(2) = a</a:t>
            </a:r>
          </a:p>
          <a:p>
            <a:pPr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     (ƒ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○ƒ)(b) =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(ƒ(b))  =ƒ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(3)  =b</a:t>
            </a:r>
            <a:endParaRPr lang="id-ID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endParaRPr lang="en-US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c. benar 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○ƒ = I,</a:t>
            </a:r>
            <a:endParaRPr lang="id-ID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r>
              <a:rPr lang="id-ID" smtClean="0">
                <a:latin typeface="Comic Sans MS" pitchFamily="66" charset="0"/>
                <a:cs typeface="Arial" charset="0"/>
              </a:rPr>
              <a:t>   </a:t>
            </a:r>
            <a:r>
              <a:rPr lang="en-US" smtClean="0">
                <a:latin typeface="Comic Sans MS" pitchFamily="66" charset="0"/>
                <a:cs typeface="Arial" charset="0"/>
              </a:rPr>
              <a:t>sebab (ƒ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○ƒ)(x)</a:t>
            </a:r>
            <a:r>
              <a:rPr lang="id-ID" smtClean="0">
                <a:latin typeface="Comic Sans MS" pitchFamily="66" charset="0"/>
                <a:cs typeface="Arial" charset="0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</a:rPr>
              <a:t>=</a:t>
            </a:r>
            <a:r>
              <a:rPr lang="id-ID" smtClean="0">
                <a:latin typeface="Comic Sans MS" pitchFamily="66" charset="0"/>
                <a:cs typeface="Arial" charset="0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</a:rPr>
              <a:t>x untuk setiap x</a:t>
            </a:r>
            <a:endParaRPr lang="en-US" baseline="30000" smtClean="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609600"/>
            <a:ext cx="7010400" cy="990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smtClean="0">
                <a:solidFill>
                  <a:schemeClr val="tx1"/>
                </a:solidFill>
                <a:cs typeface="Arial" charset="0"/>
              </a:rPr>
              <a:t>Fungsi Invers Dari Fungsi Komposisi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905000"/>
            <a:ext cx="6781800" cy="1066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1</a:t>
            </a:r>
            <a:r>
              <a:rPr lang="id-ID" smtClean="0">
                <a:latin typeface="Comic Sans MS" pitchFamily="66" charset="0"/>
                <a:cs typeface="Arial" charset="0"/>
              </a:rPr>
              <a:t>.</a:t>
            </a:r>
            <a:r>
              <a:rPr lang="en-US" smtClean="0">
                <a:latin typeface="Comic Sans MS" pitchFamily="66" charset="0"/>
                <a:cs typeface="Arial" charset="0"/>
              </a:rPr>
              <a:t>  (g○</a:t>
            </a:r>
            <a:r>
              <a:rPr lang="en-US" smtClean="0">
                <a:cs typeface="Arial" charset="0"/>
              </a:rPr>
              <a:t>ƒ</a:t>
            </a:r>
            <a:r>
              <a:rPr lang="en-US" smtClean="0">
                <a:latin typeface="Comic Sans MS" pitchFamily="66" charset="0"/>
                <a:cs typeface="Arial" charset="0"/>
              </a:rPr>
              <a:t>)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= </a:t>
            </a:r>
            <a:r>
              <a:rPr lang="en-US" smtClean="0">
                <a:cs typeface="Arial" charset="0"/>
              </a:rPr>
              <a:t>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 g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2</a:t>
            </a:r>
            <a:r>
              <a:rPr lang="id-ID" smtClean="0">
                <a:latin typeface="Comic Sans MS" pitchFamily="66" charset="0"/>
                <a:cs typeface="Arial" charset="0"/>
              </a:rPr>
              <a:t>.</a:t>
            </a:r>
            <a:r>
              <a:rPr lang="en-US" smtClean="0">
                <a:latin typeface="Comic Sans MS" pitchFamily="66" charset="0"/>
                <a:cs typeface="Arial" charset="0"/>
              </a:rPr>
              <a:t>  (</a:t>
            </a:r>
            <a:r>
              <a:rPr lang="en-US" smtClean="0">
                <a:cs typeface="Arial" charset="0"/>
              </a:rPr>
              <a:t>ƒ</a:t>
            </a:r>
            <a:r>
              <a:rPr lang="en-US" smtClean="0">
                <a:latin typeface="Comic Sans MS" pitchFamily="66" charset="0"/>
                <a:cs typeface="Arial" charset="0"/>
              </a:rPr>
              <a:t>○ g)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 = g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  <a:r>
              <a:rPr lang="en-US" smtClean="0">
                <a:latin typeface="Comic Sans MS" pitchFamily="66" charset="0"/>
                <a:cs typeface="Arial" charset="0"/>
              </a:rPr>
              <a:t>○</a:t>
            </a:r>
            <a:r>
              <a:rPr lang="en-US" smtClean="0">
                <a:cs typeface="Arial" charset="0"/>
              </a:rPr>
              <a:t>ƒ</a:t>
            </a:r>
            <a:r>
              <a:rPr lang="en-US" baseline="30000" smtClean="0">
                <a:latin typeface="Comic Sans MS" pitchFamily="66" charset="0"/>
                <a:cs typeface="Arial" charset="0"/>
              </a:rPr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16"/>
          <p:cNvSpPr>
            <a:spLocks noGrp="1" noChangeArrowheads="1"/>
          </p:cNvSpPr>
          <p:nvPr>
            <p:ph type="ctrTitle" idx="4294967295"/>
          </p:nvPr>
        </p:nvSpPr>
        <p:spPr>
          <a:xfrm>
            <a:off x="2411413" y="260350"/>
            <a:ext cx="5762625" cy="1470025"/>
          </a:xfrm>
          <a:prstGeom prst="rect">
            <a:avLst/>
          </a:prstGeom>
        </p:spPr>
        <p:txBody>
          <a:bodyPr/>
          <a:lstStyle/>
          <a:p>
            <a:r>
              <a:rPr lang="id-ID" smtClean="0">
                <a:solidFill>
                  <a:schemeClr val="tx1"/>
                </a:solidFill>
                <a:cs typeface="Arial" charset="0"/>
              </a:rPr>
              <a:t>LATIHAN</a:t>
            </a:r>
            <a:endParaRPr lang="en-GB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84400" y="1752600"/>
            <a:ext cx="6959600" cy="417671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latin typeface="Comic Sans MS" pitchFamily="66" charset="0"/>
                <a:cs typeface="Arial" charset="0"/>
              </a:rPr>
              <a:t>Diketahui</a:t>
            </a:r>
            <a:r>
              <a:rPr lang="en-US" dirty="0" smtClean="0">
                <a:latin typeface="Comic Sans MS" pitchFamily="66" charset="0"/>
                <a:cs typeface="Arial" charset="0"/>
              </a:rPr>
              <a:t> f(x)= 2x </a:t>
            </a:r>
            <a:r>
              <a:rPr lang="en-US" dirty="0" smtClean="0">
                <a:cs typeface="Arial" charset="0"/>
              </a:rPr>
              <a:t>–</a:t>
            </a:r>
            <a:r>
              <a:rPr lang="en-US" dirty="0" smtClean="0">
                <a:latin typeface="Comic Sans MS" pitchFamily="66" charset="0"/>
                <a:cs typeface="Arial" charset="0"/>
              </a:rPr>
              <a:t> 3</a:t>
            </a:r>
          </a:p>
          <a:p>
            <a:pPr>
              <a:buFontTx/>
              <a:buNone/>
            </a:pPr>
            <a:r>
              <a:rPr lang="en-US" dirty="0" smtClean="0">
                <a:latin typeface="Comic Sans MS" pitchFamily="66" charset="0"/>
                <a:cs typeface="Arial" charset="0"/>
              </a:rPr>
              <a:t>      (</a:t>
            </a:r>
            <a:r>
              <a:rPr lang="en-US" dirty="0" err="1" smtClean="0">
                <a:latin typeface="Comic Sans MS" pitchFamily="66" charset="0"/>
                <a:cs typeface="Arial" charset="0"/>
              </a:rPr>
              <a:t>g○f</a:t>
            </a:r>
            <a:r>
              <a:rPr lang="en-US" dirty="0" smtClean="0">
                <a:latin typeface="Comic Sans MS" pitchFamily="66" charset="0"/>
                <a:cs typeface="Arial" charset="0"/>
              </a:rPr>
              <a:t>) (x) = 2x + 1</a:t>
            </a:r>
            <a:r>
              <a:rPr lang="id-ID" dirty="0" smtClean="0">
                <a:latin typeface="Comic Sans MS" pitchFamily="66" charset="0"/>
                <a:cs typeface="Arial" charset="0"/>
              </a:rPr>
              <a:t>, g(x) = ....</a:t>
            </a:r>
            <a:endParaRPr lang="en-US" dirty="0" smtClean="0">
              <a:latin typeface="Comic Sans MS" pitchFamily="66" charset="0"/>
              <a:cs typeface="Arial" charset="0"/>
            </a:endParaRPr>
          </a:p>
          <a:p>
            <a:pPr>
              <a:buFontTx/>
              <a:buNone/>
            </a:pPr>
            <a:endParaRPr lang="en-GB" dirty="0" smtClean="0">
              <a:cs typeface="Arial" charset="0"/>
            </a:endParaRPr>
          </a:p>
        </p:txBody>
      </p:sp>
      <p:sp>
        <p:nvSpPr>
          <p:cNvPr id="28675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629400" y="3505200"/>
            <a:ext cx="576263" cy="431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/>
              <a:t>E</a:t>
            </a:r>
            <a:endParaRPr lang="en-GB" sz="2400"/>
          </a:p>
        </p:txBody>
      </p:sp>
      <p:sp>
        <p:nvSpPr>
          <p:cNvPr id="28676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81200" y="3505200"/>
            <a:ext cx="576263" cy="431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/>
              <a:t>A</a:t>
            </a:r>
            <a:endParaRPr lang="en-GB" sz="2400"/>
          </a:p>
        </p:txBody>
      </p:sp>
      <p:sp>
        <p:nvSpPr>
          <p:cNvPr id="28677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68500" y="4524375"/>
            <a:ext cx="576263" cy="431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/>
              <a:t>B</a:t>
            </a:r>
            <a:endParaRPr lang="en-GB" sz="2400"/>
          </a:p>
        </p:txBody>
      </p:sp>
      <p:sp>
        <p:nvSpPr>
          <p:cNvPr id="28678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19600" y="3505200"/>
            <a:ext cx="576263" cy="431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/>
              <a:t>C</a:t>
            </a:r>
            <a:endParaRPr lang="en-GB" sz="2400"/>
          </a:p>
        </p:txBody>
      </p:sp>
      <p:sp>
        <p:nvSpPr>
          <p:cNvPr id="28679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95800" y="4572000"/>
            <a:ext cx="576263" cy="431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/>
              <a:t>D</a:t>
            </a:r>
            <a:endParaRPr lang="en-GB" sz="2400"/>
          </a:p>
        </p:txBody>
      </p:sp>
      <p:sp>
        <p:nvSpPr>
          <p:cNvPr id="28681" name="Rectangle 17"/>
          <p:cNvSpPr>
            <a:spLocks noChangeArrowheads="1"/>
          </p:cNvSpPr>
          <p:nvPr/>
        </p:nvSpPr>
        <p:spPr bwMode="auto">
          <a:xfrm>
            <a:off x="7493000" y="3486150"/>
            <a:ext cx="9652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x + 4</a:t>
            </a:r>
          </a:p>
        </p:txBody>
      </p:sp>
      <p:sp>
        <p:nvSpPr>
          <p:cNvPr id="28682" name="Rectangle 18"/>
          <p:cNvSpPr>
            <a:spLocks noChangeArrowheads="1"/>
          </p:cNvSpPr>
          <p:nvPr/>
        </p:nvSpPr>
        <p:spPr bwMode="auto">
          <a:xfrm>
            <a:off x="5226050" y="4572000"/>
            <a:ext cx="8763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x </a:t>
            </a:r>
            <a:r>
              <a:rPr lang="id-ID" sz="2800"/>
              <a:t>-</a:t>
            </a:r>
            <a:r>
              <a:rPr lang="en-US" sz="2800"/>
              <a:t> 4</a:t>
            </a:r>
          </a:p>
        </p:txBody>
      </p:sp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5083175" y="3505200"/>
            <a:ext cx="11636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d-ID" sz="2800"/>
              <a:t>4</a:t>
            </a:r>
            <a:r>
              <a:rPr lang="en-US" sz="2800"/>
              <a:t>x + 4</a:t>
            </a: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2644775" y="3581400"/>
            <a:ext cx="11636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d-ID" sz="2800"/>
              <a:t>4</a:t>
            </a:r>
            <a:r>
              <a:rPr lang="en-US" sz="2800"/>
              <a:t>x + </a:t>
            </a:r>
            <a:r>
              <a:rPr lang="id-ID" sz="2800"/>
              <a:t>1</a:t>
            </a:r>
            <a:endParaRPr lang="en-US" sz="2800"/>
          </a:p>
        </p:txBody>
      </p:sp>
      <p:sp>
        <p:nvSpPr>
          <p:cNvPr id="28685" name="Rectangle 21"/>
          <p:cNvSpPr>
            <a:spLocks noChangeArrowheads="1"/>
          </p:cNvSpPr>
          <p:nvPr/>
        </p:nvSpPr>
        <p:spPr bwMode="auto">
          <a:xfrm>
            <a:off x="2689225" y="4400550"/>
            <a:ext cx="10747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d-ID" sz="2800"/>
              <a:t>4</a:t>
            </a:r>
            <a:r>
              <a:rPr lang="en-US" sz="2800"/>
              <a:t>x </a:t>
            </a:r>
            <a:r>
              <a:rPr lang="id-ID" sz="2800"/>
              <a:t>-</a:t>
            </a:r>
            <a:r>
              <a:rPr lang="en-US" sz="2800"/>
              <a:t> 4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52800" y="685800"/>
            <a:ext cx="4267200" cy="762000"/>
          </a:xfrm>
          <a:prstGeom prst="rect">
            <a:avLst/>
          </a:prstGeom>
        </p:spPr>
        <p:txBody>
          <a:bodyPr/>
          <a:lstStyle/>
          <a:p>
            <a:r>
              <a:rPr lang="id-ID" sz="3600" b="1" dirty="0" smtClean="0">
                <a:solidFill>
                  <a:schemeClr val="tx1"/>
                </a:solidFill>
                <a:cs typeface="Arial" charset="0"/>
              </a:rPr>
              <a:t>Pengertian Fungsi</a:t>
            </a:r>
            <a:endParaRPr lang="en-GB" sz="3600" b="1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9400" y="1447800"/>
            <a:ext cx="6019800" cy="9906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id-ID" sz="2800" b="1" dirty="0" smtClean="0">
                <a:latin typeface="Comic Sans MS" pitchFamily="66" charset="0"/>
                <a:cs typeface="Arial" charset="0"/>
              </a:rPr>
              <a:t>     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dimana</a:t>
            </a:r>
            <a:r>
              <a:rPr lang="en-US" sz="28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setiap</a:t>
            </a:r>
            <a:r>
              <a:rPr lang="en-US" sz="28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unsur</a:t>
            </a:r>
            <a:r>
              <a:rPr lang="en-US" sz="28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dari</a:t>
            </a:r>
            <a:r>
              <a:rPr lang="en-US" sz="28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daerah</a:t>
            </a:r>
            <a:r>
              <a:rPr lang="en-US" sz="28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  <a:cs typeface="Arial" charset="0"/>
              </a:rPr>
              <a:t>asalnya</a:t>
            </a:r>
            <a:endParaRPr lang="en-US" sz="2800" b="1" dirty="0" smtClean="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0" y="4038600"/>
            <a:ext cx="990600" cy="290513"/>
            <a:chOff x="2496" y="2697"/>
            <a:chExt cx="768" cy="231"/>
          </a:xfrm>
        </p:grpSpPr>
        <p:sp>
          <p:nvSpPr>
            <p:cNvPr id="6174" name="Line 5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6175" name="Freeform 6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b="1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6177" name="Line 8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 b="1"/>
              </a:p>
            </p:txBody>
          </p:sp>
          <p:sp>
            <p:nvSpPr>
              <p:cNvPr id="6178" name="Line 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 b="1"/>
              </a:p>
            </p:txBody>
          </p:sp>
        </p:grpSp>
      </p:grp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271963" y="3810000"/>
            <a:ext cx="3000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>
                <a:latin typeface="Comic Sans MS" pitchFamily="66" charset="0"/>
              </a:rPr>
              <a:t>f</a:t>
            </a:r>
            <a:endParaRPr lang="en-GB" b="1">
              <a:latin typeface="Comic Sans MS" pitchFamily="66" charset="0"/>
            </a:endParaRP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581400" y="3962400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b="1">
                <a:latin typeface="Comic Sans MS" pitchFamily="66" charset="0"/>
              </a:rPr>
              <a:t>A</a:t>
            </a:r>
            <a:endParaRPr lang="en-GB" sz="2000" b="1">
              <a:latin typeface="Comic Sans MS" pitchFamily="66" charset="0"/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181600" y="3962400"/>
            <a:ext cx="34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b="1">
                <a:latin typeface="Comic Sans MS" pitchFamily="66" charset="0"/>
              </a:rPr>
              <a:t>B</a:t>
            </a:r>
            <a:endParaRPr lang="en-GB" sz="2000" b="1">
              <a:latin typeface="Comic Sans MS" pitchFamily="66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352800" y="4343400"/>
            <a:ext cx="838200" cy="1600200"/>
            <a:chOff x="2064" y="2688"/>
            <a:chExt cx="528" cy="1008"/>
          </a:xfrm>
        </p:grpSpPr>
        <p:sp>
          <p:nvSpPr>
            <p:cNvPr id="6170" name="Oval 14"/>
            <p:cNvSpPr>
              <a:spLocks noChangeArrowheads="1"/>
            </p:cNvSpPr>
            <p:nvPr/>
          </p:nvSpPr>
          <p:spPr bwMode="auto">
            <a:xfrm>
              <a:off x="2064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6171" name="Text Box 15"/>
            <p:cNvSpPr txBox="1">
              <a:spLocks noChangeArrowheads="1"/>
            </p:cNvSpPr>
            <p:nvPr/>
          </p:nvSpPr>
          <p:spPr bwMode="auto">
            <a:xfrm>
              <a:off x="2341" y="282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  <p:sp>
          <p:nvSpPr>
            <p:cNvPr id="6172" name="Text Box 16"/>
            <p:cNvSpPr txBox="1">
              <a:spLocks noChangeArrowheads="1"/>
            </p:cNvSpPr>
            <p:nvPr/>
          </p:nvSpPr>
          <p:spPr bwMode="auto">
            <a:xfrm>
              <a:off x="2352" y="306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  <p:sp>
          <p:nvSpPr>
            <p:cNvPr id="6173" name="Text Box 17"/>
            <p:cNvSpPr txBox="1">
              <a:spLocks noChangeArrowheads="1"/>
            </p:cNvSpPr>
            <p:nvPr/>
          </p:nvSpPr>
          <p:spPr bwMode="auto">
            <a:xfrm>
              <a:off x="2352" y="326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53000" y="4343400"/>
            <a:ext cx="838200" cy="1600200"/>
            <a:chOff x="3072" y="2688"/>
            <a:chExt cx="528" cy="1008"/>
          </a:xfrm>
        </p:grpSpPr>
        <p:sp>
          <p:nvSpPr>
            <p:cNvPr id="6165" name="Oval 19"/>
            <p:cNvSpPr>
              <a:spLocks noChangeArrowheads="1"/>
            </p:cNvSpPr>
            <p:nvPr/>
          </p:nvSpPr>
          <p:spPr bwMode="auto">
            <a:xfrm>
              <a:off x="3072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3120" y="278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3120" y="3177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  <p:sp>
          <p:nvSpPr>
            <p:cNvPr id="6168" name="Text Box 22"/>
            <p:cNvSpPr txBox="1">
              <a:spLocks noChangeArrowheads="1"/>
            </p:cNvSpPr>
            <p:nvPr/>
          </p:nvSpPr>
          <p:spPr bwMode="auto">
            <a:xfrm>
              <a:off x="3120" y="2976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  <p:sp>
          <p:nvSpPr>
            <p:cNvPr id="6169" name="Text Box 23"/>
            <p:cNvSpPr txBox="1">
              <a:spLocks noChangeArrowheads="1"/>
            </p:cNvSpPr>
            <p:nvPr/>
          </p:nvSpPr>
          <p:spPr bwMode="auto">
            <a:xfrm>
              <a:off x="3120" y="3369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●</a:t>
              </a:r>
            </a:p>
          </p:txBody>
        </p:sp>
      </p:grp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1981200" y="1905000"/>
            <a:ext cx="632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2400" b="1" dirty="0">
                <a:latin typeface="Comic Sans MS" pitchFamily="66" charset="0"/>
              </a:rPr>
              <a:t>                                  </a:t>
            </a:r>
            <a:r>
              <a:rPr lang="en-US" sz="2400" b="1" dirty="0" err="1">
                <a:latin typeface="Comic Sans MS" pitchFamily="66" charset="0"/>
              </a:rPr>
              <a:t>dipasangkan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dengan</a:t>
            </a:r>
            <a:r>
              <a:rPr lang="en-US" sz="2400" b="1" dirty="0">
                <a:latin typeface="Comic Sans MS" pitchFamily="66" charset="0"/>
              </a:rPr>
              <a:t>  </a:t>
            </a:r>
            <a:r>
              <a:rPr lang="en-US" sz="2400" b="1" dirty="0" err="1">
                <a:latin typeface="Comic Sans MS" pitchFamily="66" charset="0"/>
              </a:rPr>
              <a:t>tepat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satu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unsur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dari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daerah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hasilnya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2209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2800" b="1" dirty="0">
                <a:latin typeface="Comic Sans MS" pitchFamily="66" charset="0"/>
              </a:rPr>
              <a:t>R</a:t>
            </a:r>
            <a:r>
              <a:rPr lang="en-US" sz="2800" b="1" dirty="0" err="1">
                <a:latin typeface="Comic Sans MS" pitchFamily="66" charset="0"/>
              </a:rPr>
              <a:t>elasi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533400" y="5867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 b="1" dirty="0">
                <a:latin typeface="Comic Sans MS" pitchFamily="66" charset="0"/>
              </a:rPr>
              <a:t>   Domain     </a:t>
            </a:r>
            <a:r>
              <a:rPr lang="id-ID" sz="2400" b="1" dirty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= </a:t>
            </a:r>
            <a:r>
              <a:rPr lang="en-US" sz="2400" b="1" dirty="0" err="1">
                <a:latin typeface="Comic Sans MS" pitchFamily="66" charset="0"/>
              </a:rPr>
              <a:t>daerah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asal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838200" y="3048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 b="1" dirty="0" err="1">
                <a:latin typeface="Comic Sans MS" pitchFamily="66" charset="0"/>
              </a:rPr>
              <a:t>Kodomain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id-ID" sz="2400" b="1" dirty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= </a:t>
            </a:r>
            <a:r>
              <a:rPr lang="en-US" sz="2400" b="1" dirty="0" err="1">
                <a:latin typeface="Comic Sans MS" pitchFamily="66" charset="0"/>
              </a:rPr>
              <a:t>daerah</a:t>
            </a:r>
            <a:r>
              <a:rPr lang="en-US" sz="2400" b="1" dirty="0">
                <a:latin typeface="Comic Sans MS" pitchFamily="66" charset="0"/>
              </a:rPr>
              <a:t>  </a:t>
            </a:r>
            <a:r>
              <a:rPr lang="en-US" sz="2400" b="1" dirty="0" err="1">
                <a:latin typeface="Comic Sans MS" pitchFamily="66" charset="0"/>
              </a:rPr>
              <a:t>kawan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914400" y="3505200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2400" b="1" dirty="0">
                <a:latin typeface="Comic Sans MS" pitchFamily="66" charset="0"/>
              </a:rPr>
              <a:t>Range       </a:t>
            </a:r>
            <a:r>
              <a:rPr lang="id-ID" sz="2400" b="1" dirty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= </a:t>
            </a:r>
            <a:r>
              <a:rPr lang="en-US" sz="2400" b="1" dirty="0" err="1">
                <a:latin typeface="Comic Sans MS" pitchFamily="66" charset="0"/>
              </a:rPr>
              <a:t>daerah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hasil</a:t>
            </a:r>
            <a:r>
              <a:rPr lang="en-US" sz="2400" b="1" dirty="0">
                <a:latin typeface="Comic Sans MS" pitchFamily="66" charset="0"/>
              </a:rPr>
              <a:t>               </a:t>
            </a:r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5029200" y="4419600"/>
            <a:ext cx="685800" cy="762000"/>
          </a:xfrm>
          <a:prstGeom prst="ellipse">
            <a:avLst/>
          </a:prstGeom>
          <a:gradFill rotWithShape="1">
            <a:gsLst>
              <a:gs pos="0">
                <a:srgbClr val="FFFF00">
                  <a:alpha val="71001"/>
                </a:srgbClr>
              </a:gs>
              <a:gs pos="100000">
                <a:srgbClr val="767600">
                  <a:alpha val="73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V="1">
            <a:off x="3962400" y="4691063"/>
            <a:ext cx="12255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V="1">
            <a:off x="3971925" y="4695825"/>
            <a:ext cx="1239838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 flipV="1">
            <a:off x="3933825" y="5010150"/>
            <a:ext cx="1266825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5029200" y="45100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●</a:t>
            </a:r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5029200" y="48148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500"/>
                            </p:stCondLst>
                            <p:childTnLst>
                              <p:par>
                                <p:cTn id="8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0"/>
                            </p:stCondLst>
                            <p:childTnLst>
                              <p:par>
                                <p:cTn id="8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1" grpId="0" build="p"/>
      <p:bldP spid="119818" grpId="0"/>
      <p:bldP spid="119819" grpId="0"/>
      <p:bldP spid="119820" grpId="0"/>
      <p:bldP spid="119832" grpId="0"/>
      <p:bldP spid="119833" grpId="0"/>
      <p:bldP spid="119834" grpId="0"/>
      <p:bldP spid="119835" grpId="0"/>
      <p:bldP spid="119836" grpId="0"/>
      <p:bldP spid="119837" grpId="0" animBg="1"/>
      <p:bldP spid="119837" grpId="1" animBg="1"/>
      <p:bldP spid="119838" grpId="0" animBg="1"/>
      <p:bldP spid="119839" grpId="0" animBg="1"/>
      <p:bldP spid="119840" grpId="0" animBg="1"/>
      <p:bldP spid="119841" grpId="0"/>
      <p:bldP spid="1198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685800"/>
            <a:ext cx="6629400" cy="1600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   </a:t>
            </a:r>
            <a:r>
              <a:rPr lang="en-US" sz="2400" b="1" smtClean="0">
                <a:latin typeface="Comic Sans MS" pitchFamily="66" charset="0"/>
                <a:cs typeface="Arial" charset="0"/>
              </a:rPr>
              <a:t>Contoh Soal</a:t>
            </a:r>
            <a:r>
              <a:rPr lang="en-US" sz="2400" smtClean="0">
                <a:latin typeface="Comic Sans MS" pitchFamily="66" charset="0"/>
                <a:cs typeface="Arial" charset="0"/>
              </a:rPr>
              <a:t> :</a:t>
            </a:r>
            <a:endParaRPr lang="id-ID" sz="2400" smtClean="0">
              <a:latin typeface="Comic Sans MS" pitchFamily="66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smtClean="0">
              <a:latin typeface="Comic Sans MS" pitchFamily="66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</a:rPr>
              <a:t>   Diketahui fungsi </a:t>
            </a:r>
            <a:r>
              <a:rPr lang="en-US" sz="2400" i="1" smtClean="0">
                <a:latin typeface="Comic Sans MS" pitchFamily="66" charset="0"/>
                <a:cs typeface="Arial" charset="0"/>
              </a:rPr>
              <a:t>f</a:t>
            </a:r>
            <a:r>
              <a:rPr lang="en-US" sz="2400" smtClean="0">
                <a:latin typeface="Comic Sans MS" pitchFamily="66" charset="0"/>
                <a:cs typeface="Arial" charset="0"/>
              </a:rPr>
              <a:t> :D</a:t>
            </a:r>
            <a:r>
              <a:rPr lang="en-US" sz="2400" smtClean="0">
                <a:cs typeface="Arial" charset="0"/>
              </a:rPr>
              <a:t>→</a:t>
            </a:r>
            <a:r>
              <a:rPr lang="en-US" sz="2400" smtClean="0">
                <a:latin typeface="Comic Sans MS" pitchFamily="66" charset="0"/>
                <a:cs typeface="Arial" charset="0"/>
              </a:rPr>
              <a:t>R dan </a:t>
            </a:r>
            <a:r>
              <a:rPr lang="en-US" sz="2400" i="1" smtClean="0">
                <a:latin typeface="Comic Sans MS" pitchFamily="66" charset="0"/>
                <a:cs typeface="Arial" charset="0"/>
              </a:rPr>
              <a:t>f(x)=x</a:t>
            </a:r>
            <a:r>
              <a:rPr lang="en-US" sz="2400" i="1" baseline="30000" smtClean="0">
                <a:latin typeface="Comic Sans MS" pitchFamily="66" charset="0"/>
                <a:cs typeface="Arial" charset="0"/>
              </a:rPr>
              <a:t>2</a:t>
            </a:r>
            <a:r>
              <a:rPr lang="en-US" sz="2400" i="1" smtClean="0">
                <a:latin typeface="Comic Sans MS" pitchFamily="66" charset="0"/>
                <a:cs typeface="Arial" charset="0"/>
              </a:rPr>
              <a:t>-1</a:t>
            </a:r>
            <a:r>
              <a:rPr lang="id-ID" sz="2400" i="1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smtClean="0">
                <a:latin typeface="Comic Sans MS" pitchFamily="66" charset="0"/>
                <a:cs typeface="Arial" charset="0"/>
              </a:rPr>
              <a:t>Hitunglah </a:t>
            </a:r>
            <a:r>
              <a:rPr lang="en-US" sz="2400" i="1" smtClean="0">
                <a:latin typeface="Comic Sans MS" pitchFamily="66" charset="0"/>
                <a:cs typeface="Arial" charset="0"/>
              </a:rPr>
              <a:t>f</a:t>
            </a:r>
            <a:r>
              <a:rPr lang="id-ID" sz="2400" i="1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smtClean="0">
                <a:latin typeface="Comic Sans MS" pitchFamily="66" charset="0"/>
                <a:cs typeface="Arial" charset="0"/>
              </a:rPr>
              <a:t>(-3),</a:t>
            </a:r>
            <a:r>
              <a:rPr lang="en-US" sz="2400" i="1" smtClean="0">
                <a:latin typeface="Comic Sans MS" pitchFamily="66" charset="0"/>
                <a:cs typeface="Arial" charset="0"/>
              </a:rPr>
              <a:t>f (-1),dan f(3)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828800" y="3124200"/>
            <a:ext cx="693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id-ID" sz="2400">
                <a:latin typeface="Comic Sans MS" pitchFamily="66" charset="0"/>
              </a:rPr>
              <a:t>         f</a:t>
            </a:r>
            <a:r>
              <a:rPr lang="en-US" sz="2400">
                <a:latin typeface="Comic Sans MS" pitchFamily="66" charset="0"/>
              </a:rPr>
              <a:t>(</a:t>
            </a:r>
            <a:r>
              <a:rPr lang="id-ID" sz="2400">
                <a:latin typeface="Comic Sans MS" pitchFamily="66" charset="0"/>
              </a:rPr>
              <a:t>x</a:t>
            </a:r>
            <a:r>
              <a:rPr lang="en-US" sz="2400">
                <a:latin typeface="Comic Sans MS" pitchFamily="66" charset="0"/>
              </a:rPr>
              <a:t>)  =x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 f(-3) =(-3)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-1=9-1=8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 f(-1) =(-1)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-1=0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id-ID" sz="2400">
                <a:latin typeface="Comic Sans MS" pitchFamily="66" charset="0"/>
              </a:rPr>
              <a:t>         </a:t>
            </a:r>
            <a:r>
              <a:rPr lang="en-US" sz="2400">
                <a:latin typeface="Comic Sans MS" pitchFamily="66" charset="0"/>
              </a:rPr>
              <a:t>f(3)  =(3)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-1=9-1=8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2098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latin typeface="Comic Sans MS" pitchFamily="66" charset="0"/>
              </a:rPr>
              <a:t>Jawab: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/>
      <p:bldP spid="1218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685800"/>
            <a:ext cx="6934200" cy="12954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   </a:t>
            </a:r>
            <a:r>
              <a:rPr lang="en-US" sz="2400" b="1" dirty="0" err="1" smtClean="0">
                <a:latin typeface="Comic Sans MS" pitchFamily="66" charset="0"/>
                <a:cs typeface="Arial" charset="0"/>
              </a:rPr>
              <a:t>Contoh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  <a:cs typeface="Arial" charset="0"/>
              </a:rPr>
              <a:t>Soal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mic Sans MS" pitchFamily="66" charset="0"/>
                <a:cs typeface="Arial" charset="0"/>
              </a:rPr>
              <a:t>  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Diketahui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fungsi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f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:D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R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dan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f(x)=x</a:t>
            </a:r>
            <a:r>
              <a:rPr lang="en-US" sz="2400" i="1" baseline="30000" dirty="0" smtClean="0">
                <a:latin typeface="Comic Sans MS" pitchFamily="66" charset="0"/>
                <a:cs typeface="Arial" charset="0"/>
              </a:rPr>
              <a:t>2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-1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id-ID" sz="2400" dirty="0" smtClean="0">
                <a:latin typeface="Comic Sans MS" pitchFamily="66" charset="0"/>
                <a:cs typeface="Arial" charset="0"/>
              </a:rPr>
              <a:t>  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Jika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f(a)=15,tentukan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nilai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 a yang </a:t>
            </a:r>
            <a:r>
              <a:rPr lang="en-US" sz="2400" dirty="0" err="1" smtClean="0">
                <a:latin typeface="Comic Sans MS" pitchFamily="66" charset="0"/>
                <a:cs typeface="Arial" charset="0"/>
              </a:rPr>
              <a:t>memenuhi</a:t>
            </a:r>
            <a:r>
              <a:rPr lang="en-US" sz="2400" dirty="0" smtClean="0">
                <a:latin typeface="Comic Sans MS" pitchFamily="66" charset="0"/>
                <a:cs typeface="Arial" charset="0"/>
              </a:rPr>
              <a:t>!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2057400" y="205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latin typeface="Comic Sans MS" pitchFamily="66" charset="0"/>
              </a:rPr>
              <a:t>Jawab: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828800" y="2590800"/>
            <a:ext cx="6934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id-ID" sz="2400">
                <a:latin typeface="Comic Sans MS" pitchFamily="66" charset="0"/>
              </a:rPr>
              <a:t>       f</a:t>
            </a:r>
            <a:r>
              <a:rPr lang="en-US" sz="2400">
                <a:latin typeface="Comic Sans MS" pitchFamily="66" charset="0"/>
              </a:rPr>
              <a:t>(a)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=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a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15   =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a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-1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a</a:t>
            </a:r>
            <a:r>
              <a:rPr lang="en-US" sz="2400" baseline="30000">
                <a:latin typeface="Comic Sans MS" pitchFamily="66" charset="0"/>
              </a:rPr>
              <a:t>2 </a:t>
            </a:r>
            <a:r>
              <a:rPr lang="en-US" sz="2400">
                <a:latin typeface="Comic Sans MS" pitchFamily="66" charset="0"/>
              </a:rPr>
              <a:t> =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15 + 1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a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 =</a:t>
            </a:r>
            <a:r>
              <a:rPr lang="id-ID" sz="24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16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a    = ±4</a:t>
            </a: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>
                <a:latin typeface="Comic Sans MS" pitchFamily="66" charset="0"/>
              </a:rPr>
              <a:t>        </a:t>
            </a:r>
            <a:endParaRPr lang="id-ID" sz="24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id-ID" sz="2400">
                <a:latin typeface="Comic Sans MS" pitchFamily="66" charset="0"/>
              </a:rPr>
              <a:t>J</a:t>
            </a:r>
            <a:r>
              <a:rPr lang="en-US" sz="2400">
                <a:latin typeface="Comic Sans MS" pitchFamily="66" charset="0"/>
              </a:rPr>
              <a:t>adi nilai a yang memenuhi adalah a = 4 </a:t>
            </a:r>
            <a:endParaRPr lang="id-ID" sz="2400">
              <a:latin typeface="Comic Sans MS" pitchFamily="66" charset="0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id-ID" sz="2400">
                <a:latin typeface="Comic Sans MS" pitchFamily="66" charset="0"/>
              </a:rPr>
              <a:t>  atau</a:t>
            </a:r>
            <a:r>
              <a:rPr lang="en-US" sz="2400">
                <a:latin typeface="Comic Sans MS" pitchFamily="66" charset="0"/>
              </a:rPr>
              <a:t> a =-4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/>
      <p:bldP spid="1239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76600" y="685800"/>
            <a:ext cx="3810000" cy="6096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tx1"/>
                </a:solidFill>
                <a:cs typeface="Arial" charset="0"/>
              </a:rPr>
              <a:t>Sifat-sifat Fungsi</a:t>
            </a:r>
            <a:endParaRPr lang="en-US" sz="4000" smtClean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057400"/>
            <a:ext cx="6781800" cy="1143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id-ID" dirty="0" smtClean="0">
                <a:latin typeface="Comic Sans MS" pitchFamily="66" charset="0"/>
                <a:cs typeface="Arial" charset="0"/>
              </a:rPr>
              <a:t>  </a:t>
            </a:r>
            <a:r>
              <a:rPr lang="en-US" dirty="0" err="1" smtClean="0">
                <a:latin typeface="Comic Sans MS" pitchFamily="66" charset="0"/>
                <a:cs typeface="Arial" charset="0"/>
              </a:rPr>
              <a:t>Fungsi</a:t>
            </a:r>
            <a:r>
              <a:rPr lang="en-US" dirty="0" smtClean="0">
                <a:latin typeface="Comic Sans MS" pitchFamily="66" charset="0"/>
                <a:cs typeface="Arial" charset="0"/>
              </a:rPr>
              <a:t> ƒ :A→B </a:t>
            </a:r>
            <a:r>
              <a:rPr lang="en-US" dirty="0" err="1" smtClean="0">
                <a:latin typeface="Comic Sans MS" pitchFamily="66" charset="0"/>
                <a:cs typeface="Arial" charset="0"/>
              </a:rPr>
              <a:t>disebut</a:t>
            </a:r>
            <a:r>
              <a:rPr lang="en-US" dirty="0" smtClean="0">
                <a:latin typeface="Comic Sans MS" pitchFamily="66" charset="0"/>
                <a:cs typeface="Arial" charset="0"/>
              </a:rPr>
              <a:t> Onto (</a:t>
            </a:r>
            <a:r>
              <a:rPr lang="en-US" dirty="0" err="1" smtClean="0">
                <a:latin typeface="Comic Sans MS" pitchFamily="66" charset="0"/>
                <a:cs typeface="Arial" charset="0"/>
              </a:rPr>
              <a:t>surjektif</a:t>
            </a:r>
            <a:r>
              <a:rPr lang="en-US" dirty="0" smtClean="0">
                <a:latin typeface="Comic Sans MS" pitchFamily="66" charset="0"/>
                <a:cs typeface="Arial" charset="0"/>
              </a:rPr>
              <a:t>), </a:t>
            </a:r>
            <a:endParaRPr lang="en-US" dirty="0" smtClean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3962400"/>
            <a:ext cx="990600" cy="290513"/>
            <a:chOff x="2496" y="2697"/>
            <a:chExt cx="768" cy="231"/>
          </a:xfrm>
        </p:grpSpPr>
        <p:sp>
          <p:nvSpPr>
            <p:cNvPr id="9238" name="Line 5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9" name="Freeform 6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4424363" y="3733800"/>
            <a:ext cx="3000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latin typeface="Comic Sans MS" pitchFamily="66" charset="0"/>
              </a:rPr>
              <a:t>f</a:t>
            </a:r>
            <a:endParaRPr lang="en-GB">
              <a:latin typeface="Comic Sans MS" pitchFamily="66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733800" y="3886200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A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334000" y="3886200"/>
            <a:ext cx="34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B</a:t>
            </a:r>
            <a:endParaRPr lang="en-GB" sz="2000">
              <a:latin typeface="Comic Sans MS" pitchFamily="66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05200" y="4267200"/>
            <a:ext cx="838200" cy="1600200"/>
            <a:chOff x="2064" y="2688"/>
            <a:chExt cx="528" cy="1008"/>
          </a:xfrm>
        </p:grpSpPr>
        <p:sp>
          <p:nvSpPr>
            <p:cNvPr id="9234" name="Oval 14"/>
            <p:cNvSpPr>
              <a:spLocks noChangeArrowheads="1"/>
            </p:cNvSpPr>
            <p:nvPr/>
          </p:nvSpPr>
          <p:spPr bwMode="auto">
            <a:xfrm>
              <a:off x="2064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5" name="Text Box 15"/>
            <p:cNvSpPr txBox="1">
              <a:spLocks noChangeArrowheads="1"/>
            </p:cNvSpPr>
            <p:nvPr/>
          </p:nvSpPr>
          <p:spPr bwMode="auto">
            <a:xfrm>
              <a:off x="2341" y="282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9236" name="Text Box 16"/>
            <p:cNvSpPr txBox="1">
              <a:spLocks noChangeArrowheads="1"/>
            </p:cNvSpPr>
            <p:nvPr/>
          </p:nvSpPr>
          <p:spPr bwMode="auto">
            <a:xfrm>
              <a:off x="2352" y="306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9237" name="Text Box 17"/>
            <p:cNvSpPr txBox="1">
              <a:spLocks noChangeArrowheads="1"/>
            </p:cNvSpPr>
            <p:nvPr/>
          </p:nvSpPr>
          <p:spPr bwMode="auto">
            <a:xfrm>
              <a:off x="2352" y="326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</p:grpSp>
      <p:sp>
        <p:nvSpPr>
          <p:cNvPr id="125970" name="Oval 18"/>
          <p:cNvSpPr>
            <a:spLocks noChangeArrowheads="1"/>
          </p:cNvSpPr>
          <p:nvPr/>
        </p:nvSpPr>
        <p:spPr bwMode="auto">
          <a:xfrm>
            <a:off x="5105400" y="4267200"/>
            <a:ext cx="838200" cy="1600200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81600" y="44196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5210175" y="47386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 flipV="1">
            <a:off x="4114800" y="4610100"/>
            <a:ext cx="12255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V="1">
            <a:off x="4124325" y="4619625"/>
            <a:ext cx="1239838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 flipV="1">
            <a:off x="4114800" y="4953000"/>
            <a:ext cx="1266825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1981200" y="1524000"/>
            <a:ext cx="4191000" cy="4572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1" i="1">
                <a:latin typeface="Comic Sans MS" pitchFamily="66" charset="0"/>
              </a:rPr>
              <a:t>Fungsi surjektif</a:t>
            </a:r>
            <a:endParaRPr lang="en-US" sz="2800"/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2362200" y="30480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mempunyai pasangan anggota A.</a:t>
            </a:r>
            <a:endParaRPr lang="en-US" sz="3200"/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4572000" y="25908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jika setiap anggota B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5" grpId="0" build="p"/>
      <p:bldP spid="125962" grpId="0"/>
      <p:bldP spid="125963" grpId="0"/>
      <p:bldP spid="125964" grpId="0"/>
      <p:bldP spid="125970" grpId="0" animBg="1"/>
      <p:bldP spid="125971" grpId="0"/>
      <p:bldP spid="125971" grpId="1"/>
      <p:bldP spid="125972" grpId="0"/>
      <p:bldP spid="125972" grpId="1"/>
      <p:bldP spid="125973" grpId="0" animBg="1"/>
      <p:bldP spid="125974" grpId="0" animBg="1"/>
      <p:bldP spid="125975" grpId="0" animBg="1"/>
      <p:bldP spid="125978" grpId="0" animBg="1"/>
      <p:bldP spid="125979" grpId="0"/>
      <p:bldP spid="12598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685800"/>
            <a:ext cx="5181600" cy="609600"/>
          </a:xfrm>
          <a:prstGeom prst="rect">
            <a:avLst/>
          </a:prstGeom>
          <a:gradFill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</a:gradFill>
        </p:spPr>
        <p:txBody>
          <a:bodyPr/>
          <a:lstStyle/>
          <a:p>
            <a:pPr algn="l">
              <a:buFontTx/>
              <a:buBlip>
                <a:blip r:embed="rId3"/>
              </a:buBlip>
            </a:pPr>
            <a:r>
              <a:rPr lang="en-US" sz="280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Sifat Satu-Satu</a:t>
            </a:r>
            <a:r>
              <a:rPr lang="id-ID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(Injektif)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6629400" cy="1905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    </a:t>
            </a:r>
            <a:r>
              <a:rPr lang="en-US" sz="2800" dirty="0" err="1" smtClean="0">
                <a:latin typeface="Comic Sans MS" pitchFamily="66" charset="0"/>
                <a:cs typeface="Arial" charset="0"/>
              </a:rPr>
              <a:t>Fungsi</a:t>
            </a:r>
            <a:r>
              <a:rPr lang="en-US" sz="2800" dirty="0" smtClean="0">
                <a:latin typeface="Comic Sans MS" pitchFamily="66" charset="0"/>
                <a:cs typeface="Arial" charset="0"/>
              </a:rPr>
              <a:t> ƒ :A → B </a:t>
            </a:r>
            <a:r>
              <a:rPr lang="en-US" sz="2800" dirty="0" err="1" smtClean="0">
                <a:latin typeface="Comic Sans MS" pitchFamily="66" charset="0"/>
                <a:cs typeface="Arial" charset="0"/>
              </a:rPr>
              <a:t>disebut</a:t>
            </a:r>
            <a:r>
              <a:rPr lang="en-US" sz="2800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800" dirty="0" err="1" smtClean="0">
                <a:latin typeface="Comic Sans MS" pitchFamily="66" charset="0"/>
                <a:cs typeface="Arial" charset="0"/>
              </a:rPr>
              <a:t>satu-satu,jika</a:t>
            </a:r>
            <a:endParaRPr lang="en-US" sz="2800" dirty="0" smtClean="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3810000"/>
            <a:ext cx="990600" cy="290513"/>
            <a:chOff x="2496" y="2697"/>
            <a:chExt cx="768" cy="231"/>
          </a:xfrm>
        </p:grpSpPr>
        <p:sp>
          <p:nvSpPr>
            <p:cNvPr id="10263" name="Line 5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4" name="Freeform 6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67" name="Line 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652963" y="3581400"/>
            <a:ext cx="3000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latin typeface="Comic Sans MS" pitchFamily="66" charset="0"/>
              </a:rPr>
              <a:t>f</a:t>
            </a:r>
            <a:endParaRPr lang="en-GB">
              <a:latin typeface="Comic Sans MS" pitchFamily="66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962400" y="3733800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A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5562600" y="3733800"/>
            <a:ext cx="34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B</a:t>
            </a:r>
            <a:endParaRPr lang="en-GB" sz="2000">
              <a:latin typeface="Comic Sans MS" pitchFamily="66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733800" y="4114800"/>
            <a:ext cx="838200" cy="1600200"/>
            <a:chOff x="2064" y="2688"/>
            <a:chExt cx="528" cy="1008"/>
          </a:xfrm>
        </p:grpSpPr>
        <p:sp>
          <p:nvSpPr>
            <p:cNvPr id="10259" name="Oval 14"/>
            <p:cNvSpPr>
              <a:spLocks noChangeArrowheads="1"/>
            </p:cNvSpPr>
            <p:nvPr/>
          </p:nvSpPr>
          <p:spPr bwMode="auto">
            <a:xfrm>
              <a:off x="2064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0" name="Text Box 15"/>
            <p:cNvSpPr txBox="1">
              <a:spLocks noChangeArrowheads="1"/>
            </p:cNvSpPr>
            <p:nvPr/>
          </p:nvSpPr>
          <p:spPr bwMode="auto">
            <a:xfrm>
              <a:off x="2341" y="282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0261" name="Text Box 16"/>
            <p:cNvSpPr txBox="1">
              <a:spLocks noChangeArrowheads="1"/>
            </p:cNvSpPr>
            <p:nvPr/>
          </p:nvSpPr>
          <p:spPr bwMode="auto">
            <a:xfrm>
              <a:off x="2352" y="306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0262" name="Text Box 17"/>
            <p:cNvSpPr txBox="1">
              <a:spLocks noChangeArrowheads="1"/>
            </p:cNvSpPr>
            <p:nvPr/>
          </p:nvSpPr>
          <p:spPr bwMode="auto">
            <a:xfrm>
              <a:off x="2352" y="326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</p:grpSp>
      <p:sp>
        <p:nvSpPr>
          <p:cNvPr id="164882" name="Oval 18"/>
          <p:cNvSpPr>
            <a:spLocks noChangeArrowheads="1"/>
          </p:cNvSpPr>
          <p:nvPr/>
        </p:nvSpPr>
        <p:spPr bwMode="auto">
          <a:xfrm>
            <a:off x="5334000" y="4114800"/>
            <a:ext cx="838200" cy="1600200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410200" y="42672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410200" y="48910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5410200" y="45720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5410200" y="51958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4318000" y="4533900"/>
            <a:ext cx="124460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4352925" y="4467225"/>
            <a:ext cx="1239838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 flipV="1">
            <a:off x="4314825" y="4781550"/>
            <a:ext cx="1266825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2133600" y="19812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2800" dirty="0">
                <a:latin typeface="Comic Sans MS" pitchFamily="66" charset="0"/>
              </a:rPr>
              <a:t>                </a:t>
            </a:r>
            <a:r>
              <a:rPr lang="en-US" sz="2800" dirty="0" err="1">
                <a:latin typeface="Comic Sans MS" pitchFamily="66" charset="0"/>
              </a:rPr>
              <a:t>anggota</a:t>
            </a:r>
            <a:r>
              <a:rPr lang="en-US" sz="2800" dirty="0">
                <a:latin typeface="Comic Sans MS" pitchFamily="66" charset="0"/>
              </a:rPr>
              <a:t> B </a:t>
            </a:r>
            <a:r>
              <a:rPr lang="id-ID" sz="2800" dirty="0">
                <a:latin typeface="Comic Sans MS" pitchFamily="66" charset="0"/>
              </a:rPr>
              <a:t>yang </a:t>
            </a:r>
            <a:r>
              <a:rPr lang="en-US" sz="2800" dirty="0" err="1">
                <a:latin typeface="Comic Sans MS" pitchFamily="66" charset="0"/>
              </a:rPr>
              <a:t>mempunyai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pasangan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dengan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anggota</a:t>
            </a:r>
            <a:r>
              <a:rPr lang="en-US" sz="2800" dirty="0">
                <a:latin typeface="Comic Sans MS" pitchFamily="66" charset="0"/>
              </a:rPr>
              <a:t> A</a:t>
            </a:r>
            <a:r>
              <a:rPr lang="id-ID" sz="2800" dirty="0">
                <a:latin typeface="Comic Sans MS" pitchFamily="66" charset="0"/>
              </a:rPr>
              <a:t>,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2514600" y="2438400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2800">
                <a:latin typeface="Comic Sans MS" pitchFamily="66" charset="0"/>
              </a:rPr>
              <a:t>                                             maka pasangannya </a:t>
            </a:r>
            <a:r>
              <a:rPr lang="en-US" sz="2800">
                <a:latin typeface="Comic Sans MS" pitchFamily="66" charset="0"/>
              </a:rPr>
              <a:t>hanya tepat satu.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64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nimBg="1"/>
      <p:bldP spid="164867" grpId="0" build="p"/>
      <p:bldP spid="164874" grpId="0"/>
      <p:bldP spid="164875" grpId="0"/>
      <p:bldP spid="164876" grpId="0"/>
      <p:bldP spid="164882" grpId="0" animBg="1"/>
      <p:bldP spid="164883" grpId="0"/>
      <p:bldP spid="164883" grpId="1"/>
      <p:bldP spid="164884" grpId="0"/>
      <p:bldP spid="164884" grpId="1"/>
      <p:bldP spid="164885" grpId="0"/>
      <p:bldP spid="164885" grpId="1"/>
      <p:bldP spid="164886" grpId="0"/>
      <p:bldP spid="164887" grpId="0" animBg="1"/>
      <p:bldP spid="164887" grpId="1" animBg="1"/>
      <p:bldP spid="164888" grpId="0" animBg="1"/>
      <p:bldP spid="164888" grpId="1" animBg="1"/>
      <p:bldP spid="164889" grpId="0" animBg="1"/>
      <p:bldP spid="164889" grpId="1" animBg="1"/>
      <p:bldP spid="164890" grpId="0" build="p"/>
      <p:bldP spid="164890" grpId="1" build="allAtOnce"/>
      <p:bldP spid="164891" grpId="0" build="p"/>
      <p:bldP spid="164891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685800"/>
            <a:ext cx="7010400" cy="1143000"/>
          </a:xfrm>
          <a:prstGeom prst="rect">
            <a:avLst/>
          </a:prstGeom>
          <a:gradFill>
            <a:gsLst>
              <a:gs pos="0">
                <a:srgbClr val="3333FF"/>
              </a:gs>
              <a:gs pos="50000">
                <a:srgbClr val="3333CC"/>
              </a:gs>
              <a:gs pos="100000">
                <a:srgbClr val="3333FF"/>
              </a:gs>
            </a:gsLst>
          </a:gradFill>
        </p:spPr>
        <p:txBody>
          <a:bodyPr/>
          <a:lstStyle/>
          <a:p>
            <a:pPr algn="l">
              <a:buFontTx/>
              <a:buBlip>
                <a:blip r:embed="rId3"/>
              </a:buBlip>
            </a:pPr>
            <a:r>
              <a:rPr lang="en-US" sz="400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Fungsi Korespondensi Satu-Satu </a:t>
            </a:r>
            <a:r>
              <a:rPr lang="id-ID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</a:t>
            </a:r>
            <a:br>
              <a:rPr lang="id-ID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</a:br>
            <a:r>
              <a:rPr lang="id-ID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            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(Bijektif)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2133600"/>
            <a:ext cx="6553200" cy="160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cs typeface="Arial" charset="0"/>
              </a:rPr>
              <a:t>  </a:t>
            </a:r>
            <a:r>
              <a:rPr lang="id-ID" sz="2800" smtClean="0">
                <a:cs typeface="Arial" charset="0"/>
              </a:rPr>
              <a:t> </a:t>
            </a:r>
            <a:r>
              <a:rPr lang="en-US" sz="2800" smtClean="0">
                <a:latin typeface="Comic Sans MS" pitchFamily="66" charset="0"/>
                <a:cs typeface="Arial" charset="0"/>
              </a:rPr>
              <a:t>Fungsi ƒ : A → B disebut Korespondensi Satu-Satu,jika fungsi tersebut </a:t>
            </a:r>
            <a:r>
              <a:rPr lang="en-US" sz="2800" b="1" smtClean="0">
                <a:latin typeface="Comic Sans MS" pitchFamily="66" charset="0"/>
                <a:cs typeface="Arial" charset="0"/>
              </a:rPr>
              <a:t>surjektif</a:t>
            </a:r>
            <a:r>
              <a:rPr lang="en-US" sz="2800" smtClean="0">
                <a:latin typeface="Comic Sans MS" pitchFamily="66" charset="0"/>
                <a:cs typeface="Arial" charset="0"/>
              </a:rPr>
              <a:t> dan sekaligus </a:t>
            </a:r>
            <a:r>
              <a:rPr lang="en-US" sz="2800" b="1" smtClean="0">
                <a:latin typeface="Comic Sans MS" pitchFamily="66" charset="0"/>
                <a:cs typeface="Arial" charset="0"/>
              </a:rPr>
              <a:t>injektif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3976688"/>
            <a:ext cx="990600" cy="290512"/>
            <a:chOff x="2496" y="2697"/>
            <a:chExt cx="768" cy="231"/>
          </a:xfrm>
        </p:grpSpPr>
        <p:sp>
          <p:nvSpPr>
            <p:cNvPr id="11284" name="Line 5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5" name="Freeform 6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11287" name="Line 8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288" name="Line 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4800600" y="3581400"/>
            <a:ext cx="3000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i="1">
                <a:latin typeface="Comic Sans MS" pitchFamily="66" charset="0"/>
              </a:rPr>
              <a:t>f</a:t>
            </a:r>
            <a:endParaRPr lang="en-GB" b="1" i="1">
              <a:latin typeface="Comic Sans MS" pitchFamily="66" charset="0"/>
            </a:endParaRP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4114800" y="3733800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A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5715000" y="3733800"/>
            <a:ext cx="34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B</a:t>
            </a:r>
            <a:endParaRPr lang="en-GB" sz="2000">
              <a:latin typeface="Comic Sans MS" pitchFamily="66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86200" y="4114800"/>
            <a:ext cx="838200" cy="1600200"/>
            <a:chOff x="2064" y="2688"/>
            <a:chExt cx="528" cy="1008"/>
          </a:xfrm>
        </p:grpSpPr>
        <p:sp>
          <p:nvSpPr>
            <p:cNvPr id="11280" name="Oval 14"/>
            <p:cNvSpPr>
              <a:spLocks noChangeArrowheads="1"/>
            </p:cNvSpPr>
            <p:nvPr/>
          </p:nvSpPr>
          <p:spPr bwMode="auto">
            <a:xfrm>
              <a:off x="2064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1" name="Text Box 15"/>
            <p:cNvSpPr txBox="1">
              <a:spLocks noChangeArrowheads="1"/>
            </p:cNvSpPr>
            <p:nvPr/>
          </p:nvSpPr>
          <p:spPr bwMode="auto">
            <a:xfrm>
              <a:off x="2341" y="282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2352" y="306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1283" name="Text Box 17"/>
            <p:cNvSpPr txBox="1">
              <a:spLocks noChangeArrowheads="1"/>
            </p:cNvSpPr>
            <p:nvPr/>
          </p:nvSpPr>
          <p:spPr bwMode="auto">
            <a:xfrm>
              <a:off x="2352" y="326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</p:grpSp>
      <p:sp>
        <p:nvSpPr>
          <p:cNvPr id="130066" name="Oval 18"/>
          <p:cNvSpPr>
            <a:spLocks noChangeArrowheads="1"/>
          </p:cNvSpPr>
          <p:nvPr/>
        </p:nvSpPr>
        <p:spPr bwMode="auto">
          <a:xfrm>
            <a:off x="5486400" y="4114800"/>
            <a:ext cx="838200" cy="1600200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5562600" y="42672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5562600" y="48910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5562600" y="45720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V="1">
            <a:off x="4495800" y="4457700"/>
            <a:ext cx="12255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4508500" y="4911725"/>
            <a:ext cx="1227138" cy="168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 flipV="1">
            <a:off x="4467225" y="4781550"/>
            <a:ext cx="1266825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/>
      <p:bldP spid="130051" grpId="0" build="p"/>
      <p:bldP spid="130058" grpId="0"/>
      <p:bldP spid="130059" grpId="0"/>
      <p:bldP spid="130060" grpId="0"/>
      <p:bldP spid="130066" grpId="0" animBg="1"/>
      <p:bldP spid="130067" grpId="0"/>
      <p:bldP spid="130068" grpId="0"/>
      <p:bldP spid="130069" grpId="0"/>
      <p:bldP spid="130070" grpId="0" animBg="1"/>
      <p:bldP spid="130071" grpId="0" animBg="1"/>
      <p:bldP spid="1300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609600"/>
            <a:ext cx="5410200" cy="838200"/>
          </a:xfrm>
          <a:prstGeom prst="rect">
            <a:avLst/>
          </a:prstGeom>
        </p:spPr>
        <p:txBody>
          <a:bodyPr/>
          <a:lstStyle/>
          <a:p>
            <a:r>
              <a:rPr lang="id-ID" sz="3600" smtClean="0">
                <a:solidFill>
                  <a:schemeClr val="tx1"/>
                </a:solidFill>
                <a:cs typeface="Arial" charset="0"/>
              </a:rPr>
              <a:t>FUNGSI KOMPOSISI</a:t>
            </a:r>
            <a:endParaRPr lang="en-GB" sz="360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6858000" cy="1905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id-ID" sz="2800" smtClean="0">
                <a:latin typeface="Comic Sans MS" pitchFamily="66" charset="0"/>
                <a:cs typeface="Arial" charset="0"/>
              </a:rPr>
              <a:t>  </a:t>
            </a:r>
            <a:r>
              <a:rPr lang="en-US" sz="2800" smtClean="0">
                <a:latin typeface="Comic Sans MS" pitchFamily="66" charset="0"/>
                <a:cs typeface="Arial" charset="0"/>
              </a:rPr>
              <a:t>Misalkan f dan g dua fungsi sembarang maka fungsi komposisi f dan g ditulis g ○ f, didefinisika</a:t>
            </a:r>
            <a:r>
              <a:rPr lang="id-ID" sz="2800" smtClean="0">
                <a:latin typeface="Comic Sans MS" pitchFamily="66" charset="0"/>
                <a:cs typeface="Arial" charset="0"/>
              </a:rPr>
              <a:t>n </a:t>
            </a:r>
            <a:r>
              <a:rPr lang="en-US" sz="2800" smtClean="0">
                <a:latin typeface="Comic Sans MS" pitchFamily="66" charset="0"/>
                <a:cs typeface="Arial" charset="0"/>
              </a:rPr>
              <a:t>sebagai (g ○ f)(x) =g(f(x)) untuk setiap x </a:t>
            </a:r>
            <a:r>
              <a:rPr lang="ru-RU" sz="2800" smtClean="0">
                <a:latin typeface="Comic Sans MS" pitchFamily="66" charset="0"/>
                <a:cs typeface="Arial" charset="0"/>
              </a:rPr>
              <a:t>є</a:t>
            </a:r>
            <a:r>
              <a:rPr lang="en-US" sz="2800" smtClean="0">
                <a:latin typeface="Comic Sans MS" pitchFamily="66" charset="0"/>
                <a:cs typeface="Arial" charset="0"/>
              </a:rPr>
              <a:t> D</a:t>
            </a:r>
            <a:r>
              <a:rPr lang="en-US" sz="2800" baseline="-25000" smtClean="0">
                <a:latin typeface="Comic Sans MS" pitchFamily="66" charset="0"/>
                <a:cs typeface="Arial" charset="0"/>
              </a:rPr>
              <a:t>g</a:t>
            </a:r>
            <a:endParaRPr lang="en-US" sz="2800" smtClean="0">
              <a:latin typeface="Comic Sans MS" pitchFamily="66" charset="0"/>
              <a:cs typeface="Arial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133600" y="5410200"/>
            <a:ext cx="373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3200">
                <a:latin typeface="Comic Sans MS" pitchFamily="66" charset="0"/>
              </a:rPr>
              <a:t>  </a:t>
            </a:r>
            <a:r>
              <a:rPr lang="en-US" sz="3200">
                <a:latin typeface="Comic Sans MS" pitchFamily="66" charset="0"/>
              </a:rPr>
              <a:t>(</a:t>
            </a:r>
            <a:r>
              <a:rPr lang="id-ID" sz="3200">
                <a:latin typeface="Comic Sans MS" pitchFamily="66" charset="0"/>
              </a:rPr>
              <a:t>g</a:t>
            </a:r>
            <a:r>
              <a:rPr lang="en-US" sz="3200">
                <a:latin typeface="Comic Sans MS" pitchFamily="66" charset="0"/>
              </a:rPr>
              <a:t> ○ </a:t>
            </a:r>
            <a:r>
              <a:rPr lang="id-ID" sz="3200">
                <a:latin typeface="Comic Sans MS" pitchFamily="66" charset="0"/>
              </a:rPr>
              <a:t>f</a:t>
            </a:r>
            <a:r>
              <a:rPr lang="en-US" sz="3200">
                <a:latin typeface="Comic Sans MS" pitchFamily="66" charset="0"/>
              </a:rPr>
              <a:t>)(x)=</a:t>
            </a:r>
            <a:r>
              <a:rPr lang="id-ID" sz="3200">
                <a:latin typeface="Comic Sans MS" pitchFamily="66" charset="0"/>
              </a:rPr>
              <a:t>g</a:t>
            </a:r>
            <a:r>
              <a:rPr lang="en-US" sz="3200">
                <a:latin typeface="Comic Sans MS" pitchFamily="66" charset="0"/>
              </a:rPr>
              <a:t>{</a:t>
            </a:r>
            <a:r>
              <a:rPr lang="id-ID" sz="3200">
                <a:latin typeface="Comic Sans MS" pitchFamily="66" charset="0"/>
              </a:rPr>
              <a:t>f</a:t>
            </a:r>
            <a:r>
              <a:rPr lang="en-US" sz="3200">
                <a:latin typeface="Comic Sans MS" pitchFamily="66" charset="0"/>
              </a:rPr>
              <a:t>(x)}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05200" y="3505200"/>
            <a:ext cx="990600" cy="290513"/>
            <a:chOff x="2496" y="2697"/>
            <a:chExt cx="768" cy="231"/>
          </a:xfrm>
        </p:grpSpPr>
        <p:sp>
          <p:nvSpPr>
            <p:cNvPr id="12324" name="Line 6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25" name="Freeform 7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12327" name="Line 9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28" name="Line 10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971800" y="3276600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A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572000" y="3276600"/>
            <a:ext cx="34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B</a:t>
            </a:r>
            <a:endParaRPr lang="en-GB" sz="2000">
              <a:latin typeface="Comic Sans MS" pitchFamily="66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3657600"/>
            <a:ext cx="838200" cy="1600200"/>
            <a:chOff x="2064" y="2688"/>
            <a:chExt cx="528" cy="1008"/>
          </a:xfrm>
        </p:grpSpPr>
        <p:sp>
          <p:nvSpPr>
            <p:cNvPr id="12320" name="Oval 14"/>
            <p:cNvSpPr>
              <a:spLocks noChangeArrowheads="1"/>
            </p:cNvSpPr>
            <p:nvPr/>
          </p:nvSpPr>
          <p:spPr bwMode="auto">
            <a:xfrm>
              <a:off x="2064" y="2688"/>
              <a:ext cx="528" cy="1008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21" name="Text Box 15"/>
            <p:cNvSpPr txBox="1">
              <a:spLocks noChangeArrowheads="1"/>
            </p:cNvSpPr>
            <p:nvPr/>
          </p:nvSpPr>
          <p:spPr bwMode="auto">
            <a:xfrm>
              <a:off x="2341" y="282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2322" name="Text Box 16"/>
            <p:cNvSpPr txBox="1">
              <a:spLocks noChangeArrowheads="1"/>
            </p:cNvSpPr>
            <p:nvPr/>
          </p:nvSpPr>
          <p:spPr bwMode="auto">
            <a:xfrm>
              <a:off x="2352" y="306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  <p:sp>
          <p:nvSpPr>
            <p:cNvPr id="12323" name="Text Box 17"/>
            <p:cNvSpPr txBox="1">
              <a:spLocks noChangeArrowheads="1"/>
            </p:cNvSpPr>
            <p:nvPr/>
          </p:nvSpPr>
          <p:spPr bwMode="auto">
            <a:xfrm>
              <a:off x="2352" y="3264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●</a:t>
              </a:r>
            </a:p>
          </p:txBody>
        </p:sp>
      </p:grp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4343400" y="3657600"/>
            <a:ext cx="838200" cy="1600200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419600" y="38100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4419600" y="44338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419600" y="41148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4419600" y="38242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4419600" y="41290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29200" y="3505200"/>
            <a:ext cx="990600" cy="290513"/>
            <a:chOff x="2496" y="2697"/>
            <a:chExt cx="768" cy="231"/>
          </a:xfrm>
        </p:grpSpPr>
        <p:sp>
          <p:nvSpPr>
            <p:cNvPr id="12315" name="Line 25"/>
            <p:cNvSpPr>
              <a:spLocks noChangeShapeType="1"/>
            </p:cNvSpPr>
            <p:nvPr/>
          </p:nvSpPr>
          <p:spPr bwMode="auto">
            <a:xfrm>
              <a:off x="2976" y="2784"/>
              <a:ext cx="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16" name="Freeform 26"/>
            <p:cNvSpPr>
              <a:spLocks/>
            </p:cNvSpPr>
            <p:nvPr/>
          </p:nvSpPr>
          <p:spPr bwMode="auto">
            <a:xfrm rot="360333">
              <a:off x="2496" y="2736"/>
              <a:ext cx="768" cy="192"/>
            </a:xfrm>
            <a:custGeom>
              <a:avLst/>
              <a:gdLst>
                <a:gd name="T0" fmla="*/ 0 w 768"/>
                <a:gd name="T1" fmla="*/ 192 h 304"/>
                <a:gd name="T2" fmla="*/ 384 w 768"/>
                <a:gd name="T3" fmla="*/ 10 h 304"/>
                <a:gd name="T4" fmla="*/ 768 w 768"/>
                <a:gd name="T5" fmla="*/ 131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0" y="304"/>
                  </a:moveTo>
                  <a:cubicBezTo>
                    <a:pt x="128" y="168"/>
                    <a:pt x="256" y="32"/>
                    <a:pt x="384" y="16"/>
                  </a:cubicBezTo>
                  <a:cubicBezTo>
                    <a:pt x="512" y="0"/>
                    <a:pt x="640" y="104"/>
                    <a:pt x="768" y="208"/>
                  </a:cubicBezTo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823" y="2697"/>
              <a:ext cx="96" cy="96"/>
              <a:chOff x="3648" y="2688"/>
              <a:chExt cx="96" cy="96"/>
            </a:xfrm>
          </p:grpSpPr>
          <p:sp>
            <p:nvSpPr>
              <p:cNvPr id="12318" name="Line 28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19" name="Line 2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6099175" y="327660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Comic Sans MS" pitchFamily="66" charset="0"/>
              </a:rPr>
              <a:t>C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5867400" y="3657600"/>
            <a:ext cx="838200" cy="1600200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5943600" y="38100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943600" y="44338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943600" y="4114800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5943600" y="38242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5943600" y="4129088"/>
            <a:ext cx="322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●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3000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i="1">
                <a:latin typeface="Comic Sans MS" pitchFamily="66" charset="0"/>
              </a:rPr>
              <a:t>f</a:t>
            </a:r>
            <a:endParaRPr lang="en-GB" b="1" i="1">
              <a:latin typeface="Comic Sans MS" pitchFamily="66" charset="0"/>
            </a:endParaRP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5334000" y="3581400"/>
            <a:ext cx="30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i="1">
                <a:latin typeface="Comic Sans MS" pitchFamily="66" charset="0"/>
              </a:rPr>
              <a:t>g</a:t>
            </a:r>
            <a:endParaRPr lang="en-GB" b="1" i="1">
              <a:latin typeface="Comic Sans MS" pitchFamily="66" charset="0"/>
            </a:endParaRPr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4676775" y="5410200"/>
            <a:ext cx="1447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3200">
                <a:latin typeface="Comic Sans MS" pitchFamily="66" charset="0"/>
              </a:rPr>
              <a:t>f</a:t>
            </a:r>
            <a:r>
              <a:rPr lang="en-US" sz="3200">
                <a:latin typeface="Comic Sans MS" pitchFamily="66" charset="0"/>
              </a:rPr>
              <a:t>(x)</a:t>
            </a:r>
          </a:p>
        </p:txBody>
      </p:sp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4314825" y="5410200"/>
            <a:ext cx="1447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id-ID" sz="3200">
                <a:latin typeface="Comic Sans MS" pitchFamily="66" charset="0"/>
              </a:rPr>
              <a:t>g</a:t>
            </a:r>
            <a:r>
              <a:rPr lang="en-US" sz="3200">
                <a:latin typeface="Comic Sans MS" pitchFamily="66" charset="0"/>
              </a:rPr>
              <a:t>{</a:t>
            </a:r>
            <a:r>
              <a:rPr lang="id-ID" sz="3200">
                <a:latin typeface="Comic Sans MS" pitchFamily="66" charset="0"/>
              </a:rPr>
              <a:t>      </a:t>
            </a:r>
            <a:r>
              <a:rPr lang="en-US" sz="32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5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/>
      <p:bldP spid="132099" grpId="0" build="p"/>
      <p:bldP spid="132100" grpId="0"/>
      <p:bldP spid="132107" grpId="0"/>
      <p:bldP spid="132108" grpId="0"/>
      <p:bldP spid="132114" grpId="0" animBg="1"/>
      <p:bldP spid="132115" grpId="0"/>
      <p:bldP spid="132116" grpId="0"/>
      <p:bldP spid="132117" grpId="0"/>
      <p:bldP spid="132118" grpId="0"/>
      <p:bldP spid="132119" grpId="0"/>
      <p:bldP spid="132126" grpId="0"/>
      <p:bldP spid="132127" grpId="0" animBg="1"/>
      <p:bldP spid="132128" grpId="0"/>
      <p:bldP spid="132129" grpId="0"/>
      <p:bldP spid="132130" grpId="0"/>
      <p:bldP spid="132131" grpId="0"/>
      <p:bldP spid="132132" grpId="0"/>
      <p:bldP spid="132133" grpId="0"/>
      <p:bldP spid="132134" grpId="0"/>
      <p:bldP spid="132135" grpId="0"/>
      <p:bldP spid="132135" grpId="1"/>
      <p:bldP spid="132135" grpId="2"/>
      <p:bldP spid="132136" grpId="0"/>
      <p:bldP spid="132136" grpId="1"/>
      <p:bldP spid="13213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1222</Words>
  <Application>Microsoft Office PowerPoint</Application>
  <PresentationFormat>On-screen Show (4:3)</PresentationFormat>
  <Paragraphs>240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Pengertian Fungsi</vt:lpstr>
      <vt:lpstr>Slide 4</vt:lpstr>
      <vt:lpstr>Slide 5</vt:lpstr>
      <vt:lpstr>Sifat-sifat Fungsi</vt:lpstr>
      <vt:lpstr> Sifat Satu-Satu (Injektif)</vt:lpstr>
      <vt:lpstr> Fungsi Korespondensi Satu-Satu                  (Bijektif)</vt:lpstr>
      <vt:lpstr>FUNGSI KOMPOSISI</vt:lpstr>
      <vt:lpstr>Sifat-Sifat Komposisi Fungsi</vt:lpstr>
      <vt:lpstr>Slide 11</vt:lpstr>
      <vt:lpstr>Slide 12</vt:lpstr>
      <vt:lpstr>Slide 13</vt:lpstr>
      <vt:lpstr>Slide 14</vt:lpstr>
      <vt:lpstr>Slide 15</vt:lpstr>
      <vt:lpstr>c. Sifat Identitas</vt:lpstr>
      <vt:lpstr>Slide 17</vt:lpstr>
      <vt:lpstr>Fungsi Invers</vt:lpstr>
      <vt:lpstr>Slide 19</vt:lpstr>
      <vt:lpstr>Slide 20</vt:lpstr>
      <vt:lpstr>Fungsi Invers Dari Fungsi Komposisi</vt:lpstr>
      <vt:lpstr>LATIHAN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77</cp:revision>
  <dcterms:created xsi:type="dcterms:W3CDTF">2013-02-08T01:55:00Z</dcterms:created>
  <dcterms:modified xsi:type="dcterms:W3CDTF">2014-03-14T07:57:44Z</dcterms:modified>
</cp:coreProperties>
</file>