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6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6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D99EA-D246-4A55-9E25-9E8944105FCA}" type="datetimeFigureOut">
              <a:rPr lang="id-ID" smtClean="0"/>
              <a:pPr/>
              <a:t>11/09/2014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22226-E6DA-42BE-B600-5C3C820815E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067A-197A-44F3-BD4E-FDE4C3374915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438400" y="381000"/>
            <a:ext cx="6400800" cy="1981200"/>
          </a:xfrm>
        </p:spPr>
        <p:txBody>
          <a:bodyPr/>
          <a:lstStyle/>
          <a:p>
            <a:r>
              <a:rPr lang="en-US" b="1" dirty="0" smtClean="0"/>
              <a:t>BILANGAN BENTUK PANGKAT DAN LOGARITMA </a:t>
            </a:r>
            <a:endParaRPr lang="id-ID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267200" y="2438400"/>
            <a:ext cx="4191000" cy="1371600"/>
          </a:xfrm>
        </p:spPr>
        <p:txBody>
          <a:bodyPr/>
          <a:lstStyle/>
          <a:p>
            <a:pPr lvl="1"/>
            <a:r>
              <a:rPr lang="id-ID" sz="1600" dirty="0" smtClean="0"/>
              <a:t>Bilangan bentuk akar</a:t>
            </a:r>
          </a:p>
          <a:p>
            <a:pPr lvl="1"/>
            <a:r>
              <a:rPr lang="id-ID" sz="1600" dirty="0" smtClean="0"/>
              <a:t>Operasi bilangan bentuk akar</a:t>
            </a:r>
          </a:p>
          <a:p>
            <a:pPr lvl="1"/>
            <a:r>
              <a:rPr lang="id-ID" sz="1600" dirty="0" smtClean="0"/>
              <a:t>Penyederhanaan bilangan bentuk akar</a:t>
            </a:r>
          </a:p>
          <a:p>
            <a:pPr lvl="1"/>
            <a:r>
              <a:rPr lang="id-ID" sz="1600" dirty="0" smtClean="0"/>
              <a:t>Konsep logaritma</a:t>
            </a:r>
          </a:p>
          <a:p>
            <a:pPr lvl="1"/>
            <a:r>
              <a:rPr lang="id-ID" sz="1600" dirty="0" smtClean="0"/>
              <a:t>Operasi logaritma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5775" y="1077428"/>
            <a:ext cx="8748713" cy="42957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Sifat-sifat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akar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Bulat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b,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rasional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         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37307" y="1988840"/>
          <a:ext cx="2322525" cy="542928"/>
        </p:xfrm>
        <a:graphic>
          <a:graphicData uri="http://schemas.openxmlformats.org/presentationml/2006/ole">
            <p:oleObj spid="_x0000_s108546" name="Equation" r:id="rId3" imgW="977760" imgH="22860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36357" y="4149080"/>
          <a:ext cx="3691627" cy="620716"/>
        </p:xfrm>
        <a:graphic>
          <a:graphicData uri="http://schemas.openxmlformats.org/presentationml/2006/ole">
            <p:oleObj spid="_x0000_s108547" name="Equation" r:id="rId4" imgW="1434960" imgH="2412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5775" y="1005420"/>
            <a:ext cx="8748713" cy="42957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Sederhanakanlah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soal-soal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1.                                            6.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                                          7.  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3.                                             8.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5.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485746" y="3540399"/>
          <a:ext cx="271463" cy="512762"/>
        </p:xfrm>
        <a:graphic>
          <a:graphicData uri="http://schemas.openxmlformats.org/presentationml/2006/ole">
            <p:oleObj spid="_x0000_s109570" name="Equation" r:id="rId3" imgW="114120" imgH="21564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45817" y="1954475"/>
          <a:ext cx="1428760" cy="508003"/>
        </p:xfrm>
        <a:graphic>
          <a:graphicData uri="http://schemas.openxmlformats.org/presentationml/2006/ole">
            <p:oleObj spid="_x0000_s109571" name="Equation" r:id="rId4" imgW="571320" imgH="20304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817255" y="2383103"/>
          <a:ext cx="665166" cy="844249"/>
        </p:xfrm>
        <a:graphic>
          <a:graphicData uri="http://schemas.openxmlformats.org/presentationml/2006/ole">
            <p:oleObj spid="_x0000_s109572" name="Equation" r:id="rId5" imgW="330120" imgH="419040" progId="Equation.3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152246" y="3229249"/>
          <a:ext cx="271463" cy="512762"/>
        </p:xfrm>
        <a:graphic>
          <a:graphicData uri="http://schemas.openxmlformats.org/presentationml/2006/ole">
            <p:oleObj spid="_x0000_s109573" name="Equation" r:id="rId6" imgW="114120" imgH="215640" progId="Equation.3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888693" y="4169053"/>
          <a:ext cx="2333638" cy="508638"/>
        </p:xfrm>
        <a:graphic>
          <a:graphicData uri="http://schemas.openxmlformats.org/presentationml/2006/ole">
            <p:oleObj spid="_x0000_s109574" name="Equation" r:id="rId7" imgW="952200" imgH="22860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960131" y="5097747"/>
          <a:ext cx="2476514" cy="491493"/>
        </p:xfrm>
        <a:graphic>
          <a:graphicData uri="http://schemas.openxmlformats.org/presentationml/2006/ole">
            <p:oleObj spid="_x0000_s109575" name="Equation" r:id="rId8" imgW="952200" imgH="228600" progId="Equation.3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888693" y="3168922"/>
          <a:ext cx="1357322" cy="626818"/>
        </p:xfrm>
        <a:graphic>
          <a:graphicData uri="http://schemas.openxmlformats.org/presentationml/2006/ole">
            <p:oleObj spid="_x0000_s109576" name="Equation" r:id="rId9" imgW="457200" imgH="266400" progId="Equation.3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4067944" y="1941935"/>
          <a:ext cx="1836749" cy="502492"/>
        </p:xfrm>
        <a:graphic>
          <a:graphicData uri="http://schemas.openxmlformats.org/presentationml/2006/ole">
            <p:oleObj spid="_x0000_s109577" name="Equation" r:id="rId10" imgW="672840" imgH="228600" progId="Equation.3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031965" y="2454541"/>
          <a:ext cx="1785950" cy="502298"/>
        </p:xfrm>
        <a:graphic>
          <a:graphicData uri="http://schemas.openxmlformats.org/presentationml/2006/ole">
            <p:oleObj spid="_x0000_s109578" name="Equation" r:id="rId11" imgW="812520" imgH="228600" progId="Equation.3">
              <p:embed/>
            </p:oleObj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103403" y="3311797"/>
          <a:ext cx="1676409" cy="471490"/>
        </p:xfrm>
        <a:graphic>
          <a:graphicData uri="http://schemas.openxmlformats.org/presentationml/2006/ole">
            <p:oleObj spid="_x0000_s109579" name="Equation" r:id="rId12" imgW="812520" imgH="2286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7783" y="1071546"/>
            <a:ext cx="8748713" cy="42957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1.                                            6.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                                          7.  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3.                                             8.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5.                                     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67145" y="1857364"/>
          <a:ext cx="1714512" cy="596352"/>
        </p:xfrm>
        <a:graphic>
          <a:graphicData uri="http://schemas.openxmlformats.org/presentationml/2006/ole">
            <p:oleObj spid="_x0000_s110594" name="Equation" r:id="rId3" imgW="583920" imgH="20304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870847" y="5348288"/>
          <a:ext cx="230188" cy="434975"/>
        </p:xfrm>
        <a:graphic>
          <a:graphicData uri="http://schemas.openxmlformats.org/presentationml/2006/ole">
            <p:oleObj spid="_x0000_s110595" name="Equation" r:id="rId4" imgW="114120" imgH="21564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867144" y="2428868"/>
          <a:ext cx="1656963" cy="530228"/>
        </p:xfrm>
        <a:graphic>
          <a:graphicData uri="http://schemas.openxmlformats.org/presentationml/2006/ole">
            <p:oleObj spid="_x0000_s110596" name="Equation" r:id="rId5" imgW="634680" imgH="20304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67144" y="3143248"/>
          <a:ext cx="1491266" cy="530228"/>
        </p:xfrm>
        <a:graphic>
          <a:graphicData uri="http://schemas.openxmlformats.org/presentationml/2006/ole">
            <p:oleObj spid="_x0000_s110597" name="Equation" r:id="rId6" imgW="571320" imgH="20304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867144" y="4071942"/>
          <a:ext cx="2383644" cy="471490"/>
        </p:xfrm>
        <a:graphic>
          <a:graphicData uri="http://schemas.openxmlformats.org/presentationml/2006/ole">
            <p:oleObj spid="_x0000_s110598" name="Equation" r:id="rId7" imgW="1155600" imgH="22860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867144" y="4857760"/>
          <a:ext cx="2874243" cy="785818"/>
        </p:xfrm>
        <a:graphic>
          <a:graphicData uri="http://schemas.openxmlformats.org/presentationml/2006/ole">
            <p:oleObj spid="_x0000_s110599" name="Equation" r:id="rId8" imgW="1206360" imgH="431640" progId="Equation.3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938979" y="1928803"/>
          <a:ext cx="1714511" cy="467594"/>
        </p:xfrm>
        <a:graphic>
          <a:graphicData uri="http://schemas.openxmlformats.org/presentationml/2006/ole">
            <p:oleObj spid="_x0000_s110600" name="Equation" r:id="rId9" imgW="838080" imgH="228600" progId="Equation.3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3867540" y="2428868"/>
          <a:ext cx="2037107" cy="477840"/>
        </p:xfrm>
        <a:graphic>
          <a:graphicData uri="http://schemas.openxmlformats.org/presentationml/2006/ole">
            <p:oleObj spid="_x0000_s110601" name="Equation" r:id="rId10" imgW="1028520" imgH="241200" progId="Equation.3">
              <p:embed/>
            </p:oleObj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010416" y="3286124"/>
          <a:ext cx="2289776" cy="500066"/>
        </p:xfrm>
        <a:graphic>
          <a:graphicData uri="http://schemas.openxmlformats.org/presentationml/2006/ole">
            <p:oleObj spid="_x0000_s110602" name="Equation" r:id="rId11" imgW="1104840" imgH="2412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5175"/>
            <a:ext cx="6686550" cy="4889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3600" dirty="0" smtClean="0"/>
              <a:t>Latihan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4500"/>
            <a:ext cx="6786563" cy="38576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kerjakankah</a:t>
            </a:r>
            <a:r>
              <a:rPr lang="en-US" sz="2400" dirty="0" smtClean="0"/>
              <a:t> </a:t>
            </a:r>
            <a:r>
              <a:rPr lang="en-US" sz="2400" dirty="0" err="1" smtClean="0"/>
              <a:t>soal-soal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                           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hilai</a:t>
            </a:r>
            <a:r>
              <a:rPr lang="en-US" sz="2400" dirty="0" smtClean="0"/>
              <a:t> 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……..        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4.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id-ID" sz="2400" dirty="0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475656" y="2060848"/>
          <a:ext cx="1285884" cy="802391"/>
        </p:xfrm>
        <a:graphic>
          <a:graphicData uri="http://schemas.openxmlformats.org/presentationml/2006/ole">
            <p:oleObj spid="_x0000_s111618" name="Equation" r:id="rId4" imgW="812520" imgH="469800" progId="Equation.3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899592" y="2852936"/>
          <a:ext cx="1551764" cy="785818"/>
        </p:xfrm>
        <a:graphic>
          <a:graphicData uri="http://schemas.openxmlformats.org/presentationml/2006/ole">
            <p:oleObj spid="_x0000_s111619" name="Equation" r:id="rId5" imgW="927000" imgH="469800" progId="Equation.3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899592" y="3717032"/>
          <a:ext cx="1337135" cy="838204"/>
        </p:xfrm>
        <a:graphic>
          <a:graphicData uri="http://schemas.openxmlformats.org/presentationml/2006/ole">
            <p:oleObj spid="_x0000_s111620" name="Equation" r:id="rId6" imgW="850680" imgH="533160" progId="Equation.3">
              <p:embed/>
            </p:oleObj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971600" y="4653136"/>
          <a:ext cx="1285884" cy="803678"/>
        </p:xfrm>
        <a:graphic>
          <a:graphicData uri="http://schemas.openxmlformats.org/presentationml/2006/ole">
            <p:oleObj spid="_x0000_s111621" name="Equation" r:id="rId7" imgW="711000" imgH="4442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14438"/>
            <a:ext cx="7315200" cy="5127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Mengubah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pangkat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857375"/>
            <a:ext cx="7500938" cy="14287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mengubah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akar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menjadi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akar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rumus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: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57224" y="2996952"/>
          <a:ext cx="3717041" cy="1419234"/>
        </p:xfrm>
        <a:graphic>
          <a:graphicData uri="http://schemas.openxmlformats.org/presentationml/2006/ole">
            <p:oleObj spid="_x0000_s100354" name="Equation" r:id="rId3" imgW="698400" imgH="266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4643446"/>
            <a:ext cx="6429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a≠ 0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m </a:t>
            </a:r>
            <a:r>
              <a:rPr lang="en-US" sz="2400" dirty="0" err="1" smtClean="0">
                <a:solidFill>
                  <a:schemeClr val="tx1"/>
                </a:solidFill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bulat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n </a:t>
            </a:r>
            <a:r>
              <a:rPr lang="en-US" sz="2400" dirty="0" err="1" smtClean="0">
                <a:solidFill>
                  <a:schemeClr val="tx1"/>
                </a:solidFill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asli</a:t>
            </a:r>
            <a:r>
              <a:rPr lang="en-US" sz="2400" dirty="0" smtClean="0">
                <a:solidFill>
                  <a:schemeClr val="tx1"/>
                </a:solidFill>
              </a:rPr>
              <a:t> ≥ 2</a:t>
            </a:r>
            <a:r>
              <a:rPr lang="en-US" sz="2400" dirty="0" smtClean="0">
                <a:solidFill>
                  <a:srgbClr val="000066"/>
                </a:solidFill>
              </a:rPr>
              <a:t>  </a:t>
            </a:r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85786" y="1000108"/>
            <a:ext cx="6357982" cy="1928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Contoh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cs typeface="Arial" charset="0"/>
              </a:rPr>
              <a:t>Nyatakan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 err="1" smtClean="0">
                <a:cs typeface="Arial" charset="0"/>
              </a:rPr>
              <a:t>dalam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 err="1" smtClean="0">
                <a:cs typeface="Arial" charset="0"/>
              </a:rPr>
              <a:t>bentuk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 err="1" smtClean="0">
                <a:cs typeface="Arial" charset="0"/>
              </a:rPr>
              <a:t>pangkat</a:t>
            </a:r>
            <a:r>
              <a:rPr lang="en-US" sz="3200" dirty="0" smtClean="0">
                <a:cs typeface="Arial" charset="0"/>
              </a:rPr>
              <a:t> !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endParaRPr kumimoji="0" lang="id-ID" sz="7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411413" y="3278188"/>
          <a:ext cx="609600" cy="1149350"/>
        </p:xfrm>
        <a:graphic>
          <a:graphicData uri="http://schemas.openxmlformats.org/presentationml/2006/ole">
            <p:oleObj spid="_x0000_s101378" name="Equation" r:id="rId3" imgW="114120" imgH="21564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286248" y="2071678"/>
          <a:ext cx="1093001" cy="642942"/>
        </p:xfrm>
        <a:graphic>
          <a:graphicData uri="http://schemas.openxmlformats.org/presentationml/2006/ole">
            <p:oleObj spid="_x0000_s101379" name="Equation" r:id="rId4" imgW="431640" imgH="2538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43042" y="1928802"/>
          <a:ext cx="1139436" cy="785818"/>
        </p:xfrm>
        <a:graphic>
          <a:graphicData uri="http://schemas.openxmlformats.org/presentationml/2006/ole">
            <p:oleObj spid="_x0000_s101380" name="Equation" r:id="rId5" imgW="368280" imgH="25380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071538" y="3714752"/>
          <a:ext cx="731445" cy="769942"/>
        </p:xfrm>
        <a:graphic>
          <a:graphicData uri="http://schemas.openxmlformats.org/presentationml/2006/ole">
            <p:oleObj spid="_x0000_s101381" name="Equation" r:id="rId6" imgW="241200" imgH="25380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500562" y="3929066"/>
          <a:ext cx="752479" cy="627066"/>
        </p:xfrm>
        <a:graphic>
          <a:graphicData uri="http://schemas.openxmlformats.org/presentationml/2006/ole">
            <p:oleObj spid="_x0000_s101382" name="Equation" r:id="rId7" imgW="304560" imgH="253800" progId="Equation.3">
              <p:embed/>
            </p:oleObj>
          </a:graphicData>
        </a:graphic>
      </p:graphicFrame>
      <p:sp>
        <p:nvSpPr>
          <p:cNvPr id="22" name="Rectangle 21"/>
          <p:cNvSpPr/>
          <p:nvPr/>
        </p:nvSpPr>
        <p:spPr>
          <a:xfrm>
            <a:off x="571472" y="2000240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7554" y="2000240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2786058"/>
            <a:ext cx="214314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Jawab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282" y="3786190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7554" y="3857628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3608" y="3501008"/>
            <a:ext cx="1368152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Klik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jawaban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9952" y="3573016"/>
            <a:ext cx="1368152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Klik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jawaban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25" grpId="0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28596" y="857232"/>
            <a:ext cx="6643734" cy="235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Mengubah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bentuk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pangkat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menjadi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bentuk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logaritma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atau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sebaliknya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mengubah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pangkat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logaritma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rumus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85786" y="3643314"/>
          <a:ext cx="6162710" cy="606168"/>
        </p:xfrm>
        <a:graphic>
          <a:graphicData uri="http://schemas.openxmlformats.org/presentationml/2006/ole">
            <p:oleObj spid="_x0000_s102402" name="Equation" r:id="rId3" imgW="2323800" imgH="2286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4643446"/>
            <a:ext cx="642938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a &gt; 0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g </a:t>
            </a:r>
            <a:r>
              <a:rPr lang="en-US" sz="2400" dirty="0" err="1" smtClean="0">
                <a:solidFill>
                  <a:schemeClr val="tx1"/>
                </a:solidFill>
              </a:rPr>
              <a:t>bilangan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positif</a:t>
            </a:r>
            <a:r>
              <a:rPr lang="en-US" sz="2400" dirty="0" smtClean="0">
                <a:solidFill>
                  <a:schemeClr val="tx1"/>
                </a:solidFill>
              </a:rPr>
              <a:t>  ≠ 1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( 0 &lt; g &lt; 1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g &gt; 1 )</a:t>
            </a:r>
            <a:r>
              <a:rPr lang="en-US" sz="2400" dirty="0" smtClean="0">
                <a:solidFill>
                  <a:srgbClr val="000066"/>
                </a:solidFill>
              </a:rPr>
              <a:t>  </a:t>
            </a:r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143108" y="2285992"/>
          <a:ext cx="1285884" cy="541425"/>
        </p:xfrm>
        <a:graphic>
          <a:graphicData uri="http://schemas.openxmlformats.org/presentationml/2006/ole">
            <p:oleObj spid="_x0000_s103426" name="Equation" r:id="rId3" imgW="482400" imgH="20304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50975" y="2489200"/>
          <a:ext cx="254000" cy="957263"/>
        </p:xfrm>
        <a:graphic>
          <a:graphicData uri="http://schemas.openxmlformats.org/presentationml/2006/ole">
            <p:oleObj spid="_x0000_s103427" name="Equation" r:id="rId4" imgW="114120" imgH="43164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214942" y="2285992"/>
          <a:ext cx="1485908" cy="495303"/>
        </p:xfrm>
        <a:graphic>
          <a:graphicData uri="http://schemas.openxmlformats.org/presentationml/2006/ole">
            <p:oleObj spid="_x0000_s103428" name="Equation" r:id="rId5" imgW="685800" imgH="228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71604" y="4071942"/>
          <a:ext cx="1658947" cy="542928"/>
        </p:xfrm>
        <a:graphic>
          <a:graphicData uri="http://schemas.openxmlformats.org/presentationml/2006/ole">
            <p:oleObj spid="_x0000_s103429" name="Equation" r:id="rId6" imgW="69840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214942" y="4000504"/>
          <a:ext cx="1321603" cy="571504"/>
        </p:xfrm>
        <a:graphic>
          <a:graphicData uri="http://schemas.openxmlformats.org/presentationml/2006/ole">
            <p:oleObj spid="_x0000_s103430" name="Equation" r:id="rId7" imgW="469800" imgH="203040" progId="Equation.3">
              <p:embed/>
            </p:oleObj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928670"/>
            <a:ext cx="7143768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Contoh</a:t>
            </a:r>
            <a:endParaRPr lang="en-US" sz="2800" dirty="0" smtClean="0">
              <a:solidFill>
                <a:schemeClr val="tx1"/>
              </a:solidFill>
              <a:cs typeface="Arial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2800" dirty="0" smtClean="0">
                <a:solidFill>
                  <a:schemeClr val="tx1"/>
                </a:solidFill>
                <a:cs typeface="Arial" charset="0"/>
              </a:rPr>
              <a:t>Nya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takan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dalam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bentuk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pangkat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atau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logaritma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8662" y="3929066"/>
            <a:ext cx="64294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1.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3438" y="3929066"/>
            <a:ext cx="57150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2.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2928934"/>
            <a:ext cx="150019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Jawab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6248" y="2143116"/>
            <a:ext cx="928662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2.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57290" y="2214554"/>
            <a:ext cx="64294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1.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0200" y="3733800"/>
            <a:ext cx="1800200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Klik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jawaban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5400" y="3733800"/>
            <a:ext cx="1800200" cy="129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Klik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accent6">
                    <a:lumMod val="50000"/>
                  </a:schemeClr>
                </a:solidFill>
              </a:rPr>
              <a:t>jawaban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7" y="861404"/>
            <a:ext cx="8748713" cy="42957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SIFAT-SIFAT BILANGAN BERPANGKAT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         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5.                                     ,</a:t>
            </a:r>
            <a:r>
              <a:rPr lang="en-US" sz="2400" dirty="0" err="1" smtClean="0"/>
              <a:t>dengan</a:t>
            </a:r>
            <a:r>
              <a:rPr lang="en-US" sz="2400" dirty="0" smtClean="0"/>
              <a:t> a ≠ 0 </a:t>
            </a:r>
            <a:r>
              <a:rPr lang="en-US" sz="2400" dirty="0" err="1" smtClean="0"/>
              <a:t>dan</a:t>
            </a:r>
            <a:r>
              <a:rPr lang="en-US" sz="2400" dirty="0" smtClean="0"/>
              <a:t> b  ≠ 0 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0722" name="Object 16"/>
          <p:cNvGraphicFramePr>
            <a:graphicFrameLocks noChangeAspect="1"/>
          </p:cNvGraphicFramePr>
          <p:nvPr/>
        </p:nvGraphicFramePr>
        <p:xfrm>
          <a:off x="900261" y="2428397"/>
          <a:ext cx="1655763" cy="863600"/>
        </p:xfrm>
        <a:graphic>
          <a:graphicData uri="http://schemas.openxmlformats.org/presentationml/2006/ole">
            <p:oleObj spid="_x0000_s104450" name="Equation" r:id="rId3" imgW="647700" imgH="419100" progId="Equation.3">
              <p:embed/>
            </p:oleObj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900261" y="1928331"/>
          <a:ext cx="2087563" cy="498475"/>
        </p:xfrm>
        <a:graphic>
          <a:graphicData uri="http://schemas.openxmlformats.org/presentationml/2006/ole">
            <p:oleObj spid="_x0000_s104451" name="Equation" r:id="rId4" imgW="837836" imgH="203112" progId="Equation.3">
              <p:embed/>
            </p:oleObj>
          </a:graphicData>
        </a:graphic>
      </p:graphicFrame>
      <p:graphicFrame>
        <p:nvGraphicFramePr>
          <p:cNvPr id="30724" name="Object 26"/>
          <p:cNvGraphicFramePr>
            <a:graphicFrameLocks noChangeAspect="1"/>
          </p:cNvGraphicFramePr>
          <p:nvPr/>
        </p:nvGraphicFramePr>
        <p:xfrm>
          <a:off x="900261" y="3285653"/>
          <a:ext cx="1655763" cy="571504"/>
        </p:xfrm>
        <a:graphic>
          <a:graphicData uri="http://schemas.openxmlformats.org/presentationml/2006/ole">
            <p:oleObj spid="_x0000_s104452" name="Equation" r:id="rId5" imgW="698197" imgH="266584" progId="Equation.3">
              <p:embed/>
            </p:oleObj>
          </a:graphicData>
        </a:graphic>
      </p:graphicFrame>
      <p:graphicFrame>
        <p:nvGraphicFramePr>
          <p:cNvPr id="30726" name="Object 22"/>
          <p:cNvGraphicFramePr>
            <a:graphicFrameLocks noChangeAspect="1"/>
          </p:cNvGraphicFramePr>
          <p:nvPr/>
        </p:nvGraphicFramePr>
        <p:xfrm>
          <a:off x="828823" y="4500099"/>
          <a:ext cx="1873250" cy="1192213"/>
        </p:xfrm>
        <a:graphic>
          <a:graphicData uri="http://schemas.openxmlformats.org/presentationml/2006/ole">
            <p:oleObj spid="_x0000_s104453" name="Equation" r:id="rId6" imgW="736600" imgH="46990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828823" y="4071471"/>
          <a:ext cx="1785613" cy="477840"/>
        </p:xfrm>
        <a:graphic>
          <a:graphicData uri="http://schemas.openxmlformats.org/presentationml/2006/ole">
            <p:oleObj spid="_x0000_s104454" name="Equation" r:id="rId7" imgW="901440" imgH="2412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30832" y="1000108"/>
            <a:ext cx="8229600" cy="4238625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SIFAT-SIFAT LOGARITMA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pokok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berlaku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sifat-sifat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691110" y="2500306"/>
          <a:ext cx="5000660" cy="642937"/>
        </p:xfrm>
        <a:graphic>
          <a:graphicData uri="http://schemas.openxmlformats.org/presentationml/2006/ole">
            <p:oleObj spid="_x0000_s105474" name="Equation" r:id="rId3" imgW="1562100" imgH="228600" progId="Equation.3">
              <p:embed/>
            </p:oleObj>
          </a:graphicData>
        </a:graphic>
      </p:graphicFrame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1619672" y="3143248"/>
          <a:ext cx="5329237" cy="1120775"/>
        </p:xfrm>
        <a:graphic>
          <a:graphicData uri="http://schemas.openxmlformats.org/presentationml/2006/ole">
            <p:oleObj spid="_x0000_s105475" name="Equation" r:id="rId4" imgW="1358310" imgH="393529" progId="Equation.3">
              <p:embed/>
            </p:oleObj>
          </a:graphicData>
        </a:graphic>
      </p:graphicFrame>
      <p:graphicFrame>
        <p:nvGraphicFramePr>
          <p:cNvPr id="31748" name="Object 10"/>
          <p:cNvGraphicFramePr>
            <a:graphicFrameLocks noChangeAspect="1"/>
          </p:cNvGraphicFramePr>
          <p:nvPr/>
        </p:nvGraphicFramePr>
        <p:xfrm>
          <a:off x="1762548" y="4357694"/>
          <a:ext cx="3097212" cy="669925"/>
        </p:xfrm>
        <a:graphic>
          <a:graphicData uri="http://schemas.openxmlformats.org/presentationml/2006/ole">
            <p:oleObj spid="_x0000_s105476" name="Equation" r:id="rId5" imgW="1054100" imgH="2286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529208" y="847179"/>
            <a:ext cx="5482952" cy="5318125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4.a.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b.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e.</a:t>
            </a:r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1403549" y="683666"/>
          <a:ext cx="2592387" cy="1143000"/>
        </p:xfrm>
        <a:graphic>
          <a:graphicData uri="http://schemas.openxmlformats.org/presentationml/2006/ole">
            <p:oleObj spid="_x0000_s106498" name="Equation" r:id="rId3" imgW="1041400" imgH="457200" progId="Equation.3">
              <p:embed/>
            </p:oleObj>
          </a:graphicData>
        </a:graphic>
      </p:graphicFrame>
      <p:graphicFrame>
        <p:nvGraphicFramePr>
          <p:cNvPr id="32771" name="Object 11"/>
          <p:cNvGraphicFramePr>
            <a:graphicFrameLocks noChangeAspect="1"/>
          </p:cNvGraphicFramePr>
          <p:nvPr/>
        </p:nvGraphicFramePr>
        <p:xfrm>
          <a:off x="1548011" y="1979066"/>
          <a:ext cx="2303463" cy="950913"/>
        </p:xfrm>
        <a:graphic>
          <a:graphicData uri="http://schemas.openxmlformats.org/presentationml/2006/ole">
            <p:oleObj spid="_x0000_s106499" name="Equation" r:id="rId4" imgW="1040948" imgH="431613" progId="Equation.3">
              <p:embed/>
            </p:oleObj>
          </a:graphicData>
        </a:graphic>
      </p:graphicFrame>
      <p:graphicFrame>
        <p:nvGraphicFramePr>
          <p:cNvPr id="32772" name="Object 17"/>
          <p:cNvGraphicFramePr>
            <a:graphicFrameLocks noChangeAspect="1"/>
          </p:cNvGraphicFramePr>
          <p:nvPr/>
        </p:nvGraphicFramePr>
        <p:xfrm>
          <a:off x="1619449" y="3274466"/>
          <a:ext cx="2087562" cy="725488"/>
        </p:xfrm>
        <a:graphic>
          <a:graphicData uri="http://schemas.openxmlformats.org/presentationml/2006/ole">
            <p:oleObj spid="_x0000_s106500" name="Equation" r:id="rId5" imgW="660400" imgH="228600" progId="Equation.3">
              <p:embed/>
            </p:oleObj>
          </a:graphicData>
        </a:graphic>
      </p:graphicFrame>
      <p:graphicFrame>
        <p:nvGraphicFramePr>
          <p:cNvPr id="32773" name="Object 20"/>
          <p:cNvGraphicFramePr>
            <a:graphicFrameLocks noChangeAspect="1"/>
          </p:cNvGraphicFramePr>
          <p:nvPr/>
        </p:nvGraphicFramePr>
        <p:xfrm>
          <a:off x="1619449" y="4355554"/>
          <a:ext cx="2271712" cy="733425"/>
        </p:xfrm>
        <a:graphic>
          <a:graphicData uri="http://schemas.openxmlformats.org/presentationml/2006/ole">
            <p:oleObj spid="_x0000_s106501" name="Equation" r:id="rId6" imgW="711000" imgH="228600" progId="Equation.3">
              <p:embed/>
            </p:oleObj>
          </a:graphicData>
        </a:graphic>
      </p:graphicFrame>
      <p:graphicFrame>
        <p:nvGraphicFramePr>
          <p:cNvPr id="32774" name="Object 23"/>
          <p:cNvGraphicFramePr>
            <a:graphicFrameLocks noChangeAspect="1"/>
          </p:cNvGraphicFramePr>
          <p:nvPr/>
        </p:nvGraphicFramePr>
        <p:xfrm>
          <a:off x="1619449" y="5363616"/>
          <a:ext cx="2303462" cy="801688"/>
        </p:xfrm>
        <a:graphic>
          <a:graphicData uri="http://schemas.openxmlformats.org/presentationml/2006/ole">
            <p:oleObj spid="_x0000_s106502" name="Equation" r:id="rId7" imgW="660400" imgH="2286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 txBox="1">
            <a:spLocks noChangeArrowheads="1"/>
          </p:cNvSpPr>
          <p:nvPr/>
        </p:nvSpPr>
        <p:spPr>
          <a:xfrm>
            <a:off x="285721" y="1249288"/>
            <a:ext cx="1143007" cy="52760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6.a.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b.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1214415" y="1138681"/>
          <a:ext cx="4509713" cy="751209"/>
        </p:xfrm>
        <a:graphic>
          <a:graphicData uri="http://schemas.openxmlformats.org/presentationml/2006/ole">
            <p:oleObj spid="_x0000_s107522" name="Equation" r:id="rId3" imgW="1371600" imgH="228600" progId="Equation.3">
              <p:embed/>
            </p:oleObj>
          </a:graphicData>
        </a:graphic>
      </p:graphicFrame>
      <p:graphicFrame>
        <p:nvGraphicFramePr>
          <p:cNvPr id="33795" name="Object 10"/>
          <p:cNvGraphicFramePr>
            <a:graphicFrameLocks noChangeAspect="1"/>
          </p:cNvGraphicFramePr>
          <p:nvPr/>
        </p:nvGraphicFramePr>
        <p:xfrm>
          <a:off x="1643042" y="2132787"/>
          <a:ext cx="3529013" cy="1165225"/>
        </p:xfrm>
        <a:graphic>
          <a:graphicData uri="http://schemas.openxmlformats.org/presentationml/2006/ole">
            <p:oleObj spid="_x0000_s107523" name="Equation" r:id="rId4" imgW="1193760" imgH="393480" progId="Equation.3">
              <p:embed/>
            </p:oleObj>
          </a:graphicData>
        </a:graphic>
      </p:graphicFrame>
      <p:graphicFrame>
        <p:nvGraphicFramePr>
          <p:cNvPr id="33796" name="Object 14"/>
          <p:cNvGraphicFramePr>
            <a:graphicFrameLocks noChangeAspect="1"/>
          </p:cNvGraphicFramePr>
          <p:nvPr/>
        </p:nvGraphicFramePr>
        <p:xfrm>
          <a:off x="1500167" y="3465445"/>
          <a:ext cx="3287858" cy="853337"/>
        </p:xfrm>
        <a:graphic>
          <a:graphicData uri="http://schemas.openxmlformats.org/presentationml/2006/ole">
            <p:oleObj spid="_x0000_s107524" name="Equation" r:id="rId5" imgW="990170" imgH="253890" progId="Equation.3">
              <p:embed/>
            </p:oleObj>
          </a:graphicData>
        </a:graphic>
      </p:graphicFrame>
      <p:graphicFrame>
        <p:nvGraphicFramePr>
          <p:cNvPr id="33797" name="Object 17"/>
          <p:cNvGraphicFramePr>
            <a:graphicFrameLocks noChangeAspect="1"/>
          </p:cNvGraphicFramePr>
          <p:nvPr/>
        </p:nvGraphicFramePr>
        <p:xfrm>
          <a:off x="1500166" y="4847431"/>
          <a:ext cx="2232025" cy="885825"/>
        </p:xfrm>
        <a:graphic>
          <a:graphicData uri="http://schemas.openxmlformats.org/presentationml/2006/ole">
            <p:oleObj spid="_x0000_s107525" name="Equation" r:id="rId6" imgW="647419" imgH="25389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268</Words>
  <Application>Microsoft Office PowerPoint</Application>
  <PresentationFormat>On-screen Show (4:3)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Mengubah bentuk akar menjadi bentuk pangkat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Latihan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73</cp:revision>
  <dcterms:created xsi:type="dcterms:W3CDTF">2013-02-08T01:55:00Z</dcterms:created>
  <dcterms:modified xsi:type="dcterms:W3CDTF">2014-09-11T07:37:01Z</dcterms:modified>
</cp:coreProperties>
</file>