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39" r:id="rId12"/>
    <p:sldId id="34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2A281-8278-438F-AAED-94AA0F16B172}" type="datetime1">
              <a:rPr lang="en-US" smtClean="0"/>
              <a:pPr>
                <a:defRPr/>
              </a:pPr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sapto prayogo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AF9C91-3B78-4BC2-A0BB-BC763DB23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id-ID" dirty="0" smtClean="0"/>
              <a:t>D</a:t>
            </a:r>
            <a:r>
              <a:rPr lang="en-US" dirty="0" smtClean="0"/>
              <a:t>I</a:t>
            </a:r>
            <a:r>
              <a:rPr lang="id-ID" dirty="0" smtClean="0"/>
              <a:t>AGRAM VENN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667000"/>
            <a:ext cx="4267200" cy="1371600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id-ID" sz="1800" dirty="0" smtClean="0"/>
              <a:t>Berbagai bentuk himpunan</a:t>
            </a:r>
          </a:p>
          <a:p>
            <a:pPr lvl="1">
              <a:buFont typeface="Wingdings" pitchFamily="2" charset="2"/>
              <a:buChar char="q"/>
            </a:pPr>
            <a:r>
              <a:rPr lang="id-ID" sz="1800" dirty="0" smtClean="0"/>
              <a:t>Diagram Venn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id-ID" sz="1800" dirty="0" smtClean="0"/>
              <a:t>himpunan</a:t>
            </a:r>
          </a:p>
          <a:p>
            <a:pPr lvl="1">
              <a:buNone/>
            </a:pPr>
            <a:endParaRPr lang="id-ID" sz="18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Jawab :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1625" y="990600"/>
            <a:ext cx="8504238" cy="45720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Misalkan A himpunan mahasiswa yang menyukai matematika diskrit dan B himpunan mahasiswa yang menyukai aljabar linier. Himpunan mahasiswa yang menyukai kedua mata kuliah tersebut dapat dinyatakan sebagai himpunan A ∩ B. Banyaknya mahasiswa yang menyukai salah satu dari kedua mata kuliah tersebut atau keduanya dinyatakan dengan |A </a:t>
            </a:r>
            <a:r>
              <a:rPr lang="el-GR" smtClean="0"/>
              <a:t>υ </a:t>
            </a:r>
            <a:r>
              <a:rPr lang="en-US" smtClean="0"/>
              <a:t>B|. Dengan demikian,</a:t>
            </a:r>
          </a:p>
          <a:p>
            <a:r>
              <a:rPr lang="en-US" smtClean="0"/>
              <a:t>|A </a:t>
            </a:r>
            <a:r>
              <a:rPr lang="el-GR" smtClean="0"/>
              <a:t>υ </a:t>
            </a:r>
            <a:r>
              <a:rPr lang="en-US" smtClean="0"/>
              <a:t>B| =  |A|+|B| – |A ∩ B|</a:t>
            </a:r>
          </a:p>
          <a:p>
            <a:r>
              <a:rPr lang="en-US" smtClean="0"/>
              <a:t>              =  25 + 13 – 8</a:t>
            </a:r>
          </a:p>
          <a:p>
            <a:r>
              <a:rPr lang="en-US" smtClean="0"/>
              <a:t>               =  30.</a:t>
            </a:r>
          </a:p>
          <a:p>
            <a:r>
              <a:rPr lang="en-US" smtClean="0"/>
              <a:t>Jadi, terdapat 30 orang mahasiswa dalam kelas tersebut.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D3792-BB09-4B56-A1AE-15BDB80D5B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B363A-F555-4B35-9D6D-4A52F2B2BE8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3795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362550D7-D37C-4C9B-A5CD-CF772E545455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11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606425" y="461963"/>
          <a:ext cx="8181975" cy="6089650"/>
        </p:xfrm>
        <a:graphic>
          <a:graphicData uri="http://schemas.openxmlformats.org/presentationml/2006/ole">
            <p:oleObj spid="_x0000_s105474" name="Document" r:id="rId3" imgW="6733080" imgH="5024520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Diagram Venn hanya dapat digunakan jika himpunan yang digambarkan tidak banyak jumlahnya.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Metode ini </a:t>
            </a:r>
            <a:r>
              <a:rPr lang="en-US" sz="2800" i="1" smtClean="0">
                <a:cs typeface="Times New Roman" pitchFamily="18" charset="0"/>
              </a:rPr>
              <a:t>mengilustrasikan</a:t>
            </a:r>
            <a:r>
              <a:rPr lang="en-US" sz="2800" smtClean="0">
                <a:cs typeface="Times New Roman" pitchFamily="18" charset="0"/>
              </a:rPr>
              <a:t> ketimbang membuktikan fakta.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Diagram Venn  tidak dianggap sebagai metode yang valid untuk pembuktian secara formal. 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EDA7B-0724-498E-9D3A-83D50736D3E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120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EB0C560-7D8A-4E10-AEE3-B2C93EAA9F13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12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Operasi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Terhadap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Himpunan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FC990-6A29-448B-8DCD-967BF271E62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CD65CE44-EBC6-4E3D-BE5A-83E07786E4A8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8200" y="1606550"/>
          <a:ext cx="8075613" cy="4960938"/>
        </p:xfrm>
        <a:graphic>
          <a:graphicData uri="http://schemas.openxmlformats.org/presentationml/2006/ole">
            <p:oleObj spid="_x0000_s73730" name="Document" r:id="rId3" imgW="8084450" imgH="4978367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6EDE7-E36F-4B4B-A2EF-C99D402A999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F69E8087-327F-43E4-8AA5-E3966F09D15A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3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62000" y="838200"/>
          <a:ext cx="7620000" cy="5494338"/>
        </p:xfrm>
        <a:graphic>
          <a:graphicData uri="http://schemas.openxmlformats.org/presentationml/2006/ole">
            <p:oleObj spid="_x0000_s74754" name="Document" r:id="rId3" imgW="5486400" imgH="3997440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9A4C7-35DE-46AC-85D9-469BBEFD5EB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43E37CD2-0B0A-4240-B80C-59D22A02B1AA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4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68350" y="682625"/>
          <a:ext cx="8016875" cy="5913438"/>
        </p:xfrm>
        <a:graphic>
          <a:graphicData uri="http://schemas.openxmlformats.org/presentationml/2006/ole">
            <p:oleObj spid="_x0000_s75778" name="Document" r:id="rId3" imgW="5783760" imgH="4268880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8C53B-004A-4DB0-BB5C-AC5FA165A24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840A546-B8F1-41C5-8487-4BDBADFAA240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5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85800" y="787400"/>
          <a:ext cx="7683500" cy="5245100"/>
        </p:xfrm>
        <a:graphic>
          <a:graphicData uri="http://schemas.openxmlformats.org/presentationml/2006/ole">
            <p:oleObj spid="_x0000_s76802" name="Document" r:id="rId3" imgW="7804273" imgH="5323381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EED5A-5566-4E5F-A7AC-AD5F6EA5F01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A2CD378-A083-49F4-AA1A-761BAD10DE3F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6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38200" y="682625"/>
          <a:ext cx="7891463" cy="5657850"/>
        </p:xfrm>
        <a:graphic>
          <a:graphicData uri="http://schemas.openxmlformats.org/presentationml/2006/ole">
            <p:oleObj spid="_x0000_s77826" name="Document" r:id="rId3" imgW="6423840" imgH="4622400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2E8FF-D3D7-4901-9C66-D86441EACDE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D1570651-299A-48F8-9157-69B63BC80E4A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7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25475" y="1136650"/>
          <a:ext cx="8345488" cy="4862513"/>
        </p:xfrm>
        <a:graphic>
          <a:graphicData uri="http://schemas.openxmlformats.org/presentationml/2006/ole">
            <p:oleObj spid="_x0000_s78850" name="Document" r:id="rId3" imgW="6108120" imgH="3540240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CAA8E-6C69-4CEE-8126-BC2BC2E5BFF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5D248E2F-CE6F-4EB9-B2EA-2AE449A2E69B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8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34963" y="731838"/>
          <a:ext cx="8472487" cy="5545137"/>
        </p:xfrm>
        <a:graphic>
          <a:graphicData uri="http://schemas.openxmlformats.org/presentationml/2006/ole">
            <p:oleObj spid="_x0000_s79874" name="Document" r:id="rId3" imgW="5990760" imgH="3910680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latin typeface="Algerian" pitchFamily="82" charset="0"/>
              </a:rPr>
              <a:t>Contoh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1. Dalam sebuah kelas terdapat 25 mahasiswa yang menyukai matematika diskrit, 13 mahasiswa menyukai aljabar linier dan 8 orang diantaranya menyukai matematika diskrit dan aljabar linier. Berapa mahasiswa terdapat dalam kelas tersebut ?</a:t>
            </a:r>
          </a:p>
          <a:p>
            <a:r>
              <a:rPr lang="en-US" smtClean="0"/>
              <a:t>Jawab :</a:t>
            </a:r>
          </a:p>
          <a:p>
            <a:endParaRPr lang="en-US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178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Slide 1</vt:lpstr>
      <vt:lpstr>Operasi Terhadap Himpunan </vt:lpstr>
      <vt:lpstr>Slide 3</vt:lpstr>
      <vt:lpstr>Slide 4</vt:lpstr>
      <vt:lpstr>Slide 5</vt:lpstr>
      <vt:lpstr>Slide 6</vt:lpstr>
      <vt:lpstr>Slide 7</vt:lpstr>
      <vt:lpstr>Slide 8</vt:lpstr>
      <vt:lpstr>Contoh</vt:lpstr>
      <vt:lpstr>Jawab :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66</cp:revision>
  <dcterms:created xsi:type="dcterms:W3CDTF">2013-02-08T01:55:00Z</dcterms:created>
  <dcterms:modified xsi:type="dcterms:W3CDTF">2015-02-25T04:19:40Z</dcterms:modified>
</cp:coreProperties>
</file>