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4" r:id="rId12"/>
    <p:sldId id="340" r:id="rId13"/>
    <p:sldId id="341" r:id="rId14"/>
    <p:sldId id="342" r:id="rId15"/>
    <p:sldId id="343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8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ECF79-F063-465B-B271-3F98E799D7D9}" type="datetimeFigureOut">
              <a:rPr lang="id-ID" smtClean="0"/>
              <a:pPr/>
              <a:t>25/02/2015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6AB6-8361-41C5-B2F7-51005701855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56AB6-8361-41C5-B2F7-51005701855A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jpeg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jpeg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86000" y="1752600"/>
            <a:ext cx="6705600" cy="1066800"/>
          </a:xfrm>
        </p:spPr>
        <p:txBody>
          <a:bodyPr/>
          <a:lstStyle/>
          <a:p>
            <a:r>
              <a:rPr lang="id-ID" b="1" dirty="0" smtClean="0"/>
              <a:t>PERSAMAAN DAN PERTIDAKSAMAAN LINEAR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04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038600" y="2590800"/>
            <a:ext cx="5486400" cy="1066800"/>
          </a:xfrm>
        </p:spPr>
        <p:txBody>
          <a:bodyPr/>
          <a:lstStyle/>
          <a:p>
            <a:pPr lvl="1"/>
            <a:r>
              <a:rPr lang="en-US" sz="1800" dirty="0" err="1" smtClean="0"/>
              <a:t>Pengertian</a:t>
            </a:r>
            <a:r>
              <a:rPr lang="en-US" sz="1800" dirty="0" smtClean="0"/>
              <a:t> </a:t>
            </a:r>
            <a:r>
              <a:rPr lang="en-US" sz="1800" dirty="0" err="1" smtClean="0"/>
              <a:t>persamaan</a:t>
            </a:r>
            <a:r>
              <a:rPr lang="en-US" sz="1800" dirty="0" smtClean="0"/>
              <a:t> linear</a:t>
            </a:r>
            <a:endParaRPr lang="id-ID" sz="1800" dirty="0" smtClean="0"/>
          </a:p>
          <a:p>
            <a:pPr lvl="1"/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Persamaan</a:t>
            </a:r>
            <a:r>
              <a:rPr lang="en-US" sz="1800" dirty="0" smtClean="0"/>
              <a:t> linier</a:t>
            </a:r>
            <a:endParaRPr lang="id-ID" sz="1800" dirty="0" smtClean="0"/>
          </a:p>
          <a:p>
            <a:pPr lvl="1"/>
            <a:r>
              <a:rPr lang="en-US" sz="1800" dirty="0" err="1" smtClean="0"/>
              <a:t>Persamaan</a:t>
            </a:r>
            <a:r>
              <a:rPr lang="en-US" sz="1800" dirty="0" smtClean="0"/>
              <a:t> linear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dua</a:t>
            </a:r>
            <a:r>
              <a:rPr lang="en-US" sz="1800" dirty="0" smtClean="0"/>
              <a:t> </a:t>
            </a:r>
            <a:r>
              <a:rPr lang="en-US" sz="1800" dirty="0" err="1" smtClean="0"/>
              <a:t>peubah</a:t>
            </a:r>
            <a:endParaRPr lang="id-ID" sz="1800" dirty="0" smtClean="0"/>
          </a:p>
          <a:p>
            <a:pPr lvl="1"/>
            <a:r>
              <a:rPr lang="en-US" sz="1800" dirty="0" err="1" smtClean="0"/>
              <a:t>Persamaan</a:t>
            </a:r>
            <a:r>
              <a:rPr lang="en-US" sz="1800" dirty="0" smtClean="0"/>
              <a:t> linear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tiga</a:t>
            </a:r>
            <a:r>
              <a:rPr lang="en-US" sz="1800" dirty="0" smtClean="0"/>
              <a:t> </a:t>
            </a:r>
            <a:r>
              <a:rPr lang="en-US" sz="1800" dirty="0" err="1" smtClean="0"/>
              <a:t>peubah</a:t>
            </a:r>
            <a:r>
              <a:rPr lang="en-US" sz="1800" dirty="0" smtClean="0"/>
              <a:t> </a:t>
            </a:r>
            <a:endParaRPr lang="id-ID" sz="1800" dirty="0" smtClean="0"/>
          </a:p>
          <a:p>
            <a:pPr lvl="1"/>
            <a:r>
              <a:rPr lang="en-US" sz="1800" dirty="0" err="1" smtClean="0"/>
              <a:t>Pengertian</a:t>
            </a:r>
            <a:r>
              <a:rPr lang="en-US" sz="1800" dirty="0" smtClean="0"/>
              <a:t> </a:t>
            </a:r>
            <a:r>
              <a:rPr lang="en-US" sz="1800" dirty="0" err="1" smtClean="0"/>
              <a:t>pertidaksamaan</a:t>
            </a:r>
            <a:r>
              <a:rPr lang="en-US" sz="1800" dirty="0" smtClean="0"/>
              <a:t> linear </a:t>
            </a:r>
            <a:r>
              <a:rPr lang="en-US" sz="1800" dirty="0" err="1" smtClean="0"/>
              <a:t>serta</a:t>
            </a:r>
            <a:r>
              <a:rPr lang="en-US" sz="1800" dirty="0" smtClean="0"/>
              <a:t> </a:t>
            </a:r>
            <a:r>
              <a:rPr lang="en-US" sz="1800" dirty="0" err="1" smtClean="0"/>
              <a:t>penyelesaiannya</a:t>
            </a:r>
            <a:endParaRPr lang="id-ID" sz="1800" dirty="0" smtClean="0"/>
          </a:p>
          <a:p>
            <a:endParaRPr lang="id-ID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1965325" y="1981200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ja-JP" sz="2400" b="1"/>
              <a:t>Penyelesaiannya : </a:t>
            </a:r>
          </a:p>
        </p:txBody>
      </p:sp>
      <p:sp>
        <p:nvSpPr>
          <p:cNvPr id="7173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2286000" y="2971800"/>
            <a:ext cx="6781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000" b="1"/>
              <a:t>4</a:t>
            </a:r>
            <a:r>
              <a:rPr lang="en-US" sz="2000" b="1" i="1"/>
              <a:t>x </a:t>
            </a:r>
            <a:r>
              <a:rPr lang="en-US" sz="2000" b="1"/>
              <a:t>– 2</a:t>
            </a:r>
            <a:r>
              <a:rPr lang="en-US" sz="2000" b="1" i="1"/>
              <a:t>x </a:t>
            </a:r>
            <a:r>
              <a:rPr lang="en-US" sz="2000" b="1"/>
              <a:t>–7  &gt; 2</a:t>
            </a:r>
            <a:r>
              <a:rPr lang="en-US" sz="2000" b="1" i="1"/>
              <a:t>x </a:t>
            </a:r>
            <a:r>
              <a:rPr lang="en-US" sz="2000" b="1"/>
              <a:t>– 2</a:t>
            </a:r>
            <a:r>
              <a:rPr lang="en-US" sz="2000" b="1" i="1"/>
              <a:t>x </a:t>
            </a:r>
            <a:r>
              <a:rPr lang="en-US" sz="2000" b="1"/>
              <a:t>–4    (kedua ruas dikurangi 2</a:t>
            </a:r>
            <a:r>
              <a:rPr lang="en-US" sz="2000" b="1" i="1"/>
              <a:t>x</a:t>
            </a:r>
            <a:r>
              <a:rPr lang="en-US" sz="2000" b="1"/>
              <a:t>)</a:t>
            </a:r>
          </a:p>
          <a:p>
            <a:pPr marL="342900" indent="-342900"/>
            <a:r>
              <a:rPr lang="en-US" sz="2000" b="1"/>
              <a:t>        2</a:t>
            </a:r>
            <a:r>
              <a:rPr lang="en-US" sz="2000" b="1" i="1"/>
              <a:t>x </a:t>
            </a:r>
            <a:r>
              <a:rPr lang="en-US" sz="2000" b="1"/>
              <a:t>–7  &gt; –4</a:t>
            </a:r>
          </a:p>
          <a:p>
            <a:pPr marL="342900" indent="-342900"/>
            <a:r>
              <a:rPr lang="en-US" sz="2000" b="1"/>
              <a:t>  2</a:t>
            </a:r>
            <a:r>
              <a:rPr lang="en-US" sz="2000" b="1" i="1"/>
              <a:t>x </a:t>
            </a:r>
            <a:r>
              <a:rPr lang="en-US" sz="2000" b="1"/>
              <a:t>– 7 + 7 &gt; –4 + 7           (kedua ruas ditambah 7)</a:t>
            </a:r>
          </a:p>
          <a:p>
            <a:pPr marL="342900" indent="-342900"/>
            <a:r>
              <a:rPr lang="en-US" sz="2000" b="1"/>
              <a:t>              2</a:t>
            </a:r>
            <a:r>
              <a:rPr lang="en-US" sz="2000" b="1" i="1"/>
              <a:t>x </a:t>
            </a:r>
            <a:r>
              <a:rPr lang="en-US" sz="2000" b="1"/>
              <a:t>&gt; 3</a:t>
            </a: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1965325" y="2438400"/>
            <a:ext cx="256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c. 4</a:t>
            </a:r>
            <a:r>
              <a:rPr lang="en-US" sz="2400" b="1" i="1"/>
              <a:t>x </a:t>
            </a:r>
            <a:r>
              <a:rPr lang="en-US" sz="2400" b="1"/>
              <a:t>– 7 &gt; 2</a:t>
            </a:r>
            <a:r>
              <a:rPr lang="en-US" sz="2400" b="1" i="1"/>
              <a:t>x </a:t>
            </a:r>
            <a:r>
              <a:rPr lang="en-US" sz="2400" b="1"/>
              <a:t>– 4</a:t>
            </a:r>
          </a:p>
        </p:txBody>
      </p:sp>
      <p:graphicFrame>
        <p:nvGraphicFramePr>
          <p:cNvPr id="61461" name="Object 21"/>
          <p:cNvGraphicFramePr>
            <a:graphicFrameLocks noChangeAspect="1"/>
          </p:cNvGraphicFramePr>
          <p:nvPr/>
        </p:nvGraphicFramePr>
        <p:xfrm>
          <a:off x="3276600" y="4343400"/>
          <a:ext cx="877888" cy="781050"/>
        </p:xfrm>
        <a:graphic>
          <a:graphicData uri="http://schemas.openxmlformats.org/presentationml/2006/ole">
            <p:oleObj spid="_x0000_s7170" name="Equation" r:id="rId3" imgW="622080" imgH="558720" progId="Equation.3">
              <p:embed/>
            </p:oleObj>
          </a:graphicData>
        </a:graphic>
      </p:graphicFrame>
      <p:sp>
        <p:nvSpPr>
          <p:cNvPr id="61462" name="Rectangle 22"/>
          <p:cNvSpPr>
            <a:spLocks noChangeArrowheads="1"/>
          </p:cNvSpPr>
          <p:nvPr/>
        </p:nvSpPr>
        <p:spPr bwMode="auto">
          <a:xfrm>
            <a:off x="5334000" y="4419600"/>
            <a:ext cx="28908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/>
              <a:t>(kedua ruas dibagi  2)</a:t>
            </a:r>
          </a:p>
        </p:txBody>
      </p:sp>
      <p:graphicFrame>
        <p:nvGraphicFramePr>
          <p:cNvPr id="61463" name="Object 23"/>
          <p:cNvGraphicFramePr>
            <a:graphicFrameLocks noChangeAspect="1"/>
          </p:cNvGraphicFramePr>
          <p:nvPr/>
        </p:nvGraphicFramePr>
        <p:xfrm>
          <a:off x="3429000" y="5105400"/>
          <a:ext cx="817563" cy="914400"/>
        </p:xfrm>
        <a:graphic>
          <a:graphicData uri="http://schemas.openxmlformats.org/presentationml/2006/ole">
            <p:oleObj spid="_x0000_s7171" name="Equation" r:id="rId4" imgW="495000" imgH="558720" progId="Equation.3">
              <p:embed/>
            </p:oleObj>
          </a:graphicData>
        </a:graphic>
      </p:graphicFrame>
      <p:sp>
        <p:nvSpPr>
          <p:cNvPr id="7177" name="Rectangle 11"/>
          <p:cNvSpPr>
            <a:spLocks noChangeArrowheads="1"/>
          </p:cNvSpPr>
          <p:nvPr/>
        </p:nvSpPr>
        <p:spPr bwMode="auto">
          <a:xfrm>
            <a:off x="1981200" y="1150938"/>
            <a:ext cx="54102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Tentukan himpunan penyelesaian dari pertidaksamaan  4</a:t>
            </a:r>
            <a:r>
              <a:rPr lang="en-US" sz="2400" i="1"/>
              <a:t>x -</a:t>
            </a:r>
            <a:r>
              <a:rPr lang="en-US" sz="2400"/>
              <a:t> 7 ≥ 2</a:t>
            </a:r>
            <a:r>
              <a:rPr lang="en-US" sz="2400" i="1"/>
              <a:t>x </a:t>
            </a:r>
            <a:r>
              <a:rPr lang="en-US" sz="2400"/>
              <a:t>– 4</a:t>
            </a:r>
          </a:p>
        </p:txBody>
      </p:sp>
      <p:sp>
        <p:nvSpPr>
          <p:cNvPr id="13" name="WordArt 4"/>
          <p:cNvSpPr>
            <a:spLocks noChangeArrowheads="1" noChangeShapeType="1" noTextEdit="1"/>
          </p:cNvSpPr>
          <p:nvPr/>
        </p:nvSpPr>
        <p:spPr bwMode="auto">
          <a:xfrm>
            <a:off x="2057400" y="647700"/>
            <a:ext cx="381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28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Contohnya  </a:t>
            </a:r>
            <a:r>
              <a:rPr lang="id-ID" sz="28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4" grpId="0"/>
      <p:bldP spid="61457" grpId="0"/>
      <p:bldP spid="61459" grpId="0"/>
      <p:bldP spid="6146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		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x + 4 ≤ 5x + 3 ≤ 2x + 10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(untuk menyelesaikan pertidaksamaan di atas, pisahkan menjadi dua pertidaksamaan. Setelah itu, cari irisannya dari HP kedua pertidaksamaan tersebut). 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itchFamily="18" charset="0"/>
                <a:ea typeface="Calibri" pitchFamily="34" charset="0"/>
                <a:cs typeface="Times New Roman" pitchFamily="18" charset="0"/>
              </a:rPr>
              <a:t>x + 4 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itchFamily="18" charset="0"/>
                <a:ea typeface="Calibri" pitchFamily="34" charset="0"/>
                <a:cs typeface="Tahoma" pitchFamily="34" charset="0"/>
              </a:rPr>
              <a:t>≤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itchFamily="18" charset="0"/>
                <a:ea typeface="Calibri" pitchFamily="34" charset="0"/>
                <a:cs typeface="Times New Roman" pitchFamily="18" charset="0"/>
              </a:rPr>
              <a:t> 5x + 3 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itchFamily="18" charset="0"/>
                <a:ea typeface="Calibri" pitchFamily="34" charset="0"/>
                <a:cs typeface="Tahoma" pitchFamily="34" charset="0"/>
              </a:rPr>
              <a:t>≤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itchFamily="18" charset="0"/>
                <a:ea typeface="Calibri" pitchFamily="34" charset="0"/>
                <a:cs typeface="Times New Roman" pitchFamily="18" charset="0"/>
              </a:rPr>
              <a:t> 2x + 10 dipisahkan menjadi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 MT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 + 4 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≤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5x + 3 dan 5x + 3 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≤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2x + 10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 – 5x &lt; 3 – 4 dan 5x – 2x &lt; 10 – 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- 4x 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≤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-1 dan 3x 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≤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7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x≥1/4          x≤7/3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Grafik irisan himpunan 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3553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8225" y="2590800"/>
            <a:ext cx="3838575" cy="2011660"/>
          </a:xfrm>
          <a:prstGeom prst="rect">
            <a:avLst/>
          </a:prstGeo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5105400"/>
            <a:ext cx="73725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Jadi, himpunan penyelesaian adalah </a:t>
            </a:r>
            <a:r>
              <a:rPr kumimoji="0" lang="id-ID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 x |1/4 ≤ x ≤ 7/3</a:t>
            </a: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id-ID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0" y="0"/>
            <a:ext cx="381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28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+mj-lt"/>
              </a:rPr>
              <a:t>Contohnya  </a:t>
            </a:r>
            <a:r>
              <a:rPr lang="id-ID" sz="28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+mj-lt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1" name="WordArt 4"/>
          <p:cNvSpPr>
            <a:spLocks noChangeArrowheads="1" noChangeShapeType="1" noTextEdit="1"/>
          </p:cNvSpPr>
          <p:nvPr/>
        </p:nvSpPr>
        <p:spPr bwMode="auto">
          <a:xfrm>
            <a:off x="2133600" y="914400"/>
            <a:ext cx="28194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28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Contoh Terapan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2133600" y="1676400"/>
            <a:ext cx="6172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Usia Argan 4 tahun lebih tua dari pada usia Andre, jika jumlah usia mereka kurang dari 28 tahun, Berapakah usia Argan dan Andre.</a:t>
            </a: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2133600" y="3048000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ja-JP" sz="2400" b="1"/>
              <a:t>Penyelesaiannya : </a:t>
            </a: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2133600" y="3551238"/>
            <a:ext cx="68214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ja-JP" sz="2400" b="1"/>
              <a:t>Misalkan usia Andre x tahun maka usia Argan</a:t>
            </a:r>
          </a:p>
          <a:p>
            <a:r>
              <a:rPr lang="en-US" altLang="ja-JP" sz="2400" b="1"/>
              <a:t>( x + 4 ) tahun</a:t>
            </a: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2133600" y="4648200"/>
            <a:ext cx="617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ja-JP" sz="2400" b="1"/>
              <a:t>Jumlah usia mereka kurang dari 28 tahun</a:t>
            </a:r>
          </a:p>
        </p:txBody>
      </p:sp>
      <p:sp>
        <p:nvSpPr>
          <p:cNvPr id="63508" name="AutoShape 20"/>
          <p:cNvSpPr>
            <a:spLocks noChangeArrowheads="1"/>
          </p:cNvSpPr>
          <p:nvPr/>
        </p:nvSpPr>
        <p:spPr bwMode="auto">
          <a:xfrm>
            <a:off x="4876800" y="5257800"/>
            <a:ext cx="10668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3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3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20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3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3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20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20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 animBg="1"/>
      <p:bldP spid="63504" grpId="0"/>
      <p:bldP spid="63505" grpId="0"/>
      <p:bldP spid="63506" grpId="0"/>
      <p:bldP spid="63507" grpId="0"/>
      <p:bldP spid="635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2133600" y="4648200"/>
            <a:ext cx="565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ja-JP" sz="2400" b="1"/>
              <a:t>Jadi, Usia Argan kurang dari 16 tahun</a:t>
            </a:r>
          </a:p>
        </p:txBody>
      </p:sp>
      <p:graphicFrame>
        <p:nvGraphicFramePr>
          <p:cNvPr id="64532" name="Object 20"/>
          <p:cNvGraphicFramePr>
            <a:graphicFrameLocks noChangeAspect="1"/>
          </p:cNvGraphicFramePr>
          <p:nvPr/>
        </p:nvGraphicFramePr>
        <p:xfrm>
          <a:off x="2476500" y="1314450"/>
          <a:ext cx="2449513" cy="530225"/>
        </p:xfrm>
        <a:graphic>
          <a:graphicData uri="http://schemas.openxmlformats.org/presentationml/2006/ole">
            <p:oleObj spid="_x0000_s8194" name="Equation" r:id="rId3" imgW="952200" imgH="203040" progId="Equation.3">
              <p:embed/>
            </p:oleObj>
          </a:graphicData>
        </a:graphic>
      </p:graphicFrame>
      <p:graphicFrame>
        <p:nvGraphicFramePr>
          <p:cNvPr id="64533" name="Object 21"/>
          <p:cNvGraphicFramePr>
            <a:graphicFrameLocks noChangeAspect="1"/>
          </p:cNvGraphicFramePr>
          <p:nvPr/>
        </p:nvGraphicFramePr>
        <p:xfrm>
          <a:off x="3122613" y="1938338"/>
          <a:ext cx="1830387" cy="463550"/>
        </p:xfrm>
        <a:graphic>
          <a:graphicData uri="http://schemas.openxmlformats.org/presentationml/2006/ole">
            <p:oleObj spid="_x0000_s8195" name="Equation" r:id="rId4" imgW="711000" imgH="177480" progId="Equation.3">
              <p:embed/>
            </p:oleObj>
          </a:graphicData>
        </a:graphic>
      </p:graphicFrame>
      <p:graphicFrame>
        <p:nvGraphicFramePr>
          <p:cNvPr id="64534" name="Object 22"/>
          <p:cNvGraphicFramePr>
            <a:graphicFrameLocks noChangeAspect="1"/>
          </p:cNvGraphicFramePr>
          <p:nvPr/>
        </p:nvGraphicFramePr>
        <p:xfrm>
          <a:off x="2590800" y="2514600"/>
          <a:ext cx="2908300" cy="463550"/>
        </p:xfrm>
        <a:graphic>
          <a:graphicData uri="http://schemas.openxmlformats.org/presentationml/2006/ole">
            <p:oleObj spid="_x0000_s8196" name="Equation" r:id="rId5" imgW="1130040" imgH="177480" progId="Equation.3">
              <p:embed/>
            </p:oleObj>
          </a:graphicData>
        </a:graphic>
      </p:graphicFrame>
      <p:graphicFrame>
        <p:nvGraphicFramePr>
          <p:cNvPr id="64535" name="Object 23"/>
          <p:cNvGraphicFramePr>
            <a:graphicFrameLocks noChangeAspect="1"/>
          </p:cNvGraphicFramePr>
          <p:nvPr/>
        </p:nvGraphicFramePr>
        <p:xfrm>
          <a:off x="3721100" y="3200400"/>
          <a:ext cx="1308100" cy="463550"/>
        </p:xfrm>
        <a:graphic>
          <a:graphicData uri="http://schemas.openxmlformats.org/presentationml/2006/ole">
            <p:oleObj spid="_x0000_s8197" name="Equation" r:id="rId6" imgW="507960" imgH="177480" progId="Equation.3">
              <p:embed/>
            </p:oleObj>
          </a:graphicData>
        </a:graphic>
      </p:graphicFrame>
      <p:graphicFrame>
        <p:nvGraphicFramePr>
          <p:cNvPr id="64536" name="Object 24"/>
          <p:cNvGraphicFramePr>
            <a:graphicFrameLocks noChangeAspect="1"/>
          </p:cNvGraphicFramePr>
          <p:nvPr/>
        </p:nvGraphicFramePr>
        <p:xfrm>
          <a:off x="3863975" y="3810000"/>
          <a:ext cx="1046163" cy="463550"/>
        </p:xfrm>
        <a:graphic>
          <a:graphicData uri="http://schemas.openxmlformats.org/presentationml/2006/ole">
            <p:oleObj spid="_x0000_s8198" name="Equation" r:id="rId7" imgW="406080" imgH="177480" progId="Equation.3">
              <p:embed/>
            </p:oleObj>
          </a:graphicData>
        </a:graphic>
      </p:graphicFrame>
      <p:sp>
        <p:nvSpPr>
          <p:cNvPr id="64537" name="Rectangle 25"/>
          <p:cNvSpPr>
            <a:spLocks noChangeArrowheads="1"/>
          </p:cNvSpPr>
          <p:nvPr/>
        </p:nvSpPr>
        <p:spPr bwMode="auto">
          <a:xfrm>
            <a:off x="2898775" y="5257800"/>
            <a:ext cx="487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ja-JP" sz="2400" b="1"/>
              <a:t>Usia Andre kurang dari 12 tahun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20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20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0" grpId="0"/>
      <p:bldP spid="645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1" name="WordArt 4"/>
          <p:cNvSpPr>
            <a:spLocks noChangeArrowheads="1" noChangeShapeType="1" noTextEdit="1"/>
          </p:cNvSpPr>
          <p:nvPr/>
        </p:nvSpPr>
        <p:spPr bwMode="auto">
          <a:xfrm>
            <a:off x="2362200" y="914400"/>
            <a:ext cx="3657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CC"/>
                </a:solidFill>
                <a:latin typeface="Arial Black"/>
              </a:rPr>
              <a:t>Soal Latihan 1</a:t>
            </a:r>
          </a:p>
        </p:txBody>
      </p:sp>
      <p:sp>
        <p:nvSpPr>
          <p:cNvPr id="36919" name="Rectangle 55"/>
          <p:cNvSpPr>
            <a:spLocks noChangeArrowheads="1"/>
          </p:cNvSpPr>
          <p:nvPr/>
        </p:nvSpPr>
        <p:spPr bwMode="auto">
          <a:xfrm>
            <a:off x="5791200" y="4114800"/>
            <a:ext cx="258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b="1"/>
              <a:t>Kunci Jawaban :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2286000" y="1905000"/>
            <a:ext cx="571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Tentukan himpunan penyelesaian untuk </a:t>
            </a:r>
          </a:p>
          <a:p>
            <a:r>
              <a:rPr lang="en-US" sz="2400"/>
              <a:t>pertidaksamaan berikut dengan</a:t>
            </a:r>
          </a:p>
        </p:txBody>
      </p:sp>
      <p:sp>
        <p:nvSpPr>
          <p:cNvPr id="36935" name="Rectangle 71"/>
          <p:cNvSpPr>
            <a:spLocks noChangeArrowheads="1"/>
          </p:cNvSpPr>
          <p:nvPr/>
        </p:nvSpPr>
        <p:spPr bwMode="auto">
          <a:xfrm>
            <a:off x="3276600" y="2895600"/>
            <a:ext cx="312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/>
              <a:t>2</a:t>
            </a:r>
            <a:r>
              <a:rPr lang="en-US" sz="3200" b="1" i="1"/>
              <a:t>x </a:t>
            </a:r>
            <a:r>
              <a:rPr lang="en-US" sz="3200" b="1"/>
              <a:t>– 7 &lt; 4</a:t>
            </a:r>
            <a:r>
              <a:rPr lang="en-US" sz="3200" b="1" i="1"/>
              <a:t>x </a:t>
            </a:r>
            <a:r>
              <a:rPr lang="en-US" sz="3200" b="1"/>
              <a:t>- 2</a:t>
            </a:r>
          </a:p>
        </p:txBody>
      </p:sp>
      <p:graphicFrame>
        <p:nvGraphicFramePr>
          <p:cNvPr id="36936" name="Object 72"/>
          <p:cNvGraphicFramePr>
            <a:graphicFrameLocks noChangeAspect="1"/>
          </p:cNvGraphicFramePr>
          <p:nvPr/>
        </p:nvGraphicFramePr>
        <p:xfrm>
          <a:off x="6477000" y="2286000"/>
          <a:ext cx="762000" cy="330200"/>
        </p:xfrm>
        <a:graphic>
          <a:graphicData uri="http://schemas.openxmlformats.org/presentationml/2006/ole">
            <p:oleObj spid="_x0000_s9218" name="Equation" r:id="rId3" imgW="495000" imgH="215640" progId="Equation.3">
              <p:embed/>
            </p:oleObj>
          </a:graphicData>
        </a:graphic>
      </p:graphicFrame>
      <p:graphicFrame>
        <p:nvGraphicFramePr>
          <p:cNvPr id="36938" name="Object 74"/>
          <p:cNvGraphicFramePr>
            <a:graphicFrameLocks noChangeAspect="1"/>
          </p:cNvGraphicFramePr>
          <p:nvPr/>
        </p:nvGraphicFramePr>
        <p:xfrm>
          <a:off x="6324600" y="4572000"/>
          <a:ext cx="1371600" cy="914400"/>
        </p:xfrm>
        <a:graphic>
          <a:graphicData uri="http://schemas.openxmlformats.org/presentationml/2006/ole">
            <p:oleObj spid="_x0000_s9219" name="Equation" r:id="rId4" imgW="634680" imgH="55872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5334000" y="4114800"/>
            <a:ext cx="3200400" cy="144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000066"/>
                </a:solidFill>
              </a:rPr>
              <a:t>Kunci</a:t>
            </a:r>
            <a:r>
              <a:rPr lang="en-US" dirty="0">
                <a:solidFill>
                  <a:srgbClr val="000066"/>
                </a:solidFill>
              </a:rPr>
              <a:t> </a:t>
            </a:r>
            <a:r>
              <a:rPr lang="en-US" dirty="0" err="1">
                <a:solidFill>
                  <a:srgbClr val="000066"/>
                </a:solidFill>
              </a:rPr>
              <a:t>Jawaban</a:t>
            </a:r>
            <a:endParaRPr 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69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9" presetClass="exit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919"/>
                  </p:tgtEl>
                </p:cond>
              </p:nextCondLst>
            </p:seq>
          </p:childTnLst>
        </p:cTn>
      </p:par>
    </p:tnLst>
    <p:bldLst>
      <p:bldP spid="36881" grpId="0" animBg="1"/>
      <p:bldP spid="36919" grpId="0"/>
      <p:bldP spid="36934" grpId="0"/>
      <p:bldP spid="36935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7917" name="Object 29"/>
          <p:cNvGraphicFramePr>
            <a:graphicFrameLocks noChangeAspect="1"/>
          </p:cNvGraphicFramePr>
          <p:nvPr/>
        </p:nvGraphicFramePr>
        <p:xfrm>
          <a:off x="3581400" y="2362200"/>
          <a:ext cx="2678113" cy="1027113"/>
        </p:xfrm>
        <a:graphic>
          <a:graphicData uri="http://schemas.openxmlformats.org/presentationml/2006/ole">
            <p:oleObj spid="_x0000_s10242" name="Equation" r:id="rId3" imgW="1041120" imgH="393480" progId="Equation.3">
              <p:embed/>
            </p:oleObj>
          </a:graphicData>
        </a:graphic>
      </p:graphicFrame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5638800" y="4419600"/>
            <a:ext cx="258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b="1"/>
              <a:t>Kunci Jawaban :</a:t>
            </a:r>
          </a:p>
        </p:txBody>
      </p: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2057400" y="1447800"/>
            <a:ext cx="571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Tentukan himpunan penyelesaian </a:t>
            </a:r>
          </a:p>
          <a:p>
            <a:r>
              <a:rPr lang="en-US" sz="2400"/>
              <a:t>untuk pertidaksamaan berikut dengan</a:t>
            </a:r>
          </a:p>
        </p:txBody>
      </p:sp>
      <p:graphicFrame>
        <p:nvGraphicFramePr>
          <p:cNvPr id="37924" name="Object 36"/>
          <p:cNvGraphicFramePr>
            <a:graphicFrameLocks noChangeAspect="1"/>
          </p:cNvGraphicFramePr>
          <p:nvPr/>
        </p:nvGraphicFramePr>
        <p:xfrm>
          <a:off x="7086600" y="1828800"/>
          <a:ext cx="762000" cy="330200"/>
        </p:xfrm>
        <a:graphic>
          <a:graphicData uri="http://schemas.openxmlformats.org/presentationml/2006/ole">
            <p:oleObj spid="_x0000_s10243" name="Equation" r:id="rId4" imgW="495000" imgH="215640" progId="Equation.3">
              <p:embed/>
            </p:oleObj>
          </a:graphicData>
        </a:graphic>
      </p:graphicFrame>
      <p:graphicFrame>
        <p:nvGraphicFramePr>
          <p:cNvPr id="37925" name="Object 37"/>
          <p:cNvGraphicFramePr>
            <a:graphicFrameLocks noChangeAspect="1"/>
          </p:cNvGraphicFramePr>
          <p:nvPr/>
        </p:nvGraphicFramePr>
        <p:xfrm>
          <a:off x="6054725" y="5222875"/>
          <a:ext cx="1454150" cy="374650"/>
        </p:xfrm>
        <a:graphic>
          <a:graphicData uri="http://schemas.openxmlformats.org/presentationml/2006/ole">
            <p:oleObj spid="_x0000_s10244" name="Equation" r:id="rId5" imgW="672840" imgH="228600" progId="Equation.3">
              <p:embed/>
            </p:oleObj>
          </a:graphicData>
        </a:graphic>
      </p:graphicFrame>
      <p:sp>
        <p:nvSpPr>
          <p:cNvPr id="9" name="WordArt 4"/>
          <p:cNvSpPr>
            <a:spLocks noChangeArrowheads="1" noChangeShapeType="1" noTextEdit="1"/>
          </p:cNvSpPr>
          <p:nvPr/>
        </p:nvSpPr>
        <p:spPr bwMode="auto">
          <a:xfrm>
            <a:off x="2133600" y="914400"/>
            <a:ext cx="3657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CC"/>
                </a:solidFill>
                <a:latin typeface="Arial Black"/>
              </a:rPr>
              <a:t>Soal Latihan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164013"/>
            <a:ext cx="3200400" cy="144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000066"/>
                </a:solidFill>
              </a:rPr>
              <a:t>Kunci</a:t>
            </a:r>
            <a:r>
              <a:rPr lang="en-US" dirty="0">
                <a:solidFill>
                  <a:srgbClr val="000066"/>
                </a:solidFill>
              </a:rPr>
              <a:t> </a:t>
            </a:r>
            <a:r>
              <a:rPr lang="en-US" dirty="0" err="1">
                <a:solidFill>
                  <a:srgbClr val="000066"/>
                </a:solidFill>
              </a:rPr>
              <a:t>Jawaban</a:t>
            </a:r>
            <a:endParaRPr 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xit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0" grpId="0"/>
      <p:bldP spid="37923" grpId="0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1" name="WordArt 4"/>
          <p:cNvSpPr>
            <a:spLocks noChangeArrowheads="1" noChangeShapeType="1" noTextEdit="1"/>
          </p:cNvSpPr>
          <p:nvPr/>
        </p:nvSpPr>
        <p:spPr bwMode="auto">
          <a:xfrm>
            <a:off x="2362200" y="914400"/>
            <a:ext cx="3962400" cy="838200"/>
          </a:xfrm>
          <a:prstGeom prst="rect">
            <a:avLst/>
          </a:prstGeom>
        </p:spPr>
        <p:txBody>
          <a:bodyPr wrap="none" fromWordArt="1">
            <a:prstTxWarp prst="textWave2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id-ID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80008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Uraian Materi</a:t>
            </a: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1981200" y="2362200"/>
            <a:ext cx="6172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Pertidaksamaan linear adalah kalimat terbuka yang menggunakan tanda</a:t>
            </a: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1981200" y="4038600"/>
            <a:ext cx="6096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dan memuat variabel berpangkat bulat positif dan pangkat tertingginya satu.</a:t>
            </a:r>
          </a:p>
        </p:txBody>
      </p:sp>
      <p:graphicFrame>
        <p:nvGraphicFramePr>
          <p:cNvPr id="53267" name="Object 19"/>
          <p:cNvGraphicFramePr>
            <a:graphicFrameLocks noChangeAspect="1"/>
          </p:cNvGraphicFramePr>
          <p:nvPr/>
        </p:nvGraphicFramePr>
        <p:xfrm>
          <a:off x="2743200" y="3213100"/>
          <a:ext cx="4648200" cy="673100"/>
        </p:xfrm>
        <a:graphic>
          <a:graphicData uri="http://schemas.openxmlformats.org/presentationml/2006/ole">
            <p:oleObj spid="_x0000_s1026" name="Equation" r:id="rId3" imgW="1066680" imgH="266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1" grpId="0" animBg="1"/>
      <p:bldP spid="53265" grpId="0"/>
      <p:bldP spid="532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5" name="WordArt 4"/>
          <p:cNvSpPr>
            <a:spLocks noChangeArrowheads="1" noChangeShapeType="1" noTextEdit="1"/>
          </p:cNvSpPr>
          <p:nvPr/>
        </p:nvSpPr>
        <p:spPr bwMode="auto">
          <a:xfrm>
            <a:off x="2057400" y="990600"/>
            <a:ext cx="6324600" cy="838200"/>
          </a:xfrm>
          <a:prstGeom prst="rect">
            <a:avLst/>
          </a:prstGeom>
        </p:spPr>
        <p:txBody>
          <a:bodyPr wrap="none" fromWordArt="1">
            <a:prstTxWarp prst="textWave2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fi-FI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80008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Bentuk umum dari pertidaksamaan linear :</a:t>
            </a:r>
            <a:endParaRPr lang="id-ID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solidFill>
                <a:srgbClr val="800080"/>
              </a:soli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2362200" y="5029200"/>
            <a:ext cx="327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dengan </a:t>
            </a:r>
            <a:r>
              <a:rPr lang="en-US" sz="2400" i="1"/>
              <a:t>a</a:t>
            </a:r>
            <a:r>
              <a:rPr lang="en-US" sz="2400"/>
              <a:t>, </a:t>
            </a:r>
            <a:r>
              <a:rPr lang="en-US" sz="2400" i="1"/>
              <a:t>b     R</a:t>
            </a:r>
            <a:r>
              <a:rPr lang="en-US" sz="2400"/>
              <a:t>, </a:t>
            </a:r>
            <a:r>
              <a:rPr lang="en-US" sz="2400" i="1"/>
              <a:t>a </a:t>
            </a:r>
            <a:r>
              <a:rPr lang="en-US" sz="2400"/>
              <a:t>≠ 0</a:t>
            </a:r>
          </a:p>
        </p:txBody>
      </p:sp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4135438" y="5129213"/>
          <a:ext cx="284162" cy="280987"/>
        </p:xfrm>
        <a:graphic>
          <a:graphicData uri="http://schemas.openxmlformats.org/presentationml/2006/ole">
            <p:oleObj spid="_x0000_s2050" name="Equation" r:id="rId3" imgW="164880" imgH="164880" progId="Equation.3">
              <p:embed/>
            </p:oleObj>
          </a:graphicData>
        </a:graphic>
      </p:graphicFrame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3352800" y="1905000"/>
            <a:ext cx="29178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/>
              <a:t>ax + b &lt; c</a:t>
            </a:r>
          </a:p>
          <a:p>
            <a:r>
              <a:rPr lang="en-US" sz="4400" b="1"/>
              <a:t>ax + b &gt; c</a:t>
            </a:r>
          </a:p>
          <a:p>
            <a:r>
              <a:rPr lang="en-US" sz="4400" b="1"/>
              <a:t>ax + b </a:t>
            </a:r>
            <a:r>
              <a:rPr lang="en-US" sz="4400" b="1" u="sng"/>
              <a:t>&lt;</a:t>
            </a:r>
            <a:r>
              <a:rPr lang="en-US" sz="4400" b="1"/>
              <a:t> c</a:t>
            </a:r>
          </a:p>
          <a:p>
            <a:r>
              <a:rPr lang="en-US" sz="4400" b="1"/>
              <a:t>ax + b </a:t>
            </a:r>
            <a:r>
              <a:rPr lang="en-US" sz="4400" b="1" u="sng"/>
              <a:t>&gt;</a:t>
            </a:r>
            <a:r>
              <a:rPr lang="en-US" sz="4400" b="1"/>
              <a:t> c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5" grpId="0" animBg="1"/>
      <p:bldP spid="542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9" name="WordArt 4"/>
          <p:cNvSpPr>
            <a:spLocks noChangeArrowheads="1" noChangeShapeType="1" noTextEdit="1"/>
          </p:cNvSpPr>
          <p:nvPr/>
        </p:nvSpPr>
        <p:spPr bwMode="auto">
          <a:xfrm>
            <a:off x="2057400" y="990600"/>
            <a:ext cx="6324600" cy="838200"/>
          </a:xfrm>
          <a:prstGeom prst="rect">
            <a:avLst/>
          </a:prstGeom>
        </p:spPr>
        <p:txBody>
          <a:bodyPr wrap="none" fromWordArt="1">
            <a:prstTxWarp prst="textWave2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id-ID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80008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Sifat-Sifat Pertidaksamaan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2133600" y="3352800"/>
            <a:ext cx="5715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6600"/>
                </a:solidFill>
              </a:rPr>
              <a:t>b. Sifat transitif</a:t>
            </a:r>
          </a:p>
          <a:p>
            <a:r>
              <a:rPr lang="en-US" sz="2400"/>
              <a:t>    Untuk </a:t>
            </a:r>
            <a:r>
              <a:rPr lang="en-US" sz="2400" i="1"/>
              <a:t>a</a:t>
            </a:r>
            <a:r>
              <a:rPr lang="en-US" sz="2400"/>
              <a:t>, </a:t>
            </a:r>
            <a:r>
              <a:rPr lang="en-US" sz="2400" i="1"/>
              <a:t>b</a:t>
            </a:r>
            <a:r>
              <a:rPr lang="en-US" sz="2400"/>
              <a:t>, </a:t>
            </a:r>
            <a:r>
              <a:rPr lang="en-US" sz="2400" i="1"/>
              <a:t>c    R</a:t>
            </a:r>
          </a:p>
          <a:p>
            <a:r>
              <a:rPr lang="en-US" sz="2400"/>
              <a:t>    jika </a:t>
            </a:r>
            <a:r>
              <a:rPr lang="en-US" sz="2400" i="1"/>
              <a:t>a </a:t>
            </a:r>
            <a:r>
              <a:rPr lang="en-US" sz="2400"/>
              <a:t>&lt; </a:t>
            </a:r>
            <a:r>
              <a:rPr lang="en-US" sz="2400" i="1"/>
              <a:t>b </a:t>
            </a:r>
            <a:r>
              <a:rPr lang="en-US" sz="2400"/>
              <a:t>dan </a:t>
            </a:r>
            <a:r>
              <a:rPr lang="en-US" sz="2400" i="1"/>
              <a:t>b </a:t>
            </a:r>
            <a:r>
              <a:rPr lang="en-US" sz="2400"/>
              <a:t>&lt; </a:t>
            </a:r>
            <a:r>
              <a:rPr lang="en-US" sz="2400" i="1"/>
              <a:t>c </a:t>
            </a:r>
            <a:r>
              <a:rPr lang="en-US" sz="2400"/>
              <a:t>maka </a:t>
            </a:r>
            <a:r>
              <a:rPr lang="en-US" sz="2400" i="1"/>
              <a:t>a </a:t>
            </a:r>
            <a:r>
              <a:rPr lang="en-US" sz="2400"/>
              <a:t>&lt; </a:t>
            </a:r>
            <a:r>
              <a:rPr lang="en-US" sz="2400" i="1"/>
              <a:t>c;</a:t>
            </a:r>
          </a:p>
          <a:p>
            <a:r>
              <a:rPr lang="en-US" sz="2400"/>
              <a:t>    ika </a:t>
            </a:r>
            <a:r>
              <a:rPr lang="en-US" sz="2400" i="1"/>
              <a:t>a </a:t>
            </a:r>
            <a:r>
              <a:rPr lang="en-US" sz="2400"/>
              <a:t>&gt; </a:t>
            </a:r>
            <a:r>
              <a:rPr lang="en-US" sz="2400" i="1"/>
              <a:t>b </a:t>
            </a:r>
            <a:r>
              <a:rPr lang="en-US" sz="2400"/>
              <a:t>dan </a:t>
            </a:r>
            <a:r>
              <a:rPr lang="en-US" sz="2400" i="1"/>
              <a:t>b </a:t>
            </a:r>
            <a:r>
              <a:rPr lang="en-US" sz="2400"/>
              <a:t>&gt; </a:t>
            </a:r>
            <a:r>
              <a:rPr lang="en-US" sz="2400" i="1"/>
              <a:t>c </a:t>
            </a:r>
            <a:r>
              <a:rPr lang="en-US" sz="2400"/>
              <a:t>maka </a:t>
            </a:r>
            <a:r>
              <a:rPr lang="en-US" sz="2400" i="1"/>
              <a:t>a </a:t>
            </a:r>
            <a:r>
              <a:rPr lang="en-US" sz="2400"/>
              <a:t>&gt; </a:t>
            </a:r>
            <a:r>
              <a:rPr lang="en-US" sz="2400" i="1"/>
              <a:t>c.</a:t>
            </a:r>
          </a:p>
        </p:txBody>
      </p:sp>
      <p:graphicFrame>
        <p:nvGraphicFramePr>
          <p:cNvPr id="55317" name="Object 21"/>
          <p:cNvGraphicFramePr>
            <a:graphicFrameLocks noChangeAspect="1"/>
          </p:cNvGraphicFramePr>
          <p:nvPr/>
        </p:nvGraphicFramePr>
        <p:xfrm>
          <a:off x="4343400" y="3810000"/>
          <a:ext cx="284163" cy="280988"/>
        </p:xfrm>
        <a:graphic>
          <a:graphicData uri="http://schemas.openxmlformats.org/presentationml/2006/ole">
            <p:oleObj spid="_x0000_s3074" name="Equation" r:id="rId3" imgW="164880" imgH="164880" progId="Equation.3">
              <p:embed/>
            </p:oleObj>
          </a:graphicData>
        </a:graphic>
      </p:graphicFrame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2133600" y="2209800"/>
            <a:ext cx="457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6600"/>
                </a:solidFill>
              </a:rPr>
              <a:t>a. Sifat tak negatif</a:t>
            </a:r>
          </a:p>
          <a:p>
            <a:r>
              <a:rPr lang="en-US" sz="2400"/>
              <a:t>    Untuk </a:t>
            </a:r>
            <a:r>
              <a:rPr lang="en-US" sz="2400" i="1"/>
              <a:t>a    R </a:t>
            </a:r>
            <a:r>
              <a:rPr lang="en-US" sz="2400"/>
              <a:t>maka </a:t>
            </a:r>
            <a:r>
              <a:rPr lang="en-US" sz="2400" i="1"/>
              <a:t>a </a:t>
            </a:r>
            <a:r>
              <a:rPr lang="en-US" sz="2400"/>
              <a:t>≥ 0.</a:t>
            </a:r>
          </a:p>
        </p:txBody>
      </p:sp>
      <p:graphicFrame>
        <p:nvGraphicFramePr>
          <p:cNvPr id="55319" name="Object 23"/>
          <p:cNvGraphicFramePr>
            <a:graphicFrameLocks noChangeAspect="1"/>
          </p:cNvGraphicFramePr>
          <p:nvPr/>
        </p:nvGraphicFramePr>
        <p:xfrm>
          <a:off x="3657600" y="2667000"/>
          <a:ext cx="284163" cy="280988"/>
        </p:xfrm>
        <a:graphic>
          <a:graphicData uri="http://schemas.openxmlformats.org/presentationml/2006/ole">
            <p:oleObj spid="_x0000_s3075" name="Equation" r:id="rId4" imgW="164880" imgH="1648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9" grpId="0" animBg="1"/>
      <p:bldP spid="55316" grpId="0"/>
      <p:bldP spid="553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3" name="WordArt 4"/>
          <p:cNvSpPr>
            <a:spLocks noChangeArrowheads="1" noChangeShapeType="1" noTextEdit="1"/>
          </p:cNvSpPr>
          <p:nvPr/>
        </p:nvSpPr>
        <p:spPr bwMode="auto">
          <a:xfrm>
            <a:off x="2057400" y="990600"/>
            <a:ext cx="6324600" cy="838200"/>
          </a:xfrm>
          <a:prstGeom prst="rect">
            <a:avLst/>
          </a:prstGeom>
        </p:spPr>
        <p:txBody>
          <a:bodyPr wrap="none" fromWordArt="1">
            <a:prstTxWarp prst="textWave2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id-ID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80008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Sifat-Sifat Pertidaksamaan</a:t>
            </a:r>
          </a:p>
        </p:txBody>
      </p:sp>
      <p:graphicFrame>
        <p:nvGraphicFramePr>
          <p:cNvPr id="4098" name="Object 18"/>
          <p:cNvGraphicFramePr>
            <a:graphicFrameLocks noChangeAspect="1"/>
          </p:cNvGraphicFramePr>
          <p:nvPr/>
        </p:nvGraphicFramePr>
        <p:xfrm>
          <a:off x="4419600" y="2895600"/>
          <a:ext cx="284163" cy="280988"/>
        </p:xfrm>
        <a:graphic>
          <a:graphicData uri="http://schemas.openxmlformats.org/presentationml/2006/ole">
            <p:oleObj spid="_x0000_s4098" name="Equation" r:id="rId3" imgW="164880" imgH="164880" progId="Equation.3">
              <p:embed/>
            </p:oleObj>
          </a:graphicData>
        </a:graphic>
      </p:graphicFrame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2209800" y="2133600"/>
            <a:ext cx="60198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6600"/>
                </a:solidFill>
              </a:rPr>
              <a:t>c. Sifat penjumlahan</a:t>
            </a:r>
          </a:p>
          <a:p>
            <a:r>
              <a:rPr lang="en-US" sz="2400"/>
              <a:t>    </a:t>
            </a:r>
          </a:p>
          <a:p>
            <a:r>
              <a:rPr lang="en-US" sz="2400"/>
              <a:t>   Untuk </a:t>
            </a:r>
            <a:r>
              <a:rPr lang="en-US" sz="2400" i="1"/>
              <a:t>a</a:t>
            </a:r>
            <a:r>
              <a:rPr lang="en-US" sz="2400"/>
              <a:t>, </a:t>
            </a:r>
            <a:r>
              <a:rPr lang="en-US" sz="2400" i="1"/>
              <a:t>b</a:t>
            </a:r>
            <a:r>
              <a:rPr lang="en-US" sz="2400"/>
              <a:t>, </a:t>
            </a:r>
            <a:r>
              <a:rPr lang="en-US" sz="2400" i="1"/>
              <a:t>c</a:t>
            </a:r>
            <a:r>
              <a:rPr lang="en-US" sz="2400"/>
              <a:t>      </a:t>
            </a:r>
            <a:r>
              <a:rPr lang="en-US" sz="2400" i="1"/>
              <a:t>R</a:t>
            </a:r>
          </a:p>
          <a:p>
            <a:r>
              <a:rPr lang="en-US" sz="2400"/>
              <a:t>	jika </a:t>
            </a:r>
            <a:r>
              <a:rPr lang="en-US" sz="2400" i="1"/>
              <a:t>a </a:t>
            </a:r>
            <a:r>
              <a:rPr lang="en-US" sz="2400"/>
              <a:t>&lt; </a:t>
            </a:r>
            <a:r>
              <a:rPr lang="en-US" sz="2400" i="1"/>
              <a:t>b </a:t>
            </a:r>
            <a:r>
              <a:rPr lang="en-US" sz="2400"/>
              <a:t>maka </a:t>
            </a:r>
            <a:r>
              <a:rPr lang="en-US" sz="2400" i="1"/>
              <a:t>a </a:t>
            </a:r>
            <a:r>
              <a:rPr lang="en-US" sz="2400"/>
              <a:t>+ </a:t>
            </a:r>
            <a:r>
              <a:rPr lang="en-US" sz="2400" i="1"/>
              <a:t>c </a:t>
            </a:r>
            <a:r>
              <a:rPr lang="en-US" sz="2400"/>
              <a:t>&lt; </a:t>
            </a:r>
            <a:r>
              <a:rPr lang="en-US" sz="2400" i="1"/>
              <a:t>b </a:t>
            </a:r>
            <a:r>
              <a:rPr lang="en-US" sz="2400"/>
              <a:t>+ </a:t>
            </a:r>
            <a:r>
              <a:rPr lang="en-US" sz="2400" i="1"/>
              <a:t>c;</a:t>
            </a:r>
          </a:p>
          <a:p>
            <a:r>
              <a:rPr lang="en-US" sz="2400"/>
              <a:t>    	jika </a:t>
            </a:r>
            <a:r>
              <a:rPr lang="en-US" sz="2400" i="1"/>
              <a:t>a </a:t>
            </a:r>
            <a:r>
              <a:rPr lang="en-US" sz="2400"/>
              <a:t>&gt; </a:t>
            </a:r>
            <a:r>
              <a:rPr lang="en-US" sz="2400" i="1"/>
              <a:t>b </a:t>
            </a:r>
            <a:r>
              <a:rPr lang="en-US" sz="2400"/>
              <a:t>maka </a:t>
            </a:r>
            <a:r>
              <a:rPr lang="en-US" sz="2400" i="1"/>
              <a:t>a </a:t>
            </a:r>
            <a:r>
              <a:rPr lang="en-US" sz="2400"/>
              <a:t>+ </a:t>
            </a:r>
            <a:r>
              <a:rPr lang="en-US" sz="2400" i="1"/>
              <a:t>c </a:t>
            </a:r>
            <a:r>
              <a:rPr lang="en-US" sz="2400"/>
              <a:t>&gt; </a:t>
            </a:r>
            <a:r>
              <a:rPr lang="en-US" sz="2400" i="1"/>
              <a:t>b </a:t>
            </a:r>
            <a:r>
              <a:rPr lang="en-US" sz="2400"/>
              <a:t>+ </a:t>
            </a:r>
            <a:r>
              <a:rPr lang="en-US" sz="2400" i="1"/>
              <a:t>c.</a:t>
            </a:r>
          </a:p>
          <a:p>
            <a:endParaRPr lang="en-US" sz="2400"/>
          </a:p>
          <a:p>
            <a:r>
              <a:rPr lang="en-US" sz="2400"/>
              <a:t>Jika kedua ruas pertidaksamaan dijumlah-kan dengan bilangan yang sama tidak mengubah tanda ketidaksamaan.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3" grpId="0" animBg="1"/>
      <p:bldP spid="563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7" name="WordArt 4"/>
          <p:cNvSpPr>
            <a:spLocks noChangeArrowheads="1" noChangeShapeType="1" noTextEdit="1"/>
          </p:cNvSpPr>
          <p:nvPr/>
        </p:nvSpPr>
        <p:spPr bwMode="auto">
          <a:xfrm>
            <a:off x="2057400" y="990600"/>
            <a:ext cx="6324600" cy="838200"/>
          </a:xfrm>
          <a:prstGeom prst="rect">
            <a:avLst/>
          </a:prstGeom>
        </p:spPr>
        <p:txBody>
          <a:bodyPr wrap="none" fromWordArt="1">
            <a:prstTxWarp prst="textWave2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id-ID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80008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Sifat-Sifat Pertidaksamaan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2133600" y="2047875"/>
            <a:ext cx="60198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6600"/>
                </a:solidFill>
              </a:rPr>
              <a:t>d. Sifat perkalian</a:t>
            </a:r>
          </a:p>
          <a:p>
            <a:r>
              <a:rPr lang="en-US" sz="2400"/>
              <a:t>	Jika </a:t>
            </a:r>
            <a:r>
              <a:rPr lang="en-US" sz="2400" i="1"/>
              <a:t>a </a:t>
            </a:r>
            <a:r>
              <a:rPr lang="en-US" sz="2400"/>
              <a:t>&lt; </a:t>
            </a:r>
            <a:r>
              <a:rPr lang="en-US" sz="2400" i="1"/>
              <a:t>b</a:t>
            </a:r>
            <a:r>
              <a:rPr lang="en-US" sz="2400"/>
              <a:t>, </a:t>
            </a:r>
            <a:r>
              <a:rPr lang="en-US" sz="2400" i="1"/>
              <a:t>c </a:t>
            </a:r>
            <a:r>
              <a:rPr lang="en-US" sz="2400"/>
              <a:t>&gt; 0 maka </a:t>
            </a:r>
            <a:r>
              <a:rPr lang="en-US" sz="2400" i="1"/>
              <a:t>ac </a:t>
            </a:r>
            <a:r>
              <a:rPr lang="en-US" sz="2400"/>
              <a:t>&lt; </a:t>
            </a:r>
            <a:r>
              <a:rPr lang="en-US" sz="2400" i="1"/>
              <a:t>bc.</a:t>
            </a:r>
          </a:p>
          <a:p>
            <a:r>
              <a:rPr lang="en-US" sz="2400"/>
              <a:t>	Jika </a:t>
            </a:r>
            <a:r>
              <a:rPr lang="en-US" sz="2400" i="1"/>
              <a:t>a </a:t>
            </a:r>
            <a:r>
              <a:rPr lang="en-US" sz="2400"/>
              <a:t>&gt; </a:t>
            </a:r>
            <a:r>
              <a:rPr lang="en-US" sz="2400" i="1"/>
              <a:t>b</a:t>
            </a:r>
            <a:r>
              <a:rPr lang="en-US" sz="2400"/>
              <a:t>, </a:t>
            </a:r>
            <a:r>
              <a:rPr lang="en-US" sz="2400" i="1"/>
              <a:t>c </a:t>
            </a:r>
            <a:r>
              <a:rPr lang="en-US" sz="2400"/>
              <a:t>&gt; 0 maka </a:t>
            </a:r>
            <a:r>
              <a:rPr lang="en-US" sz="2400" i="1"/>
              <a:t>ac </a:t>
            </a:r>
            <a:r>
              <a:rPr lang="en-US" sz="2400"/>
              <a:t>&gt; </a:t>
            </a:r>
            <a:r>
              <a:rPr lang="en-US" sz="2400" i="1"/>
              <a:t>bc.</a:t>
            </a:r>
          </a:p>
          <a:p>
            <a:r>
              <a:rPr lang="en-US" sz="2400"/>
              <a:t>	Jika </a:t>
            </a:r>
            <a:r>
              <a:rPr lang="en-US" sz="2400" i="1"/>
              <a:t>a </a:t>
            </a:r>
            <a:r>
              <a:rPr lang="en-US" sz="2400"/>
              <a:t>&lt; </a:t>
            </a:r>
            <a:r>
              <a:rPr lang="en-US" sz="2400" i="1"/>
              <a:t>b</a:t>
            </a:r>
            <a:r>
              <a:rPr lang="en-US" sz="2400"/>
              <a:t>, </a:t>
            </a:r>
            <a:r>
              <a:rPr lang="en-US" sz="2400" i="1"/>
              <a:t>c </a:t>
            </a:r>
            <a:r>
              <a:rPr lang="en-US" sz="2400"/>
              <a:t>&lt; 0 maka </a:t>
            </a:r>
            <a:r>
              <a:rPr lang="en-US" sz="2400" i="1"/>
              <a:t>ac </a:t>
            </a:r>
            <a:r>
              <a:rPr lang="en-US" sz="2400"/>
              <a:t>&lt; </a:t>
            </a:r>
            <a:r>
              <a:rPr lang="en-US" sz="2400" i="1"/>
              <a:t>bc.</a:t>
            </a:r>
          </a:p>
          <a:p>
            <a:endParaRPr lang="en-US" sz="2400"/>
          </a:p>
          <a:p>
            <a:r>
              <a:rPr lang="en-US" sz="2400"/>
              <a:t>Jika kedua ruas pertidaksamaan dikalikan bilangan (riil) positif tidak akan mengubah tanda ketidaksamaan, sedangkan jika dikalikan bilangan negatif akan mengubah tanda ketidaksamaan.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7" grpId="0" animBg="1"/>
      <p:bldP spid="573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5" name="WordArt 4"/>
          <p:cNvSpPr>
            <a:spLocks noChangeArrowheads="1" noChangeShapeType="1" noTextEdit="1"/>
          </p:cNvSpPr>
          <p:nvPr/>
        </p:nvSpPr>
        <p:spPr bwMode="auto">
          <a:xfrm>
            <a:off x="2057400" y="990600"/>
            <a:ext cx="6324600" cy="838200"/>
          </a:xfrm>
          <a:prstGeom prst="rect">
            <a:avLst/>
          </a:prstGeom>
        </p:spPr>
        <p:txBody>
          <a:bodyPr wrap="none" fromWordArt="1">
            <a:prstTxWarp prst="textWave2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id-ID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80008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Sifat-Sifat Pertidaksamaan</a:t>
            </a: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2286000" y="2422525"/>
            <a:ext cx="4572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6600"/>
                </a:solidFill>
              </a:rPr>
              <a:t>e. Sifat kebalikan</a:t>
            </a:r>
          </a:p>
          <a:p>
            <a:r>
              <a:rPr lang="en-US" sz="2400"/>
              <a:t>	</a:t>
            </a:r>
          </a:p>
          <a:p>
            <a:r>
              <a:rPr lang="en-US" sz="2400"/>
              <a:t>	Jika </a:t>
            </a:r>
            <a:r>
              <a:rPr lang="en-US" sz="2400" i="1"/>
              <a:t>a </a:t>
            </a:r>
            <a:r>
              <a:rPr lang="en-US" sz="2400"/>
              <a:t>&gt; 0 maka </a:t>
            </a:r>
          </a:p>
          <a:p>
            <a:r>
              <a:rPr lang="en-US" sz="2400"/>
              <a:t>	</a:t>
            </a:r>
          </a:p>
          <a:p>
            <a:r>
              <a:rPr lang="en-US" sz="2400"/>
              <a:t>	</a:t>
            </a:r>
          </a:p>
          <a:p>
            <a:r>
              <a:rPr lang="en-US" sz="2400"/>
              <a:t>	Jika </a:t>
            </a:r>
            <a:r>
              <a:rPr lang="en-US" sz="2400" i="1"/>
              <a:t>a </a:t>
            </a:r>
            <a:r>
              <a:rPr lang="en-US" sz="2400"/>
              <a:t>&lt; 0 maka </a:t>
            </a:r>
          </a:p>
        </p:txBody>
      </p:sp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5638800" y="3048000"/>
          <a:ext cx="665163" cy="762000"/>
        </p:xfrm>
        <a:graphic>
          <a:graphicData uri="http://schemas.openxmlformats.org/presentationml/2006/ole">
            <p:oleObj spid="_x0000_s5122" name="Equation" r:id="rId3" imgW="482400" imgH="558720" progId="Equation.3">
              <p:embed/>
            </p:oleObj>
          </a:graphicData>
        </a:graphic>
      </p:graphicFrame>
      <p:graphicFrame>
        <p:nvGraphicFramePr>
          <p:cNvPr id="59410" name="Object 18"/>
          <p:cNvGraphicFramePr>
            <a:graphicFrameLocks noChangeAspect="1"/>
          </p:cNvGraphicFramePr>
          <p:nvPr/>
        </p:nvGraphicFramePr>
        <p:xfrm>
          <a:off x="5638800" y="4114800"/>
          <a:ext cx="665163" cy="762000"/>
        </p:xfrm>
        <a:graphic>
          <a:graphicData uri="http://schemas.openxmlformats.org/presentationml/2006/ole">
            <p:oleObj spid="_x0000_s5123" name="Equation" r:id="rId4" imgW="482400" imgH="5587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9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5" grpId="0" animBg="1"/>
      <p:bldP spid="594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1905000" y="2667000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ja-JP" sz="2400" b="1"/>
              <a:t>Penyelesaiannya : </a:t>
            </a:r>
          </a:p>
        </p:txBody>
      </p:sp>
      <p:sp>
        <p:nvSpPr>
          <p:cNvPr id="21507" name="Rectangle 2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2362200" y="3810000"/>
            <a:ext cx="6781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400"/>
              <a:t>3</a:t>
            </a:r>
            <a:r>
              <a:rPr lang="en-US" sz="2400" i="1"/>
              <a:t>x </a:t>
            </a:r>
            <a:r>
              <a:rPr lang="en-US" sz="2400"/>
              <a:t>–2</a:t>
            </a:r>
            <a:r>
              <a:rPr lang="en-US" sz="2400" i="1"/>
              <a:t>x </a:t>
            </a:r>
            <a:r>
              <a:rPr lang="en-US" sz="2400"/>
              <a:t>+4 ≥ 2</a:t>
            </a:r>
            <a:r>
              <a:rPr lang="en-US" sz="2400" i="1"/>
              <a:t>x </a:t>
            </a:r>
            <a:r>
              <a:rPr lang="en-US" sz="2400"/>
              <a:t>–2</a:t>
            </a:r>
            <a:r>
              <a:rPr lang="en-US" sz="2400" i="1"/>
              <a:t>x</a:t>
            </a:r>
            <a:r>
              <a:rPr lang="en-US" sz="2400"/>
              <a:t>–5 (kedua ruas dikurangi 2</a:t>
            </a:r>
            <a:r>
              <a:rPr lang="en-US" sz="2400" i="1"/>
              <a:t>x</a:t>
            </a:r>
            <a:r>
              <a:rPr lang="en-US" sz="2400"/>
              <a:t>)</a:t>
            </a:r>
          </a:p>
          <a:p>
            <a:pPr marL="342900" indent="-342900"/>
            <a:r>
              <a:rPr lang="en-US" sz="2400" i="1"/>
              <a:t>        x </a:t>
            </a:r>
            <a:r>
              <a:rPr lang="en-US" sz="2400"/>
              <a:t>+ 4 ≥ –5</a:t>
            </a:r>
          </a:p>
          <a:p>
            <a:pPr marL="342900" indent="-342900"/>
            <a:r>
              <a:rPr lang="en-US" sz="2400" i="1"/>
              <a:t>  x </a:t>
            </a:r>
            <a:r>
              <a:rPr lang="en-US" sz="2400"/>
              <a:t>+ 4 – 4 ≥ –5 – 4       (kedua ruas dikurangi 4)</a:t>
            </a: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3476625" y="5029200"/>
            <a:ext cx="1171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/>
              <a:t>x </a:t>
            </a:r>
            <a:r>
              <a:rPr lang="en-US" sz="2800" b="1"/>
              <a:t>≥ –9</a:t>
            </a: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1905000" y="3200400"/>
            <a:ext cx="3351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a. 3</a:t>
            </a:r>
            <a:r>
              <a:rPr lang="en-US" sz="3200" b="1" i="1"/>
              <a:t>x </a:t>
            </a:r>
            <a:r>
              <a:rPr lang="en-US" sz="3200" b="1"/>
              <a:t>+ 4 ≥ 2</a:t>
            </a:r>
            <a:r>
              <a:rPr lang="en-US" sz="3200" b="1" i="1"/>
              <a:t>x </a:t>
            </a:r>
            <a:r>
              <a:rPr lang="en-US" sz="3200" b="1"/>
              <a:t>– 5</a:t>
            </a: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2057400" y="1447800"/>
            <a:ext cx="6324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Tentukan himpunan penyelesaian dari pertidaksamaan  3</a:t>
            </a:r>
            <a:r>
              <a:rPr lang="en-US" sz="2400" i="1"/>
              <a:t>x </a:t>
            </a:r>
            <a:r>
              <a:rPr lang="en-US" sz="2400"/>
              <a:t>+ 4 ≥ 2</a:t>
            </a:r>
            <a:r>
              <a:rPr lang="en-US" sz="2400" i="1"/>
              <a:t>x </a:t>
            </a:r>
            <a:r>
              <a:rPr lang="en-US" sz="2400"/>
              <a:t>– 5</a:t>
            </a:r>
          </a:p>
        </p:txBody>
      </p:sp>
      <p:sp>
        <p:nvSpPr>
          <p:cNvPr id="10" name="WordArt 4"/>
          <p:cNvSpPr>
            <a:spLocks noChangeArrowheads="1" noChangeShapeType="1" noTextEdit="1"/>
          </p:cNvSpPr>
          <p:nvPr/>
        </p:nvSpPr>
        <p:spPr bwMode="auto">
          <a:xfrm>
            <a:off x="2057400" y="914400"/>
            <a:ext cx="381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28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 </a:t>
            </a:r>
            <a:r>
              <a:rPr lang="id-ID" sz="28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Contohnya </a:t>
            </a:r>
            <a:r>
              <a:rPr lang="id-ID" sz="28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…</a:t>
            </a:r>
            <a:endParaRPr lang="id-ID" sz="28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solidFill>
                <a:schemeClr val="tx2"/>
              </a:soli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8" grpId="0"/>
      <p:bldP spid="46109" grpId="0"/>
      <p:bldP spid="46110" grpId="0"/>
      <p:bldP spid="46111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1905000" y="1828800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ja-JP" sz="2400" b="1"/>
              <a:t>Penyelesaiannya : </a:t>
            </a:r>
          </a:p>
        </p:txBody>
      </p:sp>
      <p:sp>
        <p:nvSpPr>
          <p:cNvPr id="6148" name="Rectangle 15"/>
          <p:cNvSpPr>
            <a:spLocks noChangeArrowheads="1"/>
          </p:cNvSpPr>
          <p:nvPr/>
        </p:nvSpPr>
        <p:spPr bwMode="auto">
          <a:xfrm>
            <a:off x="76200" y="3752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1905000" y="2871788"/>
            <a:ext cx="6781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400"/>
              <a:t>2</a:t>
            </a:r>
            <a:r>
              <a:rPr lang="en-US" sz="2400" i="1"/>
              <a:t>x </a:t>
            </a:r>
            <a:r>
              <a:rPr lang="en-US" sz="2400"/>
              <a:t>–5</a:t>
            </a:r>
            <a:r>
              <a:rPr lang="en-US" sz="2400" i="1"/>
              <a:t>x </a:t>
            </a:r>
            <a:r>
              <a:rPr lang="en-US" sz="2400"/>
              <a:t>–6  ≤ 5</a:t>
            </a:r>
            <a:r>
              <a:rPr lang="en-US" sz="2400" i="1"/>
              <a:t>x </a:t>
            </a:r>
            <a:r>
              <a:rPr lang="en-US" sz="2400"/>
              <a:t>–5</a:t>
            </a:r>
            <a:r>
              <a:rPr lang="en-US" sz="2400" i="1"/>
              <a:t>x </a:t>
            </a:r>
            <a:r>
              <a:rPr lang="en-US" sz="2400"/>
              <a:t>–9 (kedua ruas dikurangi 5</a:t>
            </a:r>
            <a:r>
              <a:rPr lang="en-US" sz="2400" i="1"/>
              <a:t>x</a:t>
            </a:r>
            <a:r>
              <a:rPr lang="en-US" sz="2400"/>
              <a:t>)</a:t>
            </a:r>
          </a:p>
          <a:p>
            <a:pPr marL="342900" indent="-342900"/>
            <a:r>
              <a:rPr lang="en-US" sz="2400"/>
              <a:t>     –3</a:t>
            </a:r>
            <a:r>
              <a:rPr lang="en-US" sz="2400" i="1"/>
              <a:t>x </a:t>
            </a:r>
            <a:r>
              <a:rPr lang="en-US" sz="2400"/>
              <a:t>–6  ≤ –9</a:t>
            </a:r>
          </a:p>
          <a:p>
            <a:pPr marL="342900" indent="-342900"/>
            <a:r>
              <a:rPr lang="en-US" sz="2400"/>
              <a:t>–3</a:t>
            </a:r>
            <a:r>
              <a:rPr lang="en-US" sz="2400" i="1"/>
              <a:t>x </a:t>
            </a:r>
            <a:r>
              <a:rPr lang="en-US" sz="2400"/>
              <a:t>–6 + 6 ≤ –9 + 6     (kedua ruas ditambah 6)</a:t>
            </a:r>
          </a:p>
          <a:p>
            <a:pPr marL="342900" indent="-342900"/>
            <a:r>
              <a:rPr lang="en-US" sz="2400"/>
              <a:t>          –3</a:t>
            </a:r>
            <a:r>
              <a:rPr lang="en-US" sz="2400" i="1"/>
              <a:t>x  </a:t>
            </a:r>
            <a:r>
              <a:rPr lang="en-US" sz="2400"/>
              <a:t>≤ –3</a:t>
            </a: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3124200" y="5310188"/>
            <a:ext cx="97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/>
              <a:t>x </a:t>
            </a:r>
            <a:r>
              <a:rPr lang="en-US" sz="2800" b="1"/>
              <a:t>≥ 1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1828800" y="22860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b. 2</a:t>
            </a:r>
            <a:r>
              <a:rPr lang="en-US" sz="2800" b="1" i="1"/>
              <a:t>x </a:t>
            </a:r>
            <a:r>
              <a:rPr lang="en-US" sz="2800" b="1"/>
              <a:t>– 6 ≤ 5</a:t>
            </a:r>
            <a:r>
              <a:rPr lang="en-US" sz="2800" b="1" i="1"/>
              <a:t>x </a:t>
            </a:r>
            <a:r>
              <a:rPr lang="en-US" sz="2800" b="1"/>
              <a:t>– 9</a:t>
            </a:r>
          </a:p>
        </p:txBody>
      </p:sp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2895600" y="4395788"/>
          <a:ext cx="1219200" cy="781050"/>
        </p:xfrm>
        <a:graphic>
          <a:graphicData uri="http://schemas.openxmlformats.org/presentationml/2006/ole">
            <p:oleObj spid="_x0000_s6146" name="Equation" r:id="rId3" imgW="863280" imgH="558720" progId="Equation.3">
              <p:embed/>
            </p:oleObj>
          </a:graphicData>
        </a:graphic>
      </p:graphicFrame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4953000" y="4495800"/>
            <a:ext cx="29686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/>
              <a:t>(kedua ruas dibagi –3)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1981200" y="1074738"/>
            <a:ext cx="54102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Tentukan himpunan penyelesaian dari pertidaksamaan  2</a:t>
            </a:r>
            <a:r>
              <a:rPr lang="en-US" sz="2400" i="1"/>
              <a:t>x </a:t>
            </a:r>
            <a:r>
              <a:rPr lang="en-US" sz="2400"/>
              <a:t>- 6 ≥ 5</a:t>
            </a:r>
            <a:r>
              <a:rPr lang="en-US" sz="2400" i="1"/>
              <a:t>x </a:t>
            </a:r>
            <a:r>
              <a:rPr lang="en-US" sz="2400"/>
              <a:t>– 9</a:t>
            </a:r>
          </a:p>
        </p:txBody>
      </p:sp>
      <p:sp>
        <p:nvSpPr>
          <p:cNvPr id="12" name="WordArt 4"/>
          <p:cNvSpPr>
            <a:spLocks noChangeArrowheads="1" noChangeShapeType="1" noTextEdit="1"/>
          </p:cNvSpPr>
          <p:nvPr/>
        </p:nvSpPr>
        <p:spPr bwMode="auto">
          <a:xfrm>
            <a:off x="1981200" y="541338"/>
            <a:ext cx="381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28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Contohnya  …</a:t>
            </a:r>
            <a:endParaRPr lang="id-ID" sz="28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solidFill>
                <a:schemeClr val="tx2"/>
              </a:soli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0" grpId="0"/>
      <p:bldP spid="60433" grpId="0"/>
      <p:bldP spid="60434" grpId="0"/>
      <p:bldP spid="60435" grpId="0"/>
      <p:bldP spid="60438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531</Words>
  <Application>Microsoft Office PowerPoint</Application>
  <PresentationFormat>On-screen Show (4:3)</PresentationFormat>
  <Paragraphs>108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80</cp:revision>
  <dcterms:created xsi:type="dcterms:W3CDTF">2013-02-08T01:55:00Z</dcterms:created>
  <dcterms:modified xsi:type="dcterms:W3CDTF">2015-02-25T04:22:25Z</dcterms:modified>
</cp:coreProperties>
</file>