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3" r:id="rId4"/>
    <p:sldId id="264" r:id="rId5"/>
    <p:sldId id="265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5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204DA-FE7A-4EAC-8678-69C1258F25CC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1297D-94D6-4499-8ABB-37CE029E0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009805-FEF9-4F12-934B-AC78AB5438C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2BAF97-CEEE-4305-A8BA-BE53A0F5BF0E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5E56E8-05C4-444A-A0A0-D878895B9A32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08867B-C879-495D-AAFE-15E689D58858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6705600" cy="1066800"/>
          </a:xfrm>
        </p:spPr>
        <p:txBody>
          <a:bodyPr/>
          <a:lstStyle/>
          <a:p>
            <a:r>
              <a:rPr lang="en-US" b="1" dirty="0" err="1" smtClean="0"/>
              <a:t>Persamaan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Pertidaksamaan</a:t>
            </a:r>
            <a:r>
              <a:rPr lang="en-US" b="1" dirty="0" smtClean="0"/>
              <a:t> linier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Pertidaksamaan</a:t>
            </a:r>
            <a:r>
              <a:rPr lang="en-US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linier.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Pertidaksamaan</a:t>
            </a:r>
            <a:r>
              <a:rPr lang="en-US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linier </a:t>
            </a:r>
            <a:r>
              <a:rPr lang="en-US" dirty="0" err="1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dua</a:t>
            </a:r>
            <a:r>
              <a:rPr lang="en-US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1472" y="1214422"/>
            <a:ext cx="779816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Pertidaksamaan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Linear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dua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variabel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642938" y="1857375"/>
            <a:ext cx="79295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pertidaksamaan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linear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terdiri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sejumlah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berhingga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pertidaksamaan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linear. Daerah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himpunan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penyelesaiannya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irisan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tiap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daerah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himpunan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penyelesaian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pertidaksamaan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linear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dua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variabel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" y="169863"/>
            <a:ext cx="7858125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err="1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Sistem</a:t>
            </a:r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4800" b="1" dirty="0" err="1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Pertidaksamaan</a:t>
            </a:r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Linear</a:t>
            </a:r>
          </a:p>
        </p:txBody>
      </p:sp>
      <p:sp>
        <p:nvSpPr>
          <p:cNvPr id="15365" name="TextBox 9"/>
          <p:cNvSpPr txBox="1">
            <a:spLocks noChangeArrowheads="1"/>
          </p:cNvSpPr>
          <p:nvPr/>
        </p:nvSpPr>
        <p:spPr bwMode="auto">
          <a:xfrm>
            <a:off x="642938" y="2859088"/>
            <a:ext cx="7929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Langkah-langkah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938" y="3351213"/>
            <a:ext cx="7715250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54125" indent="-1254125" fontAlgn="auto">
              <a:spcBef>
                <a:spcPts val="0"/>
              </a:spcBef>
              <a:spcAft>
                <a:spcPts val="0"/>
              </a:spcAft>
              <a:tabLst>
                <a:tab pos="1254125" algn="l"/>
              </a:tabLst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Langkah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1 :	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Tentukan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daerah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himpunan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penyelesaian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:</a:t>
            </a:r>
          </a:p>
          <a:p>
            <a:pPr marL="1608138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608138" algn="l"/>
              </a:tabLst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Pertidaksamaan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ke-1</a:t>
            </a:r>
          </a:p>
          <a:p>
            <a:pPr marL="1608138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608138" algn="l"/>
              </a:tabLst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Pertidaksamaan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ke-2</a:t>
            </a:r>
          </a:p>
          <a:p>
            <a:pPr marL="1608138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608138" algn="l"/>
              </a:tabLst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Pertidaksamaan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ke-3</a:t>
            </a:r>
          </a:p>
          <a:p>
            <a:pPr marL="1608138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608138" algn="l"/>
              </a:tabLs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Dan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seterusnya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2938" y="4854575"/>
            <a:ext cx="7715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54125" indent="-1254125">
              <a:tabLst>
                <a:tab pos="1254125" algn="l"/>
              </a:tabLst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Langkah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2: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Tentukan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irisan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tiap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himpunan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penyelesaian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pertidaksamaan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linear ke-1, ke-2, ke-3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seterusnya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3" name="Picture 12" descr="clickme">
            <a:hlinkClick r:id="" action="ppaction://hlinkshowjump?jump=nextslide" tooltip="Indikator . . .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5500688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1500" y="241300"/>
            <a:ext cx="2714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LATIHAN :</a:t>
            </a:r>
            <a:endParaRPr lang="en-US" sz="4800" b="1" dirty="0">
              <a:ln w="17780" cmpd="sng">
                <a:noFill/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1357298"/>
            <a:ext cx="845776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Lukis</a:t>
            </a: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tentukanlah</a:t>
            </a: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daerah</a:t>
            </a: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himpunan</a:t>
            </a: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Penyelesaian</a:t>
            </a: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dari</a:t>
            </a: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pertidaksamaan</a:t>
            </a: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linear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di</a:t>
            </a: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bawah</a:t>
            </a: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ini</a:t>
            </a:r>
            <a:endParaRPr 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lickme">
            <a:hlinkClick r:id="" action="ppaction://hlinkshowjump?jump=nextslide" tooltip="Indikator . . .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23574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375" y="2786063"/>
            <a:ext cx="5214938" cy="3714750"/>
          </a:xfrm>
          <a:prstGeom prst="rect">
            <a:avLst/>
          </a:prstGeom>
          <a:solidFill>
            <a:srgbClr val="00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1500" y="241300"/>
            <a:ext cx="27142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LATIHAN </a:t>
            </a:r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472" y="1357298"/>
            <a:ext cx="6813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Lukis</a:t>
            </a:r>
            <a:r>
              <a:rPr lang="en-US" sz="2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tentukanlah</a:t>
            </a:r>
            <a:r>
              <a:rPr lang="en-US" sz="2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daerah</a:t>
            </a:r>
            <a:r>
              <a:rPr lang="en-US" sz="2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himpunan</a:t>
            </a:r>
            <a:r>
              <a:rPr lang="en-US" sz="2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Penyelesaian</a:t>
            </a:r>
            <a:r>
              <a:rPr lang="en-US" sz="2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pertidaksamaan</a:t>
            </a:r>
            <a:r>
              <a:rPr lang="en-US" sz="2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linear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2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bawah</a:t>
            </a:r>
            <a:r>
              <a:rPr lang="en-US" sz="2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</a:t>
            </a:r>
            <a:endParaRPr lang="en-US" sz="24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863" y="3000375"/>
            <a:ext cx="4783137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lickme">
            <a:hlinkClick r:id="" action="ppaction://hlinkshowjump?jump=nextslide" tooltip="Indikator . . .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88" y="6215063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0096" y="1428736"/>
            <a:ext cx="21108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Tujuan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: </a:t>
            </a: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642938" y="2482850"/>
            <a:ext cx="685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Menyelesaikan masalah program linear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938" y="3286125"/>
            <a:ext cx="6715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Menyelesaikan sistem pertidaksamaan linear dua variabel</a:t>
            </a:r>
          </a:p>
        </p:txBody>
      </p:sp>
      <p:sp>
        <p:nvSpPr>
          <p:cNvPr id="8" name="Rectangle 7"/>
          <p:cNvSpPr/>
          <p:nvPr/>
        </p:nvSpPr>
        <p:spPr>
          <a:xfrm>
            <a:off x="642938" y="142875"/>
            <a:ext cx="45561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Program Linear</a:t>
            </a:r>
          </a:p>
        </p:txBody>
      </p:sp>
      <p:pic>
        <p:nvPicPr>
          <p:cNvPr id="9" name="Picture 8" descr="clickme">
            <a:hlinkClick r:id="" action="ppaction://hlinkshowjump?jump=nextslide" tooltip="Indikator . . .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63" y="3357563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472" y="1357298"/>
            <a:ext cx="779816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Pertidaksamaan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Linear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dua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variabel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2938" y="2000250"/>
            <a:ext cx="7715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Pertidaksamaan linear dua variabel adalah sebuah kalimat terbuka yang mengandung dua variabel dan dihubungkan dengan tanda pertidaksamaan, yaitu &gt;, </a:t>
            </a:r>
            <a:r>
              <a:rPr lang="en-US" u="sng">
                <a:latin typeface="Calibri" pitchFamily="34" charset="0"/>
              </a:rPr>
              <a:t>&gt;</a:t>
            </a:r>
            <a:r>
              <a:rPr lang="en-US">
                <a:latin typeface="Calibri" pitchFamily="34" charset="0"/>
              </a:rPr>
              <a:t> ,  &lt;,   dan  </a:t>
            </a:r>
            <a:r>
              <a:rPr lang="en-US" u="sng">
                <a:latin typeface="Calibri" pitchFamily="34" charset="0"/>
              </a:rPr>
              <a:t>&lt;</a:t>
            </a:r>
            <a:r>
              <a:rPr lang="en-US">
                <a:latin typeface="Calibri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" y="142875"/>
            <a:ext cx="67500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err="1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Pertidaksamaan</a:t>
            </a:r>
            <a:r>
              <a:rPr lang="en-US" sz="5400" b="1" dirty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Linear</a:t>
            </a:r>
          </a:p>
        </p:txBody>
      </p:sp>
      <p:pic>
        <p:nvPicPr>
          <p:cNvPr id="17" name="Picture 16" descr="clickme">
            <a:hlinkClick r:id="" action="ppaction://hlinkshowjump?jump=nextslide" tooltip="Indikator . . .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643188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472" y="1357298"/>
            <a:ext cx="779816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Pertidaksamaan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Linear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dua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variabel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642938" y="2000250"/>
            <a:ext cx="7715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Pertidaksamaan linear dua variabel adalah sebuah kalimat terbuka yang mengandung dua variabel dan dihubungkan dengan tanda pertidaksamaan, yaitu &gt;, </a:t>
            </a:r>
            <a:r>
              <a:rPr lang="en-US" u="sng">
                <a:latin typeface="Calibri" pitchFamily="34" charset="0"/>
              </a:rPr>
              <a:t>&gt;</a:t>
            </a:r>
            <a:r>
              <a:rPr lang="en-US">
                <a:latin typeface="Calibri" pitchFamily="34" charset="0"/>
              </a:rPr>
              <a:t> ,  &lt;,   dan  </a:t>
            </a:r>
            <a:r>
              <a:rPr lang="en-US" u="sng">
                <a:latin typeface="Calibri" pitchFamily="34" charset="0"/>
              </a:rPr>
              <a:t>&lt;</a:t>
            </a:r>
            <a:r>
              <a:rPr lang="en-US">
                <a:latin typeface="Calibri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" y="142875"/>
            <a:ext cx="67500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err="1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Pertidaksamaan</a:t>
            </a:r>
            <a:r>
              <a:rPr lang="en-US" sz="5400" b="1" dirty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Linear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2938" y="2933700"/>
            <a:ext cx="7715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Terdapat 4 (empat) bentuk pertidaksamaan linear dua variabel, sebagai berikut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3487738"/>
            <a:ext cx="184785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63" y="3487738"/>
            <a:ext cx="1785937" cy="54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4850" y="4559300"/>
            <a:ext cx="186690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86125" y="4559300"/>
            <a:ext cx="1928813" cy="58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ight Arrow 14"/>
          <p:cNvSpPr/>
          <p:nvPr/>
        </p:nvSpPr>
        <p:spPr>
          <a:xfrm>
            <a:off x="2857500" y="3487738"/>
            <a:ext cx="285750" cy="571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2857500" y="4572000"/>
            <a:ext cx="285750" cy="571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786188" y="4214813"/>
            <a:ext cx="1000125" cy="28575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7" name="Picture 16" descr="clickme">
            <a:hlinkClick r:id="" action="ppaction://hlinkshowjump?jump=nextslide" tooltip="Indikator . . ."/>
          </p:cNvPr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75" y="5214938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472" y="1357298"/>
            <a:ext cx="779816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Pertidaksamaan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Linear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dua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variabel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642938" y="2000250"/>
            <a:ext cx="7715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Pertidaksamaan linear dua variabel adalah sebuah kalimat terbuka yang mengandung dua variabel dan dihubungkan dengan tanda pertidaksamaan, yaitu &gt;, </a:t>
            </a:r>
            <a:r>
              <a:rPr lang="en-US" u="sng">
                <a:latin typeface="Calibri" pitchFamily="34" charset="0"/>
              </a:rPr>
              <a:t>&gt;</a:t>
            </a:r>
            <a:r>
              <a:rPr lang="en-US">
                <a:latin typeface="Calibri" pitchFamily="34" charset="0"/>
              </a:rPr>
              <a:t> ,  &lt;,   dan  </a:t>
            </a:r>
            <a:r>
              <a:rPr lang="en-US" u="sng">
                <a:latin typeface="Calibri" pitchFamily="34" charset="0"/>
              </a:rPr>
              <a:t>&lt;</a:t>
            </a:r>
            <a:r>
              <a:rPr lang="en-US">
                <a:latin typeface="Calibri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" y="142875"/>
            <a:ext cx="67500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err="1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Pertidaksamaan</a:t>
            </a:r>
            <a:r>
              <a:rPr lang="en-US" sz="5400" b="1" dirty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Linear</a:t>
            </a:r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642938" y="2933700"/>
            <a:ext cx="7715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Terdapat 4 (empat) bentuk pertidaksamaan linear dua variabel, sebagai berikut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3487738"/>
            <a:ext cx="184785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63" y="3487738"/>
            <a:ext cx="1785937" cy="54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4850" y="4559300"/>
            <a:ext cx="186690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86125" y="4559300"/>
            <a:ext cx="1928813" cy="58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8" y="5568950"/>
            <a:ext cx="685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Himpunan penyelesaian (HP) merupakan himpunan titik-titik atau daerah yang memenuhi pertidaksamaan linear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857500" y="3487738"/>
            <a:ext cx="285750" cy="571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2857500" y="4572000"/>
            <a:ext cx="285750" cy="571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786188" y="4214813"/>
            <a:ext cx="1000125" cy="28575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7" name="Picture 16" descr="clickme">
            <a:hlinkClick r:id="" action="ppaction://hlinkshowjump?jump=nextslide" tooltip="Indikator . . ."/>
          </p:cNvPr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75" y="62865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38" y="1285875"/>
            <a:ext cx="77152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</a:rPr>
              <a:t>Tentukanlah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daerah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memenuhi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pertidaksamaan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berikut</a:t>
            </a:r>
            <a:r>
              <a:rPr lang="en-US" dirty="0">
                <a:latin typeface="+mn-lt"/>
              </a:rPr>
              <a:t> :</a:t>
            </a:r>
          </a:p>
          <a:p>
            <a:pPr marL="354013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2x + y  &lt; 0</a:t>
            </a:r>
          </a:p>
          <a:p>
            <a:pPr marL="354013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2x + y </a:t>
            </a:r>
            <a:r>
              <a:rPr lang="en-US" u="sng" dirty="0">
                <a:latin typeface="+mn-lt"/>
              </a:rPr>
              <a:t>&gt;</a:t>
            </a:r>
            <a:r>
              <a:rPr lang="en-US" dirty="0">
                <a:latin typeface="+mn-lt"/>
              </a:rPr>
              <a:t> 6</a:t>
            </a:r>
          </a:p>
          <a:p>
            <a:pPr marL="354013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500" y="241300"/>
            <a:ext cx="36972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err="1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Contoh</a:t>
            </a:r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4800" b="1" dirty="0" err="1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Soal</a:t>
            </a:r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 :</a:t>
            </a:r>
          </a:p>
        </p:txBody>
      </p:sp>
      <p:pic>
        <p:nvPicPr>
          <p:cNvPr id="9" name="Picture 8" descr="clickme">
            <a:hlinkClick r:id="" action="ppaction://hlinkshowjump?jump=nextslide" tooltip="Indikator . . .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18573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4572000"/>
            <a:ext cx="4857750" cy="207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rved Left Arrow 6"/>
          <p:cNvSpPr/>
          <p:nvPr/>
        </p:nvSpPr>
        <p:spPr>
          <a:xfrm>
            <a:off x="5286375" y="4071938"/>
            <a:ext cx="714375" cy="1000125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938" y="1285875"/>
            <a:ext cx="77152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</a:rPr>
              <a:t>Tentukanlah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daerah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memenuhi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pertidaksamaan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berikut</a:t>
            </a:r>
            <a:r>
              <a:rPr lang="en-US" dirty="0">
                <a:latin typeface="+mn-lt"/>
              </a:rPr>
              <a:t> :</a:t>
            </a:r>
          </a:p>
          <a:p>
            <a:pPr marL="354013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2x + y  &lt; 0</a:t>
            </a:r>
          </a:p>
          <a:p>
            <a:pPr marL="354013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2x + y </a:t>
            </a:r>
            <a:r>
              <a:rPr lang="en-US" u="sng" dirty="0">
                <a:latin typeface="+mn-lt"/>
              </a:rPr>
              <a:t>&gt;</a:t>
            </a:r>
            <a:r>
              <a:rPr lang="en-US" dirty="0">
                <a:latin typeface="+mn-lt"/>
              </a:rPr>
              <a:t> 6</a:t>
            </a:r>
          </a:p>
          <a:p>
            <a:pPr marL="354013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500" y="241300"/>
            <a:ext cx="36972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err="1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Contoh</a:t>
            </a:r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4800" b="1" dirty="0" err="1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Soal</a:t>
            </a:r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 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2643188"/>
            <a:ext cx="4857750" cy="1785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71472" y="2071678"/>
            <a:ext cx="14498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Jawab</a:t>
            </a: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:</a:t>
            </a:r>
          </a:p>
        </p:txBody>
      </p:sp>
      <p:pic>
        <p:nvPicPr>
          <p:cNvPr id="9" name="Picture 8" descr="clickme">
            <a:hlinkClick r:id="" action="ppaction://hlinkshowjump?jump=nextslide" tooltip="Indikator . . .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6357938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1472" y="1214422"/>
            <a:ext cx="779816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Pertidaksamaan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Linear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dua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variabel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2938" y="1857375"/>
            <a:ext cx="79295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pertidaksamaan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linear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terdiri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sejumlah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berhingga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pertidaksamaan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linear. Daerah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himpunan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penyelesaiannya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irisan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tiap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daerah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himpunan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penyelesaian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pertidaksamaan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linear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dua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variabel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" y="169863"/>
            <a:ext cx="7858125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err="1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Sistem</a:t>
            </a:r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4800" b="1" dirty="0" err="1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Pertidaksamaan</a:t>
            </a:r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Linear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2938" y="2859088"/>
            <a:ext cx="7929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Langkah-langkah :</a:t>
            </a:r>
          </a:p>
        </p:txBody>
      </p:sp>
      <p:pic>
        <p:nvPicPr>
          <p:cNvPr id="13" name="Picture 12" descr="clickme">
            <a:hlinkClick r:id="" action="ppaction://hlinkshowjump?jump=nextslide" tooltip="Indikator . . .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29289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1472" y="1214422"/>
            <a:ext cx="779816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Pertidaksamaan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Linear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dua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variabel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4339" name="TextBox 6"/>
          <p:cNvSpPr txBox="1">
            <a:spLocks noChangeArrowheads="1"/>
          </p:cNvSpPr>
          <p:nvPr/>
        </p:nvSpPr>
        <p:spPr bwMode="auto">
          <a:xfrm>
            <a:off x="642938" y="1857375"/>
            <a:ext cx="79295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pertidaksamaan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linear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terdiri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sejumlah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berhingga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pertidaksamaan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linear. Daerah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himpunan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penyelesaiannya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irisan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tiap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daerah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himpunan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penyelesaian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pertidaksamaan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linear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dua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variabel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" y="169863"/>
            <a:ext cx="7858125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err="1">
                <a:ln w="17780" cmpd="sng">
                  <a:noFill/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Sistem</a:t>
            </a:r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4800" b="1" dirty="0" err="1">
                <a:ln w="17780" cmpd="sng">
                  <a:noFill/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Pertidaksamaan</a:t>
            </a:r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 Linear</a:t>
            </a:r>
          </a:p>
        </p:txBody>
      </p:sp>
      <p:sp>
        <p:nvSpPr>
          <p:cNvPr id="14341" name="TextBox 9"/>
          <p:cNvSpPr txBox="1">
            <a:spLocks noChangeArrowheads="1"/>
          </p:cNvSpPr>
          <p:nvPr/>
        </p:nvSpPr>
        <p:spPr bwMode="auto">
          <a:xfrm>
            <a:off x="642938" y="2859088"/>
            <a:ext cx="7929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Langkah-langkah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938" y="3351213"/>
            <a:ext cx="7715250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54125" indent="-1254125" fontAlgn="auto">
              <a:spcBef>
                <a:spcPts val="0"/>
              </a:spcBef>
              <a:spcAft>
                <a:spcPts val="0"/>
              </a:spcAft>
              <a:tabLst>
                <a:tab pos="1254125" algn="l"/>
              </a:tabLst>
              <a:defRPr/>
            </a:pPr>
            <a:r>
              <a:rPr lang="en-US" dirty="0" err="1">
                <a:latin typeface="+mn-lt"/>
              </a:rPr>
              <a:t>Langkah</a:t>
            </a:r>
            <a:r>
              <a:rPr lang="en-US" dirty="0">
                <a:latin typeface="+mn-lt"/>
              </a:rPr>
              <a:t> 1 :	</a:t>
            </a:r>
            <a:r>
              <a:rPr lang="en-US" dirty="0" err="1">
                <a:latin typeface="+mn-lt"/>
              </a:rPr>
              <a:t>Tentukan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daerah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himpunan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penyelesaian</a:t>
            </a:r>
            <a:r>
              <a:rPr lang="en-US" dirty="0">
                <a:latin typeface="+mn-lt"/>
              </a:rPr>
              <a:t> :</a:t>
            </a:r>
          </a:p>
          <a:p>
            <a:pPr marL="1608138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608138" algn="l"/>
              </a:tabLst>
              <a:defRPr/>
            </a:pPr>
            <a:r>
              <a:rPr lang="en-US" dirty="0" err="1">
                <a:latin typeface="+mn-lt"/>
              </a:rPr>
              <a:t>Pertidaksamaan</a:t>
            </a:r>
            <a:r>
              <a:rPr lang="en-US" dirty="0">
                <a:latin typeface="+mn-lt"/>
              </a:rPr>
              <a:t> ke-1</a:t>
            </a:r>
          </a:p>
          <a:p>
            <a:pPr marL="1608138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608138" algn="l"/>
              </a:tabLst>
              <a:defRPr/>
            </a:pPr>
            <a:r>
              <a:rPr lang="en-US" dirty="0" err="1">
                <a:latin typeface="+mn-lt"/>
              </a:rPr>
              <a:t>Pertidaksamaan</a:t>
            </a:r>
            <a:r>
              <a:rPr lang="en-US" dirty="0">
                <a:latin typeface="+mn-lt"/>
              </a:rPr>
              <a:t> ke-2</a:t>
            </a:r>
          </a:p>
          <a:p>
            <a:pPr marL="1608138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608138" algn="l"/>
              </a:tabLst>
              <a:defRPr/>
            </a:pPr>
            <a:r>
              <a:rPr lang="en-US" dirty="0" err="1">
                <a:latin typeface="+mn-lt"/>
              </a:rPr>
              <a:t>Pertidaksamaan</a:t>
            </a:r>
            <a:r>
              <a:rPr lang="en-US" dirty="0">
                <a:latin typeface="+mn-lt"/>
              </a:rPr>
              <a:t> ke-3</a:t>
            </a:r>
          </a:p>
          <a:p>
            <a:pPr marL="1608138" indent="-3540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608138" algn="l"/>
              </a:tabLst>
              <a:defRPr/>
            </a:pPr>
            <a:r>
              <a:rPr lang="en-US" dirty="0">
                <a:latin typeface="+mn-lt"/>
              </a:rPr>
              <a:t>Dan </a:t>
            </a:r>
            <a:r>
              <a:rPr lang="en-US" dirty="0" err="1">
                <a:latin typeface="+mn-lt"/>
              </a:rPr>
              <a:t>seterusnya</a:t>
            </a:r>
            <a:endParaRPr lang="en-US" dirty="0">
              <a:latin typeface="+mn-lt"/>
            </a:endParaRPr>
          </a:p>
        </p:txBody>
      </p:sp>
      <p:pic>
        <p:nvPicPr>
          <p:cNvPr id="13" name="Picture 12" descr="clickme">
            <a:hlinkClick r:id="" action="ppaction://hlinkshowjump?jump=nextslide" tooltip="Indikator . . .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0" y="45005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375</Words>
  <Application>Microsoft Office PowerPoint</Application>
  <PresentationFormat>On-screen Show (4:3)</PresentationFormat>
  <Paragraphs>68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69</cp:revision>
  <dcterms:created xsi:type="dcterms:W3CDTF">2013-02-08T01:55:00Z</dcterms:created>
  <dcterms:modified xsi:type="dcterms:W3CDTF">2015-03-11T06:47:50Z</dcterms:modified>
</cp:coreProperties>
</file>