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82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5.wmf"/><Relationship Id="rId7" Type="http://schemas.openxmlformats.org/officeDocument/2006/relationships/image" Target="../media/image31.wmf"/><Relationship Id="rId2" Type="http://schemas.openxmlformats.org/officeDocument/2006/relationships/image" Target="../media/image23.wmf"/><Relationship Id="rId1" Type="http://schemas.openxmlformats.org/officeDocument/2006/relationships/image" Target="../media/image28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11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2667000" cy="1066800"/>
          </a:xfrm>
        </p:spPr>
        <p:txBody>
          <a:bodyPr/>
          <a:lstStyle/>
          <a:p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667000"/>
            <a:ext cx="4267200" cy="1371600"/>
          </a:xfrm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err="1" smtClean="0"/>
              <a:t>Fungsi</a:t>
            </a:r>
            <a:r>
              <a:rPr lang="en-US" dirty="0" smtClean="0"/>
              <a:t> linear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grafiknya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07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14546" y="1214422"/>
            <a:ext cx="6715172" cy="4644744"/>
            <a:chOff x="2214546" y="928670"/>
            <a:chExt cx="6715172" cy="4904711"/>
          </a:xfrm>
        </p:grpSpPr>
        <p:grpSp>
          <p:nvGrpSpPr>
            <p:cNvPr id="3" name="Group 33"/>
            <p:cNvGrpSpPr/>
            <p:nvPr/>
          </p:nvGrpSpPr>
          <p:grpSpPr>
            <a:xfrm>
              <a:off x="2285984" y="928670"/>
              <a:ext cx="6643734" cy="2502523"/>
              <a:chOff x="2285984" y="928670"/>
              <a:chExt cx="6643734" cy="250252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285984" y="928670"/>
                <a:ext cx="6643734" cy="2502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400" dirty="0" smtClean="0"/>
                  <a:t>Dari gambar diatas dapat dilihat bahwa fungsi invers dari komposisi fungsinya yaitu</a:t>
                </a:r>
              </a:p>
              <a:p>
                <a:r>
                  <a:rPr lang="id-ID" sz="2400" dirty="0" smtClean="0"/>
                  <a:t>Dapat pula diperoleh dengan cara menentukan fungsi komposisi            dan             sehingga berlaku hubungan :      </a:t>
                </a:r>
              </a:p>
              <a:p>
                <a:endParaRPr lang="en-US" sz="2800" dirty="0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/>
            </p:nvGraphicFramePr>
            <p:xfrm>
              <a:off x="7358082" y="1305852"/>
              <a:ext cx="1439862" cy="496057"/>
            </p:xfrm>
            <a:graphic>
              <a:graphicData uri="http://schemas.openxmlformats.org/presentationml/2006/ole">
                <p:oleObj spid="_x0000_s80898" name="Equation" r:id="rId3" imgW="749160" imgH="228600" progId="Equation.3">
                  <p:embed/>
                </p:oleObj>
              </a:graphicData>
            </a:graphic>
          </p:graphicFrame>
          <p:graphicFrame>
            <p:nvGraphicFramePr>
              <p:cNvPr id="17" name="Object 2"/>
              <p:cNvGraphicFramePr>
                <a:graphicFrameLocks noChangeAspect="1"/>
              </p:cNvGraphicFramePr>
              <p:nvPr/>
            </p:nvGraphicFramePr>
            <p:xfrm>
              <a:off x="6208678" y="2063593"/>
              <a:ext cx="830262" cy="496067"/>
            </p:xfrm>
            <a:graphic>
              <a:graphicData uri="http://schemas.openxmlformats.org/presentationml/2006/ole">
                <p:oleObj spid="_x0000_s80899" name="Equation" r:id="rId4" imgW="431640" imgH="228600" progId="Equation.3">
                  <p:embed/>
                </p:oleObj>
              </a:graphicData>
            </a:graphic>
          </p:graphicFrame>
          <p:graphicFrame>
            <p:nvGraphicFramePr>
              <p:cNvPr id="18" name="Object 2"/>
              <p:cNvGraphicFramePr>
                <a:graphicFrameLocks noChangeAspect="1"/>
              </p:cNvGraphicFramePr>
              <p:nvPr/>
            </p:nvGraphicFramePr>
            <p:xfrm>
              <a:off x="4653888" y="2135653"/>
              <a:ext cx="854075" cy="420631"/>
            </p:xfrm>
            <a:graphic>
              <a:graphicData uri="http://schemas.openxmlformats.org/presentationml/2006/ole">
                <p:oleObj spid="_x0000_s80900" name="Equation" r:id="rId5" imgW="444240" imgH="228600" progId="Equation.3">
                  <p:embed/>
                </p:oleObj>
              </a:graphicData>
            </a:graphic>
          </p:graphicFrame>
        </p:grp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319713" y="3305175"/>
            <a:ext cx="290512" cy="674688"/>
          </p:xfrm>
          <a:graphic>
            <a:graphicData uri="http://schemas.openxmlformats.org/presentationml/2006/ole">
              <p:oleObj spid="_x0000_s80901" name="Equation" r:id="rId6" imgW="114120" imgH="215640" progId="Equation.3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357422" y="3719817"/>
              <a:ext cx="1619354" cy="617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3200" dirty="0" smtClean="0">
                  <a:solidFill>
                    <a:srgbClr val="FF0000"/>
                  </a:solidFill>
                </a:rPr>
                <a:t>Contoh 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34"/>
            <p:cNvGrpSpPr/>
            <p:nvPr/>
          </p:nvGrpSpPr>
          <p:grpSpPr>
            <a:xfrm>
              <a:off x="2214546" y="4132576"/>
              <a:ext cx="6658248" cy="1700805"/>
              <a:chOff x="2214546" y="4132576"/>
              <a:chExt cx="6658248" cy="1700805"/>
            </a:xfrm>
          </p:grpSpPr>
          <p:graphicFrame>
            <p:nvGraphicFramePr>
              <p:cNvPr id="10" name="Object 6"/>
              <p:cNvGraphicFramePr>
                <a:graphicFrameLocks noChangeAspect="1"/>
              </p:cNvGraphicFramePr>
              <p:nvPr/>
            </p:nvGraphicFramePr>
            <p:xfrm>
              <a:off x="4000496" y="4132576"/>
              <a:ext cx="2171700" cy="890527"/>
            </p:xfrm>
            <a:graphic>
              <a:graphicData uri="http://schemas.openxmlformats.org/presentationml/2006/ole">
                <p:oleObj spid="_x0000_s80902" name="Equation" r:id="rId7" imgW="1130040" imgH="393480" progId="Equation.3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2214546" y="4323307"/>
                <a:ext cx="6658248" cy="55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800" dirty="0" smtClean="0"/>
                  <a:t>Diketahui                          dan      </a:t>
                </a:r>
                <a:endParaRPr lang="en-US" sz="2800" dirty="0"/>
              </a:p>
            </p:txBody>
          </p:sp>
          <p:graphicFrame>
            <p:nvGraphicFramePr>
              <p:cNvPr id="12" name="Object 7"/>
              <p:cNvGraphicFramePr>
                <a:graphicFrameLocks noChangeAspect="1"/>
              </p:cNvGraphicFramePr>
              <p:nvPr/>
            </p:nvGraphicFramePr>
            <p:xfrm>
              <a:off x="7000892" y="4398744"/>
              <a:ext cx="1487487" cy="538163"/>
            </p:xfrm>
            <a:graphic>
              <a:graphicData uri="http://schemas.openxmlformats.org/presentationml/2006/ole">
                <p:oleObj spid="_x0000_s80903" name="Equation" r:id="rId8" imgW="774360" imgH="203040" progId="Equation.3">
                  <p:embed/>
                </p:oleObj>
              </a:graphicData>
            </a:graphic>
          </p:graphicFrame>
          <p:graphicFrame>
            <p:nvGraphicFramePr>
              <p:cNvPr id="13" name="Object 3"/>
              <p:cNvGraphicFramePr>
                <a:graphicFrameLocks noChangeAspect="1"/>
              </p:cNvGraphicFramePr>
              <p:nvPr/>
            </p:nvGraphicFramePr>
            <p:xfrm>
              <a:off x="3857620" y="5228544"/>
              <a:ext cx="1438275" cy="604837"/>
            </p:xfrm>
            <a:graphic>
              <a:graphicData uri="http://schemas.openxmlformats.org/presentationml/2006/ole">
                <p:oleObj spid="_x0000_s80904" name="Equation" r:id="rId9" imgW="749160" imgH="228600" progId="Equation.3">
                  <p:embed/>
                </p:oleObj>
              </a:graphicData>
            </a:graphic>
          </p:graphicFrame>
          <p:sp>
            <p:nvSpPr>
              <p:cNvPr id="14" name="Rectangle 13"/>
              <p:cNvSpPr/>
              <p:nvPr/>
            </p:nvSpPr>
            <p:spPr>
              <a:xfrm>
                <a:off x="2214546" y="5228544"/>
                <a:ext cx="66582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800" dirty="0" smtClean="0"/>
                  <a:t>Tentukan                    .</a:t>
                </a:r>
                <a:endParaRPr lang="en-US" sz="2800" dirty="0"/>
              </a:p>
            </p:txBody>
          </p:sp>
        </p:grp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2857488" y="3040890"/>
            <a:ext cx="5143536" cy="678928"/>
          </p:xfrm>
          <a:graphic>
            <a:graphicData uri="http://schemas.openxmlformats.org/presentationml/2006/ole">
              <p:oleObj spid="_x0000_s80905" name="Equation" r:id="rId10" imgW="1688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5984" y="1142984"/>
            <a:ext cx="2583143" cy="600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Pembahasan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428860" y="2138013"/>
          <a:ext cx="2025650" cy="499723"/>
        </p:xfrm>
        <a:graphic>
          <a:graphicData uri="http://schemas.openxmlformats.org/presentationml/2006/ole">
            <p:oleObj spid="_x0000_s81922" name="Equation" r:id="rId3" imgW="1054080" imgH="203040" progId="Equation.3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500298" y="2735031"/>
          <a:ext cx="2571768" cy="3051423"/>
        </p:xfrm>
        <a:graphic>
          <a:graphicData uri="http://schemas.openxmlformats.org/presentationml/2006/ole">
            <p:oleObj spid="_x0000_s81923" name="Equation" r:id="rId4" imgW="1015920" imgH="130788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857884" y="2801366"/>
          <a:ext cx="2857520" cy="2985088"/>
        </p:xfrm>
        <a:graphic>
          <a:graphicData uri="http://schemas.openxmlformats.org/presentationml/2006/ole">
            <p:oleObj spid="_x0000_s81924" name="Equation" r:id="rId5" imgW="1015920" imgH="1295280" progId="Equation.3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857884" y="2005343"/>
          <a:ext cx="2244725" cy="627970"/>
        </p:xfrm>
        <a:graphic>
          <a:graphicData uri="http://schemas.openxmlformats.org/presentationml/2006/ole">
            <p:oleObj spid="_x0000_s81925" name="Equation" r:id="rId6" imgW="1168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14546" y="1142984"/>
            <a:ext cx="6929454" cy="4929222"/>
            <a:chOff x="2214546" y="642938"/>
            <a:chExt cx="6929454" cy="6072210"/>
          </a:xfrm>
        </p:grpSpPr>
        <p:grpSp>
          <p:nvGrpSpPr>
            <p:cNvPr id="3" name="Group 29"/>
            <p:cNvGrpSpPr/>
            <p:nvPr/>
          </p:nvGrpSpPr>
          <p:grpSpPr>
            <a:xfrm>
              <a:off x="2214546" y="642938"/>
              <a:ext cx="3975117" cy="1041400"/>
              <a:chOff x="2214546" y="642938"/>
              <a:chExt cx="3975117" cy="1041400"/>
            </a:xfrm>
          </p:grpSpPr>
          <p:graphicFrame>
            <p:nvGraphicFramePr>
              <p:cNvPr id="12" name="Object 2"/>
              <p:cNvGraphicFramePr>
                <a:graphicFrameLocks noChangeAspect="1"/>
              </p:cNvGraphicFramePr>
              <p:nvPr/>
            </p:nvGraphicFramePr>
            <p:xfrm>
              <a:off x="3605213" y="642938"/>
              <a:ext cx="2584450" cy="1041400"/>
            </p:xfrm>
            <a:graphic>
              <a:graphicData uri="http://schemas.openxmlformats.org/presentationml/2006/ole">
                <p:oleObj spid="_x0000_s82946" name="Equation" r:id="rId3" imgW="1346040" imgH="393480" progId="Equation.3">
                  <p:embed/>
                </p:oleObj>
              </a:graphicData>
            </a:graphic>
          </p:graphicFrame>
          <p:sp>
            <p:nvSpPr>
              <p:cNvPr id="13" name="Rectangle 12"/>
              <p:cNvSpPr/>
              <p:nvPr/>
            </p:nvSpPr>
            <p:spPr>
              <a:xfrm>
                <a:off x="2214546" y="857232"/>
                <a:ext cx="1214446" cy="568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400" dirty="0" smtClean="0"/>
                  <a:t>berarti</a:t>
                </a:r>
                <a:endParaRPr lang="en-US" sz="2400" dirty="0"/>
              </a:p>
            </p:txBody>
          </p:sp>
        </p:grpSp>
        <p:grpSp>
          <p:nvGrpSpPr>
            <p:cNvPr id="4" name="Group 30"/>
            <p:cNvGrpSpPr/>
            <p:nvPr/>
          </p:nvGrpSpPr>
          <p:grpSpPr>
            <a:xfrm>
              <a:off x="2357390" y="1643050"/>
              <a:ext cx="6786610" cy="935955"/>
              <a:chOff x="2357390" y="1643050"/>
              <a:chExt cx="6786610" cy="93595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357390" y="1643050"/>
                <a:ext cx="6786610" cy="872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sz="2000" dirty="0" smtClean="0"/>
                  <a:t>Jika ditentukan terlebih dahulu masing – masing              dan               didapatkan :             </a:t>
                </a:r>
                <a:endParaRPr lang="en-US" sz="2000" dirty="0"/>
              </a:p>
            </p:txBody>
          </p:sp>
          <p:graphicFrame>
            <p:nvGraphicFramePr>
              <p:cNvPr id="10" name="Object 3"/>
              <p:cNvGraphicFramePr>
                <a:graphicFrameLocks noChangeAspect="1"/>
              </p:cNvGraphicFramePr>
              <p:nvPr/>
            </p:nvGraphicFramePr>
            <p:xfrm>
              <a:off x="8011474" y="1695037"/>
              <a:ext cx="854075" cy="528018"/>
            </p:xfrm>
            <a:graphic>
              <a:graphicData uri="http://schemas.openxmlformats.org/presentationml/2006/ole">
                <p:oleObj spid="_x0000_s82947" name="Equation" r:id="rId4" imgW="444240" imgH="228600" progId="Equation.3">
                  <p:embed/>
                </p:oleObj>
              </a:graphicData>
            </a:graphic>
          </p:graphicFrame>
          <p:graphicFrame>
            <p:nvGraphicFramePr>
              <p:cNvPr id="11" name="Object 3"/>
              <p:cNvGraphicFramePr>
                <a:graphicFrameLocks noChangeAspect="1"/>
              </p:cNvGraphicFramePr>
              <p:nvPr/>
            </p:nvGraphicFramePr>
            <p:xfrm>
              <a:off x="2928926" y="2050987"/>
              <a:ext cx="828675" cy="528018"/>
            </p:xfrm>
            <a:graphic>
              <a:graphicData uri="http://schemas.openxmlformats.org/presentationml/2006/ole">
                <p:oleObj spid="_x0000_s82948" name="Equation" r:id="rId5" imgW="431640" imgH="228600" progId="Equation.3">
                  <p:embed/>
                </p:oleObj>
              </a:graphicData>
            </a:graphic>
          </p:graphicFrame>
        </p:grp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357422" y="2571744"/>
            <a:ext cx="2571768" cy="4143404"/>
          </p:xfrm>
          <a:graphic>
            <a:graphicData uri="http://schemas.openxmlformats.org/presentationml/2006/ole">
              <p:oleObj spid="_x0000_s82949" name="Equation" r:id="rId6" imgW="888840" imgH="1879560" progId="Equation.3">
                <p:embed/>
              </p:oleObj>
            </a:graphicData>
          </a:graphic>
        </p:graphicFrame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5857884" y="2857496"/>
            <a:ext cx="2571768" cy="2361600"/>
          </p:xfrm>
          <a:graphic>
            <a:graphicData uri="http://schemas.openxmlformats.org/presentationml/2006/ole">
              <p:oleObj spid="_x0000_s82950" name="Equation" r:id="rId7" imgW="876240" imgH="914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643174" y="1357298"/>
            <a:ext cx="5786478" cy="4573600"/>
            <a:chOff x="2214546" y="857232"/>
            <a:chExt cx="5786478" cy="4573600"/>
          </a:xfrm>
        </p:grpSpPr>
        <p:sp>
          <p:nvSpPr>
            <p:cNvPr id="5" name="Rectangle 4"/>
            <p:cNvSpPr/>
            <p:nvPr/>
          </p:nvSpPr>
          <p:spPr>
            <a:xfrm>
              <a:off x="2214546" y="857232"/>
              <a:ext cx="578647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smtClean="0"/>
                <a:t>Invers komposisinya diperoleh :</a:t>
              </a:r>
              <a:endParaRPr lang="en-US" sz="2800" dirty="0"/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714744" y="1714488"/>
            <a:ext cx="3714776" cy="604838"/>
          </p:xfrm>
          <a:graphic>
            <a:graphicData uri="http://schemas.openxmlformats.org/presentationml/2006/ole">
              <p:oleObj spid="_x0000_s83970" name="Equation" r:id="rId3" imgW="1384200" imgH="2286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4786314" y="2643182"/>
            <a:ext cx="2643206" cy="2787650"/>
          </p:xfrm>
          <a:graphic>
            <a:graphicData uri="http://schemas.openxmlformats.org/presentationml/2006/ole">
              <p:oleObj spid="_x0000_s83971" name="Equation" r:id="rId4" imgW="952200" imgH="10540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>
          <a:xfrm>
            <a:off x="2351762" y="4452518"/>
            <a:ext cx="2860255" cy="1881255"/>
            <a:chOff x="2351762" y="4421396"/>
            <a:chExt cx="2860255" cy="190277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351762" y="5809822"/>
            <a:ext cx="1285884" cy="514352"/>
          </p:xfrm>
          <a:graphic>
            <a:graphicData uri="http://schemas.openxmlformats.org/presentationml/2006/ole">
              <p:oleObj spid="_x0000_s73730" name="Equation" r:id="rId3" imgW="685800" imgH="228600" progId="Equation.3">
                <p:embed/>
              </p:oleObj>
            </a:graphicData>
          </a:graphic>
        </p:graphicFrame>
        <p:grpSp>
          <p:nvGrpSpPr>
            <p:cNvPr id="3" name="Group 17"/>
            <p:cNvGrpSpPr/>
            <p:nvPr/>
          </p:nvGrpSpPr>
          <p:grpSpPr>
            <a:xfrm>
              <a:off x="2928929" y="4572008"/>
              <a:ext cx="2071704" cy="1214446"/>
              <a:chOff x="2928926" y="4429132"/>
              <a:chExt cx="2091276" cy="121444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928926" y="4429132"/>
                <a:ext cx="714380" cy="121444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43372" y="4429132"/>
                <a:ext cx="714380" cy="121444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graphicFrame>
            <p:nvGraphicFramePr>
              <p:cNvPr id="17" name="Object 16"/>
              <p:cNvGraphicFramePr>
                <a:graphicFrameLocks noChangeAspect="1"/>
              </p:cNvGraphicFramePr>
              <p:nvPr/>
            </p:nvGraphicFramePr>
            <p:xfrm>
              <a:off x="4616674" y="4815350"/>
              <a:ext cx="403528" cy="271464"/>
            </p:xfrm>
            <a:graphic>
              <a:graphicData uri="http://schemas.openxmlformats.org/presentationml/2006/ole">
                <p:oleObj spid="_x0000_s73731" name="Equation" r:id="rId4" imgW="114120" imgH="114120" progId="Equation.3">
                  <p:embed/>
                </p:oleObj>
              </a:graphicData>
            </a:graphic>
          </p:graphicFrame>
          <p:graphicFrame>
            <p:nvGraphicFramePr>
              <p:cNvPr id="18" name="Object 17"/>
              <p:cNvGraphicFramePr>
                <a:graphicFrameLocks noChangeAspect="1"/>
              </p:cNvGraphicFramePr>
              <p:nvPr/>
            </p:nvGraphicFramePr>
            <p:xfrm>
              <a:off x="3016010" y="4857760"/>
              <a:ext cx="403528" cy="271464"/>
            </p:xfrm>
            <a:graphic>
              <a:graphicData uri="http://schemas.openxmlformats.org/presentationml/2006/ole">
                <p:oleObj spid="_x0000_s73732" name="Equation" r:id="rId5" imgW="114120" imgH="114120" progId="Equation.3">
                  <p:embed/>
                </p:oleObj>
              </a:graphicData>
            </a:graphic>
          </p:graphicFrame>
        </p:grpSp>
        <p:sp>
          <p:nvSpPr>
            <p:cNvPr id="11" name="Arc 14"/>
            <p:cNvSpPr>
              <a:spLocks/>
            </p:cNvSpPr>
            <p:nvPr/>
          </p:nvSpPr>
          <p:spPr bwMode="auto">
            <a:xfrm rot="2688184" flipH="1">
              <a:off x="3230941" y="4421396"/>
              <a:ext cx="1052424" cy="16965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854"/>
                <a:gd name="T1" fmla="*/ 0 h 21600"/>
                <a:gd name="T2" fmla="*/ 20854 w 20854"/>
                <a:gd name="T3" fmla="*/ 15974 h 21600"/>
                <a:gd name="T4" fmla="*/ 0 w 2085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54" h="21600" fill="none" extrusionOk="0">
                  <a:moveTo>
                    <a:pt x="-1" y="0"/>
                  </a:moveTo>
                  <a:cubicBezTo>
                    <a:pt x="9762" y="0"/>
                    <a:pt x="18311" y="6548"/>
                    <a:pt x="20854" y="15973"/>
                  </a:cubicBezTo>
                </a:path>
                <a:path w="20854" h="21600" stroke="0" extrusionOk="0">
                  <a:moveTo>
                    <a:pt x="-1" y="0"/>
                  </a:moveTo>
                  <a:cubicBezTo>
                    <a:pt x="9762" y="0"/>
                    <a:pt x="18311" y="6548"/>
                    <a:pt x="20854" y="1597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16642" y="5812748"/>
            <a:ext cx="1095375" cy="457200"/>
          </p:xfrm>
          <a:graphic>
            <a:graphicData uri="http://schemas.openxmlformats.org/presentationml/2006/ole">
              <p:oleObj spid="_x0000_s73733" name="Equation" r:id="rId6" imgW="583920" imgH="203040" progId="Equation.3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786182" y="4509424"/>
            <a:ext cx="285750" cy="314316"/>
          </p:xfrm>
          <a:graphic>
            <a:graphicData uri="http://schemas.openxmlformats.org/presentationml/2006/ole">
              <p:oleObj spid="_x0000_s73734" name="Equation" r:id="rId7" imgW="152280" imgH="203040" progId="Equation.3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672334" y="5409090"/>
            <a:ext cx="476250" cy="352425"/>
          </p:xfrm>
          <a:graphic>
            <a:graphicData uri="http://schemas.openxmlformats.org/presentationml/2006/ole">
              <p:oleObj spid="_x0000_s73735" name="Equation" r:id="rId8" imgW="253800" imgH="228600" progId="Equation.3">
                <p:embed/>
              </p:oleObj>
            </a:graphicData>
          </a:graphic>
        </p:graphicFrame>
      </p:grpSp>
      <p:sp>
        <p:nvSpPr>
          <p:cNvPr id="6" name="Arc 14"/>
          <p:cNvSpPr>
            <a:spLocks/>
          </p:cNvSpPr>
          <p:nvPr/>
        </p:nvSpPr>
        <p:spPr bwMode="auto">
          <a:xfrm rot="14233545" flipH="1">
            <a:off x="3798892" y="4107259"/>
            <a:ext cx="831834" cy="183729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854"/>
              <a:gd name="T1" fmla="*/ 0 h 21600"/>
              <a:gd name="T2" fmla="*/ 20854 w 20854"/>
              <a:gd name="T3" fmla="*/ 15974 h 21600"/>
              <a:gd name="T4" fmla="*/ 0 w 208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854" h="21600" fill="none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</a:path>
              <a:path w="20854" h="21600" stroke="0" extrusionOk="0">
                <a:moveTo>
                  <a:pt x="-1" y="0"/>
                </a:moveTo>
                <a:cubicBezTo>
                  <a:pt x="9762" y="0"/>
                  <a:pt x="18311" y="6548"/>
                  <a:pt x="20854" y="1597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9058" y="1071546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/>
              <a:t>Fungsi invers</a:t>
            </a:r>
            <a:endParaRPr lang="en-US" sz="3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14546" y="1571613"/>
            <a:ext cx="6715172" cy="55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0663" algn="l"/>
              </a:tabLst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Suatu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fungsi f : A → B akan mempunyai invers            f </a:t>
            </a:r>
            <a:r>
              <a:rPr kumimoji="0" lang="id-ID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-1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:  </a:t>
            </a:r>
            <a:r>
              <a:rPr lang="id-ID" sz="2000" dirty="0" smtClean="0">
                <a:latin typeface="Arial" pitchFamily="34" charset="0"/>
              </a:rPr>
              <a:t>B → 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A,  jika fungsi f merupakan fungsi yang bijektif atau berkoresondensi satu – satu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0663" algn="l"/>
              </a:tabLst>
            </a:pPr>
            <a:endParaRPr lang="id-ID" sz="2000" baseline="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baseline="0" dirty="0" smtClean="0">
                <a:latin typeface="Arial" pitchFamily="34" charset="0"/>
              </a:rPr>
              <a:t>Secara</a:t>
            </a:r>
            <a:r>
              <a:rPr lang="id-ID" sz="2000" dirty="0" smtClean="0">
                <a:latin typeface="Arial" pitchFamily="34" charset="0"/>
              </a:rPr>
              <a:t> umum didefenisikan :    </a:t>
            </a:r>
            <a:r>
              <a:rPr lang="id-ID" sz="2400" b="1" dirty="0" smtClean="0">
                <a:latin typeface="Arial" pitchFamily="34" charset="0"/>
              </a:rPr>
              <a:t>f </a:t>
            </a:r>
            <a:r>
              <a:rPr lang="id-ID" sz="2400" b="1" baseline="30000" dirty="0" smtClean="0">
                <a:latin typeface="Arial" pitchFamily="34" charset="0"/>
              </a:rPr>
              <a:t>-1</a:t>
            </a:r>
            <a:r>
              <a:rPr lang="id-ID" sz="2400" b="1" dirty="0" smtClean="0">
                <a:latin typeface="Arial" pitchFamily="34" charset="0"/>
              </a:rPr>
              <a:t> : R</a:t>
            </a:r>
            <a:r>
              <a:rPr lang="id-ID" sz="2400" b="1" baseline="-25000" dirty="0" smtClean="0">
                <a:latin typeface="Arial" pitchFamily="34" charset="0"/>
              </a:rPr>
              <a:t>f  </a:t>
            </a:r>
            <a:r>
              <a:rPr lang="id-ID" sz="2400" b="1" dirty="0" smtClean="0">
                <a:latin typeface="Arial" pitchFamily="34" charset="0"/>
              </a:rPr>
              <a:t> → D</a:t>
            </a:r>
            <a:r>
              <a:rPr lang="id-ID" sz="2400" b="1" baseline="-25000" dirty="0" smtClean="0">
                <a:latin typeface="Arial" pitchFamily="34" charset="0"/>
              </a:rPr>
              <a:t>f</a:t>
            </a:r>
            <a:r>
              <a:rPr lang="id-ID" sz="2400" b="1" dirty="0" smtClean="0">
                <a:latin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dirty="0" smtClean="0">
                <a:latin typeface="Arial" pitchFamily="34" charset="0"/>
              </a:rPr>
              <a:t>Jika f </a:t>
            </a:r>
            <a:r>
              <a:rPr lang="id-ID" sz="2000" baseline="30000" dirty="0" smtClean="0">
                <a:latin typeface="Arial" pitchFamily="34" charset="0"/>
              </a:rPr>
              <a:t>-1</a:t>
            </a:r>
            <a:r>
              <a:rPr lang="id-ID" sz="2000" dirty="0" smtClean="0">
                <a:latin typeface="Arial" pitchFamily="34" charset="0"/>
              </a:rPr>
              <a:t> adalah fungsi invers dari f, maka untuk setiap x € D</a:t>
            </a:r>
            <a:r>
              <a:rPr lang="id-ID" sz="2000" baseline="-25000" dirty="0" smtClean="0">
                <a:latin typeface="Arial" pitchFamily="34" charset="0"/>
              </a:rPr>
              <a:t>f</a:t>
            </a:r>
            <a:r>
              <a:rPr lang="id-ID" sz="2000" dirty="0" smtClean="0">
                <a:latin typeface="Arial" pitchFamily="34" charset="0"/>
              </a:rPr>
              <a:t>  dan setiap  y € R</a:t>
            </a:r>
            <a:r>
              <a:rPr lang="id-ID" sz="2000" baseline="-25000" dirty="0" smtClean="0">
                <a:latin typeface="Arial" pitchFamily="34" charset="0"/>
              </a:rPr>
              <a:t>f</a:t>
            </a:r>
            <a:r>
              <a:rPr lang="id-ID" sz="2000" dirty="0" smtClean="0">
                <a:latin typeface="Arial" pitchFamily="34" charset="0"/>
              </a:rPr>
              <a:t> </a:t>
            </a:r>
            <a:r>
              <a:rPr lang="id-ID" sz="2000" b="1" dirty="0" smtClean="0">
                <a:latin typeface="Arial" pitchFamily="34" charset="0"/>
              </a:rPr>
              <a:t> </a:t>
            </a:r>
            <a:r>
              <a:rPr lang="id-ID" sz="2000" dirty="0" smtClean="0">
                <a:latin typeface="Arial" pitchFamily="34" charset="0"/>
              </a:rPr>
              <a:t>sedemikian hingga berlaku y = f(x)  ↔ x = f </a:t>
            </a:r>
            <a:r>
              <a:rPr lang="id-ID" sz="2000" baseline="30000" dirty="0" smtClean="0">
                <a:latin typeface="Arial" pitchFamily="34" charset="0"/>
              </a:rPr>
              <a:t>-1</a:t>
            </a:r>
            <a:r>
              <a:rPr lang="id-ID" sz="2000" dirty="0" smtClean="0">
                <a:latin typeface="Arial" pitchFamily="34" charset="0"/>
              </a:rPr>
              <a:t> (y)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dirty="0" smtClean="0">
                <a:latin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dirty="0" smtClean="0">
                <a:latin typeface="Arial" pitchFamily="34" charset="0"/>
              </a:rPr>
              <a:t>                                                                                      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dirty="0" smtClean="0">
                <a:latin typeface="Arial" pitchFamily="34" charset="0"/>
              </a:rPr>
              <a:t>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000" baseline="-25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baseline="-25000" dirty="0" smtClean="0">
                <a:latin typeface="Arial" pitchFamily="34" charset="0"/>
              </a:rPr>
              <a:t> 		</a:t>
            </a:r>
            <a:endParaRPr lang="id-ID" sz="2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400" b="1" dirty="0" smtClean="0">
                <a:latin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400" b="1" baseline="-25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400" b="1" baseline="-25000" dirty="0" smtClean="0">
                <a:latin typeface="Arial" pitchFamily="34" charset="0"/>
              </a:rPr>
              <a:t>      </a:t>
            </a:r>
            <a:r>
              <a:rPr lang="id-ID" sz="2000" baseline="-25000" dirty="0" smtClean="0">
                <a:latin typeface="Arial" pitchFamily="34" charset="0"/>
              </a:rPr>
              <a:t>		             </a:t>
            </a:r>
            <a:r>
              <a:rPr lang="id-ID" sz="2000" baseline="30000" dirty="0" smtClean="0">
                <a:latin typeface="Arial" pitchFamily="34" charset="0"/>
              </a:rPr>
              <a:t>  			 </a:t>
            </a:r>
            <a:endParaRPr kumimoji="0" lang="id-ID" sz="20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929190" y="3929066"/>
            <a:ext cx="4000528" cy="413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kumimoji="0" lang="id-ID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Diagram panah disamping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ini menunjukan fungsi        f : R → R dan fungsi               f </a:t>
            </a:r>
            <a:r>
              <a:rPr kumimoji="0" lang="id-ID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-1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:  R</a:t>
            </a:r>
            <a:r>
              <a:rPr lang="id-ID" sz="2000" dirty="0" smtClean="0">
                <a:latin typeface="Arial" pitchFamily="34" charset="0"/>
              </a:rPr>
              <a:t> → R. </a:t>
            </a:r>
            <a:r>
              <a:rPr kumimoji="0" lang="id-ID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 Nilai  fungsi f dinyatakan  </a:t>
            </a:r>
            <a:r>
              <a:rPr lang="id-ID" sz="2000" dirty="0" smtClean="0">
                <a:latin typeface="Arial" pitchFamily="34" charset="0"/>
              </a:rPr>
              <a:t>f(x) = y dan nilai fungsi inversnya dinyatakan dengan  f </a:t>
            </a:r>
            <a:r>
              <a:rPr lang="id-ID" sz="2000" baseline="30000" dirty="0" smtClean="0">
                <a:latin typeface="Arial" pitchFamily="34" charset="0"/>
              </a:rPr>
              <a:t>-1</a:t>
            </a:r>
            <a:r>
              <a:rPr lang="id-ID" sz="2000" dirty="0" smtClean="0">
                <a:latin typeface="Arial" pitchFamily="34" charset="0"/>
              </a:rPr>
              <a:t>(y) = x                                                               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dirty="0" smtClean="0">
                <a:latin typeface="Arial" pitchFamily="34" charset="0"/>
              </a:rPr>
              <a:t>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000" baseline="-25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000" baseline="-25000" dirty="0" smtClean="0">
                <a:latin typeface="Arial" pitchFamily="34" charset="0"/>
              </a:rPr>
              <a:t> 		</a:t>
            </a:r>
            <a:endParaRPr lang="id-ID" sz="2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400" b="1" dirty="0" smtClean="0">
                <a:latin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endParaRPr lang="id-ID" sz="2400" b="1" baseline="-25000" dirty="0" smtClean="0">
              <a:latin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tabLst>
                <a:tab pos="220663" algn="l"/>
              </a:tabLst>
            </a:pPr>
            <a:r>
              <a:rPr lang="id-ID" sz="2400" b="1" baseline="-25000" dirty="0" smtClean="0">
                <a:latin typeface="Arial" pitchFamily="34" charset="0"/>
              </a:rPr>
              <a:t>      </a:t>
            </a:r>
            <a:r>
              <a:rPr lang="id-ID" sz="2000" baseline="-25000" dirty="0" smtClean="0">
                <a:latin typeface="Arial" pitchFamily="34" charset="0"/>
              </a:rPr>
              <a:t>		             </a:t>
            </a:r>
            <a:r>
              <a:rPr lang="id-ID" sz="2000" baseline="30000" dirty="0" smtClean="0">
                <a:latin typeface="Arial" pitchFamily="34" charset="0"/>
              </a:rPr>
              <a:t>  			 </a:t>
            </a:r>
            <a:endParaRPr kumimoji="0" lang="id-ID" sz="20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5984" y="1214422"/>
            <a:ext cx="1925179" cy="629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Contoh 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19043" y="1785926"/>
            <a:ext cx="68106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Fungsi f : R→R dinyatakan dengan f(x) = 2x – 6</a:t>
            </a:r>
          </a:p>
          <a:p>
            <a:r>
              <a:rPr lang="id-ID" sz="2800" dirty="0" smtClean="0"/>
              <a:t>Tentukan rumus fungsi inversnya. 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14546" y="3214686"/>
            <a:ext cx="614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Misalkan nilai fungsi f adalah f(x) = y, maka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43108" y="2714620"/>
            <a:ext cx="2636404" cy="629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>
                <a:solidFill>
                  <a:srgbClr val="FF0000"/>
                </a:solidFill>
              </a:rPr>
              <a:t>Pembahasan</a:t>
            </a:r>
            <a:endParaRPr 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90403" y="3714752"/>
          <a:ext cx="2770615" cy="2286016"/>
        </p:xfrm>
        <a:graphic>
          <a:graphicData uri="http://schemas.openxmlformats.org/presentationml/2006/ole">
            <p:oleObj spid="_x0000_s74754" name="Equation" r:id="rId3" imgW="660240" imgH="8380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715008" y="3571876"/>
          <a:ext cx="2762966" cy="2293325"/>
        </p:xfrm>
        <a:graphic>
          <a:graphicData uri="http://schemas.openxmlformats.org/presentationml/2006/ole">
            <p:oleObj spid="_x0000_s74755" name="Equation" r:id="rId4" imgW="100296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3108" y="1071546"/>
            <a:ext cx="184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Contoh 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3108" y="1500174"/>
            <a:ext cx="57615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Carilah rumus fungsi f jika diketahui</a:t>
            </a:r>
          </a:p>
          <a:p>
            <a:r>
              <a:rPr lang="id-ID" sz="2400" dirty="0" smtClean="0"/>
              <a:t>dimana 2x – 4 ≠ 0, tentukan daerah asal </a:t>
            </a:r>
          </a:p>
          <a:p>
            <a:r>
              <a:rPr lang="id-ID" sz="2400" dirty="0" smtClean="0"/>
              <a:t>dan daerah hasil fungsi tersebut .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43768" y="1357298"/>
          <a:ext cx="1643042" cy="714380"/>
        </p:xfrm>
        <a:graphic>
          <a:graphicData uri="http://schemas.openxmlformats.org/presentationml/2006/ole">
            <p:oleObj spid="_x0000_s75778" name="Equation" r:id="rId3" imgW="888840" imgH="39348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285984" y="2643182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Pembahasan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14546" y="3643314"/>
          <a:ext cx="3357586" cy="2571769"/>
        </p:xfrm>
        <a:graphic>
          <a:graphicData uri="http://schemas.openxmlformats.org/presentationml/2006/ole">
            <p:oleObj spid="_x0000_s75779" name="Equation" r:id="rId4" imgW="1117440" imgH="12952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929322" y="3889375"/>
          <a:ext cx="3000396" cy="2325707"/>
        </p:xfrm>
        <a:graphic>
          <a:graphicData uri="http://schemas.openxmlformats.org/presentationml/2006/ole">
            <p:oleObj spid="_x0000_s75780" name="Equation" r:id="rId5" imgW="1625400" imgH="1054080" progId="Equation.3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2285984" y="3214686"/>
            <a:ext cx="6142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Misalkan nilai fungsi f adalah f(x) = y, maka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071670" y="1285860"/>
            <a:ext cx="6786610" cy="4786346"/>
            <a:chOff x="2071670" y="749300"/>
            <a:chExt cx="7167698" cy="5499100"/>
          </a:xfrm>
        </p:grpSpPr>
        <p:sp>
          <p:nvSpPr>
            <p:cNvPr id="5" name="Rectangle 4"/>
            <p:cNvSpPr/>
            <p:nvPr/>
          </p:nvSpPr>
          <p:spPr>
            <a:xfrm>
              <a:off x="2167608" y="857232"/>
              <a:ext cx="422102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800" dirty="0" smtClean="0"/>
                <a:t>Jadi rumus fungsi f adalah : </a:t>
              </a:r>
              <a:endParaRPr lang="en-US" sz="2800" dirty="0"/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6900435" y="749300"/>
            <a:ext cx="2338933" cy="1073150"/>
          </p:xfrm>
          <a:graphic>
            <a:graphicData uri="http://schemas.openxmlformats.org/presentationml/2006/ole">
              <p:oleObj spid="_x0000_s76802" name="Equation" r:id="rId3" imgW="990360" imgH="393480" progId="Equation.3">
                <p:embed/>
              </p:oleObj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2147119" y="1487985"/>
              <a:ext cx="7016799" cy="601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smtClean="0"/>
                <a:t>Daerah asal fungsi f adalah : </a:t>
              </a:r>
              <a:endParaRPr lang="en-US" sz="2800" dirty="0"/>
            </a:p>
          </p:txBody>
        </p:sp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3505210" y="2155825"/>
            <a:ext cx="4638666" cy="660400"/>
          </p:xfrm>
          <a:graphic>
            <a:graphicData uri="http://schemas.openxmlformats.org/presentationml/2006/ole">
              <p:oleObj spid="_x0000_s76803" name="Equation" r:id="rId4" imgW="1269720" imgH="253800" progId="Equation.3">
                <p:embed/>
              </p:oleObj>
            </a:graphicData>
          </a:graphic>
        </p:graphicFrame>
        <p:sp>
          <p:nvSpPr>
            <p:cNvPr id="9" name="Rectangle 8"/>
            <p:cNvSpPr/>
            <p:nvPr/>
          </p:nvSpPr>
          <p:spPr>
            <a:xfrm>
              <a:off x="2143108" y="2714620"/>
              <a:ext cx="44197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smtClean="0"/>
                <a:t>Daerah hasil fungsi </a:t>
              </a:r>
              <a:endParaRPr lang="en-US" sz="2800" dirty="0"/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3286117" y="3143248"/>
            <a:ext cx="4214842" cy="1000132"/>
          </p:xfrm>
          <a:graphic>
            <a:graphicData uri="http://schemas.openxmlformats.org/presentationml/2006/ole">
              <p:oleObj spid="_x0000_s76804" name="Equation" r:id="rId5" imgW="1523880" imgH="457200" progId="Equation.3">
                <p:embed/>
              </p:oleObj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2143108" y="4286256"/>
              <a:ext cx="1965697" cy="601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smtClean="0"/>
                <a:t>Domain   </a:t>
              </a:r>
              <a:endParaRPr lang="en-US" sz="2800" dirty="0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/>
          </p:nvGraphicFramePr>
          <p:xfrm>
            <a:off x="4184255" y="4141117"/>
            <a:ext cx="4602588" cy="1071570"/>
          </p:xfrm>
          <a:graphic>
            <a:graphicData uri="http://schemas.openxmlformats.org/presentationml/2006/ole">
              <p:oleObj spid="_x0000_s76805" name="Equation" r:id="rId6" imgW="1739880" imgH="457200" progId="Equation.3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2071670" y="5429264"/>
              <a:ext cx="14287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800" dirty="0" smtClean="0"/>
                <a:t>Range  </a:t>
              </a:r>
              <a:endParaRPr lang="en-US" sz="2800" dirty="0"/>
            </a:p>
          </p:txBody>
        </p:sp>
        <p:graphicFrame>
          <p:nvGraphicFramePr>
            <p:cNvPr id="14" name="Object 2"/>
            <p:cNvGraphicFramePr>
              <a:graphicFrameLocks noChangeAspect="1"/>
            </p:cNvGraphicFramePr>
            <p:nvPr/>
          </p:nvGraphicFramePr>
          <p:xfrm>
            <a:off x="3580659" y="5556251"/>
            <a:ext cx="5134745" cy="692149"/>
          </p:xfrm>
          <a:graphic>
            <a:graphicData uri="http://schemas.openxmlformats.org/presentationml/2006/ole">
              <p:oleObj spid="_x0000_s76806" name="Equation" r:id="rId7" imgW="1650960" imgH="266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14678" y="1214422"/>
            <a:ext cx="41344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600" dirty="0" smtClean="0"/>
              <a:t>Grafik fungsi </a:t>
            </a:r>
            <a:r>
              <a:rPr lang="id-ID" sz="3600" dirty="0"/>
              <a:t>invers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357422" y="1900733"/>
            <a:ext cx="6572296" cy="4314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 smtClean="0"/>
              <a:t>Tidak semua fungsi memiliki invers.  Ada juga fungsi yang dapat memiliki invers jika terpenuhi syarat tertentu. </a:t>
            </a:r>
          </a:p>
          <a:p>
            <a:r>
              <a:rPr lang="id-ID" sz="2400" dirty="0" smtClean="0"/>
              <a:t>Grafik fungsi invers dapat digambarkan dengan cara :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dengan menentukan fungsi inversnya terlebih dahulu,</a:t>
            </a:r>
          </a:p>
          <a:p>
            <a:pPr marL="514350" indent="-514350">
              <a:buAutoNum type="alphaLcPeriod"/>
            </a:pPr>
            <a:r>
              <a:rPr lang="id-ID" sz="2400" dirty="0" smtClean="0"/>
              <a:t>melalui pencerminan terhadap fungsi identitas </a:t>
            </a:r>
            <a:r>
              <a:rPr lang="id-ID" sz="2400" dirty="0" smtClean="0">
                <a:latin typeface="Algerian" pitchFamily="82" charset="0"/>
              </a:rPr>
              <a:t>I</a:t>
            </a:r>
            <a:r>
              <a:rPr lang="id-ID" sz="2400" dirty="0" smtClean="0"/>
              <a:t>(x) = x, cara ini didasarkan pada sifat fungsi identitas yang memiliki invers tetap.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14546" y="1071547"/>
            <a:ext cx="6929454" cy="5072097"/>
            <a:chOff x="2214546" y="785794"/>
            <a:chExt cx="6929454" cy="5773983"/>
          </a:xfrm>
        </p:grpSpPr>
        <p:sp>
          <p:nvSpPr>
            <p:cNvPr id="5" name="Rectangle 4"/>
            <p:cNvSpPr/>
            <p:nvPr/>
          </p:nvSpPr>
          <p:spPr>
            <a:xfrm>
              <a:off x="2214546" y="785794"/>
              <a:ext cx="1619354" cy="665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3200" dirty="0" smtClean="0">
                  <a:solidFill>
                    <a:srgbClr val="FF0000"/>
                  </a:solidFill>
                </a:rPr>
                <a:t>Contoh 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71470" y="1296978"/>
              <a:ext cx="54292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400" dirty="0" smtClean="0"/>
                <a:t>Gambarlah grafik fungsi</a:t>
              </a:r>
              <a:endParaRPr lang="en-US" sz="24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5715008" y="1273735"/>
            <a:ext cx="1525588" cy="538163"/>
          </p:xfrm>
          <a:graphic>
            <a:graphicData uri="http://schemas.openxmlformats.org/presentationml/2006/ole">
              <p:oleObj spid="_x0000_s77826" name="Equation" r:id="rId3" imgW="825480" imgH="228600" progId="Equation.3">
                <p:embed/>
              </p:oleObj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2428828" y="2428868"/>
              <a:ext cx="6715172" cy="28379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400" dirty="0" smtClean="0"/>
                <a:t>Untuk semua nilai x,  fungsi ini tidak memiliki invers, maka diberikan syarat dengan domain yang terbatas :   </a:t>
              </a:r>
            </a:p>
            <a:p>
              <a:endParaRPr lang="id-ID" sz="2800" dirty="0" smtClean="0"/>
            </a:p>
            <a:p>
              <a:r>
                <a:rPr lang="id-ID" sz="2800" dirty="0" smtClean="0"/>
                <a:t> </a:t>
              </a:r>
            </a:p>
            <a:p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85984" y="1821544"/>
              <a:ext cx="2598788" cy="6656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3200" dirty="0" smtClean="0">
                  <a:solidFill>
                    <a:srgbClr val="FF0000"/>
                  </a:solidFill>
                </a:rPr>
                <a:t>Pembahasan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4643438" y="3469476"/>
            <a:ext cx="3786214" cy="699896"/>
          </p:xfrm>
          <a:graphic>
            <a:graphicData uri="http://schemas.openxmlformats.org/presentationml/2006/ole">
              <p:oleObj spid="_x0000_s77827" name="Equation" r:id="rId4" imgW="1269720" imgH="253800" progId="Equation.3">
                <p:embed/>
              </p:oleObj>
            </a:graphicData>
          </a:graphic>
        </p:graphicFrame>
        <p:grpSp>
          <p:nvGrpSpPr>
            <p:cNvPr id="3" name="Group 53"/>
            <p:cNvGrpSpPr/>
            <p:nvPr/>
          </p:nvGrpSpPr>
          <p:grpSpPr>
            <a:xfrm>
              <a:off x="2571736" y="3214685"/>
              <a:ext cx="2857520" cy="3345092"/>
              <a:chOff x="2571736" y="3214685"/>
              <a:chExt cx="2857520" cy="334509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1713686" y="5143512"/>
                <a:ext cx="2715438" cy="7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Arc 14"/>
              <p:cNvSpPr>
                <a:spLocks/>
              </p:cNvSpPr>
              <p:nvPr/>
            </p:nvSpPr>
            <p:spPr bwMode="auto">
              <a:xfrm rot="10800000" flipH="1">
                <a:off x="2910464" y="3214685"/>
                <a:ext cx="1447222" cy="26485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854"/>
                  <a:gd name="T1" fmla="*/ 0 h 21600"/>
                  <a:gd name="T2" fmla="*/ 20854 w 20854"/>
                  <a:gd name="T3" fmla="*/ 15974 h 21600"/>
                  <a:gd name="T4" fmla="*/ 0 w 208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54" h="21600" fill="none" extrusionOk="0">
                    <a:moveTo>
                      <a:pt x="-1" y="0"/>
                    </a:moveTo>
                    <a:cubicBezTo>
                      <a:pt x="9762" y="0"/>
                      <a:pt x="18311" y="6548"/>
                      <a:pt x="20854" y="15973"/>
                    </a:cubicBezTo>
                  </a:path>
                  <a:path w="20854" h="21600" stroke="0" extrusionOk="0">
                    <a:moveTo>
                      <a:pt x="-1" y="0"/>
                    </a:moveTo>
                    <a:cubicBezTo>
                      <a:pt x="9762" y="0"/>
                      <a:pt x="18311" y="6548"/>
                      <a:pt x="20854" y="159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4" name="Group 32"/>
              <p:cNvGrpSpPr/>
              <p:nvPr/>
            </p:nvGrpSpPr>
            <p:grpSpPr>
              <a:xfrm>
                <a:off x="2571736" y="4071942"/>
                <a:ext cx="2857520" cy="2487835"/>
                <a:chOff x="2571736" y="4071942"/>
                <a:chExt cx="2857520" cy="2487835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>
                  <a:off x="2571736" y="6215082"/>
                  <a:ext cx="2857520" cy="1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6" name="Object 2"/>
                <p:cNvGraphicFramePr>
                  <a:graphicFrameLocks noChangeAspect="1"/>
                </p:cNvGraphicFramePr>
                <p:nvPr/>
              </p:nvGraphicFramePr>
              <p:xfrm>
                <a:off x="2971336" y="5728398"/>
                <a:ext cx="200041" cy="269875"/>
              </p:xfrm>
              <a:graphic>
                <a:graphicData uri="http://schemas.openxmlformats.org/presentationml/2006/ole">
                  <p:oleObj spid="_x0000_s77828" name="Equation" r:id="rId5" imgW="114120" imgH="114120" progId="Equation.3">
                    <p:embed/>
                  </p:oleObj>
                </a:graphicData>
              </a:graphic>
            </p:graphicFrame>
            <p:graphicFrame>
              <p:nvGraphicFramePr>
                <p:cNvPr id="17" name="Object 2"/>
                <p:cNvGraphicFramePr>
                  <a:graphicFrameLocks noChangeAspect="1"/>
                </p:cNvGraphicFramePr>
                <p:nvPr/>
              </p:nvGraphicFramePr>
              <p:xfrm>
                <a:off x="4160150" y="4143380"/>
                <a:ext cx="200041" cy="269875"/>
              </p:xfrm>
              <a:graphic>
                <a:graphicData uri="http://schemas.openxmlformats.org/presentationml/2006/ole">
                  <p:oleObj spid="_x0000_s77829" name="Equation" r:id="rId6" imgW="114120" imgH="114120" progId="Equation.3">
                    <p:embed/>
                  </p:oleObj>
                </a:graphicData>
              </a:graphic>
            </p:graphicFrame>
            <p:graphicFrame>
              <p:nvGraphicFramePr>
                <p:cNvPr id="18" name="Object 2"/>
                <p:cNvGraphicFramePr>
                  <a:graphicFrameLocks noChangeAspect="1"/>
                </p:cNvGraphicFramePr>
                <p:nvPr/>
              </p:nvGraphicFramePr>
              <p:xfrm>
                <a:off x="3571868" y="5357826"/>
                <a:ext cx="200041" cy="269875"/>
              </p:xfrm>
              <a:graphic>
                <a:graphicData uri="http://schemas.openxmlformats.org/presentationml/2006/ole">
                  <p:oleObj spid="_x0000_s77830" name="Equation" r:id="rId7" imgW="114120" imgH="114120" progId="Equation.3">
                    <p:embed/>
                  </p:oleObj>
                </a:graphicData>
              </a:graphic>
            </p:graphicFrame>
            <p:cxnSp>
              <p:nvCxnSpPr>
                <p:cNvPr id="19" name="Straight Connector 18"/>
                <p:cNvCxnSpPr/>
                <p:nvPr/>
              </p:nvCxnSpPr>
              <p:spPr>
                <a:xfrm>
                  <a:off x="3071802" y="5472806"/>
                  <a:ext cx="571504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3321835" y="5250669"/>
                  <a:ext cx="1928826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3277499" y="5822173"/>
                  <a:ext cx="786612" cy="794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2" name="Object 2"/>
                <p:cNvGraphicFramePr>
                  <a:graphicFrameLocks noChangeAspect="1"/>
                </p:cNvGraphicFramePr>
                <p:nvPr/>
              </p:nvGraphicFramePr>
              <p:xfrm>
                <a:off x="3599764" y="6286520"/>
                <a:ext cx="155575" cy="258754"/>
              </p:xfrm>
              <a:graphic>
                <a:graphicData uri="http://schemas.openxmlformats.org/presentationml/2006/ole">
                  <p:oleObj spid="_x0000_s77831" name="Equation" r:id="rId8" imgW="8856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23" name="Object 2"/>
                <p:cNvGraphicFramePr>
                  <a:graphicFrameLocks noChangeAspect="1"/>
                </p:cNvGraphicFramePr>
                <p:nvPr/>
              </p:nvGraphicFramePr>
              <p:xfrm>
                <a:off x="4180343" y="6301014"/>
                <a:ext cx="222250" cy="258763"/>
              </p:xfrm>
              <a:graphic>
                <a:graphicData uri="http://schemas.openxmlformats.org/presentationml/2006/ole">
                  <p:oleObj spid="_x0000_s77832" name="Equation" r:id="rId9" imgW="126720" imgH="164880" progId="Equation.3">
                    <p:embed/>
                  </p:oleObj>
                </a:graphicData>
              </a:graphic>
            </p:graphicFrame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71802" y="4214818"/>
                  <a:ext cx="1143008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5" name="Object 2"/>
                <p:cNvGraphicFramePr>
                  <a:graphicFrameLocks noChangeAspect="1"/>
                </p:cNvGraphicFramePr>
                <p:nvPr/>
              </p:nvGraphicFramePr>
              <p:xfrm>
                <a:off x="2786050" y="5344444"/>
                <a:ext cx="222250" cy="258763"/>
              </p:xfrm>
              <a:graphic>
                <a:graphicData uri="http://schemas.openxmlformats.org/presentationml/2006/ole">
                  <p:oleObj spid="_x0000_s77833" name="Equation" r:id="rId10" imgW="126720" imgH="164880" progId="Equation.3">
                    <p:embed/>
                  </p:oleObj>
                </a:graphicData>
              </a:graphic>
            </p:graphicFrame>
            <p:graphicFrame>
              <p:nvGraphicFramePr>
                <p:cNvPr id="26" name="Object 2"/>
                <p:cNvGraphicFramePr>
                  <a:graphicFrameLocks noChangeAspect="1"/>
                </p:cNvGraphicFramePr>
                <p:nvPr/>
              </p:nvGraphicFramePr>
              <p:xfrm>
                <a:off x="2786050" y="4071942"/>
                <a:ext cx="222250" cy="258763"/>
              </p:xfrm>
              <a:graphic>
                <a:graphicData uri="http://schemas.openxmlformats.org/presentationml/2006/ole">
                  <p:oleObj spid="_x0000_s77834" name="Equation" r:id="rId11" imgW="126720" imgH="164880" progId="Equation.3">
                    <p:embed/>
                  </p:oleObj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071670" y="1428736"/>
            <a:ext cx="6929486" cy="4407662"/>
            <a:chOff x="2285952" y="785794"/>
            <a:chExt cx="6858048" cy="483629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2498057" y="1569645"/>
            <a:ext cx="1977401" cy="2143125"/>
          </p:xfrm>
          <a:graphic>
            <a:graphicData uri="http://schemas.openxmlformats.org/presentationml/2006/ole">
              <p:oleObj spid="_x0000_s78850" name="Equation" r:id="rId3" imgW="977760" imgH="990360" progId="Equation.3">
                <p:embed/>
              </p:oleObj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2285952" y="785794"/>
              <a:ext cx="6858048" cy="574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400" dirty="0" smtClean="0"/>
                <a:t>Fungsi invers untuk domain ini memenuhi </a:t>
              </a:r>
              <a:r>
                <a:rPr lang="id-ID" sz="2800" dirty="0" smtClean="0"/>
                <a:t>: </a:t>
              </a:r>
              <a:endParaRPr lang="en-US" sz="2800" dirty="0"/>
            </a:p>
          </p:txBody>
        </p:sp>
        <p:grpSp>
          <p:nvGrpSpPr>
            <p:cNvPr id="3" name="Group 47"/>
            <p:cNvGrpSpPr/>
            <p:nvPr/>
          </p:nvGrpSpPr>
          <p:grpSpPr>
            <a:xfrm>
              <a:off x="4857752" y="857232"/>
              <a:ext cx="4111369" cy="4764852"/>
              <a:chOff x="4857752" y="857232"/>
              <a:chExt cx="4111369" cy="4764852"/>
            </a:xfrm>
          </p:grpSpPr>
          <p:cxnSp>
            <p:nvCxnSpPr>
              <p:cNvPr id="8" name="Straight Connector 5"/>
              <p:cNvCxnSpPr/>
              <p:nvPr/>
            </p:nvCxnSpPr>
            <p:spPr>
              <a:xfrm>
                <a:off x="4857752" y="5077577"/>
                <a:ext cx="3843678" cy="20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9" name="Object 2"/>
              <p:cNvGraphicFramePr>
                <a:graphicFrameLocks noChangeAspect="1"/>
              </p:cNvGraphicFramePr>
              <p:nvPr/>
            </p:nvGraphicFramePr>
            <p:xfrm>
              <a:off x="5264658" y="4330144"/>
              <a:ext cx="219655" cy="341570"/>
            </p:xfrm>
            <a:graphic>
              <a:graphicData uri="http://schemas.openxmlformats.org/presentationml/2006/ole">
                <p:oleObj spid="_x0000_s78851" name="Equation" r:id="rId4" imgW="114120" imgH="114120" progId="Equation.3">
                  <p:embed/>
                </p:oleObj>
              </a:graphicData>
            </a:graphic>
          </p:graphicFrame>
          <p:graphicFrame>
            <p:nvGraphicFramePr>
              <p:cNvPr id="10" name="Object 2"/>
              <p:cNvGraphicFramePr>
                <a:graphicFrameLocks noChangeAspect="1"/>
              </p:cNvGraphicFramePr>
              <p:nvPr/>
            </p:nvGraphicFramePr>
            <p:xfrm>
              <a:off x="5986577" y="5077577"/>
              <a:ext cx="170829" cy="327494"/>
            </p:xfrm>
            <a:graphic>
              <a:graphicData uri="http://schemas.openxmlformats.org/presentationml/2006/ole">
                <p:oleObj spid="_x0000_s78852" name="Equation" r:id="rId5" imgW="88560" imgH="164880" progId="Equation.3">
                  <p:embed/>
                </p:oleObj>
              </a:graphicData>
            </a:graphic>
          </p:graphicFrame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6344429" y="5094514"/>
              <a:ext cx="244041" cy="327506"/>
            </p:xfrm>
            <a:graphic>
              <a:graphicData uri="http://schemas.openxmlformats.org/presentationml/2006/ole">
                <p:oleObj spid="_x0000_s78853" name="Equation" r:id="rId6" imgW="126720" imgH="164880" progId="Equation.3">
                  <p:embed/>
                </p:oleObj>
              </a:graphicData>
            </a:graphic>
          </p:graphicFrame>
          <p:graphicFrame>
            <p:nvGraphicFramePr>
              <p:cNvPr id="12" name="Object 2"/>
              <p:cNvGraphicFramePr>
                <a:graphicFrameLocks noChangeAspect="1"/>
              </p:cNvGraphicFramePr>
              <p:nvPr/>
            </p:nvGraphicFramePr>
            <p:xfrm>
              <a:off x="5093079" y="3885230"/>
              <a:ext cx="244041" cy="327506"/>
            </p:xfrm>
            <a:graphic>
              <a:graphicData uri="http://schemas.openxmlformats.org/presentationml/2006/ole">
                <p:oleObj spid="_x0000_s78854" name="Equation" r:id="rId7" imgW="126720" imgH="164880" progId="Equation.3">
                  <p:embed/>
                </p:oleObj>
              </a:graphicData>
            </a:graphic>
          </p:graphicFrame>
          <p:graphicFrame>
            <p:nvGraphicFramePr>
              <p:cNvPr id="13" name="Object 2"/>
              <p:cNvGraphicFramePr>
                <a:graphicFrameLocks noChangeAspect="1"/>
              </p:cNvGraphicFramePr>
              <p:nvPr/>
            </p:nvGraphicFramePr>
            <p:xfrm>
              <a:off x="5093079" y="2072609"/>
              <a:ext cx="244041" cy="327506"/>
            </p:xfrm>
            <a:graphic>
              <a:graphicData uri="http://schemas.openxmlformats.org/presentationml/2006/ole">
                <p:oleObj spid="_x0000_s78855" name="Equation" r:id="rId8" imgW="126720" imgH="164880" progId="Equation.3">
                  <p:embed/>
                </p:oleObj>
              </a:graphicData>
            </a:graphic>
          </p:graphicFrame>
          <p:cxnSp>
            <p:nvCxnSpPr>
              <p:cNvPr id="14" name="Straight Connector 13"/>
              <p:cNvCxnSpPr/>
              <p:nvPr/>
            </p:nvCxnSpPr>
            <p:spPr>
              <a:xfrm rot="5400000">
                <a:off x="3371045" y="3586280"/>
                <a:ext cx="4070737" cy="8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Arc 14"/>
              <p:cNvSpPr>
                <a:spLocks/>
              </p:cNvSpPr>
              <p:nvPr/>
            </p:nvSpPr>
            <p:spPr bwMode="auto">
              <a:xfrm rot="11019922" flipH="1">
                <a:off x="5429824" y="857232"/>
                <a:ext cx="895357" cy="36901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854"/>
                  <a:gd name="T1" fmla="*/ 0 h 21600"/>
                  <a:gd name="T2" fmla="*/ 20854 w 20854"/>
                  <a:gd name="T3" fmla="*/ 15974 h 21600"/>
                  <a:gd name="T4" fmla="*/ 0 w 208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54" h="21600" fill="none" extrusionOk="0">
                    <a:moveTo>
                      <a:pt x="-1" y="0"/>
                    </a:moveTo>
                    <a:cubicBezTo>
                      <a:pt x="9762" y="0"/>
                      <a:pt x="18311" y="6548"/>
                      <a:pt x="20854" y="15973"/>
                    </a:cubicBezTo>
                  </a:path>
                  <a:path w="20854" h="21600" stroke="0" extrusionOk="0">
                    <a:moveTo>
                      <a:pt x="-1" y="0"/>
                    </a:moveTo>
                    <a:cubicBezTo>
                      <a:pt x="9762" y="0"/>
                      <a:pt x="18311" y="6548"/>
                      <a:pt x="20854" y="1597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" name="Arc 14"/>
              <p:cNvSpPr>
                <a:spLocks/>
              </p:cNvSpPr>
              <p:nvPr/>
            </p:nvSpPr>
            <p:spPr bwMode="auto">
              <a:xfrm rot="15294737">
                <a:off x="6657807" y="3066535"/>
                <a:ext cx="1016395" cy="275625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0854"/>
                  <a:gd name="T1" fmla="*/ 0 h 21600"/>
                  <a:gd name="T2" fmla="*/ 20854 w 20854"/>
                  <a:gd name="T3" fmla="*/ 15974 h 21600"/>
                  <a:gd name="T4" fmla="*/ 0 w 20854"/>
                  <a:gd name="T5" fmla="*/ 21600 h 21600"/>
                  <a:gd name="connsiteX0" fmla="*/ 8402 w 29257"/>
                  <a:gd name="connsiteY0" fmla="*/ 0 h 15973"/>
                  <a:gd name="connsiteX1" fmla="*/ 29257 w 29257"/>
                  <a:gd name="connsiteY1" fmla="*/ 15973 h 15973"/>
                  <a:gd name="connsiteX0" fmla="*/ 8402 w 29257"/>
                  <a:gd name="connsiteY0" fmla="*/ 0 h 15973"/>
                  <a:gd name="connsiteX1" fmla="*/ 29257 w 29257"/>
                  <a:gd name="connsiteY1" fmla="*/ 15973 h 15973"/>
                  <a:gd name="connsiteX2" fmla="*/ 0 w 29257"/>
                  <a:gd name="connsiteY2" fmla="*/ 9057 h 15973"/>
                  <a:gd name="connsiteX3" fmla="*/ 8402 w 29257"/>
                  <a:gd name="connsiteY3" fmla="*/ 0 h 15973"/>
                  <a:gd name="connsiteX0" fmla="*/ 8402 w 32419"/>
                  <a:gd name="connsiteY0" fmla="*/ 0 h 15973"/>
                  <a:gd name="connsiteX1" fmla="*/ 29257 w 32419"/>
                  <a:gd name="connsiteY1" fmla="*/ 15973 h 15973"/>
                  <a:gd name="connsiteX0" fmla="*/ 22656 w 32419"/>
                  <a:gd name="connsiteY0" fmla="*/ 3711 h 15973"/>
                  <a:gd name="connsiteX1" fmla="*/ 29257 w 32419"/>
                  <a:gd name="connsiteY1" fmla="*/ 15973 h 15973"/>
                  <a:gd name="connsiteX2" fmla="*/ 0 w 32419"/>
                  <a:gd name="connsiteY2" fmla="*/ 9057 h 15973"/>
                  <a:gd name="connsiteX3" fmla="*/ 22656 w 32419"/>
                  <a:gd name="connsiteY3" fmla="*/ 3711 h 1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19" h="15973" fill="none" extrusionOk="0">
                    <a:moveTo>
                      <a:pt x="8402" y="0"/>
                    </a:moveTo>
                    <a:cubicBezTo>
                      <a:pt x="18165" y="0"/>
                      <a:pt x="26714" y="6548"/>
                      <a:pt x="29257" y="15973"/>
                    </a:cubicBezTo>
                  </a:path>
                  <a:path w="32419" h="15973" stroke="0" extrusionOk="0">
                    <a:moveTo>
                      <a:pt x="22656" y="3711"/>
                    </a:moveTo>
                    <a:cubicBezTo>
                      <a:pt x="32419" y="3711"/>
                      <a:pt x="26714" y="6548"/>
                      <a:pt x="29257" y="15973"/>
                    </a:cubicBezTo>
                    <a:lnTo>
                      <a:pt x="0" y="9057"/>
                    </a:lnTo>
                    <a:cubicBezTo>
                      <a:pt x="0" y="1857"/>
                      <a:pt x="22656" y="10911"/>
                      <a:pt x="22656" y="3711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>
                <a:off x="4694413" y="2099149"/>
                <a:ext cx="3762708" cy="327914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406849" y="4516711"/>
                <a:ext cx="549097" cy="542497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99061" y="3992583"/>
                <a:ext cx="608965" cy="60687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Object 2"/>
              <p:cNvGraphicFramePr>
                <a:graphicFrameLocks noChangeAspect="1"/>
              </p:cNvGraphicFramePr>
              <p:nvPr/>
            </p:nvGraphicFramePr>
            <p:xfrm>
              <a:off x="5770925" y="4862874"/>
              <a:ext cx="219655" cy="341570"/>
            </p:xfrm>
            <a:graphic>
              <a:graphicData uri="http://schemas.openxmlformats.org/presentationml/2006/ole">
                <p:oleObj spid="_x0000_s78856" name="Equation" r:id="rId9" imgW="114120" imgH="114120" progId="Equation.3">
                  <p:embed/>
                </p:oleObj>
              </a:graphicData>
            </a:graphic>
          </p:graphicFrame>
          <p:graphicFrame>
            <p:nvGraphicFramePr>
              <p:cNvPr id="21" name="Object 2"/>
              <p:cNvGraphicFramePr>
                <a:graphicFrameLocks noChangeAspect="1"/>
              </p:cNvGraphicFramePr>
              <p:nvPr/>
            </p:nvGraphicFramePr>
            <p:xfrm>
              <a:off x="6241579" y="4416528"/>
              <a:ext cx="219655" cy="341570"/>
            </p:xfrm>
            <a:graphic>
              <a:graphicData uri="http://schemas.openxmlformats.org/presentationml/2006/ole">
                <p:oleObj spid="_x0000_s78857" name="Equation" r:id="rId10" imgW="114120" imgH="114120" progId="Equation.3">
                  <p:embed/>
                </p:oleObj>
              </a:graphicData>
            </a:graphic>
          </p:graphicFrame>
          <p:graphicFrame>
            <p:nvGraphicFramePr>
              <p:cNvPr id="22" name="Object 2"/>
              <p:cNvGraphicFramePr>
                <a:graphicFrameLocks noChangeAspect="1"/>
              </p:cNvGraphicFramePr>
              <p:nvPr/>
            </p:nvGraphicFramePr>
            <p:xfrm>
              <a:off x="5720619" y="3865428"/>
              <a:ext cx="219655" cy="341570"/>
            </p:xfrm>
            <a:graphic>
              <a:graphicData uri="http://schemas.openxmlformats.org/presentationml/2006/ole">
                <p:oleObj spid="_x0000_s78858" name="Equation" r:id="rId11" imgW="114120" imgH="114120" progId="Equation.3">
                  <p:embed/>
                </p:oleObj>
              </a:graphicData>
            </a:graphic>
          </p:graphicFrame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6177831" y="2129151"/>
              <a:ext cx="219655" cy="341570"/>
            </p:xfrm>
            <a:graphic>
              <a:graphicData uri="http://schemas.openxmlformats.org/presentationml/2006/ole">
                <p:oleObj spid="_x0000_s78859" name="Equation" r:id="rId12" imgW="114120" imgH="114120" progId="Equation.3">
                  <p:embed/>
                </p:oleObj>
              </a:graphicData>
            </a:graphic>
          </p:graphicFrame>
          <p:graphicFrame>
            <p:nvGraphicFramePr>
              <p:cNvPr id="24" name="Object 2"/>
              <p:cNvGraphicFramePr>
                <a:graphicFrameLocks noChangeAspect="1"/>
              </p:cNvGraphicFramePr>
              <p:nvPr/>
            </p:nvGraphicFramePr>
            <p:xfrm>
              <a:off x="7760121" y="3695794"/>
              <a:ext cx="219655" cy="341570"/>
            </p:xfrm>
            <a:graphic>
              <a:graphicData uri="http://schemas.openxmlformats.org/presentationml/2006/ole">
                <p:oleObj spid="_x0000_s78860" name="Equation" r:id="rId13" imgW="114120" imgH="114120" progId="Equation.3">
                  <p:embed/>
                </p:oleObj>
              </a:graphicData>
            </a:graphic>
          </p:graphicFrame>
          <p:cxnSp>
            <p:nvCxnSpPr>
              <p:cNvPr id="25" name="Straight Connector 24"/>
              <p:cNvCxnSpPr/>
              <p:nvPr/>
            </p:nvCxnSpPr>
            <p:spPr>
              <a:xfrm>
                <a:off x="6269715" y="2274676"/>
                <a:ext cx="1568848" cy="1537075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6" name="Object 2"/>
              <p:cNvGraphicFramePr>
                <a:graphicFrameLocks noChangeAspect="1"/>
              </p:cNvGraphicFramePr>
              <p:nvPr/>
            </p:nvGraphicFramePr>
            <p:xfrm>
              <a:off x="7794481" y="5128388"/>
              <a:ext cx="244041" cy="327506"/>
            </p:xfrm>
            <a:graphic>
              <a:graphicData uri="http://schemas.openxmlformats.org/presentationml/2006/ole">
                <p:oleObj spid="_x0000_s78861" name="Equation" r:id="rId14" imgW="126720" imgH="164880" progId="Equation.3">
                  <p:embed/>
                </p:oleObj>
              </a:graphicData>
            </a:graphic>
          </p:graphicFrame>
          <p:graphicFrame>
            <p:nvGraphicFramePr>
              <p:cNvPr id="27" name="Object 2"/>
              <p:cNvGraphicFramePr>
                <a:graphicFrameLocks noChangeAspect="1"/>
              </p:cNvGraphicFramePr>
              <p:nvPr/>
            </p:nvGraphicFramePr>
            <p:xfrm>
              <a:off x="5857884" y="1285860"/>
              <a:ext cx="1195803" cy="604796"/>
            </p:xfrm>
            <a:graphic>
              <a:graphicData uri="http://schemas.openxmlformats.org/presentationml/2006/ole">
                <p:oleObj spid="_x0000_s78862" name="Equation" r:id="rId15" imgW="622080" imgH="228600" progId="Equation.3">
                  <p:embed/>
                </p:oleObj>
              </a:graphicData>
            </a:graphic>
          </p:graphicFrame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7700106" y="3056644"/>
              <a:ext cx="1269015" cy="636926"/>
            </p:xfrm>
            <a:graphic>
              <a:graphicData uri="http://schemas.openxmlformats.org/presentationml/2006/ole">
                <p:oleObj spid="_x0000_s78863" name="Equation" r:id="rId16" imgW="660240" imgH="2412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-591071" y="197570"/>
            <a:ext cx="9565122" cy="6088950"/>
            <a:chOff x="-326951" y="-307882"/>
            <a:chExt cx="9528671" cy="7109610"/>
          </a:xfrm>
        </p:grpSpPr>
        <p:sp>
          <p:nvSpPr>
            <p:cNvPr id="5" name="Rectangle 4"/>
            <p:cNvSpPr/>
            <p:nvPr/>
          </p:nvSpPr>
          <p:spPr>
            <a:xfrm>
              <a:off x="2298954" y="785794"/>
              <a:ext cx="66347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3200" dirty="0"/>
                <a:t>Fungsi </a:t>
              </a:r>
              <a:r>
                <a:rPr lang="id-ID" sz="3200" dirty="0" smtClean="0"/>
                <a:t>invers dari fungsi komposisi</a:t>
              </a:r>
              <a:endParaRPr lang="en-US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57422" y="1428736"/>
              <a:ext cx="6643734" cy="15903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200" dirty="0" smtClean="0"/>
                <a:t>Dari dua fungsi atau lebih dapat disusun fungsi komposisi dari setiap fungsi satu – satu, dengan syarat tertentu akan memiliki invers. Fungsi invers dari fungsi komposisi dirumuskan </a:t>
              </a:r>
              <a:r>
                <a:rPr lang="id-ID" sz="2400" dirty="0" smtClean="0"/>
                <a:t>: </a:t>
              </a:r>
              <a:endParaRPr lang="en-US" sz="24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737920" y="2631088"/>
            <a:ext cx="2463800" cy="484899"/>
          </p:xfrm>
          <a:graphic>
            <a:graphicData uri="http://schemas.openxmlformats.org/presentationml/2006/ole">
              <p:oleObj spid="_x0000_s79874" name="Equation" r:id="rId3" imgW="1282680" imgH="228600" progId="Equation.3">
                <p:embed/>
              </p:oleObj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2371490" y="3328328"/>
              <a:ext cx="66437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d-ID" sz="2200" dirty="0" smtClean="0"/>
                <a:t>Sifat fungsi invers dari fungsi komposisi dapat diamati melalui gambar berikut ini :</a:t>
              </a:r>
              <a:endParaRPr lang="en-US" sz="2200" dirty="0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831162" y="1330509"/>
              <a:ext cx="768" cy="231"/>
              <a:chOff x="2496" y="2697"/>
              <a:chExt cx="768" cy="231"/>
            </a:xfrm>
            <a:solidFill>
              <a:srgbClr val="00B0F0"/>
            </a:solidFill>
          </p:grpSpPr>
          <p:sp>
            <p:nvSpPr>
              <p:cNvPr id="77" name="Line 5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0"/>
              </a:xfrm>
              <a:prstGeom prst="line">
                <a:avLst/>
              </a:pr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8" name="Freeform 6"/>
              <p:cNvSpPr>
                <a:spLocks/>
              </p:cNvSpPr>
              <p:nvPr/>
            </p:nvSpPr>
            <p:spPr bwMode="auto">
              <a:xfrm rot="360333">
                <a:off x="2496" y="2736"/>
                <a:ext cx="768" cy="192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384" y="16"/>
                  </a:cxn>
                  <a:cxn ang="0">
                    <a:pos x="768" y="208"/>
                  </a:cxn>
                </a:cxnLst>
                <a:rect l="0" t="0" r="r" b="b"/>
                <a:pathLst>
                  <a:path w="768" h="304">
                    <a:moveTo>
                      <a:pt x="0" y="304"/>
                    </a:moveTo>
                    <a:cubicBezTo>
                      <a:pt x="128" y="168"/>
                      <a:pt x="256" y="32"/>
                      <a:pt x="384" y="16"/>
                    </a:cubicBezTo>
                    <a:cubicBezTo>
                      <a:pt x="512" y="0"/>
                      <a:pt x="640" y="104"/>
                      <a:pt x="768" y="208"/>
                    </a:cubicBezTo>
                  </a:path>
                </a:pathLst>
              </a:custGeom>
              <a:grpFill/>
              <a:ln w="28575" cap="flat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823" y="2697"/>
                <a:ext cx="96" cy="96"/>
                <a:chOff x="3648" y="2688"/>
                <a:chExt cx="96" cy="96"/>
              </a:xfrm>
              <a:grpFill/>
            </p:grpSpPr>
            <p:sp>
              <p:nvSpPr>
                <p:cNvPr id="80" name="Line 8"/>
                <p:cNvSpPr>
                  <a:spLocks noChangeShapeType="1"/>
                </p:cNvSpPr>
                <p:nvPr/>
              </p:nvSpPr>
              <p:spPr bwMode="auto">
                <a:xfrm>
                  <a:off x="3648" y="2688"/>
                  <a:ext cx="96" cy="48"/>
                </a:xfrm>
                <a:prstGeom prst="line">
                  <a:avLst/>
                </a:prstGeom>
                <a:grp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8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648" y="2736"/>
                  <a:ext cx="96" cy="48"/>
                </a:xfrm>
                <a:prstGeom prst="line">
                  <a:avLst/>
                </a:prstGeom>
                <a:grp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3044703" y="1397181"/>
              <a:ext cx="904" cy="447"/>
              <a:chOff x="2349" y="2697"/>
              <a:chExt cx="904" cy="447"/>
            </a:xfrm>
          </p:grpSpPr>
          <p:sp>
            <p:nvSpPr>
              <p:cNvPr id="72" name="Line 5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73" name="Freeform 6"/>
              <p:cNvSpPr>
                <a:spLocks/>
              </p:cNvSpPr>
              <p:nvPr/>
            </p:nvSpPr>
            <p:spPr bwMode="auto">
              <a:xfrm rot="360333">
                <a:off x="2349" y="2728"/>
                <a:ext cx="904" cy="416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384" y="16"/>
                  </a:cxn>
                  <a:cxn ang="0">
                    <a:pos x="768" y="208"/>
                  </a:cxn>
                </a:cxnLst>
                <a:rect l="0" t="0" r="r" b="b"/>
                <a:pathLst>
                  <a:path w="768" h="304">
                    <a:moveTo>
                      <a:pt x="0" y="304"/>
                    </a:moveTo>
                    <a:cubicBezTo>
                      <a:pt x="128" y="168"/>
                      <a:pt x="256" y="32"/>
                      <a:pt x="384" y="16"/>
                    </a:cubicBezTo>
                    <a:cubicBezTo>
                      <a:pt x="512" y="0"/>
                      <a:pt x="640" y="104"/>
                      <a:pt x="768" y="20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id-ID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2823" y="2697"/>
                <a:ext cx="96" cy="96"/>
                <a:chOff x="3648" y="2688"/>
                <a:chExt cx="96" cy="96"/>
              </a:xfrm>
            </p:grpSpPr>
            <p:sp>
              <p:nvSpPr>
                <p:cNvPr id="75" name="Line 8"/>
                <p:cNvSpPr>
                  <a:spLocks noChangeShapeType="1"/>
                </p:cNvSpPr>
                <p:nvPr/>
              </p:nvSpPr>
              <p:spPr bwMode="auto">
                <a:xfrm>
                  <a:off x="3648" y="2688"/>
                  <a:ext cx="96" cy="4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648" y="2736"/>
                  <a:ext cx="96" cy="4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3391736" y="248456"/>
              <a:ext cx="792" cy="385"/>
              <a:chOff x="2464" y="2697"/>
              <a:chExt cx="792" cy="385"/>
            </a:xfrm>
          </p:grpSpPr>
          <p:sp>
            <p:nvSpPr>
              <p:cNvPr id="67" name="Line 5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60333">
                <a:off x="2464" y="2734"/>
                <a:ext cx="792" cy="348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384" y="16"/>
                  </a:cxn>
                  <a:cxn ang="0">
                    <a:pos x="768" y="208"/>
                  </a:cxn>
                </a:cxnLst>
                <a:rect l="0" t="0" r="r" b="b"/>
                <a:pathLst>
                  <a:path w="768" h="304">
                    <a:moveTo>
                      <a:pt x="0" y="304"/>
                    </a:moveTo>
                    <a:cubicBezTo>
                      <a:pt x="128" y="168"/>
                      <a:pt x="256" y="32"/>
                      <a:pt x="384" y="16"/>
                    </a:cubicBezTo>
                    <a:cubicBezTo>
                      <a:pt x="512" y="0"/>
                      <a:pt x="640" y="104"/>
                      <a:pt x="768" y="208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id-ID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2823" y="2697"/>
                <a:ext cx="96" cy="96"/>
                <a:chOff x="3648" y="2688"/>
                <a:chExt cx="96" cy="96"/>
              </a:xfrm>
            </p:grpSpPr>
            <p:sp>
              <p:nvSpPr>
                <p:cNvPr id="70" name="Line 8"/>
                <p:cNvSpPr>
                  <a:spLocks noChangeShapeType="1"/>
                </p:cNvSpPr>
                <p:nvPr/>
              </p:nvSpPr>
              <p:spPr bwMode="auto">
                <a:xfrm>
                  <a:off x="3648" y="2688"/>
                  <a:ext cx="96" cy="4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7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648" y="2736"/>
                  <a:ext cx="96" cy="48"/>
                </a:xfrm>
                <a:prstGeom prst="line">
                  <a:avLst/>
                </a:pr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13" name="Group 106"/>
            <p:cNvGrpSpPr/>
            <p:nvPr/>
          </p:nvGrpSpPr>
          <p:grpSpPr>
            <a:xfrm>
              <a:off x="-326951" y="-307882"/>
              <a:ext cx="9111001" cy="7109610"/>
              <a:chOff x="-326951" y="-307882"/>
              <a:chExt cx="9111001" cy="7109610"/>
            </a:xfrm>
          </p:grpSpPr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2414792" y="4372860"/>
                <a:ext cx="838200" cy="1600200"/>
                <a:chOff x="2064" y="2688"/>
                <a:chExt cx="528" cy="1008"/>
              </a:xfrm>
              <a:solidFill>
                <a:srgbClr val="FFC000"/>
              </a:solidFill>
            </p:grpSpPr>
            <p:sp>
              <p:nvSpPr>
                <p:cNvPr id="65" name="Oval 14"/>
                <p:cNvSpPr>
                  <a:spLocks noChangeArrowheads="1"/>
                </p:cNvSpPr>
                <p:nvPr/>
              </p:nvSpPr>
              <p:spPr bwMode="auto">
                <a:xfrm>
                  <a:off x="2064" y="2688"/>
                  <a:ext cx="528" cy="1008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44" y="3007"/>
                  <a:ext cx="228" cy="368"/>
                </a:xfrm>
                <a:prstGeom prst="rect">
                  <a:avLst/>
                </a:prstGeom>
                <a:grp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id-ID" sz="3200" dirty="0" smtClean="0"/>
                    <a:t>x</a:t>
                  </a:r>
                  <a:endParaRPr lang="en-GB" sz="3200" dirty="0"/>
                </a:p>
              </p:txBody>
            </p:sp>
          </p:grpSp>
          <p:sp>
            <p:nvSpPr>
              <p:cNvPr id="14" name="Oval 18"/>
              <p:cNvSpPr>
                <a:spLocks noChangeArrowheads="1"/>
              </p:cNvSpPr>
              <p:nvPr/>
            </p:nvSpPr>
            <p:spPr bwMode="auto">
              <a:xfrm>
                <a:off x="3504822" y="4389124"/>
                <a:ext cx="838200" cy="16002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" name="Text Box 20"/>
              <p:cNvSpPr txBox="1">
                <a:spLocks noChangeArrowheads="1"/>
              </p:cNvSpPr>
              <p:nvPr/>
            </p:nvSpPr>
            <p:spPr bwMode="auto">
              <a:xfrm>
                <a:off x="3747272" y="4876220"/>
                <a:ext cx="370614" cy="584775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id-ID" sz="3200" dirty="0" smtClean="0"/>
                  <a:t>y</a:t>
                </a:r>
                <a:endParaRPr lang="en-GB" sz="3200" dirty="0"/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4588264" y="4444298"/>
                <a:ext cx="838200" cy="1600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4831812" y="4891386"/>
                <a:ext cx="346570" cy="584775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id-ID" sz="3200" dirty="0" smtClean="0"/>
                  <a:t>z</a:t>
                </a:r>
                <a:endParaRPr lang="en-GB" sz="3200" dirty="0"/>
              </a:p>
            </p:txBody>
          </p:sp>
          <p:grpSp>
            <p:nvGrpSpPr>
              <p:cNvPr id="19" name="Group 4"/>
              <p:cNvGrpSpPr>
                <a:grpSpLocks/>
              </p:cNvGrpSpPr>
              <p:nvPr/>
            </p:nvGrpSpPr>
            <p:grpSpPr bwMode="auto">
              <a:xfrm>
                <a:off x="-326951" y="912283"/>
                <a:ext cx="904" cy="447"/>
                <a:chOff x="2349" y="2697"/>
                <a:chExt cx="904" cy="447"/>
              </a:xfrm>
            </p:grpSpPr>
            <p:sp>
              <p:nvSpPr>
                <p:cNvPr id="60" name="Line 5"/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61" name="Freeform 6"/>
                <p:cNvSpPr>
                  <a:spLocks/>
                </p:cNvSpPr>
                <p:nvPr/>
              </p:nvSpPr>
              <p:spPr bwMode="auto">
                <a:xfrm rot="360333">
                  <a:off x="2349" y="2728"/>
                  <a:ext cx="904" cy="416"/>
                </a:xfrm>
                <a:custGeom>
                  <a:avLst/>
                  <a:gdLst/>
                  <a:ahLst/>
                  <a:cxnLst>
                    <a:cxn ang="0">
                      <a:pos x="0" y="304"/>
                    </a:cxn>
                    <a:cxn ang="0">
                      <a:pos x="384" y="16"/>
                    </a:cxn>
                    <a:cxn ang="0">
                      <a:pos x="768" y="208"/>
                    </a:cxn>
                  </a:cxnLst>
                  <a:rect l="0" t="0" r="r" b="b"/>
                  <a:pathLst>
                    <a:path w="768" h="304">
                      <a:moveTo>
                        <a:pt x="0" y="304"/>
                      </a:moveTo>
                      <a:cubicBezTo>
                        <a:pt x="128" y="168"/>
                        <a:pt x="256" y="32"/>
                        <a:pt x="384" y="16"/>
                      </a:cubicBezTo>
                      <a:cubicBezTo>
                        <a:pt x="512" y="0"/>
                        <a:pt x="640" y="104"/>
                        <a:pt x="768" y="208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grpSp>
              <p:nvGrpSpPr>
                <p:cNvPr id="23" name="Group 7"/>
                <p:cNvGrpSpPr>
                  <a:grpSpLocks/>
                </p:cNvGrpSpPr>
                <p:nvPr/>
              </p:nvGrpSpPr>
              <p:grpSpPr bwMode="auto">
                <a:xfrm>
                  <a:off x="2823" y="2697"/>
                  <a:ext cx="96" cy="96"/>
                  <a:chOff x="3648" y="2688"/>
                  <a:chExt cx="96" cy="96"/>
                </a:xfrm>
              </p:grpSpPr>
              <p:sp>
                <p:nvSpPr>
                  <p:cNvPr id="6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688"/>
                    <a:ext cx="96" cy="48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64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8" y="2736"/>
                    <a:ext cx="96" cy="48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082" y="-236442"/>
                <a:ext cx="792" cy="385"/>
                <a:chOff x="2464" y="2697"/>
                <a:chExt cx="792" cy="385"/>
              </a:xfrm>
            </p:grpSpPr>
            <p:sp>
              <p:nvSpPr>
                <p:cNvPr id="55" name="Line 5"/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56" name="Freeform 6"/>
                <p:cNvSpPr>
                  <a:spLocks/>
                </p:cNvSpPr>
                <p:nvPr/>
              </p:nvSpPr>
              <p:spPr bwMode="auto">
                <a:xfrm rot="360333">
                  <a:off x="2464" y="2734"/>
                  <a:ext cx="792" cy="348"/>
                </a:xfrm>
                <a:custGeom>
                  <a:avLst/>
                  <a:gdLst/>
                  <a:ahLst/>
                  <a:cxnLst>
                    <a:cxn ang="0">
                      <a:pos x="0" y="304"/>
                    </a:cxn>
                    <a:cxn ang="0">
                      <a:pos x="384" y="16"/>
                    </a:cxn>
                    <a:cxn ang="0">
                      <a:pos x="768" y="208"/>
                    </a:cxn>
                  </a:cxnLst>
                  <a:rect l="0" t="0" r="r" b="b"/>
                  <a:pathLst>
                    <a:path w="768" h="304">
                      <a:moveTo>
                        <a:pt x="0" y="304"/>
                      </a:moveTo>
                      <a:cubicBezTo>
                        <a:pt x="128" y="168"/>
                        <a:pt x="256" y="32"/>
                        <a:pt x="384" y="16"/>
                      </a:cubicBezTo>
                      <a:cubicBezTo>
                        <a:pt x="512" y="0"/>
                        <a:pt x="640" y="104"/>
                        <a:pt x="768" y="208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grpSp>
              <p:nvGrpSpPr>
                <p:cNvPr id="32" name="Group 7"/>
                <p:cNvGrpSpPr>
                  <a:grpSpLocks/>
                </p:cNvGrpSpPr>
                <p:nvPr/>
              </p:nvGrpSpPr>
              <p:grpSpPr bwMode="auto">
                <a:xfrm>
                  <a:off x="2823" y="2697"/>
                  <a:ext cx="96" cy="96"/>
                  <a:chOff x="3648" y="2688"/>
                  <a:chExt cx="96" cy="96"/>
                </a:xfrm>
              </p:grpSpPr>
              <p:sp>
                <p:nvSpPr>
                  <p:cNvPr id="5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688"/>
                    <a:ext cx="96" cy="48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59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8" y="2736"/>
                    <a:ext cx="96" cy="48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</p:grpSp>
          </p:grp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500298" y="4631574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3700676" y="4602340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4943258" y="4574204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grpSp>
            <p:nvGrpSpPr>
              <p:cNvPr id="45" name="Group 13"/>
              <p:cNvGrpSpPr>
                <a:grpSpLocks/>
              </p:cNvGrpSpPr>
              <p:nvPr/>
            </p:nvGrpSpPr>
            <p:grpSpPr bwMode="auto">
              <a:xfrm>
                <a:off x="5772378" y="4301420"/>
                <a:ext cx="838200" cy="1600200"/>
                <a:chOff x="2064" y="2688"/>
                <a:chExt cx="528" cy="1008"/>
              </a:xfrm>
              <a:solidFill>
                <a:srgbClr val="FFC000"/>
              </a:solidFill>
            </p:grpSpPr>
            <p:sp>
              <p:nvSpPr>
                <p:cNvPr id="53" name="Oval 14"/>
                <p:cNvSpPr>
                  <a:spLocks noChangeArrowheads="1"/>
                </p:cNvSpPr>
                <p:nvPr/>
              </p:nvSpPr>
              <p:spPr bwMode="auto">
                <a:xfrm>
                  <a:off x="2064" y="2688"/>
                  <a:ext cx="528" cy="1008"/>
                </a:xfrm>
                <a:prstGeom prst="ellips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44" y="3007"/>
                  <a:ext cx="228" cy="368"/>
                </a:xfrm>
                <a:prstGeom prst="rect">
                  <a:avLst/>
                </a:prstGeom>
                <a:grp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id-ID" sz="3200" dirty="0" smtClean="0"/>
                    <a:t>x</a:t>
                  </a:r>
                  <a:endParaRPr lang="en-GB" sz="3200" dirty="0"/>
                </a:p>
              </p:txBody>
            </p:sp>
          </p:grp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6862408" y="4317684"/>
                <a:ext cx="838200" cy="16002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7104858" y="4804780"/>
                <a:ext cx="370614" cy="584775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id-ID" sz="3200" dirty="0" smtClean="0"/>
                  <a:t>y</a:t>
                </a:r>
                <a:endParaRPr lang="en-GB" sz="3200" dirty="0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7945850" y="4372858"/>
                <a:ext cx="838200" cy="1600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7" name="Text Box 20"/>
              <p:cNvSpPr txBox="1">
                <a:spLocks noChangeArrowheads="1"/>
              </p:cNvSpPr>
              <p:nvPr/>
            </p:nvSpPr>
            <p:spPr bwMode="auto">
              <a:xfrm>
                <a:off x="8189398" y="4819946"/>
                <a:ext cx="346570" cy="584775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id-ID" sz="3200" dirty="0" smtClean="0"/>
                  <a:t>z</a:t>
                </a:r>
                <a:endParaRPr lang="en-GB" sz="3200" dirty="0"/>
              </a:p>
            </p:txBody>
          </p:sp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5857884" y="4560134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7058262" y="4530900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8300844" y="4502764"/>
                <a:ext cx="322263" cy="3667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●</a:t>
                </a:r>
              </a:p>
            </p:txBody>
          </p:sp>
          <p:grpSp>
            <p:nvGrpSpPr>
              <p:cNvPr id="50" name="Group 4"/>
              <p:cNvGrpSpPr>
                <a:grpSpLocks/>
              </p:cNvGrpSpPr>
              <p:nvPr/>
            </p:nvGrpSpPr>
            <p:grpSpPr bwMode="auto">
              <a:xfrm>
                <a:off x="3350590" y="-307882"/>
                <a:ext cx="792" cy="385"/>
                <a:chOff x="2464" y="2697"/>
                <a:chExt cx="792" cy="385"/>
              </a:xfrm>
            </p:grpSpPr>
            <p:sp>
              <p:nvSpPr>
                <p:cNvPr id="48" name="Line 5"/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9" name="Freeform 6"/>
                <p:cNvSpPr>
                  <a:spLocks/>
                </p:cNvSpPr>
                <p:nvPr/>
              </p:nvSpPr>
              <p:spPr bwMode="auto">
                <a:xfrm rot="360333">
                  <a:off x="2464" y="2734"/>
                  <a:ext cx="792" cy="348"/>
                </a:xfrm>
                <a:custGeom>
                  <a:avLst/>
                  <a:gdLst/>
                  <a:ahLst/>
                  <a:cxnLst>
                    <a:cxn ang="0">
                      <a:pos x="0" y="304"/>
                    </a:cxn>
                    <a:cxn ang="0">
                      <a:pos x="384" y="16"/>
                    </a:cxn>
                    <a:cxn ang="0">
                      <a:pos x="768" y="208"/>
                    </a:cxn>
                  </a:cxnLst>
                  <a:rect l="0" t="0" r="r" b="b"/>
                  <a:pathLst>
                    <a:path w="768" h="304">
                      <a:moveTo>
                        <a:pt x="0" y="304"/>
                      </a:moveTo>
                      <a:cubicBezTo>
                        <a:pt x="128" y="168"/>
                        <a:pt x="256" y="32"/>
                        <a:pt x="384" y="16"/>
                      </a:cubicBezTo>
                      <a:cubicBezTo>
                        <a:pt x="512" y="0"/>
                        <a:pt x="640" y="104"/>
                        <a:pt x="768" y="208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grpSp>
              <p:nvGrpSpPr>
                <p:cNvPr id="57" name="Group 7"/>
                <p:cNvGrpSpPr>
                  <a:grpSpLocks/>
                </p:cNvGrpSpPr>
                <p:nvPr/>
              </p:nvGrpSpPr>
              <p:grpSpPr bwMode="auto">
                <a:xfrm>
                  <a:off x="2829" y="2697"/>
                  <a:ext cx="137" cy="129"/>
                  <a:chOff x="3654" y="2688"/>
                  <a:chExt cx="137" cy="129"/>
                </a:xfrm>
              </p:grpSpPr>
              <p:sp>
                <p:nvSpPr>
                  <p:cNvPr id="51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54" y="2688"/>
                    <a:ext cx="137" cy="43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52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4" y="2731"/>
                    <a:ext cx="137" cy="86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2" name="Group 4"/>
              <p:cNvGrpSpPr>
                <a:grpSpLocks/>
              </p:cNvGrpSpPr>
              <p:nvPr/>
            </p:nvGrpSpPr>
            <p:grpSpPr bwMode="auto">
              <a:xfrm>
                <a:off x="3030635" y="840845"/>
                <a:ext cx="904" cy="447"/>
                <a:chOff x="2349" y="2697"/>
                <a:chExt cx="904" cy="447"/>
              </a:xfrm>
            </p:grpSpPr>
            <p:sp>
              <p:nvSpPr>
                <p:cNvPr id="43" name="Line 5"/>
                <p:cNvSpPr>
                  <a:spLocks noChangeShapeType="1"/>
                </p:cNvSpPr>
                <p:nvPr/>
              </p:nvSpPr>
              <p:spPr bwMode="auto">
                <a:xfrm>
                  <a:off x="2976" y="278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/>
              </p:nvSpPr>
              <p:spPr bwMode="auto">
                <a:xfrm rot="360333">
                  <a:off x="2349" y="2728"/>
                  <a:ext cx="904" cy="416"/>
                </a:xfrm>
                <a:custGeom>
                  <a:avLst/>
                  <a:gdLst/>
                  <a:ahLst/>
                  <a:cxnLst>
                    <a:cxn ang="0">
                      <a:pos x="0" y="304"/>
                    </a:cxn>
                    <a:cxn ang="0">
                      <a:pos x="384" y="16"/>
                    </a:cxn>
                    <a:cxn ang="0">
                      <a:pos x="768" y="208"/>
                    </a:cxn>
                  </a:cxnLst>
                  <a:rect l="0" t="0" r="r" b="b"/>
                  <a:pathLst>
                    <a:path w="768" h="304">
                      <a:moveTo>
                        <a:pt x="0" y="304"/>
                      </a:moveTo>
                      <a:cubicBezTo>
                        <a:pt x="128" y="168"/>
                        <a:pt x="256" y="32"/>
                        <a:pt x="384" y="16"/>
                      </a:cubicBezTo>
                      <a:cubicBezTo>
                        <a:pt x="512" y="0"/>
                        <a:pt x="640" y="104"/>
                        <a:pt x="768" y="208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id-ID">
                    <a:ln>
                      <a:solidFill>
                        <a:sysClr val="windowText" lastClr="000000"/>
                      </a:solidFill>
                    </a:ln>
                  </a:endParaRPr>
                </a:p>
              </p:txBody>
            </p:sp>
            <p:grpSp>
              <p:nvGrpSpPr>
                <p:cNvPr id="69" name="Group 7"/>
                <p:cNvGrpSpPr>
                  <a:grpSpLocks/>
                </p:cNvGrpSpPr>
                <p:nvPr/>
              </p:nvGrpSpPr>
              <p:grpSpPr bwMode="auto">
                <a:xfrm>
                  <a:off x="2847" y="2697"/>
                  <a:ext cx="111" cy="170"/>
                  <a:chOff x="3672" y="2688"/>
                  <a:chExt cx="111" cy="170"/>
                </a:xfrm>
              </p:grpSpPr>
              <p:sp>
                <p:nvSpPr>
                  <p:cNvPr id="46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72" y="2688"/>
                    <a:ext cx="111" cy="57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  <p:sp>
                <p:nvSpPr>
                  <p:cNvPr id="47" name="Line 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72" y="2745"/>
                    <a:ext cx="111" cy="113"/>
                  </a:xfrm>
                  <a:prstGeom prst="line">
                    <a:avLst/>
                  </a:prstGeom>
                  <a:ln>
                    <a:headEnd/>
                    <a:tailEnd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wrap="none" anchor="ctr"/>
                  <a:lstStyle/>
                  <a:p>
                    <a:endParaRPr lang="id-ID"/>
                  </a:p>
                </p:txBody>
              </p:sp>
            </p:grpSp>
          </p:grpSp>
          <p:cxnSp>
            <p:nvCxnSpPr>
              <p:cNvPr id="33" name="Straight Arrow Connector 32"/>
              <p:cNvCxnSpPr/>
              <p:nvPr/>
            </p:nvCxnSpPr>
            <p:spPr>
              <a:xfrm>
                <a:off x="2857488" y="6286520"/>
                <a:ext cx="12858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10800000">
                <a:off x="3857620" y="6286520"/>
                <a:ext cx="1214446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65" idx="4"/>
              </p:cNvCxnSpPr>
              <p:nvPr/>
            </p:nvCxnSpPr>
            <p:spPr>
              <a:xfrm rot="16200000" flipV="1">
                <a:off x="2660488" y="6146464"/>
                <a:ext cx="351150" cy="4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0800000">
                <a:off x="6215074" y="6286520"/>
                <a:ext cx="128588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rot="10800000">
                <a:off x="7429520" y="6286520"/>
                <a:ext cx="107157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 flipH="1" flipV="1">
                <a:off x="6001554" y="6071412"/>
                <a:ext cx="428628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16200000" flipV="1">
                <a:off x="8327686" y="6102734"/>
                <a:ext cx="351150" cy="4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6200000" flipV="1">
                <a:off x="4898662" y="6102734"/>
                <a:ext cx="351150" cy="434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41" name="Object 2"/>
              <p:cNvGraphicFramePr>
                <a:graphicFrameLocks noChangeAspect="1"/>
              </p:cNvGraphicFramePr>
              <p:nvPr/>
            </p:nvGraphicFramePr>
            <p:xfrm>
              <a:off x="3359150" y="6358596"/>
              <a:ext cx="1317625" cy="430213"/>
            </p:xfrm>
            <a:graphic>
              <a:graphicData uri="http://schemas.openxmlformats.org/presentationml/2006/ole">
                <p:oleObj spid="_x0000_s79875" name="Equation" r:id="rId4" imgW="685800" imgH="203040" progId="Equation.3">
                  <p:embed/>
                </p:oleObj>
              </a:graphicData>
            </a:graphic>
          </p:graphicFrame>
          <p:graphicFrame>
            <p:nvGraphicFramePr>
              <p:cNvPr id="42" name="Object 2"/>
              <p:cNvGraphicFramePr>
                <a:graphicFrameLocks noChangeAspect="1"/>
              </p:cNvGraphicFramePr>
              <p:nvPr/>
            </p:nvGraphicFramePr>
            <p:xfrm>
              <a:off x="6591790" y="6317541"/>
              <a:ext cx="1708150" cy="484187"/>
            </p:xfrm>
            <a:graphic>
              <a:graphicData uri="http://schemas.openxmlformats.org/presentationml/2006/ole">
                <p:oleObj spid="_x0000_s79876" name="Equation" r:id="rId5" imgW="888840" imgH="228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438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64</cp:revision>
  <dcterms:created xsi:type="dcterms:W3CDTF">2013-02-08T01:55:00Z</dcterms:created>
  <dcterms:modified xsi:type="dcterms:W3CDTF">2013-10-24T07:09:44Z</dcterms:modified>
</cp:coreProperties>
</file>