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4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Masukkan Nama Mata Kuliah Disini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Pokok Bahasan dari modul pertemuan yang akan disampaikan pada perkuliahan 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Disini diisi dengan Nama Dosen beserta Gelar</a:t>
            </a:r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 hasCustomPrompt="1"/>
          </p:nvPr>
        </p:nvSpPr>
        <p:spPr>
          <a:xfrm>
            <a:off x="2238375" y="4572000"/>
            <a:ext cx="12954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r>
              <a:rPr lang="en-US" smtClean="0"/>
              <a:t>Letakkan foto Terbaik anda disini </a:t>
            </a:r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 hasCustomPrompt="1"/>
          </p:nvPr>
        </p:nvSpPr>
        <p:spPr>
          <a:xfrm>
            <a:off x="-76200" y="2209800"/>
            <a:ext cx="19812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smtClean="0"/>
              <a:t>00</a:t>
            </a:r>
            <a:endParaRPr lang="en-US"/>
          </a:p>
        </p:txBody>
      </p:sp>
      <p:pic>
        <p:nvPicPr>
          <p:cNvPr id="29" name="Picture 28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066800" y="1556004"/>
            <a:ext cx="642816" cy="501396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Modul ke:</a:t>
            </a:r>
            <a:endParaRPr lang="en-US" sz="12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Fakultas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0" spc="0" baseline="0" smtClean="0">
                <a:solidFill>
                  <a:schemeClr val="bg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Program Studi</a:t>
            </a:r>
            <a:endParaRPr lang="en-US" sz="1000" b="0" spc="0" baseline="0">
              <a:solidFill>
                <a:schemeClr val="bg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76200" y="4114800"/>
            <a:ext cx="17526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FAKULTAS</a:t>
            </a:r>
            <a:endParaRPr lang="en-US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4953000"/>
            <a:ext cx="18288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Program</a:t>
            </a:r>
          </a:p>
          <a:p>
            <a:pPr lvl="0"/>
            <a:r>
              <a:rPr lang="en-US" smtClean="0"/>
              <a:t>Studi</a:t>
            </a:r>
            <a:endParaRPr lang="en-US"/>
          </a:p>
        </p:txBody>
      </p:sp>
      <p:cxnSp>
        <p:nvCxnSpPr>
          <p:cNvPr id="38" name="Straight Connector 37"/>
          <p:cNvCxnSpPr/>
          <p:nvPr userDrawn="1"/>
        </p:nvCxnSpPr>
        <p:spPr>
          <a:xfrm rot="5400000">
            <a:off x="-228600" y="3429000"/>
            <a:ext cx="4495800" cy="762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 smtClean="0"/>
              <a:t>Diisi dengan Judul</a:t>
            </a:r>
            <a:endParaRPr lang="en-US"/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200400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Sub Pokok Bahasan</a:t>
            </a:r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491347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520046"/>
            <a:ext cx="74676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Mata Kuliah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53000"/>
            <a:ext cx="74676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Pokok Bahasan Modul dari Pertemuan</a:t>
            </a:r>
            <a:endParaRPr lang="en-US"/>
          </a:p>
        </p:txBody>
      </p:sp>
      <p:pic>
        <p:nvPicPr>
          <p:cNvPr id="16" name="Picture 15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>
            <a:off x="0" y="0"/>
            <a:ext cx="83058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981200" y="2998113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Terima</a:t>
            </a:r>
            <a:r>
              <a:rPr lang="en-US" sz="5000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Kasih</a:t>
            </a:r>
            <a:endParaRPr lang="en-US" sz="5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47900" y="3886200"/>
            <a:ext cx="46482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smtClean="0"/>
              <a:t>Diisi dengan Nama Dosen beserta Gelar</a:t>
            </a:r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967346" y="3781300"/>
            <a:ext cx="5209309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Picture 16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152400" y="152400"/>
            <a:ext cx="499450" cy="389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xit" presetSubtype="0" fill="hold" nodeType="withEffect">
                  <p:stCondLst>
                    <p:cond delay="1500"/>
                  </p:stCondLst>
                  <p:childTnLst>
                    <p:animEffect transition="out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1999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D22EBA5-ECB0-4E28-A5C4-9966FF759C4E}" type="datetime1">
              <a:rPr lang="en-US" smtClean="0"/>
              <a:pPr>
                <a:defRPr/>
              </a:pPr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sapto prayogoSapto prayogo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C1816C-38A5-4953-A13F-E499096630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2A281-8278-438F-AAED-94AA0F16B172}" type="datetime1">
              <a:rPr lang="en-US" smtClean="0"/>
              <a:pPr>
                <a:defRPr/>
              </a:pPr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sapto prayogo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AF9C91-3B78-4BC2-A0BB-BC763DB238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19088"/>
            <a:ext cx="7010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04925"/>
            <a:ext cx="4038600" cy="2395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04925"/>
            <a:ext cx="4038600" cy="2395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52863"/>
            <a:ext cx="4038600" cy="2395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52863"/>
            <a:ext cx="4038600" cy="2395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010400" cy="5635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04925"/>
            <a:ext cx="4038600" cy="4943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04925"/>
            <a:ext cx="4038600" cy="23955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52863"/>
            <a:ext cx="4038600" cy="2395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kumen Mercu\Pindahan\Data2 PPBA\Template PPT 2013\background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5.bin"/><Relationship Id="rId18" Type="http://schemas.openxmlformats.org/officeDocument/2006/relationships/oleObject" Target="../embeddings/oleObject90.bin"/><Relationship Id="rId3" Type="http://schemas.openxmlformats.org/officeDocument/2006/relationships/audio" Target="../media/audio7.wav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2.bin"/><Relationship Id="rId1" Type="http://schemas.openxmlformats.org/officeDocument/2006/relationships/vmlDrawing" Target="../drawings/vmlDrawing18.v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83.bin"/><Relationship Id="rId5" Type="http://schemas.openxmlformats.org/officeDocument/2006/relationships/audio" Target="../media/audio6.wav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91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Relationship Id="rId5" Type="http://schemas.openxmlformats.org/officeDocument/2006/relationships/audio" Target="../media/audio1.wav"/><Relationship Id="rId4" Type="http://schemas.openxmlformats.org/officeDocument/2006/relationships/audio" Target="../media/audio5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7" Type="http://schemas.openxmlformats.org/officeDocument/2006/relationships/audio" Target="../media/audio2.wav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18.bin"/><Relationship Id="rId5" Type="http://schemas.openxmlformats.org/officeDocument/2006/relationships/audio" Target="../media/audio4.wav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09800" y="1524000"/>
            <a:ext cx="6705600" cy="1066800"/>
          </a:xfrm>
        </p:spPr>
        <p:txBody>
          <a:bodyPr/>
          <a:lstStyle/>
          <a:p>
            <a:r>
              <a:rPr lang="en-US" dirty="0" smtClean="0"/>
              <a:t>BILANGAN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2209800" y="2667000"/>
            <a:ext cx="4267200" cy="1371600"/>
          </a:xfrm>
        </p:spPr>
        <p:txBody>
          <a:bodyPr/>
          <a:lstStyle/>
          <a:p>
            <a:pPr lvl="1">
              <a:buFont typeface="Wingdings" pitchFamily="2" charset="2"/>
              <a:buChar char="q"/>
            </a:pP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real</a:t>
            </a:r>
            <a:endParaRPr lang="id-ID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</a:t>
            </a:r>
            <a:r>
              <a:rPr lang="en-US" sz="1800" dirty="0" err="1" smtClean="0"/>
              <a:t>bulat</a:t>
            </a:r>
            <a:endParaRPr lang="id-ID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sz="1800" dirty="0" err="1" smtClean="0"/>
              <a:t>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</a:t>
            </a:r>
            <a:r>
              <a:rPr lang="en-US" sz="1800" dirty="0" err="1" smtClean="0"/>
              <a:t>pecahan</a:t>
            </a:r>
            <a:endParaRPr lang="id-ID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sz="1800" dirty="0" err="1" smtClean="0"/>
              <a:t>Sifat-sifat</a:t>
            </a:r>
            <a:r>
              <a:rPr lang="en-US" sz="1800" dirty="0" smtClean="0"/>
              <a:t> </a:t>
            </a:r>
            <a:r>
              <a:rPr lang="en-US" sz="1800" dirty="0" err="1" smtClean="0"/>
              <a:t>bilangan</a:t>
            </a:r>
            <a:r>
              <a:rPr lang="en-US" sz="1800" dirty="0" smtClean="0"/>
              <a:t> </a:t>
            </a:r>
            <a:r>
              <a:rPr lang="en-US" sz="1800" dirty="0" err="1" smtClean="0"/>
              <a:t>berpangkat</a:t>
            </a:r>
            <a:endParaRPr lang="id-ID" sz="1800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mtClean="0"/>
              <a:t>01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d-ID" dirty="0" smtClean="0"/>
              <a:t>ILMU KOMPUTER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id-ID" dirty="0" smtClean="0"/>
              <a:t>si</a:t>
            </a:r>
          </a:p>
          <a:p>
            <a:endParaRPr lang="en-US" dirty="0"/>
          </a:p>
        </p:txBody>
      </p:sp>
      <p:pic>
        <p:nvPicPr>
          <p:cNvPr id="12" name="Picture Placeholder 11" descr="Badge1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/>
          <a:srcRect t="5979" b="5979"/>
          <a:stretch>
            <a:fillRect/>
          </a:stretch>
        </p:blipFill>
        <p:spPr>
          <a:xfrm>
            <a:off x="2286000" y="4572000"/>
            <a:ext cx="1295400" cy="160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6200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>
                <a:solidFill>
                  <a:srgbClr val="FFFF00"/>
                </a:solidFill>
              </a:rPr>
              <a:t>Bilangan Berpangkat Nol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399FE8C1-2206-4168-BC6C-110B10209773}" type="slidenum">
              <a:rPr lang="en-US"/>
              <a:pPr/>
              <a:t>10</a:t>
            </a:fld>
            <a:endParaRPr lang="en-US"/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84213" y="1458913"/>
            <a:ext cx="7392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Jika p, q bilangan bulat positif dan p = q dan a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p-q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=  a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684213" y="2436813"/>
            <a:ext cx="6840537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Untuk menentukan nilai dari bilangan pangkat nol, perhatikan uraian berikut: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38200" y="5562600"/>
            <a:ext cx="6840538" cy="457200"/>
            <a:chOff x="528" y="3504"/>
            <a:chExt cx="4309" cy="288"/>
          </a:xfrm>
        </p:grpSpPr>
        <p:sp>
          <p:nvSpPr>
            <p:cNvPr id="6159" name="Text Box 6"/>
            <p:cNvSpPr txBox="1">
              <a:spLocks noChangeArrowheads="1"/>
            </p:cNvSpPr>
            <p:nvPr/>
          </p:nvSpPr>
          <p:spPr bwMode="auto">
            <a:xfrm>
              <a:off x="528" y="3504"/>
              <a:ext cx="4309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Jadi, untuk setiap  a     R dan  a = 0  berlaku a</a:t>
              </a:r>
              <a:r>
                <a:rPr lang="en-US" sz="2400" baseline="300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= 1 </a:t>
              </a:r>
              <a:endParaRPr lang="en-US" sz="2400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6146" name="Object 7"/>
            <p:cNvGraphicFramePr>
              <a:graphicFrameLocks noChangeAspect="1"/>
            </p:cNvGraphicFramePr>
            <p:nvPr/>
          </p:nvGraphicFramePr>
          <p:xfrm>
            <a:off x="2275" y="3555"/>
            <a:ext cx="221" cy="221"/>
          </p:xfrm>
          <a:graphic>
            <a:graphicData uri="http://schemas.openxmlformats.org/presentationml/2006/ole">
              <p:oleObj spid="_x0000_s46082" name="Equation" r:id="rId4" imgW="126720" imgH="126720" progId="Equation.3">
                <p:embed/>
              </p:oleObj>
            </a:graphicData>
          </a:graphic>
        </p:graphicFrame>
        <p:sp>
          <p:nvSpPr>
            <p:cNvPr id="6160" name="Line 8"/>
            <p:cNvSpPr>
              <a:spLocks noChangeShapeType="1"/>
            </p:cNvSpPr>
            <p:nvPr/>
          </p:nvSpPr>
          <p:spPr bwMode="auto">
            <a:xfrm flipH="1">
              <a:off x="3264" y="3552"/>
              <a:ext cx="45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684213" y="3516313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a</a:t>
            </a:r>
            <a:r>
              <a:rPr lang="en-US" sz="2400" baseline="30000">
                <a:solidFill>
                  <a:srgbClr val="6600CC"/>
                </a:solidFill>
                <a:latin typeface="Times New Roman" pitchFamily="18" charset="0"/>
              </a:rPr>
              <a:t>0</a:t>
            </a: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 =</a:t>
            </a:r>
            <a:endParaRPr lang="en-US" sz="2400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1555750" y="348138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a</a:t>
            </a:r>
            <a:r>
              <a:rPr lang="en-US" sz="2400" baseline="30000">
                <a:solidFill>
                  <a:srgbClr val="6600CC"/>
                </a:solidFill>
                <a:latin typeface="Times New Roman" pitchFamily="18" charset="0"/>
              </a:rPr>
              <a:t>p-p</a:t>
            </a:r>
            <a:endParaRPr lang="en-US" sz="2400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1619250" y="3892550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u="sng">
                <a:solidFill>
                  <a:srgbClr val="6600CC"/>
                </a:solidFill>
                <a:latin typeface="Times New Roman" pitchFamily="18" charset="0"/>
              </a:rPr>
              <a:t>a</a:t>
            </a:r>
            <a:r>
              <a:rPr lang="en-US" sz="2400" u="sng" baseline="30000">
                <a:solidFill>
                  <a:srgbClr val="6600CC"/>
                </a:solidFill>
                <a:latin typeface="Times New Roman" pitchFamily="18" charset="0"/>
              </a:rPr>
              <a:t>p</a:t>
            </a:r>
            <a:endParaRPr lang="en-US" sz="2400" u="sng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1619250" y="417988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a</a:t>
            </a:r>
            <a:r>
              <a:rPr lang="en-US" sz="2400" baseline="30000">
                <a:solidFill>
                  <a:srgbClr val="6600CC"/>
                </a:solidFill>
                <a:latin typeface="Times New Roman" pitchFamily="18" charset="0"/>
              </a:rPr>
              <a:t>p</a:t>
            </a:r>
            <a:endParaRPr lang="en-US" sz="2400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1042988" y="454025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=</a:t>
            </a:r>
            <a:endParaRPr lang="en-US" sz="2400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1619250" y="4535488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1</a:t>
            </a:r>
            <a:endParaRPr lang="en-US" sz="2400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1042988" y="4035425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6600CC"/>
                </a:solidFill>
                <a:latin typeface="Times New Roman" pitchFamily="18" charset="0"/>
              </a:rPr>
              <a:t>=</a:t>
            </a:r>
            <a:endParaRPr lang="en-US" sz="2400" baseline="30000">
              <a:solidFill>
                <a:srgbClr val="6600CC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75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75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75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75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75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  <p:bldP spid="152580" grpId="0" autoUpdateAnimBg="0"/>
      <p:bldP spid="152585" grpId="0" autoUpdateAnimBg="0"/>
      <p:bldP spid="152586" grpId="0" autoUpdateAnimBg="0"/>
      <p:bldP spid="152587" grpId="0" autoUpdateAnimBg="0"/>
      <p:bldP spid="152588" grpId="0" autoUpdateAnimBg="0"/>
      <p:bldP spid="152589" grpId="0" autoUpdateAnimBg="0"/>
      <p:bldP spid="152590" grpId="0" autoUpdateAnimBg="0"/>
      <p:bldP spid="15259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FFFF00"/>
                </a:solidFill>
              </a:rPr>
              <a:t>Bilangan Berpangkat Negatif</a:t>
            </a:r>
          </a:p>
        </p:txBody>
      </p:sp>
      <p:graphicFrame>
        <p:nvGraphicFramePr>
          <p:cNvPr id="153622" name="Object 22"/>
          <p:cNvGraphicFramePr>
            <a:graphicFrameLocks noChangeAspect="1"/>
          </p:cNvGraphicFramePr>
          <p:nvPr>
            <p:ph idx="1"/>
          </p:nvPr>
        </p:nvGraphicFramePr>
        <p:xfrm>
          <a:off x="4289425" y="3886200"/>
          <a:ext cx="334963" cy="609600"/>
        </p:xfrm>
        <a:graphic>
          <a:graphicData uri="http://schemas.openxmlformats.org/presentationml/2006/ole">
            <p:oleObj spid="_x0000_s47106" name="Equation" r:id="rId4" imgW="215640" imgH="393480" progId="Equation.3">
              <p:embed/>
            </p:oleObj>
          </a:graphicData>
        </a:graphic>
      </p:graphicFrame>
      <p:sp>
        <p:nvSpPr>
          <p:cNvPr id="7174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E50D991C-5C52-483F-BDA3-6DB0F5AD484E}" type="slidenum">
              <a:rPr lang="en-US"/>
              <a:pPr/>
              <a:t>11</a:t>
            </a:fld>
            <a:endParaRPr lang="en-US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79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 u="sng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u="sng" baseline="3000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sz="2800" b="0" u="sng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755650" y="2581275"/>
            <a:ext cx="792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258888" y="2524125"/>
            <a:ext cx="360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1692275" y="2308225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 u="sng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sz="2800" b="0" u="sng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1692275" y="2595563"/>
            <a:ext cx="517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827088" y="14446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 u="sng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u="sng" baseline="30000">
                <a:solidFill>
                  <a:schemeClr val="tx1"/>
                </a:solidFill>
                <a:latin typeface="Times New Roman" pitchFamily="18" charset="0"/>
              </a:rPr>
              <a:t>0</a:t>
            </a:r>
            <a:endParaRPr lang="en-US" sz="2800" b="0" u="sng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827088" y="173196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1330325" y="1674813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1763713" y="167481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0-p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2409825" y="1674813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2843213" y="167481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-p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4" name="AutoShape 14"/>
          <p:cNvSpPr>
            <a:spLocks/>
          </p:cNvSpPr>
          <p:nvPr/>
        </p:nvSpPr>
        <p:spPr bwMode="auto">
          <a:xfrm>
            <a:off x="3581400" y="1676400"/>
            <a:ext cx="215900" cy="1366838"/>
          </a:xfrm>
          <a:prstGeom prst="rightBrace">
            <a:avLst>
              <a:gd name="adj1" fmla="val 527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3771900" y="2071688"/>
            <a:ext cx="990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-p  </a:t>
            </a: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= </a:t>
            </a:r>
            <a:endParaRPr lang="en-US" sz="2800" b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6" name="Text Box 16"/>
          <p:cNvSpPr txBox="1">
            <a:spLocks noChangeArrowheads="1"/>
          </p:cNvSpPr>
          <p:nvPr/>
        </p:nvSpPr>
        <p:spPr bwMode="auto">
          <a:xfrm>
            <a:off x="4584700" y="189865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 u="sng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sz="2800" b="0" u="sng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7" name="Text Box 17"/>
          <p:cNvSpPr txBox="1">
            <a:spLocks noChangeArrowheads="1"/>
          </p:cNvSpPr>
          <p:nvPr/>
        </p:nvSpPr>
        <p:spPr bwMode="auto">
          <a:xfrm>
            <a:off x="4584700" y="2185988"/>
            <a:ext cx="48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endParaRPr lang="en-US" sz="2800" b="0" baseline="300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19" name="Text Box 19"/>
          <p:cNvSpPr txBox="1">
            <a:spLocks noChangeArrowheads="1"/>
          </p:cNvSpPr>
          <p:nvPr/>
        </p:nvSpPr>
        <p:spPr bwMode="auto">
          <a:xfrm>
            <a:off x="685800" y="3352800"/>
            <a:ext cx="6400800" cy="100488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Jadi, untuk setiap a     R, a = 0, dan p bilangan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bulat positif berlaku  a</a:t>
            </a:r>
            <a:r>
              <a:rPr lang="en-US" sz="2400" baseline="30000">
                <a:solidFill>
                  <a:srgbClr val="000000"/>
                </a:solidFill>
                <a:latin typeface="Times New Roman" pitchFamily="18" charset="0"/>
              </a:rPr>
              <a:t>-p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=        dan  a</a:t>
            </a:r>
            <a:r>
              <a:rPr lang="en-US" sz="2400" baseline="30000">
                <a:solidFill>
                  <a:srgbClr val="000000"/>
                </a:solidFill>
                <a:latin typeface="Times New Roman" pitchFamily="18" charset="0"/>
              </a:rPr>
              <a:t>p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=  </a:t>
            </a:r>
            <a:endParaRPr lang="en-US" sz="2400" baseline="300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3620" name="Object 20"/>
          <p:cNvGraphicFramePr>
            <a:graphicFrameLocks noChangeAspect="1"/>
          </p:cNvGraphicFramePr>
          <p:nvPr/>
        </p:nvGraphicFramePr>
        <p:xfrm>
          <a:off x="3382963" y="3433763"/>
          <a:ext cx="350837" cy="350837"/>
        </p:xfrm>
        <a:graphic>
          <a:graphicData uri="http://schemas.openxmlformats.org/presentationml/2006/ole">
            <p:oleObj spid="_x0000_s47107" name="Equation" r:id="rId5" imgW="126720" imgH="126720" progId="Equation.3">
              <p:embed/>
            </p:oleObj>
          </a:graphicData>
        </a:graphic>
      </p:graphicFrame>
      <p:sp>
        <p:nvSpPr>
          <p:cNvPr id="153621" name="Line 21"/>
          <p:cNvSpPr>
            <a:spLocks noChangeShapeType="1"/>
          </p:cNvSpPr>
          <p:nvPr/>
        </p:nvSpPr>
        <p:spPr bwMode="auto">
          <a:xfrm flipH="1">
            <a:off x="4348163" y="3467100"/>
            <a:ext cx="71437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6019800" y="3810000"/>
            <a:ext cx="441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 u="sng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b="0" u="sng" baseline="300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6035675" y="4038600"/>
            <a:ext cx="517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b="0" baseline="30000">
                <a:solidFill>
                  <a:srgbClr val="000000"/>
                </a:solidFill>
                <a:latin typeface="Times New Roman" pitchFamily="18" charset="0"/>
              </a:rPr>
              <a:t>-p</a:t>
            </a:r>
            <a:endParaRPr lang="en-US" b="0" baseline="300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3625" name="Text Box 25"/>
          <p:cNvSpPr txBox="1">
            <a:spLocks noChangeArrowheads="1"/>
          </p:cNvSpPr>
          <p:nvPr/>
        </p:nvSpPr>
        <p:spPr bwMode="auto">
          <a:xfrm>
            <a:off x="609600" y="457200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CC0000"/>
                </a:solidFill>
                <a:latin typeface="Monotype Corsiva" pitchFamily="66" charset="0"/>
              </a:rPr>
              <a:t>Contoh</a:t>
            </a:r>
            <a:r>
              <a:rPr lang="en-US">
                <a:solidFill>
                  <a:srgbClr val="CC0000"/>
                </a:solidFill>
                <a:latin typeface="Times New Roman" pitchFamily="18" charset="0"/>
              </a:rPr>
              <a:t> :</a:t>
            </a:r>
          </a:p>
        </p:txBody>
      </p:sp>
      <p:sp>
        <p:nvSpPr>
          <p:cNvPr id="153626" name="Text Box 26"/>
          <p:cNvSpPr txBox="1">
            <a:spLocks noChangeArrowheads="1"/>
          </p:cNvSpPr>
          <p:nvPr/>
        </p:nvSpPr>
        <p:spPr bwMode="auto">
          <a:xfrm>
            <a:off x="609600" y="50165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1.   5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-1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600200" y="4891088"/>
            <a:ext cx="381000" cy="633412"/>
            <a:chOff x="2400" y="2891"/>
            <a:chExt cx="240" cy="399"/>
          </a:xfrm>
        </p:grpSpPr>
        <p:sp>
          <p:nvSpPr>
            <p:cNvPr id="7198" name="Text Box 28"/>
            <p:cNvSpPr txBox="1">
              <a:spLocks noChangeArrowheads="1"/>
            </p:cNvSpPr>
            <p:nvPr/>
          </p:nvSpPr>
          <p:spPr bwMode="auto">
            <a:xfrm>
              <a:off x="2400" y="2891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b="0" u="sng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b="0" u="sng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199" name="Text Box 29"/>
            <p:cNvSpPr txBox="1">
              <a:spLocks noChangeArrowheads="1"/>
            </p:cNvSpPr>
            <p:nvPr/>
          </p:nvSpPr>
          <p:spPr bwMode="auto">
            <a:xfrm>
              <a:off x="2400" y="3040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endParaRPr lang="en-US" b="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153630" name="Object 30"/>
          <p:cNvGraphicFramePr>
            <a:graphicFrameLocks noChangeAspect="1"/>
          </p:cNvGraphicFramePr>
          <p:nvPr/>
        </p:nvGraphicFramePr>
        <p:xfrm>
          <a:off x="1003300" y="5410200"/>
          <a:ext cx="3352800" cy="762000"/>
        </p:xfrm>
        <a:graphic>
          <a:graphicData uri="http://schemas.openxmlformats.org/presentationml/2006/ole">
            <p:oleObj spid="_x0000_s47108" name="Equation" r:id="rId6" imgW="2311200" imgH="469800" progId="Equation.3">
              <p:embed/>
            </p:oleObj>
          </a:graphicData>
        </a:graphic>
      </p:graphicFrame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609600" y="56388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2.   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75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75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75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75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75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75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75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75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75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75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75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75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75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75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75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75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  <p:bldP spid="153607" grpId="0" autoUpdateAnimBg="0"/>
      <p:bldP spid="153608" grpId="0" autoUpdateAnimBg="0"/>
      <p:bldP spid="153609" grpId="0" autoUpdateAnimBg="0"/>
      <p:bldP spid="153610" grpId="0" autoUpdateAnimBg="0"/>
      <p:bldP spid="153611" grpId="0" autoUpdateAnimBg="0"/>
      <p:bldP spid="153612" grpId="0" autoUpdateAnimBg="0"/>
      <p:bldP spid="153613" grpId="0" autoUpdateAnimBg="0"/>
      <p:bldP spid="153614" grpId="0" animBg="1"/>
      <p:bldP spid="153615" grpId="0" autoUpdateAnimBg="0"/>
      <p:bldP spid="153616" grpId="0" autoUpdateAnimBg="0"/>
      <p:bldP spid="153617" grpId="0" autoUpdateAnimBg="0"/>
      <p:bldP spid="153619" grpId="0" animBg="1"/>
      <p:bldP spid="153621" grpId="0" animBg="1"/>
      <p:bldP spid="153623" grpId="0"/>
      <p:bldP spid="153624" grpId="0"/>
      <p:bldP spid="153625" grpId="0" autoUpdateAnimBg="0"/>
      <p:bldP spid="153626" grpId="0" autoUpdateAnimBg="0"/>
      <p:bldP spid="15363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Bilangan Berpangkat Pecahan</a:t>
            </a:r>
          </a:p>
        </p:txBody>
      </p:sp>
      <p:graphicFrame>
        <p:nvGraphicFramePr>
          <p:cNvPr id="15462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019300" y="3867150"/>
          <a:ext cx="571500" cy="476250"/>
        </p:xfrm>
        <a:graphic>
          <a:graphicData uri="http://schemas.openxmlformats.org/presentationml/2006/ole">
            <p:oleObj spid="_x0000_s48130" name="Equation" r:id="rId3" imgW="304560" imgH="253800" progId="Equation.3">
              <p:embed/>
            </p:oleObj>
          </a:graphicData>
        </a:graphic>
      </p:graphicFrame>
      <p:graphicFrame>
        <p:nvGraphicFramePr>
          <p:cNvPr id="154660" name="Object 36"/>
          <p:cNvGraphicFramePr>
            <a:graphicFrameLocks noChangeAspect="1"/>
          </p:cNvGraphicFramePr>
          <p:nvPr>
            <p:ph sz="half" idx="2"/>
          </p:nvPr>
        </p:nvGraphicFramePr>
        <p:xfrm>
          <a:off x="457200" y="4705350"/>
          <a:ext cx="571500" cy="476250"/>
        </p:xfrm>
        <a:graphic>
          <a:graphicData uri="http://schemas.openxmlformats.org/presentationml/2006/ole">
            <p:oleObj spid="_x0000_s48131" name="Equation" r:id="rId4" imgW="304560" imgH="253800" progId="Equation.3">
              <p:embed/>
            </p:oleObj>
          </a:graphicData>
        </a:graphic>
      </p:graphicFrame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228600" y="1295400"/>
            <a:ext cx="85344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Bilangan berpangkat yang yang dipangkatkansebesar n dapat ditulis sebagai berikut: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09800" y="2846388"/>
            <a:ext cx="298450" cy="430212"/>
            <a:chOff x="868" y="1384"/>
            <a:chExt cx="188" cy="271"/>
          </a:xfrm>
        </p:grpSpPr>
        <p:sp>
          <p:nvSpPr>
            <p:cNvPr id="8249" name="Text Box 11"/>
            <p:cNvSpPr txBox="1">
              <a:spLocks noChangeArrowheads="1"/>
            </p:cNvSpPr>
            <p:nvPr/>
          </p:nvSpPr>
          <p:spPr bwMode="auto">
            <a:xfrm>
              <a:off x="876" y="1384"/>
              <a:ext cx="180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u="sng" baseline="30000">
                  <a:solidFill>
                    <a:schemeClr val="tx1"/>
                  </a:solidFill>
                </a:rPr>
                <a:t>p</a:t>
              </a:r>
              <a:endParaRPr lang="en-US" baseline="30000">
                <a:solidFill>
                  <a:schemeClr val="tx1"/>
                </a:solidFill>
              </a:endParaRPr>
            </a:p>
          </p:txBody>
        </p:sp>
        <p:sp>
          <p:nvSpPr>
            <p:cNvPr id="8250" name="Text Box 12"/>
            <p:cNvSpPr txBox="1">
              <a:spLocks noChangeArrowheads="1"/>
            </p:cNvSpPr>
            <p:nvPr/>
          </p:nvSpPr>
          <p:spPr bwMode="auto">
            <a:xfrm>
              <a:off x="868" y="1472"/>
              <a:ext cx="180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aseline="30000">
                  <a:solidFill>
                    <a:schemeClr val="tx1"/>
                  </a:solidFill>
                </a:rPr>
                <a:t>q</a:t>
              </a:r>
            </a:p>
          </p:txBody>
        </p:sp>
      </p:grpSp>
      <p:sp>
        <p:nvSpPr>
          <p:cNvPr id="154650" name="AutoShape 26"/>
          <p:cNvSpPr>
            <a:spLocks/>
          </p:cNvSpPr>
          <p:nvPr/>
        </p:nvSpPr>
        <p:spPr bwMode="auto">
          <a:xfrm rot="-5400000">
            <a:off x="2819400" y="1600200"/>
            <a:ext cx="76200" cy="1752600"/>
          </a:xfrm>
          <a:prstGeom prst="leftBrace">
            <a:avLst>
              <a:gd name="adj1" fmla="val 19166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id-ID"/>
          </a:p>
        </p:txBody>
      </p:sp>
      <p:sp>
        <p:nvSpPr>
          <p:cNvPr id="154651" name="Text Box 27"/>
          <p:cNvSpPr txBox="1">
            <a:spLocks noChangeArrowheads="1"/>
          </p:cNvSpPr>
          <p:nvPr/>
        </p:nvSpPr>
        <p:spPr bwMode="auto">
          <a:xfrm>
            <a:off x="2133600" y="2438400"/>
            <a:ext cx="1600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0">
                <a:solidFill>
                  <a:srgbClr val="FF9900"/>
                </a:solidFill>
              </a:rPr>
              <a:t>as much as q </a:t>
            </a:r>
          </a:p>
        </p:txBody>
      </p:sp>
      <p:sp>
        <p:nvSpPr>
          <p:cNvPr id="154652" name="Text Box 28"/>
          <p:cNvSpPr txBox="1">
            <a:spLocks noChangeArrowheads="1"/>
          </p:cNvSpPr>
          <p:nvPr/>
        </p:nvSpPr>
        <p:spPr bwMode="auto">
          <a:xfrm>
            <a:off x="1344613" y="2803525"/>
            <a:ext cx="3317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1344613" y="3336925"/>
            <a:ext cx="3317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4654" name="Text Box 30"/>
          <p:cNvSpPr txBox="1">
            <a:spLocks noChangeArrowheads="1"/>
          </p:cNvSpPr>
          <p:nvPr/>
        </p:nvSpPr>
        <p:spPr bwMode="auto">
          <a:xfrm>
            <a:off x="1828800" y="2819400"/>
            <a:ext cx="609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 </a:t>
            </a:r>
            <a:r>
              <a:rPr lang="en-US" baseline="30000">
                <a:solidFill>
                  <a:schemeClr val="tx1"/>
                </a:solidFill>
              </a:rPr>
              <a:t>q.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4655" name="Text Box 31"/>
          <p:cNvSpPr txBox="1">
            <a:spLocks noChangeArrowheads="1"/>
          </p:cNvSpPr>
          <p:nvPr/>
        </p:nvSpPr>
        <p:spPr bwMode="auto">
          <a:xfrm>
            <a:off x="1858963" y="3260725"/>
            <a:ext cx="4270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baseline="30000">
                <a:solidFill>
                  <a:schemeClr val="tx1"/>
                </a:solidFill>
              </a:rPr>
              <a:t>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4656" name="Text Box 32"/>
          <p:cNvSpPr txBox="1">
            <a:spLocks noChangeArrowheads="1"/>
          </p:cNvSpPr>
          <p:nvPr/>
        </p:nvSpPr>
        <p:spPr bwMode="auto">
          <a:xfrm>
            <a:off x="522288" y="3824288"/>
            <a:ext cx="7731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(</a:t>
            </a:r>
            <a:r>
              <a:rPr lang="en-US">
                <a:solidFill>
                  <a:schemeClr val="tx1"/>
                </a:solidFill>
              </a:rPr>
              <a:t>a   </a:t>
            </a:r>
            <a:r>
              <a:rPr lang="en-US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4657" name="Text Box 33"/>
          <p:cNvSpPr txBox="1">
            <a:spLocks noChangeArrowheads="1"/>
          </p:cNvSpPr>
          <p:nvPr/>
        </p:nvSpPr>
        <p:spPr bwMode="auto">
          <a:xfrm>
            <a:off x="781050" y="3824288"/>
            <a:ext cx="285750" cy="29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u="sng" baseline="30000">
                <a:solidFill>
                  <a:schemeClr val="tx1"/>
                </a:solidFill>
              </a:rPr>
              <a:t>p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154658" name="Text Box 34"/>
          <p:cNvSpPr txBox="1">
            <a:spLocks noChangeArrowheads="1"/>
          </p:cNvSpPr>
          <p:nvPr/>
        </p:nvSpPr>
        <p:spPr bwMode="auto">
          <a:xfrm>
            <a:off x="781050" y="3962400"/>
            <a:ext cx="28575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aseline="3000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54659" name="Text Box 35"/>
          <p:cNvSpPr txBox="1">
            <a:spLocks noChangeArrowheads="1"/>
          </p:cNvSpPr>
          <p:nvPr/>
        </p:nvSpPr>
        <p:spPr bwMode="auto">
          <a:xfrm>
            <a:off x="1371600" y="3946525"/>
            <a:ext cx="304800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=  </a:t>
            </a:r>
          </a:p>
        </p:txBody>
      </p:sp>
      <p:sp>
        <p:nvSpPr>
          <p:cNvPr id="154661" name="Text Box 37"/>
          <p:cNvSpPr txBox="1">
            <a:spLocks noChangeArrowheads="1"/>
          </p:cNvSpPr>
          <p:nvPr/>
        </p:nvSpPr>
        <p:spPr bwMode="auto">
          <a:xfrm>
            <a:off x="1298575" y="4708525"/>
            <a:ext cx="67024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Diartikan sebagai akar pangkat ke-q dari a</a:t>
            </a:r>
            <a:r>
              <a:rPr lang="en-US" baseline="30000">
                <a:solidFill>
                  <a:schemeClr val="tx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, sehingga:</a:t>
            </a:r>
          </a:p>
        </p:txBody>
      </p:sp>
      <p:graphicFrame>
        <p:nvGraphicFramePr>
          <p:cNvPr id="154662" name="Object 38"/>
          <p:cNvGraphicFramePr>
            <a:graphicFrameLocks noChangeAspect="1"/>
          </p:cNvGraphicFramePr>
          <p:nvPr/>
        </p:nvGraphicFramePr>
        <p:xfrm>
          <a:off x="3352800" y="5461000"/>
          <a:ext cx="762000" cy="635000"/>
        </p:xfrm>
        <a:graphic>
          <a:graphicData uri="http://schemas.openxmlformats.org/presentationml/2006/ole">
            <p:oleObj spid="_x0000_s48132" name="Equation" r:id="rId5" imgW="304560" imgH="253800" progId="Equation.3">
              <p:embed/>
            </p:oleObj>
          </a:graphicData>
        </a:graphic>
      </p:graphicFrame>
      <p:sp>
        <p:nvSpPr>
          <p:cNvPr id="154663" name="Text Box 39"/>
          <p:cNvSpPr txBox="1">
            <a:spLocks noChangeArrowheads="1"/>
          </p:cNvSpPr>
          <p:nvPr/>
        </p:nvSpPr>
        <p:spPr bwMode="auto">
          <a:xfrm>
            <a:off x="1854200" y="5638800"/>
            <a:ext cx="522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CC0000"/>
                </a:solidFill>
              </a:rPr>
              <a:t>a  </a:t>
            </a:r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2792413" y="5699125"/>
            <a:ext cx="3317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4667" name="AutoShape 43"/>
          <p:cNvSpPr>
            <a:spLocks noChangeArrowheads="1"/>
          </p:cNvSpPr>
          <p:nvPr/>
        </p:nvSpPr>
        <p:spPr bwMode="auto">
          <a:xfrm>
            <a:off x="1295400" y="5410200"/>
            <a:ext cx="3259138" cy="914400"/>
          </a:xfrm>
          <a:prstGeom prst="flowChartTerminator">
            <a:avLst/>
          </a:prstGeom>
          <a:noFill/>
          <a:ln w="76200" algn="ctr">
            <a:solidFill>
              <a:schemeClr val="bg2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anchor="ctr">
            <a:spAutoFit/>
            <a:flatTx/>
          </a:bodyPr>
          <a:lstStyle/>
          <a:p>
            <a:endParaRPr lang="id-ID"/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2000250" y="2032000"/>
            <a:ext cx="2190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  , a  , a  , … a    </a:t>
            </a:r>
          </a:p>
        </p:txBody>
      </p:sp>
      <p:grpSp>
        <p:nvGrpSpPr>
          <p:cNvPr id="3" name="Group 122"/>
          <p:cNvGrpSpPr>
            <a:grpSpLocks/>
          </p:cNvGrpSpPr>
          <p:nvPr/>
        </p:nvGrpSpPr>
        <p:grpSpPr bwMode="auto">
          <a:xfrm>
            <a:off x="571500" y="1905000"/>
            <a:ext cx="1104900" cy="519113"/>
            <a:chOff x="89" y="1258"/>
            <a:chExt cx="696" cy="327"/>
          </a:xfrm>
        </p:grpSpPr>
        <p:sp>
          <p:nvSpPr>
            <p:cNvPr id="8241" name="Text Box 5"/>
            <p:cNvSpPr txBox="1">
              <a:spLocks noChangeArrowheads="1"/>
            </p:cNvSpPr>
            <p:nvPr/>
          </p:nvSpPr>
          <p:spPr bwMode="auto">
            <a:xfrm>
              <a:off x="89" y="1258"/>
              <a:ext cx="44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2800">
                  <a:solidFill>
                    <a:schemeClr val="tx1"/>
                  </a:solidFill>
                </a:rPr>
                <a:t>(</a:t>
              </a:r>
              <a:r>
                <a:rPr lang="en-US">
                  <a:solidFill>
                    <a:schemeClr val="tx1"/>
                  </a:solidFill>
                </a:rPr>
                <a:t>a  </a:t>
              </a:r>
              <a:r>
                <a:rPr lang="en-US" sz="280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242" name="Text Box 6"/>
            <p:cNvSpPr txBox="1">
              <a:spLocks noChangeArrowheads="1"/>
            </p:cNvSpPr>
            <p:nvPr/>
          </p:nvSpPr>
          <p:spPr bwMode="auto">
            <a:xfrm>
              <a:off x="240" y="1296"/>
              <a:ext cx="180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u="sng" baseline="30000">
                  <a:solidFill>
                    <a:schemeClr val="tx1"/>
                  </a:solidFill>
                </a:rPr>
                <a:t>p</a:t>
              </a:r>
              <a:endParaRPr lang="en-US" baseline="30000">
                <a:solidFill>
                  <a:schemeClr val="tx1"/>
                </a:solidFill>
              </a:endParaRPr>
            </a:p>
          </p:txBody>
        </p:sp>
        <p:sp>
          <p:nvSpPr>
            <p:cNvPr id="8243" name="Text Box 7"/>
            <p:cNvSpPr txBox="1">
              <a:spLocks noChangeArrowheads="1"/>
            </p:cNvSpPr>
            <p:nvPr/>
          </p:nvSpPr>
          <p:spPr bwMode="auto">
            <a:xfrm>
              <a:off x="240" y="1392"/>
              <a:ext cx="180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aseline="3000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244" name="Text Box 8"/>
            <p:cNvSpPr txBox="1">
              <a:spLocks noChangeArrowheads="1"/>
            </p:cNvSpPr>
            <p:nvPr/>
          </p:nvSpPr>
          <p:spPr bwMode="auto">
            <a:xfrm>
              <a:off x="416" y="1288"/>
              <a:ext cx="180" cy="1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baseline="3000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245" name="Text Box 9"/>
            <p:cNvSpPr txBox="1">
              <a:spLocks noChangeArrowheads="1"/>
            </p:cNvSpPr>
            <p:nvPr/>
          </p:nvSpPr>
          <p:spPr bwMode="auto">
            <a:xfrm>
              <a:off x="576" y="1303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=</a:t>
              </a:r>
            </a:p>
          </p:txBody>
        </p: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240" y="1296"/>
              <a:ext cx="180" cy="279"/>
              <a:chOff x="240" y="1296"/>
              <a:chExt cx="180" cy="279"/>
            </a:xfrm>
          </p:grpSpPr>
          <p:sp>
            <p:nvSpPr>
              <p:cNvPr id="8247" name="Text Box 44"/>
              <p:cNvSpPr txBox="1">
                <a:spLocks noChangeArrowheads="1"/>
              </p:cNvSpPr>
              <p:nvPr/>
            </p:nvSpPr>
            <p:spPr bwMode="auto">
              <a:xfrm>
                <a:off x="240" y="1296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48" name="Text Box 45"/>
              <p:cNvSpPr txBox="1">
                <a:spLocks noChangeArrowheads="1"/>
              </p:cNvSpPr>
              <p:nvPr/>
            </p:nvSpPr>
            <p:spPr bwMode="auto">
              <a:xfrm>
                <a:off x="240" y="139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</p:grpSp>
      <p:grpSp>
        <p:nvGrpSpPr>
          <p:cNvPr id="5" name="Group 123"/>
          <p:cNvGrpSpPr>
            <a:grpSpLocks/>
          </p:cNvGrpSpPr>
          <p:nvPr/>
        </p:nvGrpSpPr>
        <p:grpSpPr bwMode="auto">
          <a:xfrm>
            <a:off x="2133600" y="1905000"/>
            <a:ext cx="1892300" cy="446088"/>
            <a:chOff x="856" y="1248"/>
            <a:chExt cx="1192" cy="281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856" y="1248"/>
              <a:ext cx="188" cy="271"/>
              <a:chOff x="868" y="1384"/>
              <a:chExt cx="188" cy="271"/>
            </a:xfrm>
          </p:grpSpPr>
          <p:sp>
            <p:nvSpPr>
              <p:cNvPr id="8239" name="Text Box 15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40" name="Text Box 16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1124" y="1248"/>
              <a:ext cx="188" cy="271"/>
              <a:chOff x="868" y="1384"/>
              <a:chExt cx="188" cy="271"/>
            </a:xfrm>
          </p:grpSpPr>
          <p:sp>
            <p:nvSpPr>
              <p:cNvPr id="8237" name="Text Box 18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38" name="Text Box 19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88" y="1248"/>
              <a:ext cx="188" cy="271"/>
              <a:chOff x="868" y="1384"/>
              <a:chExt cx="188" cy="271"/>
            </a:xfrm>
          </p:grpSpPr>
          <p:sp>
            <p:nvSpPr>
              <p:cNvPr id="8235" name="Text Box 21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36" name="Text Box 22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60" y="1248"/>
              <a:ext cx="188" cy="271"/>
              <a:chOff x="868" y="1384"/>
              <a:chExt cx="188" cy="271"/>
            </a:xfrm>
          </p:grpSpPr>
          <p:sp>
            <p:nvSpPr>
              <p:cNvPr id="8233" name="Text Box 24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34" name="Text Box 25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856" y="1258"/>
              <a:ext cx="188" cy="271"/>
              <a:chOff x="868" y="1384"/>
              <a:chExt cx="188" cy="271"/>
            </a:xfrm>
          </p:grpSpPr>
          <p:sp>
            <p:nvSpPr>
              <p:cNvPr id="8231" name="Text Box 49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32" name="Text Box 50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  <p:grpSp>
          <p:nvGrpSpPr>
            <p:cNvPr id="11" name="Group 51"/>
            <p:cNvGrpSpPr>
              <a:grpSpLocks/>
            </p:cNvGrpSpPr>
            <p:nvPr/>
          </p:nvGrpSpPr>
          <p:grpSpPr bwMode="auto">
            <a:xfrm>
              <a:off x="1124" y="1258"/>
              <a:ext cx="188" cy="271"/>
              <a:chOff x="868" y="1384"/>
              <a:chExt cx="188" cy="271"/>
            </a:xfrm>
          </p:grpSpPr>
          <p:sp>
            <p:nvSpPr>
              <p:cNvPr id="8229" name="Text Box 52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30" name="Text Box 53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1860" y="1258"/>
              <a:ext cx="188" cy="271"/>
              <a:chOff x="868" y="1384"/>
              <a:chExt cx="188" cy="271"/>
            </a:xfrm>
          </p:grpSpPr>
          <p:sp>
            <p:nvSpPr>
              <p:cNvPr id="8227" name="Text Box 58"/>
              <p:cNvSpPr txBox="1">
                <a:spLocks noChangeArrowheads="1"/>
              </p:cNvSpPr>
              <p:nvPr/>
            </p:nvSpPr>
            <p:spPr bwMode="auto">
              <a:xfrm>
                <a:off x="876" y="1384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u="sng" baseline="30000">
                    <a:solidFill>
                      <a:schemeClr val="tx1"/>
                    </a:solidFill>
                  </a:rPr>
                  <a:t>p</a:t>
                </a:r>
                <a:endParaRPr lang="en-US" baseline="30000">
                  <a:solidFill>
                    <a:schemeClr val="tx1"/>
                  </a:solidFill>
                </a:endParaRPr>
              </a:p>
            </p:txBody>
          </p:sp>
          <p:sp>
            <p:nvSpPr>
              <p:cNvPr id="8228" name="Text Box 59"/>
              <p:cNvSpPr txBox="1">
                <a:spLocks noChangeArrowheads="1"/>
              </p:cNvSpPr>
              <p:nvPr/>
            </p:nvSpPr>
            <p:spPr bwMode="auto">
              <a:xfrm>
                <a:off x="868" y="1472"/>
                <a:ext cx="180" cy="18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lang="en-US" baseline="30000">
                    <a:solidFill>
                      <a:schemeClr val="tx1"/>
                    </a:solidFill>
                  </a:rPr>
                  <a:t>q</a:t>
                </a:r>
              </a:p>
            </p:txBody>
          </p:sp>
        </p:grpSp>
      </p:grpSp>
      <p:sp>
        <p:nvSpPr>
          <p:cNvPr id="8217" name="Text Box 89"/>
          <p:cNvSpPr txBox="1">
            <a:spLocks noChangeArrowheads="1"/>
          </p:cNvSpPr>
          <p:nvPr/>
        </p:nvSpPr>
        <p:spPr bwMode="auto">
          <a:xfrm>
            <a:off x="4495800" y="2286000"/>
            <a:ext cx="3048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54751" name="Text Box 127"/>
          <p:cNvSpPr txBox="1">
            <a:spLocks noChangeArrowheads="1"/>
          </p:cNvSpPr>
          <p:nvPr/>
        </p:nvSpPr>
        <p:spPr bwMode="auto">
          <a:xfrm>
            <a:off x="2136775" y="5683250"/>
            <a:ext cx="301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aseline="30000">
                <a:solidFill>
                  <a:srgbClr val="CC0000"/>
                </a:solidFill>
              </a:rPr>
              <a:t>q</a:t>
            </a:r>
          </a:p>
        </p:txBody>
      </p:sp>
      <p:sp>
        <p:nvSpPr>
          <p:cNvPr id="154752" name="Text Box 128"/>
          <p:cNvSpPr txBox="1">
            <a:spLocks noChangeArrowheads="1"/>
          </p:cNvSpPr>
          <p:nvPr/>
        </p:nvSpPr>
        <p:spPr bwMode="auto">
          <a:xfrm>
            <a:off x="2133600" y="5530850"/>
            <a:ext cx="301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u="sng" baseline="30000">
                <a:solidFill>
                  <a:srgbClr val="CC0000"/>
                </a:solidFill>
              </a:rPr>
              <a:t>p</a:t>
            </a:r>
            <a:endParaRPr lang="en-US" sz="2400" baseline="300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4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15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15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15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5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1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1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1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1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1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5" dur="2000"/>
                                        <p:tgtEl>
                                          <p:spTgt spid="15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15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15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0" dur="2000"/>
                                        <p:tgtEl>
                                          <p:spTgt spid="15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0" grpId="0" animBg="1"/>
      <p:bldP spid="154650" grpId="1" animBg="1"/>
      <p:bldP spid="154651" grpId="0"/>
      <p:bldP spid="154652" grpId="0"/>
      <p:bldP spid="154653" grpId="0"/>
      <p:bldP spid="154654" grpId="0"/>
      <p:bldP spid="154655" grpId="0"/>
      <p:bldP spid="154656" grpId="0"/>
      <p:bldP spid="154657" grpId="0"/>
      <p:bldP spid="154658" grpId="0"/>
      <p:bldP spid="154659" grpId="0"/>
      <p:bldP spid="154663" grpId="0"/>
      <p:bldP spid="154666" grpId="0"/>
      <p:bldP spid="154667" grpId="0" animBg="1"/>
      <p:bldP spid="154751" grpId="0"/>
      <p:bldP spid="1547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Bilangan Berpangkat Pecahan</a:t>
            </a:r>
          </a:p>
        </p:txBody>
      </p:sp>
      <p:graphicFrame>
        <p:nvGraphicFramePr>
          <p:cNvPr id="15565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133600" y="1905000"/>
          <a:ext cx="1981200" cy="466725"/>
        </p:xfrm>
        <a:graphic>
          <a:graphicData uri="http://schemas.openxmlformats.org/presentationml/2006/ole">
            <p:oleObj spid="_x0000_s49154" name="Equation" r:id="rId3" imgW="1079280" imgH="253800" progId="Equation.3">
              <p:embed/>
            </p:oleObj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2463800"/>
          <a:ext cx="2362200" cy="482600"/>
        </p:xfrm>
        <a:graphic>
          <a:graphicData uri="http://schemas.openxmlformats.org/presentationml/2006/ole">
            <p:oleObj spid="_x0000_s49155" name="Equation" r:id="rId4" imgW="1244520" imgH="253800" progId="Equation.3">
              <p:embed/>
            </p:oleObj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2133600" y="2997200"/>
          <a:ext cx="1828800" cy="635000"/>
        </p:xfrm>
        <a:graphic>
          <a:graphicData uri="http://schemas.openxmlformats.org/presentationml/2006/ole">
            <p:oleObj spid="_x0000_s49156" name="Equation" r:id="rId5" imgW="914400" imgH="317160" progId="Equation.3">
              <p:embed/>
            </p:oleObj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>
            <p:ph sz="quarter" idx="4"/>
          </p:nvPr>
        </p:nvGraphicFramePr>
        <p:xfrm>
          <a:off x="2133600" y="3606800"/>
          <a:ext cx="1217613" cy="708025"/>
        </p:xfrm>
        <a:graphic>
          <a:graphicData uri="http://schemas.openxmlformats.org/presentationml/2006/ole">
            <p:oleObj spid="_x0000_s49157" name="Equation" r:id="rId6" imgW="545760" imgH="317160" progId="Equation.3">
              <p:embed/>
            </p:oleObj>
          </a:graphicData>
        </a:graphic>
      </p:graphicFrame>
      <p:sp>
        <p:nvSpPr>
          <p:cNvPr id="9223" name="Date Placehold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817EC6A7-728F-4606-BDCE-78F054F0AF3F}" type="slidenum">
              <a:rPr lang="en-US"/>
              <a:pPr/>
              <a:t>13</a:t>
            </a:fld>
            <a:endParaRPr lang="en-US"/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136525" y="1366838"/>
            <a:ext cx="11144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CC0000"/>
                </a:solidFill>
                <a:latin typeface="Monotype Corsiva" pitchFamily="66" charset="0"/>
              </a:rPr>
              <a:t>Contoh</a:t>
            </a:r>
            <a:r>
              <a:rPr lang="en-US">
                <a:solidFill>
                  <a:srgbClr val="CC0000"/>
                </a:solidFill>
              </a:rPr>
              <a:t> :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1620838" y="1965325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1612900" y="2486025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1612900" y="3133725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1612900" y="3911600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4" grpId="0"/>
      <p:bldP spid="155656" grpId="0"/>
      <p:bldP spid="155657" grpId="0"/>
      <p:bldP spid="155658" grpId="0"/>
      <p:bldP spid="1556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6200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Sifat Operasi Bilangan Berpangkat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85913"/>
            <a:ext cx="5937250" cy="4967287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= 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p+q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	 	 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baseline="30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id-ID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= 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p-q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; a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0  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(a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= 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pq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(ab)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= 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id-ID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	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id-ID" smtClean="0">
                <a:solidFill>
                  <a:srgbClr val="000000"/>
                </a:solidFill>
                <a:latin typeface="Times New Roman" pitchFamily="18" charset="0"/>
              </a:rPr>
              <a:t>                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     ; b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0 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sz="12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-p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id-ID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; a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0.</a:t>
            </a:r>
            <a:endParaRPr lang="id-ID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id-ID" baseline="30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= 1, a 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smtClean="0">
                <a:solidFill>
                  <a:srgbClr val="000000"/>
                </a:solidFill>
                <a:latin typeface="Times New Roman" pitchFamily="18" charset="0"/>
              </a:rPr>
              <a:t> 0</a:t>
            </a:r>
            <a:r>
              <a:rPr lang="en-GB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GB" smtClean="0">
                <a:solidFill>
                  <a:schemeClr val="bg1"/>
                </a:solidFill>
                <a:latin typeface="Times New Roman" pitchFamily="18" charset="0"/>
              </a:rPr>
              <a:t>b</a:t>
            </a:r>
            <a:endParaRPr lang="id-ID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AutoNum type="arabicPeriod"/>
            </a:pPr>
            <a:endParaRPr lang="en-GB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246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511535B3-6AF7-45BE-8B9C-9EAC167B7315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1238250" y="3616325"/>
          <a:ext cx="1800225" cy="739775"/>
        </p:xfrm>
        <a:graphic>
          <a:graphicData uri="http://schemas.openxmlformats.org/presentationml/2006/ole">
            <p:oleObj spid="_x0000_s50178" name="Equation" r:id="rId3" imgW="1117600" imgH="660400" progId="Equation.3">
              <p:embed/>
            </p:oleObj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2290763" y="4597400"/>
          <a:ext cx="425450" cy="593725"/>
        </p:xfrm>
        <a:graphic>
          <a:graphicData uri="http://schemas.openxmlformats.org/presentationml/2006/ole">
            <p:oleObj spid="_x0000_s50179" name="Equation" r:id="rId4" imgW="304560" imgH="444240" progId="Equation.3">
              <p:embed/>
            </p:oleObj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8313" y="1219200"/>
            <a:ext cx="8675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Jika </a:t>
            </a:r>
            <a:r>
              <a:rPr lang="id-ID" sz="2400" b="0">
                <a:solidFill>
                  <a:schemeClr val="tx1"/>
                </a:solidFill>
                <a:latin typeface="Times New Roman" pitchFamily="18" charset="0"/>
              </a:rPr>
              <a:t>a, b </a:t>
            </a: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adalah bilangan real dan </a:t>
            </a:r>
            <a:r>
              <a:rPr lang="id-ID" sz="2400" b="0">
                <a:solidFill>
                  <a:schemeClr val="tx1"/>
                </a:solidFill>
                <a:latin typeface="Times New Roman" pitchFamily="18" charset="0"/>
              </a:rPr>
              <a:t>p, q </a:t>
            </a: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adalah bilangan bulatb maka :</a:t>
            </a:r>
            <a:endParaRPr lang="en-GB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19200" y="5410200"/>
            <a:ext cx="4084638" cy="615950"/>
            <a:chOff x="768" y="3408"/>
            <a:chExt cx="2573" cy="388"/>
          </a:xfrm>
        </p:grpSpPr>
        <p:sp>
          <p:nvSpPr>
            <p:cNvPr id="10250" name="AutoShape 8"/>
            <p:cNvSpPr>
              <a:spLocks noChangeAspect="1" noChangeArrowheads="1" noTextEdit="1"/>
            </p:cNvSpPr>
            <p:nvPr/>
          </p:nvSpPr>
          <p:spPr bwMode="auto">
            <a:xfrm>
              <a:off x="768" y="3456"/>
              <a:ext cx="2573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 flipV="1">
              <a:off x="1332" y="3633"/>
              <a:ext cx="23" cy="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1355" y="3637"/>
              <a:ext cx="33" cy="8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 flipV="1">
              <a:off x="1391" y="3484"/>
              <a:ext cx="44" cy="2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1435" y="3484"/>
              <a:ext cx="22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V="1">
              <a:off x="2329" y="3666"/>
              <a:ext cx="23" cy="1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>
              <a:off x="2352" y="3670"/>
              <a:ext cx="33" cy="4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7" name="Line 16"/>
            <p:cNvSpPr>
              <a:spLocks noChangeShapeType="1"/>
            </p:cNvSpPr>
            <p:nvPr/>
          </p:nvSpPr>
          <p:spPr bwMode="auto">
            <a:xfrm flipV="1">
              <a:off x="2388" y="3566"/>
              <a:ext cx="44" cy="1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2432" y="3566"/>
              <a:ext cx="1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2776" y="3542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10260" name="Rectangle 22"/>
            <p:cNvSpPr>
              <a:spLocks noChangeArrowheads="1"/>
            </p:cNvSpPr>
            <p:nvPr/>
          </p:nvSpPr>
          <p:spPr bwMode="auto">
            <a:xfrm>
              <a:off x="2254" y="35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/>
            </a:p>
          </p:txBody>
        </p:sp>
        <p:sp>
          <p:nvSpPr>
            <p:cNvPr id="10261" name="Rectangle 24"/>
            <p:cNvSpPr>
              <a:spLocks noChangeArrowheads="1"/>
            </p:cNvSpPr>
            <p:nvPr/>
          </p:nvSpPr>
          <p:spPr bwMode="auto">
            <a:xfrm>
              <a:off x="1797" y="3542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000000"/>
                  </a:solidFill>
                  <a:latin typeface="Times New Roman" pitchFamily="18" charset="0"/>
                </a:rPr>
                <a:t>asal </a:t>
              </a:r>
              <a:endParaRPr lang="en-US"/>
            </a:p>
          </p:txBody>
        </p:sp>
        <p:sp>
          <p:nvSpPr>
            <p:cNvPr id="10262" name="Rectangle 25"/>
            <p:cNvSpPr>
              <a:spLocks noChangeArrowheads="1"/>
            </p:cNvSpPr>
            <p:nvPr/>
          </p:nvSpPr>
          <p:spPr bwMode="auto">
            <a:xfrm>
              <a:off x="1697" y="354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/>
            </a:p>
          </p:txBody>
        </p:sp>
        <p:sp>
          <p:nvSpPr>
            <p:cNvPr id="10263" name="Rectangle 26"/>
            <p:cNvSpPr>
              <a:spLocks noChangeArrowheads="1"/>
            </p:cNvSpPr>
            <p:nvPr/>
          </p:nvSpPr>
          <p:spPr bwMode="auto">
            <a:xfrm>
              <a:off x="2342" y="3441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q</a:t>
              </a:r>
              <a:endParaRPr lang="en-US"/>
            </a:p>
          </p:txBody>
        </p:sp>
        <p:sp>
          <p:nvSpPr>
            <p:cNvPr id="10264" name="Rectangle 27"/>
            <p:cNvSpPr>
              <a:spLocks noChangeArrowheads="1"/>
            </p:cNvSpPr>
            <p:nvPr/>
          </p:nvSpPr>
          <p:spPr bwMode="auto">
            <a:xfrm>
              <a:off x="2478" y="3539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0265" name="Rectangle 28"/>
            <p:cNvSpPr>
              <a:spLocks noChangeArrowheads="1"/>
            </p:cNvSpPr>
            <p:nvPr/>
          </p:nvSpPr>
          <p:spPr bwMode="auto">
            <a:xfrm>
              <a:off x="1344" y="3408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q</a:t>
              </a:r>
              <a:endParaRPr lang="en-US"/>
            </a:p>
          </p:txBody>
        </p:sp>
        <p:sp>
          <p:nvSpPr>
            <p:cNvPr id="10266" name="Rectangle 29"/>
            <p:cNvSpPr>
              <a:spLocks noChangeArrowheads="1"/>
            </p:cNvSpPr>
            <p:nvPr/>
          </p:nvSpPr>
          <p:spPr bwMode="auto">
            <a:xfrm>
              <a:off x="1574" y="3457"/>
              <a:ext cx="1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10267" name="Rectangle 30"/>
            <p:cNvSpPr>
              <a:spLocks noChangeArrowheads="1"/>
            </p:cNvSpPr>
            <p:nvPr/>
          </p:nvSpPr>
          <p:spPr bwMode="auto">
            <a:xfrm>
              <a:off x="1481" y="3539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0268" name="Rectangle 31"/>
            <p:cNvSpPr>
              <a:spLocks noChangeArrowheads="1"/>
            </p:cNvSpPr>
            <p:nvPr/>
          </p:nvSpPr>
          <p:spPr bwMode="auto">
            <a:xfrm>
              <a:off x="915" y="3457"/>
              <a:ext cx="28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p/q</a:t>
              </a:r>
              <a:endParaRPr lang="en-US"/>
            </a:p>
          </p:txBody>
        </p:sp>
        <p:sp>
          <p:nvSpPr>
            <p:cNvPr id="10269" name="Rectangle 32"/>
            <p:cNvSpPr>
              <a:spLocks noChangeArrowheads="1"/>
            </p:cNvSpPr>
            <p:nvPr/>
          </p:nvSpPr>
          <p:spPr bwMode="auto">
            <a:xfrm>
              <a:off x="826" y="3539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0270" name="Rectangle 33"/>
            <p:cNvSpPr>
              <a:spLocks noChangeArrowheads="1"/>
            </p:cNvSpPr>
            <p:nvPr/>
          </p:nvSpPr>
          <p:spPr bwMode="auto">
            <a:xfrm>
              <a:off x="1234" y="3520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  <p:sp>
        <p:nvSpPr>
          <p:cNvPr id="156706" name="Rectangle 34"/>
          <p:cNvSpPr>
            <a:spLocks noChangeArrowheads="1"/>
          </p:cNvSpPr>
          <p:nvPr/>
        </p:nvSpPr>
        <p:spPr bwMode="auto">
          <a:xfrm>
            <a:off x="4252913" y="5562600"/>
            <a:ext cx="13096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0">
                <a:solidFill>
                  <a:srgbClr val="000000"/>
                </a:solidFill>
                <a:latin typeface="Times New Roman" pitchFamily="18" charset="0"/>
              </a:rPr>
              <a:t>terdefinisi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5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  <p:bldP spid="1567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Bentuk Akar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7924800" y="1652588"/>
          <a:ext cx="914400" cy="531812"/>
        </p:xfrm>
        <a:graphic>
          <a:graphicData uri="http://schemas.openxmlformats.org/presentationml/2006/ole">
            <p:oleObj spid="_x0000_s51202" name="Equation" r:id="rId3" imgW="545760" imgH="317160" progId="Equation.3">
              <p:embed/>
            </p:oleObj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05000" y="3421063"/>
          <a:ext cx="2590800" cy="387350"/>
        </p:xfrm>
        <a:graphic>
          <a:graphicData uri="http://schemas.openxmlformats.org/presentationml/2006/ole">
            <p:oleObj spid="_x0000_s51203" name="Equation" r:id="rId4" imgW="1612800" imgH="241200" progId="Equation.3">
              <p:embed/>
            </p:oleObj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906588" y="4170363"/>
          <a:ext cx="3043237" cy="401637"/>
        </p:xfrm>
        <a:graphic>
          <a:graphicData uri="http://schemas.openxmlformats.org/presentationml/2006/ole">
            <p:oleObj spid="_x0000_s51204" name="Equation" r:id="rId5" imgW="1828800" imgH="241200" progId="Equation.3">
              <p:embed/>
            </p:oleObj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1905000" y="4922838"/>
          <a:ext cx="2743200" cy="411162"/>
        </p:xfrm>
        <a:graphic>
          <a:graphicData uri="http://schemas.openxmlformats.org/presentationml/2006/ole">
            <p:oleObj spid="_x0000_s51205" name="Equation" r:id="rId6" imgW="1612800" imgH="241200" progId="Equation.3">
              <p:embed/>
            </p:oleObj>
          </a:graphicData>
        </a:graphic>
      </p:graphicFrame>
      <p:sp>
        <p:nvSpPr>
          <p:cNvPr id="11271" name="Date Placehold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34F2CD28-C5A5-4A28-B5B3-2D3E49F16A38}" type="slidenum">
              <a:rPr lang="en-US"/>
              <a:pPr/>
              <a:t>15</a:t>
            </a:fld>
            <a:endParaRPr 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28600" y="1889125"/>
            <a:ext cx="891540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Seperti yang sudah dibahas pada sub bab sebelumnya, bahwa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Bentuk akar adalah bilangan –bilangan di bawah tanda akarnya tidak dapat menghasilkan bilangan Rasional.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04800" y="3429000"/>
            <a:ext cx="1447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CC0000"/>
                </a:solidFill>
                <a:latin typeface="Monotype Corsiva" pitchFamily="66" charset="0"/>
              </a:rPr>
              <a:t>Examples</a:t>
            </a:r>
            <a:r>
              <a:rPr lang="en-US" b="0">
                <a:solidFill>
                  <a:srgbClr val="CC0000"/>
                </a:solidFill>
              </a:rPr>
              <a:t> :</a:t>
            </a: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304800" y="4191000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CC0000"/>
                </a:solidFill>
                <a:latin typeface="Monotype Corsiva" pitchFamily="66" charset="0"/>
              </a:rPr>
              <a:t>Meanwhile</a:t>
            </a:r>
            <a:r>
              <a:rPr lang="en-US" b="0">
                <a:solidFill>
                  <a:srgbClr val="CC0000"/>
                </a:solidFill>
              </a:rPr>
              <a:t> :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304800" y="4953000"/>
            <a:ext cx="1600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>
                <a:solidFill>
                  <a:srgbClr val="CC0000"/>
                </a:solidFill>
                <a:latin typeface="Monotype Corsiva" pitchFamily="66" charset="0"/>
              </a:rPr>
              <a:t>Because</a:t>
            </a:r>
            <a:r>
              <a:rPr lang="en-US" b="0">
                <a:solidFill>
                  <a:srgbClr val="CC0000"/>
                </a:solidFill>
              </a:rPr>
              <a:t> :</a:t>
            </a:r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4518025" y="3786188"/>
            <a:ext cx="4321175" cy="481012"/>
          </a:xfrm>
          <a:prstGeom prst="flowChartTerminator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b="0">
                <a:solidFill>
                  <a:schemeClr val="tx1"/>
                </a:solidFill>
              </a:rPr>
              <a:t>1, 2, and 8 are not irrational numbers</a:t>
            </a: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12725" y="1306513"/>
            <a:ext cx="29479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9900"/>
                </a:solidFill>
              </a:rPr>
              <a:t>1. Definisi Bentuk Akar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/>
      <p:bldP spid="157704" grpId="0"/>
      <p:bldP spid="157705" grpId="0"/>
      <p:bldP spid="157707" grpId="0" animBg="1"/>
      <p:bldP spid="1577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Bentuk Akar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752600" y="3886200"/>
          <a:ext cx="5638800" cy="685800"/>
        </p:xfrm>
        <a:graphic>
          <a:graphicData uri="http://schemas.openxmlformats.org/presentationml/2006/ole">
            <p:oleObj spid="_x0000_s52226" name="Equation" r:id="rId3" imgW="1942920" imgH="228600" progId="Equation.3">
              <p:embed/>
            </p:oleObj>
          </a:graphicData>
        </a:graphic>
      </p:graphicFrame>
      <p:graphicFrame>
        <p:nvGraphicFramePr>
          <p:cNvPr id="158729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828800" y="4908550"/>
          <a:ext cx="3733800" cy="425450"/>
        </p:xfrm>
        <a:graphic>
          <a:graphicData uri="http://schemas.openxmlformats.org/presentationml/2006/ole">
            <p:oleObj spid="_x0000_s52227" name="Equation" r:id="rId4" imgW="2006280" imgH="228600" progId="Equation.3">
              <p:embed/>
            </p:oleObj>
          </a:graphicData>
        </a:graphic>
      </p:graphicFrame>
      <p:sp>
        <p:nvSpPr>
          <p:cNvPr id="12293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3CD5E167-7CD2-4DC2-9FD0-70D1BFD96F7C}" type="slidenum">
              <a:rPr lang="en-US"/>
              <a:pPr/>
              <a:t>16</a:t>
            </a:fld>
            <a:endParaRPr lang="en-US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0" y="1295400"/>
            <a:ext cx="424973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9900"/>
                </a:solidFill>
              </a:rPr>
              <a:t>2. Menyederhanakan Bentuk Akar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41325" y="1763713"/>
            <a:ext cx="82454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Bentuk akar dapat disederhanakan dengan cara mengubah bilangan di dalam akar tersebut menjadi dua bilangan dimana bilangan yang satu dapat diakarkan sedang bilangan yang lain tidak dapat diakarkan.</a:t>
            </a:r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431800" y="3413125"/>
            <a:ext cx="14478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Contoh :</a:t>
            </a:r>
          </a:p>
        </p:txBody>
      </p:sp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1295400" y="4098925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1287463" y="5013325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5" grpId="0"/>
      <p:bldP spid="158726" grpId="0"/>
      <p:bldP spid="1587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smtClean="0"/>
              <a:t>Bentuk Akar </a:t>
            </a:r>
            <a:endParaRPr lang="en-US" sz="3200" smtClean="0"/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336800" y="1701800"/>
          <a:ext cx="1657350" cy="342900"/>
        </p:xfrm>
        <a:graphic>
          <a:graphicData uri="http://schemas.openxmlformats.org/presentationml/2006/ole">
            <p:oleObj spid="_x0000_s53250" name="Equation" r:id="rId3" imgW="1104840" imgH="228600" progId="Equation.3">
              <p:embed/>
            </p:oleObj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2133600"/>
          <a:ext cx="3200400" cy="374650"/>
        </p:xfrm>
        <a:graphic>
          <a:graphicData uri="http://schemas.openxmlformats.org/presentationml/2006/ole">
            <p:oleObj spid="_x0000_s53251" name="Equation" r:id="rId4" imgW="2057400" imgH="241200" progId="Equation.3">
              <p:embed/>
            </p:oleObj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1993900" y="3670300"/>
          <a:ext cx="1903413" cy="368300"/>
        </p:xfrm>
        <a:graphic>
          <a:graphicData uri="http://schemas.openxmlformats.org/presentationml/2006/ole">
            <p:oleObj spid="_x0000_s53252" name="Equation" r:id="rId5" imgW="1180800" imgH="228600" progId="Equation.3">
              <p:embed/>
            </p:oleObj>
          </a:graphicData>
        </a:graphic>
      </p:graphicFrame>
      <p:sp>
        <p:nvSpPr>
          <p:cNvPr id="13325" name="Date Placehold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F46AAD16-9D3E-4017-AE91-9ADABEBC1FF0}" type="slidenum">
              <a:rPr lang="en-US"/>
              <a:pPr/>
              <a:t>17</a:t>
            </a:fld>
            <a:endParaRPr lang="en-US"/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20650" y="1219200"/>
            <a:ext cx="29765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9900"/>
                </a:solidFill>
              </a:rPr>
              <a:t>3. Operasi Bentuk Akar</a:t>
            </a: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457200" y="1676400"/>
            <a:ext cx="7010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Dasar Operasi                             untuk a ≥ 0 dan b ≥ 0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381000" y="4800600"/>
            <a:ext cx="5791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6600CC"/>
                </a:solidFill>
              </a:rPr>
              <a:t>Perkalian bentuk akar dengan menggunakan sifat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57200" y="3048000"/>
            <a:ext cx="83978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6600CC"/>
                </a:solidFill>
              </a:rPr>
              <a:t>Pejumlahan dan pengurangan dapat disederhanakan apabila akar-akar sejenis.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4343400" y="3671888"/>
          <a:ext cx="1752600" cy="366712"/>
        </p:xfrm>
        <a:graphic>
          <a:graphicData uri="http://schemas.openxmlformats.org/presentationml/2006/ole">
            <p:oleObj spid="_x0000_s53253" name="Equation" r:id="rId6" imgW="1091880" imgH="228600" progId="Equation.3">
              <p:embed/>
            </p:oleObj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/>
        </p:nvGraphicFramePr>
        <p:xfrm>
          <a:off x="4343400" y="4057650"/>
          <a:ext cx="1219200" cy="361950"/>
        </p:xfrm>
        <a:graphic>
          <a:graphicData uri="http://schemas.openxmlformats.org/presentationml/2006/ole">
            <p:oleObj spid="_x0000_s53254" name="Equation" r:id="rId7" imgW="812520" imgH="241200" progId="Equation.3">
              <p:embed/>
            </p:oleObj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4343400" y="4381500"/>
          <a:ext cx="457200" cy="342900"/>
        </p:xfrm>
        <a:graphic>
          <a:graphicData uri="http://schemas.openxmlformats.org/presentationml/2006/ole">
            <p:oleObj spid="_x0000_s53255" name="Equation" r:id="rId8" imgW="304560" imgH="228600" progId="Equation.3">
              <p:embed/>
            </p:oleObj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6324600" y="4724400"/>
          <a:ext cx="1803400" cy="476250"/>
        </p:xfrm>
        <a:graphic>
          <a:graphicData uri="http://schemas.openxmlformats.org/presentationml/2006/ole">
            <p:oleObj spid="_x0000_s53256" name="Equation" r:id="rId9" imgW="914400" imgH="241200" progId="Equation.3">
              <p:embed/>
            </p:oleObj>
          </a:graphicData>
        </a:graphic>
      </p:graphicFrame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501650" y="3641725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Contoh :</a:t>
            </a:r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3987800" y="37179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3987800" y="40989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3987800" y="44037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014538" y="5197475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2006600" y="5867400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auto">
          <a:xfrm>
            <a:off x="533400" y="5181600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Contoh :</a:t>
            </a:r>
          </a:p>
        </p:txBody>
      </p:sp>
      <p:graphicFrame>
        <p:nvGraphicFramePr>
          <p:cNvPr id="159766" name="Object 22"/>
          <p:cNvGraphicFramePr>
            <a:graphicFrameLocks noChangeAspect="1"/>
          </p:cNvGraphicFramePr>
          <p:nvPr/>
        </p:nvGraphicFramePr>
        <p:xfrm>
          <a:off x="2514600" y="5207000"/>
          <a:ext cx="2209800" cy="379413"/>
        </p:xfrm>
        <a:graphic>
          <a:graphicData uri="http://schemas.openxmlformats.org/presentationml/2006/ole">
            <p:oleObj spid="_x0000_s53257" name="Equation" r:id="rId10" imgW="1333440" imgH="228600" progId="Equation.3">
              <p:embed/>
            </p:oleObj>
          </a:graphicData>
        </a:graphic>
      </p:graphicFrame>
      <p:graphicFrame>
        <p:nvGraphicFramePr>
          <p:cNvPr id="159767" name="Object 23"/>
          <p:cNvGraphicFramePr>
            <a:graphicFrameLocks noChangeAspect="1"/>
          </p:cNvGraphicFramePr>
          <p:nvPr/>
        </p:nvGraphicFramePr>
        <p:xfrm>
          <a:off x="2590800" y="5791200"/>
          <a:ext cx="2133600" cy="393700"/>
        </p:xfrm>
        <a:graphic>
          <a:graphicData uri="http://schemas.openxmlformats.org/presentationml/2006/ole">
            <p:oleObj spid="_x0000_s53258" name="Equation" r:id="rId11" imgW="1168200" imgH="215640" progId="Equation.3">
              <p:embed/>
            </p:oleObj>
          </a:graphicData>
        </a:graphic>
      </p:graphicFrame>
      <p:graphicFrame>
        <p:nvGraphicFramePr>
          <p:cNvPr id="159768" name="Object 24"/>
          <p:cNvGraphicFramePr>
            <a:graphicFrameLocks noChangeAspect="1"/>
          </p:cNvGraphicFramePr>
          <p:nvPr/>
        </p:nvGraphicFramePr>
        <p:xfrm>
          <a:off x="4876800" y="5805488"/>
          <a:ext cx="1905000" cy="423862"/>
        </p:xfrm>
        <a:graphic>
          <a:graphicData uri="http://schemas.openxmlformats.org/presentationml/2006/ole">
            <p:oleObj spid="_x0000_s53259" name="Equation" r:id="rId12" imgW="1028520" imgH="228600" progId="Equation.3">
              <p:embed/>
            </p:oleObj>
          </a:graphicData>
        </a:graphic>
      </p:graphicFrame>
      <p:grpSp>
        <p:nvGrpSpPr>
          <p:cNvPr id="2" name="Group 26"/>
          <p:cNvGrpSpPr>
            <a:grpSpLocks noChangeAspect="1"/>
          </p:cNvGrpSpPr>
          <p:nvPr/>
        </p:nvGrpSpPr>
        <p:grpSpPr bwMode="auto">
          <a:xfrm>
            <a:off x="4038600" y="2514600"/>
            <a:ext cx="2663825" cy="425450"/>
            <a:chOff x="2544" y="1584"/>
            <a:chExt cx="1678" cy="268"/>
          </a:xfrm>
        </p:grpSpPr>
        <p:sp>
          <p:nvSpPr>
            <p:cNvPr id="13338" name="AutoShape 25"/>
            <p:cNvSpPr>
              <a:spLocks noChangeAspect="1" noChangeArrowheads="1" noTextEdit="1"/>
            </p:cNvSpPr>
            <p:nvPr/>
          </p:nvSpPr>
          <p:spPr bwMode="auto">
            <a:xfrm>
              <a:off x="2544" y="1584"/>
              <a:ext cx="1632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V="1">
              <a:off x="2572" y="1730"/>
              <a:ext cx="19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2591" y="1733"/>
              <a:ext cx="28" cy="5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1" name="Line 29"/>
            <p:cNvSpPr>
              <a:spLocks noChangeShapeType="1"/>
            </p:cNvSpPr>
            <p:nvPr/>
          </p:nvSpPr>
          <p:spPr bwMode="auto">
            <a:xfrm flipV="1">
              <a:off x="2622" y="1622"/>
              <a:ext cx="36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2" name="Line 30"/>
            <p:cNvSpPr>
              <a:spLocks noChangeShapeType="1"/>
            </p:cNvSpPr>
            <p:nvPr/>
          </p:nvSpPr>
          <p:spPr bwMode="auto">
            <a:xfrm>
              <a:off x="2658" y="1622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 flipV="1">
              <a:off x="3648" y="1738"/>
              <a:ext cx="20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>
              <a:off x="3668" y="1741"/>
              <a:ext cx="27" cy="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 flipV="1">
              <a:off x="3698" y="1641"/>
              <a:ext cx="37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6" name="Line 34"/>
            <p:cNvSpPr>
              <a:spLocks noChangeShapeType="1"/>
            </p:cNvSpPr>
            <p:nvPr/>
          </p:nvSpPr>
          <p:spPr bwMode="auto">
            <a:xfrm>
              <a:off x="3735" y="1641"/>
              <a:ext cx="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932" y="1650"/>
              <a:ext cx="29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real</a:t>
              </a:r>
              <a:endParaRPr lang="en-US"/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3822" y="1650"/>
              <a:ext cx="17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/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3742" y="1650"/>
              <a:ext cx="12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3533" y="1650"/>
              <a:ext cx="176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/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3426" y="1650"/>
              <a:ext cx="15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if</a:t>
              </a:r>
              <a:endParaRPr lang="en-US"/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3186" y="1650"/>
              <a:ext cx="27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asal </a:t>
              </a:r>
              <a:endParaRPr lang="en-US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3066" y="1650"/>
              <a:ext cx="13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/>
            </a:p>
          </p:txBody>
        </p:sp>
        <p:sp>
          <p:nvSpPr>
            <p:cNvPr id="13354" name="Rectangle 42"/>
            <p:cNvSpPr>
              <a:spLocks noChangeArrowheads="1"/>
            </p:cNvSpPr>
            <p:nvPr/>
          </p:nvSpPr>
          <p:spPr bwMode="auto">
            <a:xfrm>
              <a:off x="2970" y="1650"/>
              <a:ext cx="16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a,</a:t>
              </a:r>
              <a:endParaRPr lang="en-US"/>
            </a:p>
          </p:txBody>
        </p:sp>
        <p:sp>
          <p:nvSpPr>
            <p:cNvPr id="13355" name="Rectangle 43"/>
            <p:cNvSpPr>
              <a:spLocks noChangeArrowheads="1"/>
            </p:cNvSpPr>
            <p:nvPr/>
          </p:nvSpPr>
          <p:spPr bwMode="auto">
            <a:xfrm>
              <a:off x="2665" y="1650"/>
              <a:ext cx="12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/>
            </a:p>
          </p:txBody>
        </p:sp>
        <p:sp>
          <p:nvSpPr>
            <p:cNvPr id="13356" name="Rectangle 44"/>
            <p:cNvSpPr>
              <a:spLocks noChangeArrowheads="1"/>
            </p:cNvSpPr>
            <p:nvPr/>
          </p:nvSpPr>
          <p:spPr bwMode="auto">
            <a:xfrm>
              <a:off x="3644" y="1647"/>
              <a:ext cx="8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3357" name="Rectangle 45"/>
            <p:cNvSpPr>
              <a:spLocks noChangeArrowheads="1"/>
            </p:cNvSpPr>
            <p:nvPr/>
          </p:nvSpPr>
          <p:spPr bwMode="auto">
            <a:xfrm>
              <a:off x="2568" y="1640"/>
              <a:ext cx="8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2746" y="1638"/>
              <a:ext cx="80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2856" y="1633"/>
              <a:ext cx="17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/>
      <p:bldP spid="159751" grpId="0"/>
      <p:bldP spid="159752" grpId="0"/>
      <p:bldP spid="159753" grpId="0"/>
      <p:bldP spid="159759" grpId="0"/>
      <p:bldP spid="159760" grpId="0"/>
      <p:bldP spid="159761" grpId="0"/>
      <p:bldP spid="159762" grpId="0"/>
      <p:bldP spid="159763" grpId="0"/>
      <p:bldP spid="159764" grpId="0"/>
      <p:bldP spid="1597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Bentuk Akar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670050" y="1752600"/>
          <a:ext cx="387350" cy="609600"/>
        </p:xfrm>
        <a:graphic>
          <a:graphicData uri="http://schemas.openxmlformats.org/presentationml/2006/ole">
            <p:oleObj spid="_x0000_s54274" name="Equation" r:id="rId3" imgW="266400" imgH="419040" progId="Equation.3">
              <p:embed/>
            </p:oleObj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85800" y="2362200"/>
          <a:ext cx="2133600" cy="685800"/>
        </p:xfrm>
        <a:graphic>
          <a:graphicData uri="http://schemas.openxmlformats.org/presentationml/2006/ole">
            <p:oleObj spid="_x0000_s54275" name="Equation" r:id="rId4" imgW="1422360" imgH="457200" progId="Equation.3">
              <p:embed/>
            </p:oleObj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219200" y="3746500"/>
          <a:ext cx="2774950" cy="698500"/>
        </p:xfrm>
        <a:graphic>
          <a:graphicData uri="http://schemas.openxmlformats.org/presentationml/2006/ole">
            <p:oleObj spid="_x0000_s54276" name="Equation" r:id="rId5" imgW="1815840" imgH="45720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>
            <p:ph sz="quarter" idx="4"/>
          </p:nvPr>
        </p:nvGraphicFramePr>
        <p:xfrm>
          <a:off x="1219200" y="4572000"/>
          <a:ext cx="2894013" cy="681038"/>
        </p:xfrm>
        <a:graphic>
          <a:graphicData uri="http://schemas.openxmlformats.org/presentationml/2006/ole">
            <p:oleObj spid="_x0000_s54277" name="Equation" r:id="rId6" imgW="1942920" imgH="457200" progId="Equation.3">
              <p:embed/>
            </p:oleObj>
          </a:graphicData>
        </a:graphic>
      </p:graphicFrame>
      <p:sp>
        <p:nvSpPr>
          <p:cNvPr id="14343" name="Date Placehold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90E869E9-E9E4-4780-A9A7-583A47492912}" type="slidenum">
              <a:rPr lang="en-US"/>
              <a:pPr/>
              <a:t>18</a:t>
            </a:fld>
            <a:endParaRPr lang="en-US"/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4572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rgbClr val="6600CC"/>
                </a:solidFill>
              </a:rPr>
              <a:t>Pembagian Bentuk Akar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184150" y="1828800"/>
            <a:ext cx="1339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(i)  Bentuk</a:t>
            </a:r>
          </a:p>
        </p:txBody>
      </p: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609600" y="3352800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Contoh :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762000" y="3886200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754063" y="4733925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/>
      <p:bldP spid="160775" grpId="0"/>
      <p:bldP spid="160777" grpId="0"/>
      <p:bldP spid="160778" grpId="0"/>
      <p:bldP spid="1607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Bentuk Akar</a:t>
            </a: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685800" y="1828800"/>
          <a:ext cx="3352800" cy="652463"/>
        </p:xfrm>
        <a:graphic>
          <a:graphicData uri="http://schemas.openxmlformats.org/presentationml/2006/ole">
            <p:oleObj spid="_x0000_s55298" name="Equation" r:id="rId3" imgW="2349360" imgH="457200" progId="Equation.3">
              <p:embed/>
            </p:oleObj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752600" y="1233488"/>
          <a:ext cx="685800" cy="595312"/>
        </p:xfrm>
        <a:graphic>
          <a:graphicData uri="http://schemas.openxmlformats.org/presentationml/2006/ole">
            <p:oleObj spid="_x0000_s55299" name="Equation" r:id="rId4" imgW="482400" imgH="419040" progId="Equation.3">
              <p:embed/>
            </p:oleObj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219200" y="3200400"/>
          <a:ext cx="609600" cy="574675"/>
        </p:xfrm>
        <a:graphic>
          <a:graphicData uri="http://schemas.openxmlformats.org/presentationml/2006/ole">
            <p:oleObj spid="_x0000_s55300" name="Equation" r:id="rId5" imgW="444240" imgH="419040" progId="Equation.3">
              <p:embed/>
            </p:oleObj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>
            <p:ph sz="quarter" idx="4"/>
          </p:nvPr>
        </p:nvGraphicFramePr>
        <p:xfrm>
          <a:off x="2286000" y="3149600"/>
          <a:ext cx="1295400" cy="630238"/>
        </p:xfrm>
        <a:graphic>
          <a:graphicData uri="http://schemas.openxmlformats.org/presentationml/2006/ole">
            <p:oleObj spid="_x0000_s55301" name="Equation" r:id="rId6" imgW="939600" imgH="457200" progId="Equation.3">
              <p:embed/>
            </p:oleObj>
          </a:graphicData>
        </a:graphic>
      </p:graphicFrame>
      <p:sp>
        <p:nvSpPr>
          <p:cNvPr id="15376" name="Date Placehold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C88A9E65-E98C-4665-A010-E6C614690319}" type="slidenum">
              <a:rPr lang="en-US"/>
              <a:pPr/>
              <a:t>19</a:t>
            </a:fld>
            <a:endParaRPr lang="en-US"/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1397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(ii)  Bentuk</a:t>
            </a: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1905000" y="32766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762000" y="3200400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754063" y="4860925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3962400" y="3149600"/>
          <a:ext cx="914400" cy="635000"/>
        </p:xfrm>
        <a:graphic>
          <a:graphicData uri="http://schemas.openxmlformats.org/presentationml/2006/ole">
            <p:oleObj spid="_x0000_s55302" name="Equation" r:id="rId7" imgW="622080" imgH="431640" progId="Equation.3">
              <p:embed/>
            </p:oleObj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2286000" y="3862388"/>
          <a:ext cx="914400" cy="633412"/>
        </p:xfrm>
        <a:graphic>
          <a:graphicData uri="http://schemas.openxmlformats.org/presentationml/2006/ole">
            <p:oleObj spid="_x0000_s55303" name="Equation" r:id="rId8" imgW="622080" imgH="431640" progId="Equation.3">
              <p:embed/>
            </p:oleObj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3695700" y="3975100"/>
          <a:ext cx="914400" cy="354013"/>
        </p:xfrm>
        <a:graphic>
          <a:graphicData uri="http://schemas.openxmlformats.org/presentationml/2006/ole">
            <p:oleObj spid="_x0000_s55304" name="Equation" r:id="rId9" imgW="622080" imgH="241200" progId="Equation.3">
              <p:embed/>
            </p:oleObj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4953000" y="3924300"/>
          <a:ext cx="736600" cy="414338"/>
        </p:xfrm>
        <a:graphic>
          <a:graphicData uri="http://schemas.openxmlformats.org/presentationml/2006/ole">
            <p:oleObj spid="_x0000_s55305" name="Equation" r:id="rId10" imgW="406080" imgH="228600" progId="Equation.3">
              <p:embed/>
            </p:oleObj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1219200" y="4800600"/>
          <a:ext cx="762000" cy="598488"/>
        </p:xfrm>
        <a:graphic>
          <a:graphicData uri="http://schemas.openxmlformats.org/presentationml/2006/ole">
            <p:oleObj spid="_x0000_s55306" name="Equation" r:id="rId11" imgW="533160" imgH="419040" progId="Equation.3">
              <p:embed/>
            </p:oleObj>
          </a:graphicData>
        </a:graphic>
      </p:graphicFrame>
      <p:graphicFrame>
        <p:nvGraphicFramePr>
          <p:cNvPr id="161808" name="Object 16"/>
          <p:cNvGraphicFramePr>
            <a:graphicFrameLocks noChangeAspect="1"/>
          </p:cNvGraphicFramePr>
          <p:nvPr/>
        </p:nvGraphicFramePr>
        <p:xfrm>
          <a:off x="2400300" y="4800600"/>
          <a:ext cx="1638300" cy="661988"/>
        </p:xfrm>
        <a:graphic>
          <a:graphicData uri="http://schemas.openxmlformats.org/presentationml/2006/ole">
            <p:oleObj spid="_x0000_s55307" name="Equation" r:id="rId12" imgW="1130040" imgH="457200" progId="Equation.3">
              <p:embed/>
            </p:oleObj>
          </a:graphicData>
        </a:graphic>
      </p:graphicFrame>
      <p:graphicFrame>
        <p:nvGraphicFramePr>
          <p:cNvPr id="161809" name="Object 17"/>
          <p:cNvGraphicFramePr>
            <a:graphicFrameLocks noChangeAspect="1"/>
          </p:cNvGraphicFramePr>
          <p:nvPr/>
        </p:nvGraphicFramePr>
        <p:xfrm>
          <a:off x="4381500" y="4826000"/>
          <a:ext cx="965200" cy="585788"/>
        </p:xfrm>
        <a:graphic>
          <a:graphicData uri="http://schemas.openxmlformats.org/presentationml/2006/ole">
            <p:oleObj spid="_x0000_s55308" name="Equation" r:id="rId13" imgW="711000" imgH="431640" progId="Equation.3">
              <p:embed/>
            </p:oleObj>
          </a:graphicData>
        </a:graphic>
      </p:graphicFrame>
      <p:graphicFrame>
        <p:nvGraphicFramePr>
          <p:cNvPr id="161810" name="Object 18"/>
          <p:cNvGraphicFramePr>
            <a:graphicFrameLocks noChangeAspect="1"/>
          </p:cNvGraphicFramePr>
          <p:nvPr/>
        </p:nvGraphicFramePr>
        <p:xfrm>
          <a:off x="2400300" y="5562600"/>
          <a:ext cx="990600" cy="601663"/>
        </p:xfrm>
        <a:graphic>
          <a:graphicData uri="http://schemas.openxmlformats.org/presentationml/2006/ole">
            <p:oleObj spid="_x0000_s55309" name="Equation" r:id="rId14" imgW="711000" imgH="431640" progId="Equation.3">
              <p:embed/>
            </p:oleObj>
          </a:graphicData>
        </a:graphic>
      </p:graphicFrame>
      <p:graphicFrame>
        <p:nvGraphicFramePr>
          <p:cNvPr id="161811" name="Object 19"/>
          <p:cNvGraphicFramePr>
            <a:graphicFrameLocks noChangeAspect="1"/>
          </p:cNvGraphicFramePr>
          <p:nvPr/>
        </p:nvGraphicFramePr>
        <p:xfrm>
          <a:off x="3962400" y="5638800"/>
          <a:ext cx="914400" cy="411163"/>
        </p:xfrm>
        <a:graphic>
          <a:graphicData uri="http://schemas.openxmlformats.org/presentationml/2006/ole">
            <p:oleObj spid="_x0000_s55310" name="Equation" r:id="rId15" imgW="507960" imgH="228600" progId="Equation.3">
              <p:embed/>
            </p:oleObj>
          </a:graphicData>
        </a:graphic>
      </p:graphicFrame>
      <p:sp>
        <p:nvSpPr>
          <p:cNvPr id="161812" name="Text Box 20"/>
          <p:cNvSpPr txBox="1">
            <a:spLocks noChangeArrowheads="1"/>
          </p:cNvSpPr>
          <p:nvPr/>
        </p:nvSpPr>
        <p:spPr bwMode="auto">
          <a:xfrm>
            <a:off x="661988" y="2590800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accent2"/>
                </a:solidFill>
              </a:rPr>
              <a:t>Contoh :</a:t>
            </a:r>
          </a:p>
        </p:txBody>
      </p: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3657600" y="32766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14" name="Text Box 22"/>
          <p:cNvSpPr txBox="1">
            <a:spLocks noChangeArrowheads="1"/>
          </p:cNvSpPr>
          <p:nvPr/>
        </p:nvSpPr>
        <p:spPr bwMode="auto">
          <a:xfrm>
            <a:off x="1905000" y="40100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15" name="Text Box 23"/>
          <p:cNvSpPr txBox="1">
            <a:spLocks noChangeArrowheads="1"/>
          </p:cNvSpPr>
          <p:nvPr/>
        </p:nvSpPr>
        <p:spPr bwMode="auto">
          <a:xfrm>
            <a:off x="3352800" y="39878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16" name="Text Box 24"/>
          <p:cNvSpPr txBox="1">
            <a:spLocks noChangeArrowheads="1"/>
          </p:cNvSpPr>
          <p:nvPr/>
        </p:nvSpPr>
        <p:spPr bwMode="auto">
          <a:xfrm>
            <a:off x="4621213" y="3987800"/>
            <a:ext cx="3317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17" name="Text Box 25"/>
          <p:cNvSpPr txBox="1">
            <a:spLocks noChangeArrowheads="1"/>
          </p:cNvSpPr>
          <p:nvPr/>
        </p:nvSpPr>
        <p:spPr bwMode="auto">
          <a:xfrm>
            <a:off x="2057400" y="49117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4076700" y="49149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19" name="Text Box 27"/>
          <p:cNvSpPr txBox="1">
            <a:spLocks noChangeArrowheads="1"/>
          </p:cNvSpPr>
          <p:nvPr/>
        </p:nvSpPr>
        <p:spPr bwMode="auto">
          <a:xfrm>
            <a:off x="2057400" y="56737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1820" name="Text Box 28"/>
          <p:cNvSpPr txBox="1">
            <a:spLocks noChangeArrowheads="1"/>
          </p:cNvSpPr>
          <p:nvPr/>
        </p:nvSpPr>
        <p:spPr bwMode="auto">
          <a:xfrm>
            <a:off x="3505200" y="56642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20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0" dur="20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799" grpId="0"/>
      <p:bldP spid="161800" grpId="0"/>
      <p:bldP spid="161801" grpId="0"/>
      <p:bldP spid="161812" grpId="0"/>
      <p:bldP spid="161813" grpId="0"/>
      <p:bldP spid="161814" grpId="0"/>
      <p:bldP spid="161815" grpId="0"/>
      <p:bldP spid="161816" grpId="0"/>
      <p:bldP spid="161817" grpId="0"/>
      <p:bldP spid="161818" grpId="0"/>
      <p:bldP spid="161819" grpId="0"/>
      <p:bldP spid="1618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BILANGAN REAL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5715000"/>
            <a:ext cx="6248400" cy="533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accent4"/>
                </a:solidFill>
              </a:rPr>
              <a:t>BILANGAN BERPANGKAT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Bentuk Akar</a:t>
            </a: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025650" y="1219200"/>
          <a:ext cx="793750" cy="557213"/>
        </p:xfrm>
        <a:graphic>
          <a:graphicData uri="http://schemas.openxmlformats.org/presentationml/2006/ole">
            <p:oleObj spid="_x0000_s56322" name="Equation" r:id="rId3" imgW="596880" imgH="419040" progId="Equation.3">
              <p:embed/>
            </p:oleObj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839788" y="1828800"/>
          <a:ext cx="4111625" cy="666750"/>
        </p:xfrm>
        <a:graphic>
          <a:graphicData uri="http://schemas.openxmlformats.org/presentationml/2006/ole">
            <p:oleObj spid="_x0000_s56323" name="Equation" r:id="rId4" imgW="2819160" imgH="457200" progId="Equation.3">
              <p:embed/>
            </p:oleObj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685800" y="3294063"/>
          <a:ext cx="760413" cy="595312"/>
        </p:xfrm>
        <a:graphic>
          <a:graphicData uri="http://schemas.openxmlformats.org/presentationml/2006/ole">
            <p:oleObj spid="_x0000_s56324" name="Equation" r:id="rId5" imgW="583920" imgH="457200" progId="Equation.3">
              <p:embed/>
            </p:oleObj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1765300" y="3340100"/>
          <a:ext cx="1600200" cy="593725"/>
        </p:xfrm>
        <a:graphic>
          <a:graphicData uri="http://schemas.openxmlformats.org/presentationml/2006/ole">
            <p:oleObj spid="_x0000_s56325" name="Equation" r:id="rId6" imgW="1231560" imgH="457200" progId="Equation.3">
              <p:embed/>
            </p:oleObj>
          </a:graphicData>
        </a:graphic>
      </p:graphicFrame>
      <p:sp>
        <p:nvSpPr>
          <p:cNvPr id="16394" name="Date Placeholder 6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1B9A24AA-E4E7-4AC5-9CB2-3ACBCAC2431C}" type="slidenum">
              <a:rPr lang="en-US"/>
              <a:pPr/>
              <a:t>20</a:t>
            </a:fld>
            <a:endParaRPr lang="en-US"/>
          </a:p>
        </p:txBody>
      </p:sp>
      <p:sp>
        <p:nvSpPr>
          <p:cNvPr id="162822" name="Text Box 6"/>
          <p:cNvSpPr txBox="1">
            <a:spLocks noChangeArrowheads="1"/>
          </p:cNvSpPr>
          <p:nvPr/>
        </p:nvSpPr>
        <p:spPr bwMode="auto">
          <a:xfrm>
            <a:off x="152400" y="1219200"/>
            <a:ext cx="14541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(iii)  Bentuk</a:t>
            </a:r>
          </a:p>
        </p:txBody>
      </p:sp>
      <p:sp>
        <p:nvSpPr>
          <p:cNvPr id="162823" name="Text Box 7"/>
          <p:cNvSpPr txBox="1">
            <a:spLocks noChangeArrowheads="1"/>
          </p:cNvSpPr>
          <p:nvPr/>
        </p:nvSpPr>
        <p:spPr bwMode="auto">
          <a:xfrm>
            <a:off x="1447800" y="34290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460500" y="53721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473200" y="48387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460500" y="41656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1752600" y="4056063"/>
          <a:ext cx="1028700" cy="592137"/>
        </p:xfrm>
        <a:graphic>
          <a:graphicData uri="http://schemas.openxmlformats.org/presentationml/2006/ole">
            <p:oleObj spid="_x0000_s56326" name="Equation" r:id="rId7" imgW="749160" imgH="431640" progId="Equation.3">
              <p:embed/>
            </p:oleObj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1828800" y="4724400"/>
          <a:ext cx="1030288" cy="593725"/>
        </p:xfrm>
        <a:graphic>
          <a:graphicData uri="http://schemas.openxmlformats.org/presentationml/2006/ole">
            <p:oleObj spid="_x0000_s56327" name="Equation" r:id="rId8" imgW="749160" imgH="431640" progId="Equation.3">
              <p:embed/>
            </p:oleObj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1828800" y="5400675"/>
          <a:ext cx="838200" cy="368300"/>
        </p:xfrm>
        <a:graphic>
          <a:graphicData uri="http://schemas.openxmlformats.org/presentationml/2006/ole">
            <p:oleObj spid="_x0000_s56328" name="Equation" r:id="rId9" imgW="520560" imgH="228600" progId="Equation.3">
              <p:embed/>
            </p:oleObj>
          </a:graphicData>
        </a:graphic>
      </p:graphicFrame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661988" y="2727325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Contoh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/>
      <p:bldP spid="162823" grpId="0"/>
      <p:bldP spid="162824" grpId="0"/>
      <p:bldP spid="162825" grpId="0"/>
      <p:bldP spid="162826" grpId="0"/>
      <p:bldP spid="1628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Bentuk Akar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844550" y="4191000"/>
          <a:ext cx="566738" cy="377825"/>
        </p:xfrm>
        <a:graphic>
          <a:graphicData uri="http://schemas.openxmlformats.org/presentationml/2006/ole">
            <p:oleObj spid="_x0000_s57346" name="Equation" r:id="rId3" imgW="304560" imgH="203040" progId="Equation.3">
              <p:embed/>
            </p:oleObj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758950" y="4191000"/>
          <a:ext cx="755650" cy="377825"/>
        </p:xfrm>
        <a:graphic>
          <a:graphicData uri="http://schemas.openxmlformats.org/presentationml/2006/ole">
            <p:oleObj spid="_x0000_s57347" name="Equation" r:id="rId4" imgW="406080" imgH="203040" progId="Equation.3">
              <p:embed/>
            </p:oleObj>
          </a:graphicData>
        </a:graphic>
      </p:graphicFrame>
      <p:graphicFrame>
        <p:nvGraphicFramePr>
          <p:cNvPr id="163854" name="Object 14"/>
          <p:cNvGraphicFramePr>
            <a:graphicFrameLocks noChangeAspect="1"/>
          </p:cNvGraphicFramePr>
          <p:nvPr>
            <p:ph sz="quarter" idx="3"/>
          </p:nvPr>
        </p:nvGraphicFramePr>
        <p:xfrm>
          <a:off x="838200" y="3505200"/>
          <a:ext cx="454025" cy="377825"/>
        </p:xfrm>
        <a:graphic>
          <a:graphicData uri="http://schemas.openxmlformats.org/presentationml/2006/ole">
            <p:oleObj spid="_x0000_s57348" name="Equation" r:id="rId5" imgW="228600" imgH="190440" progId="Equation.3">
              <p:embed/>
            </p:oleObj>
          </a:graphicData>
        </a:graphic>
      </p:graphicFrame>
      <p:sp>
        <p:nvSpPr>
          <p:cNvPr id="17414" name="Date Placeholder 5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472238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80156AB1-6DAC-4CC1-871C-75427ECEB751}" type="slidenum">
              <a:rPr lang="en-US"/>
              <a:pPr/>
              <a:t>21</a:t>
            </a:fld>
            <a:endParaRPr lang="en-US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20650" y="1219200"/>
            <a:ext cx="64198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9900"/>
                </a:solidFill>
              </a:rPr>
              <a:t>4. Menyelesaikan persamaan dalam bentuk pangkat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393700" y="1676400"/>
            <a:ext cx="27305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Sifat yang digunakan :</a:t>
            </a: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20688" y="2068513"/>
            <a:ext cx="4175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a</a:t>
            </a:r>
            <a:r>
              <a:rPr lang="en-US" b="0" baseline="3000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1017588" y="2095500"/>
            <a:ext cx="4175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a</a:t>
            </a:r>
            <a:r>
              <a:rPr lang="en-US" b="0" baseline="3000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723900" y="2092325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1600200" y="2336800"/>
            <a:ext cx="685800" cy="0"/>
          </a:xfrm>
          <a:prstGeom prst="line">
            <a:avLst/>
          </a:prstGeom>
          <a:noFill/>
          <a:ln w="38100" cmpd="dbl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id-ID"/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2438400" y="2095500"/>
            <a:ext cx="7540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p = q</a:t>
            </a: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419100" y="2625725"/>
            <a:ext cx="1143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Contoh :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406400" y="3048000"/>
            <a:ext cx="66802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b="0">
                <a:solidFill>
                  <a:schemeClr val="tx1"/>
                </a:solidFill>
              </a:rPr>
              <a:t>Carilah nilai x yang memenuhi persamaan di bawah ini: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1454150" y="41910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4267200" y="24384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1447800" y="35179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1701800" y="35179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88938" y="3505200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81000" y="4175125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/>
      <p:bldP spid="163846" grpId="0"/>
      <p:bldP spid="163847" grpId="0"/>
      <p:bldP spid="163848" grpId="0"/>
      <p:bldP spid="163849" grpId="0"/>
      <p:bldP spid="163850" grpId="0" animBg="1"/>
      <p:bldP spid="163851" grpId="0"/>
      <p:bldP spid="163852" grpId="0"/>
      <p:bldP spid="163853" grpId="0"/>
      <p:bldP spid="163855" grpId="0"/>
      <p:bldP spid="163857" grpId="0"/>
      <p:bldP spid="163858" grpId="0"/>
      <p:bldP spid="163859" grpId="0"/>
      <p:bldP spid="1638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Bentuk Akar</a:t>
            </a:r>
          </a:p>
        </p:txBody>
      </p:sp>
      <p:sp>
        <p:nvSpPr>
          <p:cNvPr id="18451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2524BEBE-C0A9-4A7B-AB8E-7A30946ADAB2}" type="slidenum">
              <a:rPr lang="en-US"/>
              <a:pPr/>
              <a:t>22</a:t>
            </a:fld>
            <a:endParaRPr lang="en-US"/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52400" y="1143000"/>
            <a:ext cx="10588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0" i="1">
                <a:solidFill>
                  <a:schemeClr val="accent2"/>
                </a:solidFill>
              </a:rPr>
              <a:t>Jawab :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152400" y="1600200"/>
            <a:ext cx="3952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1.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917575" y="1587500"/>
          <a:ext cx="454025" cy="377825"/>
        </p:xfrm>
        <a:graphic>
          <a:graphicData uri="http://schemas.openxmlformats.org/presentationml/2006/ole">
            <p:oleObj spid="_x0000_s58370" name="Equation" r:id="rId7" imgW="228600" imgH="190440" progId="Equation.3">
              <p:embed/>
            </p:oleObj>
          </a:graphicData>
        </a:graphic>
      </p:graphicFrame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447800" y="1600200"/>
            <a:ext cx="3317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1743075" y="1600200"/>
            <a:ext cx="466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>
                <a:solidFill>
                  <a:schemeClr val="tx1"/>
                </a:solidFill>
              </a:rPr>
              <a:t>64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74650" y="1887538"/>
            <a:ext cx="1806575" cy="519112"/>
            <a:chOff x="236" y="1189"/>
            <a:chExt cx="1138" cy="327"/>
          </a:xfrm>
        </p:grpSpPr>
        <p:graphicFrame>
          <p:nvGraphicFramePr>
            <p:cNvPr id="18449" name="Object 3"/>
            <p:cNvGraphicFramePr>
              <a:graphicFrameLocks noChangeAspect="1"/>
            </p:cNvGraphicFramePr>
            <p:nvPr/>
          </p:nvGraphicFramePr>
          <p:xfrm>
            <a:off x="576" y="1240"/>
            <a:ext cx="286" cy="238"/>
          </p:xfrm>
          <a:graphic>
            <a:graphicData uri="http://schemas.openxmlformats.org/presentationml/2006/ole">
              <p:oleObj spid="_x0000_s58385" name="Equation" r:id="rId8" imgW="228600" imgH="190440" progId="Equation.3">
                <p:embed/>
              </p:oleObj>
            </a:graphicData>
          </a:graphic>
        </p:graphicFrame>
        <p:sp>
          <p:nvSpPr>
            <p:cNvPr id="18488" name="Text Box 9"/>
            <p:cNvSpPr txBox="1">
              <a:spLocks noChangeArrowheads="1"/>
            </p:cNvSpPr>
            <p:nvPr/>
          </p:nvSpPr>
          <p:spPr bwMode="auto">
            <a:xfrm>
              <a:off x="912" y="1248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89" name="Text Box 11"/>
            <p:cNvSpPr txBox="1">
              <a:spLocks noChangeArrowheads="1"/>
            </p:cNvSpPr>
            <p:nvPr/>
          </p:nvSpPr>
          <p:spPr bwMode="auto">
            <a:xfrm>
              <a:off x="1111" y="1248"/>
              <a:ext cx="263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4</a:t>
              </a:r>
              <a:r>
                <a:rPr lang="en-US" b="0" baseline="3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490" name="Text Box 17"/>
            <p:cNvSpPr txBox="1">
              <a:spLocks noChangeArrowheads="1"/>
            </p:cNvSpPr>
            <p:nvPr/>
          </p:nvSpPr>
          <p:spPr bwMode="auto">
            <a:xfrm>
              <a:off x="236" y="1189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74650" y="2257425"/>
            <a:ext cx="1749425" cy="519113"/>
            <a:chOff x="236" y="1422"/>
            <a:chExt cx="1102" cy="327"/>
          </a:xfrm>
        </p:grpSpPr>
        <p:sp>
          <p:nvSpPr>
            <p:cNvPr id="18484" name="Text Box 10"/>
            <p:cNvSpPr txBox="1">
              <a:spLocks noChangeArrowheads="1"/>
            </p:cNvSpPr>
            <p:nvPr/>
          </p:nvSpPr>
          <p:spPr bwMode="auto">
            <a:xfrm>
              <a:off x="912" y="1488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85" name="Text Box 12"/>
            <p:cNvSpPr txBox="1">
              <a:spLocks noChangeArrowheads="1"/>
            </p:cNvSpPr>
            <p:nvPr/>
          </p:nvSpPr>
          <p:spPr bwMode="auto">
            <a:xfrm>
              <a:off x="541" y="1482"/>
              <a:ext cx="28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3</a:t>
              </a:r>
              <a:r>
                <a:rPr lang="en-US" b="0" i="1">
                  <a:solidFill>
                    <a:schemeClr val="tx1"/>
                  </a:solidFill>
                </a:rPr>
                <a:t>x</a:t>
              </a:r>
              <a:endParaRPr lang="en-US" b="0" i="1" baseline="30000">
                <a:solidFill>
                  <a:schemeClr val="tx1"/>
                </a:solidFill>
              </a:endParaRPr>
            </a:p>
          </p:txBody>
        </p:sp>
        <p:sp>
          <p:nvSpPr>
            <p:cNvPr id="18486" name="Text Box 13"/>
            <p:cNvSpPr txBox="1">
              <a:spLocks noChangeArrowheads="1"/>
            </p:cNvSpPr>
            <p:nvPr/>
          </p:nvSpPr>
          <p:spPr bwMode="auto">
            <a:xfrm>
              <a:off x="1133" y="148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487" name="Text Box 18"/>
            <p:cNvSpPr txBox="1">
              <a:spLocks noChangeArrowheads="1"/>
            </p:cNvSpPr>
            <p:nvPr/>
          </p:nvSpPr>
          <p:spPr bwMode="auto">
            <a:xfrm>
              <a:off x="236" y="1422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3567113" y="1600200"/>
            <a:ext cx="39528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2.</a:t>
            </a:r>
          </a:p>
        </p:txBody>
      </p:sp>
      <p:graphicFrame>
        <p:nvGraphicFramePr>
          <p:cNvPr id="164888" name="Object 24"/>
          <p:cNvGraphicFramePr>
            <a:graphicFrameLocks noChangeAspect="1"/>
          </p:cNvGraphicFramePr>
          <p:nvPr/>
        </p:nvGraphicFramePr>
        <p:xfrm>
          <a:off x="5994400" y="1984375"/>
          <a:ext cx="869950" cy="401638"/>
        </p:xfrm>
        <a:graphic>
          <a:graphicData uri="http://schemas.openxmlformats.org/presentationml/2006/ole">
            <p:oleObj spid="_x0000_s58371" name="Equation" r:id="rId9" imgW="482400" imgH="228600" progId="Equation.3">
              <p:embed/>
            </p:oleObj>
          </a:graphicData>
        </a:graphic>
      </p:graphicFrame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860925" y="1524000"/>
            <a:ext cx="1938338" cy="401638"/>
            <a:chOff x="3062" y="960"/>
            <a:chExt cx="1221" cy="253"/>
          </a:xfrm>
        </p:grpSpPr>
        <p:graphicFrame>
          <p:nvGraphicFramePr>
            <p:cNvPr id="18447" name="Object 22"/>
            <p:cNvGraphicFramePr>
              <a:graphicFrameLocks noChangeAspect="1"/>
            </p:cNvGraphicFramePr>
            <p:nvPr/>
          </p:nvGraphicFramePr>
          <p:xfrm>
            <a:off x="3763" y="960"/>
            <a:ext cx="520" cy="253"/>
          </p:xfrm>
          <a:graphic>
            <a:graphicData uri="http://schemas.openxmlformats.org/presentationml/2006/ole">
              <p:oleObj spid="_x0000_s58383" name="Equation" r:id="rId10" imgW="406080" imgH="203040" progId="Equation.3">
                <p:embed/>
              </p:oleObj>
            </a:graphicData>
          </a:graphic>
        </p:graphicFrame>
        <p:graphicFrame>
          <p:nvGraphicFramePr>
            <p:cNvPr id="18448" name="Object 33"/>
            <p:cNvGraphicFramePr>
              <a:graphicFrameLocks noChangeAspect="1"/>
            </p:cNvGraphicFramePr>
            <p:nvPr/>
          </p:nvGraphicFramePr>
          <p:xfrm>
            <a:off x="3062" y="960"/>
            <a:ext cx="390" cy="253"/>
          </p:xfrm>
          <a:graphic>
            <a:graphicData uri="http://schemas.openxmlformats.org/presentationml/2006/ole">
              <p:oleObj spid="_x0000_s58384" name="Equation" r:id="rId11" imgW="304560" imgH="203040" progId="Equation.3">
                <p:embed/>
              </p:oleObj>
            </a:graphicData>
          </a:graphic>
        </p:graphicFrame>
        <p:sp>
          <p:nvSpPr>
            <p:cNvPr id="18483" name="Text Box 34"/>
            <p:cNvSpPr txBox="1">
              <a:spLocks noChangeArrowheads="1"/>
            </p:cNvSpPr>
            <p:nvPr/>
          </p:nvSpPr>
          <p:spPr bwMode="auto">
            <a:xfrm>
              <a:off x="3519" y="960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051300" y="1943100"/>
            <a:ext cx="1860550" cy="519113"/>
            <a:chOff x="2552" y="1224"/>
            <a:chExt cx="1172" cy="327"/>
          </a:xfrm>
        </p:grpSpPr>
        <p:graphicFrame>
          <p:nvGraphicFramePr>
            <p:cNvPr id="18446" name="Object 23"/>
            <p:cNvGraphicFramePr>
              <a:graphicFrameLocks noChangeAspect="1"/>
            </p:cNvGraphicFramePr>
            <p:nvPr/>
          </p:nvGraphicFramePr>
          <p:xfrm>
            <a:off x="2928" y="1267"/>
            <a:ext cx="548" cy="253"/>
          </p:xfrm>
          <a:graphic>
            <a:graphicData uri="http://schemas.openxmlformats.org/presentationml/2006/ole">
              <p:oleObj spid="_x0000_s58382" name="Equation" r:id="rId12" imgW="482400" imgH="228600" progId="Equation.3">
                <p:embed/>
              </p:oleObj>
            </a:graphicData>
          </a:graphic>
        </p:graphicFrame>
        <p:sp>
          <p:nvSpPr>
            <p:cNvPr id="18481" name="Text Box 37"/>
            <p:cNvSpPr txBox="1">
              <a:spLocks noChangeArrowheads="1"/>
            </p:cNvSpPr>
            <p:nvPr/>
          </p:nvSpPr>
          <p:spPr bwMode="auto">
            <a:xfrm>
              <a:off x="3515" y="1256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82" name="Text Box 43"/>
            <p:cNvSpPr txBox="1">
              <a:spLocks noChangeArrowheads="1"/>
            </p:cNvSpPr>
            <p:nvPr/>
          </p:nvSpPr>
          <p:spPr bwMode="auto">
            <a:xfrm>
              <a:off x="2552" y="1224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051300" y="2362200"/>
            <a:ext cx="2693988" cy="519113"/>
            <a:chOff x="2552" y="1488"/>
            <a:chExt cx="1697" cy="327"/>
          </a:xfrm>
        </p:grpSpPr>
        <p:graphicFrame>
          <p:nvGraphicFramePr>
            <p:cNvPr id="18444" name="Object 25"/>
            <p:cNvGraphicFramePr>
              <a:graphicFrameLocks noChangeAspect="1"/>
            </p:cNvGraphicFramePr>
            <p:nvPr/>
          </p:nvGraphicFramePr>
          <p:xfrm>
            <a:off x="3046" y="1522"/>
            <a:ext cx="406" cy="254"/>
          </p:xfrm>
          <a:graphic>
            <a:graphicData uri="http://schemas.openxmlformats.org/presentationml/2006/ole">
              <p:oleObj spid="_x0000_s58380" name="Equation" r:id="rId13" imgW="317160" imgH="203040" progId="Equation.3">
                <p:embed/>
              </p:oleObj>
            </a:graphicData>
          </a:graphic>
        </p:graphicFrame>
        <p:graphicFrame>
          <p:nvGraphicFramePr>
            <p:cNvPr id="18445" name="Object 26"/>
            <p:cNvGraphicFramePr>
              <a:graphicFrameLocks noChangeAspect="1"/>
            </p:cNvGraphicFramePr>
            <p:nvPr/>
          </p:nvGraphicFramePr>
          <p:xfrm>
            <a:off x="3793" y="1522"/>
            <a:ext cx="456" cy="254"/>
          </p:xfrm>
          <a:graphic>
            <a:graphicData uri="http://schemas.openxmlformats.org/presentationml/2006/ole">
              <p:oleObj spid="_x0000_s58381" name="Equation" r:id="rId14" imgW="355320" imgH="203040" progId="Equation.3">
                <p:embed/>
              </p:oleObj>
            </a:graphicData>
          </a:graphic>
        </p:graphicFrame>
        <p:sp>
          <p:nvSpPr>
            <p:cNvPr id="18479" name="Text Box 38"/>
            <p:cNvSpPr txBox="1">
              <a:spLocks noChangeArrowheads="1"/>
            </p:cNvSpPr>
            <p:nvPr/>
          </p:nvSpPr>
          <p:spPr bwMode="auto">
            <a:xfrm>
              <a:off x="3515" y="1529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80" name="Text Box 44"/>
            <p:cNvSpPr txBox="1">
              <a:spLocks noChangeArrowheads="1"/>
            </p:cNvSpPr>
            <p:nvPr/>
          </p:nvSpPr>
          <p:spPr bwMode="auto">
            <a:xfrm>
              <a:off x="2552" y="1488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4067175" y="2740025"/>
            <a:ext cx="2867025" cy="519113"/>
            <a:chOff x="2562" y="1726"/>
            <a:chExt cx="1806" cy="327"/>
          </a:xfrm>
        </p:grpSpPr>
        <p:graphicFrame>
          <p:nvGraphicFramePr>
            <p:cNvPr id="18442" name="Object 27"/>
            <p:cNvGraphicFramePr>
              <a:graphicFrameLocks noChangeAspect="1"/>
            </p:cNvGraphicFramePr>
            <p:nvPr/>
          </p:nvGraphicFramePr>
          <p:xfrm>
            <a:off x="2956" y="1805"/>
            <a:ext cx="514" cy="213"/>
          </p:xfrm>
          <a:graphic>
            <a:graphicData uri="http://schemas.openxmlformats.org/presentationml/2006/ole">
              <p:oleObj spid="_x0000_s58378" name="Equation" r:id="rId15" imgW="419040" imgH="177480" progId="Equation.3">
                <p:embed/>
              </p:oleObj>
            </a:graphicData>
          </a:graphic>
        </p:graphicFrame>
        <p:graphicFrame>
          <p:nvGraphicFramePr>
            <p:cNvPr id="18443" name="Object 28"/>
            <p:cNvGraphicFramePr>
              <a:graphicFrameLocks noChangeAspect="1"/>
            </p:cNvGraphicFramePr>
            <p:nvPr/>
          </p:nvGraphicFramePr>
          <p:xfrm>
            <a:off x="3792" y="1796"/>
            <a:ext cx="576" cy="213"/>
          </p:xfrm>
          <a:graphic>
            <a:graphicData uri="http://schemas.openxmlformats.org/presentationml/2006/ole">
              <p:oleObj spid="_x0000_s58379" name="Equation" r:id="rId16" imgW="469800" imgH="177480" progId="Equation.3">
                <p:embed/>
              </p:oleObj>
            </a:graphicData>
          </a:graphic>
        </p:graphicFrame>
        <p:sp>
          <p:nvSpPr>
            <p:cNvPr id="18477" name="Text Box 39"/>
            <p:cNvSpPr txBox="1">
              <a:spLocks noChangeArrowheads="1"/>
            </p:cNvSpPr>
            <p:nvPr/>
          </p:nvSpPr>
          <p:spPr bwMode="auto">
            <a:xfrm>
              <a:off x="3516" y="1778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78" name="Text Box 45"/>
            <p:cNvSpPr txBox="1">
              <a:spLocks noChangeArrowheads="1"/>
            </p:cNvSpPr>
            <p:nvPr/>
          </p:nvSpPr>
          <p:spPr bwMode="auto">
            <a:xfrm>
              <a:off x="2562" y="1726"/>
              <a:ext cx="33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038600" y="3200400"/>
            <a:ext cx="2781300" cy="519113"/>
            <a:chOff x="2534" y="1997"/>
            <a:chExt cx="1762" cy="347"/>
          </a:xfrm>
        </p:grpSpPr>
        <p:graphicFrame>
          <p:nvGraphicFramePr>
            <p:cNvPr id="18440" name="Object 35"/>
            <p:cNvGraphicFramePr>
              <a:graphicFrameLocks noChangeAspect="1"/>
            </p:cNvGraphicFramePr>
            <p:nvPr/>
          </p:nvGraphicFramePr>
          <p:xfrm>
            <a:off x="2942" y="2068"/>
            <a:ext cx="519" cy="221"/>
          </p:xfrm>
          <a:graphic>
            <a:graphicData uri="http://schemas.openxmlformats.org/presentationml/2006/ole">
              <p:oleObj spid="_x0000_s58376" name="Equation" r:id="rId17" imgW="406080" imgH="177480" progId="Equation.3">
                <p:embed/>
              </p:oleObj>
            </a:graphicData>
          </a:graphic>
        </p:graphicFrame>
        <p:graphicFrame>
          <p:nvGraphicFramePr>
            <p:cNvPr id="18441" name="Object 36"/>
            <p:cNvGraphicFramePr>
              <a:graphicFrameLocks noChangeAspect="1"/>
            </p:cNvGraphicFramePr>
            <p:nvPr/>
          </p:nvGraphicFramePr>
          <p:xfrm>
            <a:off x="3792" y="2067"/>
            <a:ext cx="504" cy="206"/>
          </p:xfrm>
          <a:graphic>
            <a:graphicData uri="http://schemas.openxmlformats.org/presentationml/2006/ole">
              <p:oleObj spid="_x0000_s58377" name="Equation" r:id="rId18" imgW="393480" imgH="164880" progId="Equation.3">
                <p:embed/>
              </p:oleObj>
            </a:graphicData>
          </a:graphic>
        </p:graphicFrame>
        <p:sp>
          <p:nvSpPr>
            <p:cNvPr id="18475" name="Text Box 40"/>
            <p:cNvSpPr txBox="1">
              <a:spLocks noChangeArrowheads="1"/>
            </p:cNvSpPr>
            <p:nvPr/>
          </p:nvSpPr>
          <p:spPr bwMode="auto">
            <a:xfrm>
              <a:off x="3507" y="2051"/>
              <a:ext cx="210" cy="2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76" name="Text Box 46"/>
            <p:cNvSpPr txBox="1">
              <a:spLocks noChangeArrowheads="1"/>
            </p:cNvSpPr>
            <p:nvPr/>
          </p:nvSpPr>
          <p:spPr bwMode="auto">
            <a:xfrm>
              <a:off x="2534" y="1997"/>
              <a:ext cx="366" cy="3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4064000" y="3581400"/>
            <a:ext cx="2341563" cy="519113"/>
            <a:chOff x="2560" y="2256"/>
            <a:chExt cx="1475" cy="327"/>
          </a:xfrm>
        </p:grpSpPr>
        <p:graphicFrame>
          <p:nvGraphicFramePr>
            <p:cNvPr id="18438" name="Object 29"/>
            <p:cNvGraphicFramePr>
              <a:graphicFrameLocks noChangeAspect="1"/>
            </p:cNvGraphicFramePr>
            <p:nvPr/>
          </p:nvGraphicFramePr>
          <p:xfrm>
            <a:off x="3138" y="2340"/>
            <a:ext cx="302" cy="207"/>
          </p:xfrm>
          <a:graphic>
            <a:graphicData uri="http://schemas.openxmlformats.org/presentationml/2006/ole">
              <p:oleObj spid="_x0000_s58374" name="Equation" r:id="rId19" imgW="253800" imgH="177480" progId="Equation.3">
                <p:embed/>
              </p:oleObj>
            </a:graphicData>
          </a:graphic>
        </p:graphicFrame>
        <p:graphicFrame>
          <p:nvGraphicFramePr>
            <p:cNvPr id="18439" name="Object 30"/>
            <p:cNvGraphicFramePr>
              <a:graphicFrameLocks noChangeAspect="1"/>
            </p:cNvGraphicFramePr>
            <p:nvPr/>
          </p:nvGraphicFramePr>
          <p:xfrm>
            <a:off x="3837" y="2340"/>
            <a:ext cx="198" cy="179"/>
          </p:xfrm>
          <a:graphic>
            <a:graphicData uri="http://schemas.openxmlformats.org/presentationml/2006/ole">
              <p:oleObj spid="_x0000_s58375" name="Equation" r:id="rId20" imgW="177480" imgH="164880" progId="Equation.3">
                <p:embed/>
              </p:oleObj>
            </a:graphicData>
          </a:graphic>
        </p:graphicFrame>
        <p:sp>
          <p:nvSpPr>
            <p:cNvPr id="18473" name="Text Box 41"/>
            <p:cNvSpPr txBox="1">
              <a:spLocks noChangeArrowheads="1"/>
            </p:cNvSpPr>
            <p:nvPr/>
          </p:nvSpPr>
          <p:spPr bwMode="auto">
            <a:xfrm>
              <a:off x="3515" y="2321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74" name="Text Box 47"/>
            <p:cNvSpPr txBox="1">
              <a:spLocks noChangeArrowheads="1"/>
            </p:cNvSpPr>
            <p:nvPr/>
          </p:nvSpPr>
          <p:spPr bwMode="auto">
            <a:xfrm>
              <a:off x="2560" y="2256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4076700" y="3919538"/>
            <a:ext cx="2439988" cy="804862"/>
            <a:chOff x="2568" y="2469"/>
            <a:chExt cx="1537" cy="507"/>
          </a:xfrm>
        </p:grpSpPr>
        <p:graphicFrame>
          <p:nvGraphicFramePr>
            <p:cNvPr id="18436" name="Object 31"/>
            <p:cNvGraphicFramePr>
              <a:graphicFrameLocks noChangeAspect="1"/>
            </p:cNvGraphicFramePr>
            <p:nvPr/>
          </p:nvGraphicFramePr>
          <p:xfrm>
            <a:off x="3837" y="2469"/>
            <a:ext cx="268" cy="507"/>
          </p:xfrm>
          <a:graphic>
            <a:graphicData uri="http://schemas.openxmlformats.org/presentationml/2006/ole">
              <p:oleObj spid="_x0000_s58372" name="Equation" r:id="rId21" imgW="203040" imgH="393480" progId="Equation.3">
                <p:embed/>
              </p:oleObj>
            </a:graphicData>
          </a:graphic>
        </p:graphicFrame>
        <p:graphicFrame>
          <p:nvGraphicFramePr>
            <p:cNvPr id="18437" name="Object 32"/>
            <p:cNvGraphicFramePr>
              <a:graphicFrameLocks noChangeAspect="1"/>
            </p:cNvGraphicFramePr>
            <p:nvPr/>
          </p:nvGraphicFramePr>
          <p:xfrm>
            <a:off x="3304" y="2628"/>
            <a:ext cx="224" cy="242"/>
          </p:xfrm>
          <a:graphic>
            <a:graphicData uri="http://schemas.openxmlformats.org/presentationml/2006/ole">
              <p:oleObj spid="_x0000_s58373" name="Equation" r:id="rId22" imgW="126720" imgH="139680" progId="Equation.3">
                <p:embed/>
              </p:oleObj>
            </a:graphicData>
          </a:graphic>
        </p:graphicFrame>
        <p:sp>
          <p:nvSpPr>
            <p:cNvPr id="18471" name="Text Box 42"/>
            <p:cNvSpPr txBox="1">
              <a:spLocks noChangeArrowheads="1"/>
            </p:cNvSpPr>
            <p:nvPr/>
          </p:nvSpPr>
          <p:spPr bwMode="auto">
            <a:xfrm>
              <a:off x="3525" y="2592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72" name="Text Box 48"/>
            <p:cNvSpPr txBox="1">
              <a:spLocks noChangeArrowheads="1"/>
            </p:cNvSpPr>
            <p:nvPr/>
          </p:nvSpPr>
          <p:spPr bwMode="auto">
            <a:xfrm>
              <a:off x="2568" y="2495"/>
              <a:ext cx="37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457200" y="2895600"/>
            <a:ext cx="1773238" cy="519113"/>
            <a:chOff x="224" y="1665"/>
            <a:chExt cx="1117" cy="327"/>
          </a:xfrm>
        </p:grpSpPr>
        <p:sp>
          <p:nvSpPr>
            <p:cNvPr id="18467" name="Text Box 14"/>
            <p:cNvSpPr txBox="1">
              <a:spLocks noChangeArrowheads="1"/>
            </p:cNvSpPr>
            <p:nvPr/>
          </p:nvSpPr>
          <p:spPr bwMode="auto">
            <a:xfrm>
              <a:off x="915" y="1728"/>
              <a:ext cx="20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18468" name="Text Box 16"/>
            <p:cNvSpPr txBox="1">
              <a:spLocks noChangeArrowheads="1"/>
            </p:cNvSpPr>
            <p:nvPr/>
          </p:nvSpPr>
          <p:spPr bwMode="auto">
            <a:xfrm>
              <a:off x="1136" y="1728"/>
              <a:ext cx="20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69" name="Text Box 51"/>
            <p:cNvSpPr txBox="1">
              <a:spLocks noChangeArrowheads="1"/>
            </p:cNvSpPr>
            <p:nvPr/>
          </p:nvSpPr>
          <p:spPr bwMode="auto">
            <a:xfrm>
              <a:off x="576" y="1722"/>
              <a:ext cx="1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0" i="1">
                  <a:solidFill>
                    <a:schemeClr val="tx1"/>
                  </a:solidFill>
                </a:rPr>
                <a:t>x</a:t>
              </a:r>
              <a:endParaRPr lang="en-US" b="0" i="1" baseline="30000">
                <a:solidFill>
                  <a:schemeClr val="tx1"/>
                </a:solidFill>
              </a:endParaRPr>
            </a:p>
          </p:txBody>
        </p:sp>
        <p:sp>
          <p:nvSpPr>
            <p:cNvPr id="18470" name="Text Box 52"/>
            <p:cNvSpPr txBox="1">
              <a:spLocks noChangeArrowheads="1"/>
            </p:cNvSpPr>
            <p:nvPr/>
          </p:nvSpPr>
          <p:spPr bwMode="auto">
            <a:xfrm>
              <a:off x="224" y="1665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>
                  <a:solidFill>
                    <a:schemeClr val="tx1"/>
                  </a:solidFill>
                </a:rPr>
                <a:t>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oi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69" grpId="0"/>
      <p:bldP spid="164871" grpId="0"/>
      <p:bldP spid="164872" grpId="0"/>
      <p:bldP spid="1648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rs. Sapto Prayogo. 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Sifat-sifat Bilangan Berpangkat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DA3B5A7B-C03B-426E-B59E-20FEABECFE17}" type="slidenum">
              <a:rPr lang="en-US"/>
              <a:pPr/>
              <a:t>3</a:t>
            </a:fld>
            <a:endParaRPr lang="en-US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752600" y="4191000"/>
            <a:ext cx="6096000" cy="2209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76200" cmpd="tri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b="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3400" y="1219200"/>
            <a:ext cx="2438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6600CC"/>
                </a:solidFill>
                <a:latin typeface="Times New Roman" pitchFamily="18" charset="0"/>
              </a:rPr>
              <a:t>2 </a:t>
            </a:r>
            <a:r>
              <a:rPr lang="en-US">
                <a:solidFill>
                  <a:srgbClr val="6600CC"/>
                </a:solidFill>
                <a:latin typeface="Times New Roman" pitchFamily="18" charset="0"/>
                <a:sym typeface="Symbol" pitchFamily="18" charset="2"/>
              </a:rPr>
              <a:t> 2  2</a:t>
            </a:r>
            <a:r>
              <a:rPr lang="en-US">
                <a:solidFill>
                  <a:srgbClr val="6600CC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6600CC"/>
                </a:solidFill>
                <a:latin typeface="Times New Roman" pitchFamily="18" charset="0"/>
                <a:sym typeface="Symbol" pitchFamily="18" charset="2"/>
              </a:rPr>
              <a:t> 2  ...  2</a:t>
            </a:r>
          </a:p>
        </p:txBody>
      </p:sp>
      <p:sp>
        <p:nvSpPr>
          <p:cNvPr id="145413" name="AutoShape 5"/>
          <p:cNvSpPr>
            <a:spLocks/>
          </p:cNvSpPr>
          <p:nvPr/>
        </p:nvSpPr>
        <p:spPr bwMode="auto">
          <a:xfrm rot="5400000">
            <a:off x="1638300" y="571500"/>
            <a:ext cx="152400" cy="2209800"/>
          </a:xfrm>
          <a:prstGeom prst="rightBrace">
            <a:avLst>
              <a:gd name="adj1" fmla="val 1208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1295400" y="167640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6600CC"/>
                </a:solidFill>
                <a:latin typeface="Times New Roman" pitchFamily="18" charset="0"/>
              </a:rPr>
              <a:t>Faktor n 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429000" y="12192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6600CC"/>
                </a:solidFill>
                <a:latin typeface="Times New Roman" pitchFamily="18" charset="0"/>
              </a:rPr>
              <a:t>Dilambangkan dengan  2</a:t>
            </a:r>
            <a:r>
              <a:rPr lang="en-US" b="0" baseline="30000">
                <a:solidFill>
                  <a:srgbClr val="6600CC"/>
                </a:solidFill>
                <a:latin typeface="Times New Roman" pitchFamily="18" charset="0"/>
              </a:rPr>
              <a:t>n</a:t>
            </a:r>
            <a:endParaRPr lang="en-US" b="0">
              <a:solidFill>
                <a:srgbClr val="6600CC"/>
              </a:solidFill>
              <a:latin typeface="Times New Roman" pitchFamily="18" charset="0"/>
            </a:endParaRP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1981200" y="428625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Definisi: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3657600" y="42862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1)</a:t>
            </a:r>
            <a:r>
              <a:rPr lang="en-US" b="0" baseline="3000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4724400" y="4286250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FFCC00"/>
                </a:solidFill>
                <a:latin typeface="Times New Roman" pitchFamily="18" charset="0"/>
              </a:rPr>
              <a:t>=  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a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a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a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 . . . 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rgbClr val="FFCC00"/>
                </a:solidFill>
                <a:latin typeface="Times New Roman" pitchFamily="18" charset="0"/>
                <a:sym typeface="Symbol" pitchFamily="18" charset="2"/>
              </a:rPr>
              <a:t>a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5419" name="AutoShape 11"/>
          <p:cNvSpPr>
            <a:spLocks/>
          </p:cNvSpPr>
          <p:nvPr/>
        </p:nvSpPr>
        <p:spPr bwMode="auto">
          <a:xfrm rot="5400000">
            <a:off x="6019800" y="3676650"/>
            <a:ext cx="76200" cy="2057400"/>
          </a:xfrm>
          <a:prstGeom prst="rightBrace">
            <a:avLst>
              <a:gd name="adj1" fmla="val 225000"/>
              <a:gd name="adj2" fmla="val 50000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5486400" y="4819650"/>
            <a:ext cx="158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Faktor n </a:t>
            </a:r>
          </a:p>
        </p:txBody>
      </p:sp>
      <p:sp>
        <p:nvSpPr>
          <p:cNvPr id="145421" name="AutoShape 13"/>
          <p:cNvSpPr>
            <a:spLocks/>
          </p:cNvSpPr>
          <p:nvPr/>
        </p:nvSpPr>
        <p:spPr bwMode="auto">
          <a:xfrm rot="5400000">
            <a:off x="6019800" y="3752850"/>
            <a:ext cx="76200" cy="2057400"/>
          </a:xfrm>
          <a:prstGeom prst="righ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GB" b="0">
              <a:latin typeface="Times New Roman" pitchFamily="18" charset="0"/>
            </a:endParaRP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3657600" y="54641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latin typeface="Times New Roman" pitchFamily="18" charset="0"/>
              </a:rPr>
              <a:t>2)</a:t>
            </a:r>
            <a:r>
              <a:rPr lang="en-US" b="0" baseline="30000">
                <a:latin typeface="Times New Roman" pitchFamily="18" charset="0"/>
              </a:rPr>
              <a:t> </a:t>
            </a:r>
            <a:endParaRPr lang="en-US" b="0">
              <a:latin typeface="Times New Roman" pitchFamily="18" charset="0"/>
            </a:endParaRP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724400" y="54451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FFCC00"/>
                </a:solidFill>
                <a:latin typeface="Times New Roman" pitchFamily="18" charset="0"/>
              </a:rPr>
              <a:t>= a</a:t>
            </a:r>
            <a:endParaRPr lang="en-US" b="0" baseline="30000">
              <a:solidFill>
                <a:srgbClr val="FFCC00"/>
              </a:solidFill>
              <a:latin typeface="Times New Roman" pitchFamily="18" charset="0"/>
            </a:endParaRPr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4114800" y="428625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FFCC00"/>
                </a:solidFill>
                <a:latin typeface="Times New Roman" pitchFamily="18" charset="0"/>
              </a:rPr>
              <a:t>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n </a:t>
            </a:r>
            <a:endParaRPr lang="en-US" b="0">
              <a:solidFill>
                <a:srgbClr val="FFCC00"/>
              </a:solidFill>
              <a:latin typeface="Times New Roman" pitchFamily="18" charset="0"/>
            </a:endParaRPr>
          </a:p>
        </p:txBody>
      </p:sp>
      <p:sp>
        <p:nvSpPr>
          <p:cNvPr id="145425" name="Text Box 17"/>
          <p:cNvSpPr txBox="1">
            <a:spLocks noChangeArrowheads="1"/>
          </p:cNvSpPr>
          <p:nvPr/>
        </p:nvSpPr>
        <p:spPr bwMode="auto">
          <a:xfrm>
            <a:off x="4191000" y="546417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FFCC00"/>
                </a:solidFill>
                <a:latin typeface="Times New Roman" pitchFamily="18" charset="0"/>
              </a:rPr>
              <a:t>a</a:t>
            </a:r>
            <a:r>
              <a:rPr lang="en-US" b="0" baseline="30000">
                <a:solidFill>
                  <a:srgbClr val="FFCC00"/>
                </a:solidFill>
                <a:latin typeface="Times New Roman" pitchFamily="18" charset="0"/>
              </a:rPr>
              <a:t>1 </a:t>
            </a:r>
            <a:endParaRPr lang="en-US" b="0">
              <a:solidFill>
                <a:srgbClr val="FFCC00"/>
              </a:solidFill>
              <a:latin typeface="Times New Roman" pitchFamily="18" charset="0"/>
            </a:endParaRP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838200" y="217805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Times New Roman" pitchFamily="18" charset="0"/>
              </a:rPr>
              <a:t>3 </a:t>
            </a:r>
            <a:r>
              <a:rPr lang="en-US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 3  3  3  ...  3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810000" y="217805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rgbClr val="CC0000"/>
                </a:solidFill>
                <a:latin typeface="Times New Roman" pitchFamily="18" charset="0"/>
              </a:rPr>
              <a:t>Dilambangkan dengan 3</a:t>
            </a:r>
            <a:r>
              <a:rPr lang="en-US" b="0" baseline="30000">
                <a:solidFill>
                  <a:srgbClr val="CC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1219200" y="3108325"/>
            <a:ext cx="320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8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8  8  8  ...  8</a:t>
            </a:r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4343400" y="31845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Dilambangkan dengan 8</a:t>
            </a:r>
            <a:r>
              <a:rPr lang="en-US" b="0" baseline="30000">
                <a:solidFill>
                  <a:schemeClr val="tx1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1676400" y="2635250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Times New Roman" pitchFamily="18" charset="0"/>
              </a:rPr>
              <a:t>Faktor n </a:t>
            </a:r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2057400" y="3489325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Faktor n </a:t>
            </a:r>
          </a:p>
        </p:txBody>
      </p:sp>
      <p:sp>
        <p:nvSpPr>
          <p:cNvPr id="145432" name="AutoShape 24"/>
          <p:cNvSpPr>
            <a:spLocks/>
          </p:cNvSpPr>
          <p:nvPr/>
        </p:nvSpPr>
        <p:spPr bwMode="auto">
          <a:xfrm rot="5400000">
            <a:off x="1943100" y="1517650"/>
            <a:ext cx="152400" cy="2209800"/>
          </a:xfrm>
          <a:prstGeom prst="rightBrace">
            <a:avLst>
              <a:gd name="adj1" fmla="val 1208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5433" name="AutoShape 25"/>
          <p:cNvSpPr>
            <a:spLocks/>
          </p:cNvSpPr>
          <p:nvPr/>
        </p:nvSpPr>
        <p:spPr bwMode="auto">
          <a:xfrm rot="5400000">
            <a:off x="2324100" y="2397125"/>
            <a:ext cx="152400" cy="2209800"/>
          </a:xfrm>
          <a:prstGeom prst="rightBrace">
            <a:avLst>
              <a:gd name="adj1" fmla="val 1208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75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75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75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75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75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75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75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75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75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75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75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75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3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75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65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150"/>
                            </p:stCondLst>
                            <p:childTnLst>
                              <p:par>
                                <p:cTn id="8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75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 autoUpdateAnimBg="0"/>
      <p:bldP spid="145412" grpId="0" autoUpdateAnimBg="0"/>
      <p:bldP spid="145413" grpId="0" animBg="1"/>
      <p:bldP spid="145414" grpId="0" autoUpdateAnimBg="0"/>
      <p:bldP spid="145415" grpId="0" autoUpdateAnimBg="0"/>
      <p:bldP spid="145416" grpId="0" autoUpdateAnimBg="0"/>
      <p:bldP spid="145417" grpId="0" autoUpdateAnimBg="0"/>
      <p:bldP spid="145418" grpId="0" autoUpdateAnimBg="0"/>
      <p:bldP spid="145419" grpId="0" animBg="1"/>
      <p:bldP spid="145420" grpId="0" autoUpdateAnimBg="0"/>
      <p:bldP spid="145421" grpId="0" animBg="1" autoUpdateAnimBg="0"/>
      <p:bldP spid="145422" grpId="0" autoUpdateAnimBg="0"/>
      <p:bldP spid="145423" grpId="0" autoUpdateAnimBg="0"/>
      <p:bldP spid="145424" grpId="0" autoUpdateAnimBg="0"/>
      <p:bldP spid="145425" grpId="0" autoUpdateAnimBg="0"/>
      <p:bldP spid="145426" grpId="0" autoUpdateAnimBg="0"/>
      <p:bldP spid="145427" grpId="0" autoUpdateAnimBg="0"/>
      <p:bldP spid="145428" grpId="0" autoUpdateAnimBg="0"/>
      <p:bldP spid="145429" grpId="0" autoUpdateAnimBg="0"/>
      <p:bldP spid="145430" grpId="0" autoUpdateAnimBg="0"/>
      <p:bldP spid="145431" grpId="0" autoUpdateAnimBg="0"/>
      <p:bldP spid="145432" grpId="0" animBg="1"/>
      <p:bldP spid="1454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Perkalian Bilangan Berpangkat</a:t>
            </a:r>
          </a:p>
        </p:txBody>
      </p:sp>
      <p:sp>
        <p:nvSpPr>
          <p:cNvPr id="103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FC908A28-5398-424D-8F6C-0B3138AE0569}" type="slidenum">
              <a:rPr lang="en-US"/>
              <a:pPr/>
              <a:t>4</a:t>
            </a:fld>
            <a:endParaRPr lang="en-US"/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6629400" y="2497138"/>
            <a:ext cx="2162175" cy="71755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76200" cmpd="tri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sz="2400" b="0">
              <a:latin typeface="Times New Roman" pitchFamily="18" charset="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553200" y="2514600"/>
            <a:ext cx="2209800" cy="762000"/>
          </a:xfrm>
          <a:prstGeom prst="rect">
            <a:avLst/>
          </a:prstGeom>
          <a:noFill/>
          <a:ln w="76200" cmpd="tri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sz="2400" b="0">
              <a:latin typeface="Times New Roman" pitchFamily="18" charset="0"/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228600" y="14478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a  a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…  a</a:t>
            </a:r>
          </a:p>
        </p:txBody>
      </p:sp>
      <p:sp>
        <p:nvSpPr>
          <p:cNvPr id="53266" name="AutoShape 18"/>
          <p:cNvSpPr>
            <a:spLocks/>
          </p:cNvSpPr>
          <p:nvPr/>
        </p:nvSpPr>
        <p:spPr bwMode="auto">
          <a:xfrm rot="5400000">
            <a:off x="1295400" y="914400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11188" y="1981200"/>
            <a:ext cx="2665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CC99"/>
                </a:solidFill>
                <a:latin typeface="Times New Roman" pitchFamily="18" charset="0"/>
              </a:rPr>
              <a:t>p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faktor number </a:t>
            </a:r>
            <a:r>
              <a:rPr lang="en-US" sz="2400">
                <a:solidFill>
                  <a:srgbClr val="00CC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3048000" y="1447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a  a  …   a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 flipH="1">
            <a:off x="2667000" y="1447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4787900" y="2667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onotype Corsiva" pitchFamily="66" charset="0"/>
              </a:rPr>
              <a:t>berarti  a</a:t>
            </a:r>
            <a:r>
              <a:rPr lang="en-US" sz="2400" baseline="30000">
                <a:solidFill>
                  <a:schemeClr val="accent2"/>
                </a:solidFill>
                <a:latin typeface="Benguiat Bk BT" pitchFamily="18" charset="0"/>
              </a:rPr>
              <a:t>p+q</a:t>
            </a:r>
          </a:p>
        </p:txBody>
      </p:sp>
      <p:sp>
        <p:nvSpPr>
          <p:cNvPr id="53271" name="AutoShape 23"/>
          <p:cNvSpPr>
            <a:spLocks/>
          </p:cNvSpPr>
          <p:nvPr/>
        </p:nvSpPr>
        <p:spPr bwMode="auto">
          <a:xfrm rot="5400000">
            <a:off x="4114800" y="838200"/>
            <a:ext cx="228600" cy="2209800"/>
          </a:xfrm>
          <a:prstGeom prst="rightBrace">
            <a:avLst>
              <a:gd name="adj1" fmla="val 80556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3352800" y="1981200"/>
            <a:ext cx="273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CCFF"/>
                </a:solidFill>
                <a:latin typeface="Times New Roman" pitchFamily="18" charset="0"/>
              </a:rPr>
              <a:t>q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faktor number </a:t>
            </a:r>
            <a:r>
              <a:rPr lang="en-US" sz="2400">
                <a:solidFill>
                  <a:srgbClr val="00CCFF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3273" name="AutoShape 25"/>
          <p:cNvSpPr>
            <a:spLocks/>
          </p:cNvSpPr>
          <p:nvPr/>
        </p:nvSpPr>
        <p:spPr bwMode="auto">
          <a:xfrm rot="5400000">
            <a:off x="2895600" y="533400"/>
            <a:ext cx="304800" cy="41148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1331913" y="2667000"/>
            <a:ext cx="3468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CC99"/>
                </a:solidFill>
                <a:latin typeface="Times New Roman" pitchFamily="18" charset="0"/>
              </a:rPr>
              <a:t>(p + q)</a:t>
            </a:r>
            <a:r>
              <a:rPr lang="en-US" sz="2400">
                <a:solidFill>
                  <a:srgbClr val="FFCC00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faktor bilangan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00CC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 flipH="1">
            <a:off x="2667000" y="1447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 flipH="1">
            <a:off x="2667000" y="1447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 flipH="1">
            <a:off x="2667000" y="1447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 flipH="1">
            <a:off x="2667000" y="1447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6172200" y="2667000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0">
                <a:latin typeface="Book Antiqua" pitchFamily="18" charset="0"/>
                <a:sym typeface="Symbol" pitchFamily="18" charset="2"/>
              </a:rPr>
              <a:t>   </a:t>
            </a:r>
            <a:r>
              <a:rPr lang="en-US" sz="2400" b="0">
                <a:latin typeface="Book Antiqua" pitchFamily="18" charset="0"/>
              </a:rPr>
              <a:t>a</a:t>
            </a:r>
            <a:r>
              <a:rPr lang="en-US" sz="2400" b="0" baseline="30000">
                <a:latin typeface="Book Antiqua" pitchFamily="18" charset="0"/>
              </a:rPr>
              <a:t>p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b="0" baseline="30000">
                <a:latin typeface="Book Antiqua" pitchFamily="18" charset="0"/>
              </a:rPr>
              <a:t> </a:t>
            </a:r>
            <a:r>
              <a:rPr lang="en-US" sz="2400" b="0">
                <a:latin typeface="Book Antiqua" pitchFamily="18" charset="0"/>
              </a:rPr>
              <a:t>a</a:t>
            </a:r>
            <a:r>
              <a:rPr lang="en-US" sz="2400" b="0" baseline="30000">
                <a:latin typeface="Book Antiqua" pitchFamily="18" charset="0"/>
              </a:rPr>
              <a:t>q </a:t>
            </a:r>
            <a:r>
              <a:rPr lang="en-US" sz="2400" b="0"/>
              <a:t>=</a:t>
            </a:r>
            <a:r>
              <a:rPr lang="en-US" sz="2400" b="0">
                <a:latin typeface="Monotype Corsiva" pitchFamily="66" charset="0"/>
              </a:rPr>
              <a:t>  </a:t>
            </a:r>
            <a:r>
              <a:rPr lang="en-US" sz="2400" b="0">
                <a:latin typeface="Bookman Old Style" pitchFamily="18" charset="0"/>
              </a:rPr>
              <a:t>a</a:t>
            </a:r>
            <a:r>
              <a:rPr lang="en-US" sz="2400" b="0" baseline="30000">
                <a:latin typeface="Bookman Old Style" pitchFamily="18" charset="0"/>
              </a:rPr>
              <a:t>p+q 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990600" y="4191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 b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en-US" sz="2400" b="0" baseline="30000">
                <a:solidFill>
                  <a:schemeClr val="tx1"/>
                </a:solidFill>
                <a:latin typeface="Book Antiqua" pitchFamily="18" charset="0"/>
              </a:rPr>
              <a:t>2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b="0" baseline="3000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id-ID" sz="2400" b="0" baseline="3000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en-US" sz="2400" b="0" baseline="3000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0">
                <a:solidFill>
                  <a:schemeClr val="tx1"/>
                </a:solidFill>
              </a:rPr>
              <a:t>=</a:t>
            </a:r>
            <a:r>
              <a:rPr lang="en-US" sz="2400" b="0">
                <a:solidFill>
                  <a:schemeClr val="tx1"/>
                </a:solidFill>
                <a:latin typeface="Monotype Corsiva" pitchFamily="66" charset="0"/>
              </a:rPr>
              <a:t>  </a:t>
            </a:r>
            <a:r>
              <a:rPr lang="en-US" sz="2400" b="0">
                <a:solidFill>
                  <a:schemeClr val="tx1"/>
                </a:solidFill>
                <a:latin typeface="Bookman Old Style" pitchFamily="18" charset="0"/>
              </a:rPr>
              <a:t>3</a:t>
            </a:r>
            <a:r>
              <a:rPr lang="en-US" sz="2400" b="0" baseline="30000">
                <a:solidFill>
                  <a:schemeClr val="tx1"/>
                </a:solidFill>
                <a:latin typeface="Bookman Old Style" pitchFamily="18" charset="0"/>
              </a:rPr>
              <a:t>2+3 </a:t>
            </a:r>
            <a:r>
              <a:rPr lang="en-US" sz="2400" b="0">
                <a:solidFill>
                  <a:schemeClr val="tx1"/>
                </a:solidFill>
              </a:rPr>
              <a:t>=</a:t>
            </a:r>
            <a:r>
              <a:rPr lang="en-US" sz="2400" b="0">
                <a:solidFill>
                  <a:schemeClr val="tx1"/>
                </a:solidFill>
                <a:latin typeface="Monotype Corsiva" pitchFamily="66" charset="0"/>
              </a:rPr>
              <a:t>  </a:t>
            </a:r>
            <a:r>
              <a:rPr lang="en-US" sz="2400" b="0">
                <a:solidFill>
                  <a:schemeClr val="tx1"/>
                </a:solidFill>
                <a:latin typeface="Bookman Old Style" pitchFamily="18" charset="0"/>
              </a:rPr>
              <a:t>3</a:t>
            </a:r>
            <a:r>
              <a:rPr lang="en-US" sz="2400" b="0" baseline="30000">
                <a:solidFill>
                  <a:schemeClr val="tx1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914400" y="4800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 b="0">
                <a:solidFill>
                  <a:schemeClr val="tx1"/>
                </a:solidFill>
                <a:latin typeface="Book Antiqua" pitchFamily="18" charset="0"/>
              </a:rPr>
              <a:t>7</a:t>
            </a:r>
            <a:r>
              <a:rPr lang="en-US" sz="2400" b="0" baseline="30000">
                <a:solidFill>
                  <a:schemeClr val="tx1"/>
                </a:solidFill>
                <a:latin typeface="Book Antiqua" pitchFamily="18" charset="0"/>
              </a:rPr>
              <a:t>6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sz="2400" b="0" baseline="3000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400" b="0">
                <a:solidFill>
                  <a:schemeClr val="tx1"/>
                </a:solidFill>
                <a:latin typeface="Book Antiqua" pitchFamily="18" charset="0"/>
              </a:rPr>
              <a:t>7</a:t>
            </a:r>
            <a:r>
              <a:rPr lang="en-US" sz="2400" b="0" baseline="30000">
                <a:solidFill>
                  <a:schemeClr val="tx1"/>
                </a:solidFill>
                <a:latin typeface="Book Antiqua" pitchFamily="18" charset="0"/>
              </a:rPr>
              <a:t>13</a:t>
            </a:r>
            <a:r>
              <a:rPr lang="en-US" sz="2400" b="0">
                <a:solidFill>
                  <a:schemeClr val="tx1"/>
                </a:solidFill>
              </a:rPr>
              <a:t>=</a:t>
            </a:r>
            <a:r>
              <a:rPr lang="en-US" sz="2400" b="0">
                <a:solidFill>
                  <a:schemeClr val="tx1"/>
                </a:solidFill>
                <a:latin typeface="Monotype Corsiva" pitchFamily="66" charset="0"/>
              </a:rPr>
              <a:t>  </a:t>
            </a:r>
            <a:r>
              <a:rPr lang="en-US" sz="2400" b="0">
                <a:solidFill>
                  <a:schemeClr val="tx1"/>
                </a:solidFill>
                <a:latin typeface="Bookman Old Style" pitchFamily="18" charset="0"/>
              </a:rPr>
              <a:t>7</a:t>
            </a:r>
            <a:r>
              <a:rPr lang="en-US" sz="2400" b="0" baseline="30000">
                <a:solidFill>
                  <a:schemeClr val="tx1"/>
                </a:solidFill>
                <a:latin typeface="Bookman Old Style" pitchFamily="18" charset="0"/>
              </a:rPr>
              <a:t>6+13 </a:t>
            </a:r>
            <a:r>
              <a:rPr lang="en-US" sz="2400" b="0">
                <a:solidFill>
                  <a:schemeClr val="tx1"/>
                </a:solidFill>
              </a:rPr>
              <a:t>=</a:t>
            </a:r>
            <a:r>
              <a:rPr lang="en-US" sz="2400" b="0">
                <a:solidFill>
                  <a:schemeClr val="tx1"/>
                </a:solidFill>
                <a:latin typeface="Monotype Corsiva" pitchFamily="66" charset="0"/>
              </a:rPr>
              <a:t>  </a:t>
            </a:r>
            <a:r>
              <a:rPr lang="en-US" sz="2400" b="0">
                <a:solidFill>
                  <a:schemeClr val="tx1"/>
                </a:solidFill>
                <a:latin typeface="Bookman Old Style" pitchFamily="18" charset="0"/>
              </a:rPr>
              <a:t>7</a:t>
            </a:r>
            <a:r>
              <a:rPr lang="en-US" sz="2400" b="0" baseline="30000">
                <a:solidFill>
                  <a:schemeClr val="tx1"/>
                </a:solidFill>
                <a:latin typeface="Bookman Old Style" pitchFamily="18" charset="0"/>
              </a:rPr>
              <a:t>19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4038600" y="4038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x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 12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  x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5+12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  x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17</a:t>
            </a:r>
          </a:p>
        </p:txBody>
      </p:sp>
      <p:graphicFrame>
        <p:nvGraphicFramePr>
          <p:cNvPr id="53283" name="Object 35"/>
          <p:cNvGraphicFramePr>
            <a:graphicFrameLocks noChangeAspect="1"/>
          </p:cNvGraphicFramePr>
          <p:nvPr/>
        </p:nvGraphicFramePr>
        <p:xfrm>
          <a:off x="4191000" y="4562475"/>
          <a:ext cx="523875" cy="695325"/>
        </p:xfrm>
        <a:graphic>
          <a:graphicData uri="http://schemas.openxmlformats.org/presentationml/2006/ole">
            <p:oleObj spid="_x0000_s40962" r:id="rId5" imgW="520700" imgH="698500" progId="Equation.3">
              <p:embed/>
            </p:oleObj>
          </a:graphicData>
        </a:graphic>
      </p:graphicFrame>
      <p:graphicFrame>
        <p:nvGraphicFramePr>
          <p:cNvPr id="53284" name="Object 36"/>
          <p:cNvGraphicFramePr>
            <a:graphicFrameLocks noChangeAspect="1"/>
          </p:cNvGraphicFramePr>
          <p:nvPr/>
        </p:nvGraphicFramePr>
        <p:xfrm flipV="1">
          <a:off x="4849813" y="4724400"/>
          <a:ext cx="331787" cy="352425"/>
        </p:xfrm>
        <a:graphic>
          <a:graphicData uri="http://schemas.openxmlformats.org/presentationml/2006/ole">
            <p:oleObj spid="_x0000_s40963" r:id="rId6" imgW="152268" imgH="164957" progId="Equation.3">
              <p:embed/>
            </p:oleObj>
          </a:graphicData>
        </a:graphic>
      </p:graphicFrame>
      <p:graphicFrame>
        <p:nvGraphicFramePr>
          <p:cNvPr id="53285" name="Object 37"/>
          <p:cNvGraphicFramePr>
            <a:graphicFrameLocks noChangeAspect="1"/>
          </p:cNvGraphicFramePr>
          <p:nvPr/>
        </p:nvGraphicFramePr>
        <p:xfrm>
          <a:off x="5283200" y="4562475"/>
          <a:ext cx="504825" cy="695325"/>
        </p:xfrm>
        <a:graphic>
          <a:graphicData uri="http://schemas.openxmlformats.org/presentationml/2006/ole">
            <p:oleObj spid="_x0000_s40964" r:id="rId7" imgW="508000" imgH="698500" progId="Equation.3">
              <p:embed/>
            </p:oleObj>
          </a:graphicData>
        </a:graphic>
      </p:graphicFrame>
      <p:graphicFrame>
        <p:nvGraphicFramePr>
          <p:cNvPr id="53286" name="Object 38"/>
          <p:cNvGraphicFramePr>
            <a:graphicFrameLocks noChangeAspect="1"/>
          </p:cNvGraphicFramePr>
          <p:nvPr/>
        </p:nvGraphicFramePr>
        <p:xfrm>
          <a:off x="5791200" y="4562475"/>
          <a:ext cx="942975" cy="695325"/>
        </p:xfrm>
        <a:graphic>
          <a:graphicData uri="http://schemas.openxmlformats.org/presentationml/2006/ole">
            <p:oleObj spid="_x0000_s40965" r:id="rId8" imgW="939800" imgH="698500" progId="Equation.3">
              <p:embed/>
            </p:oleObj>
          </a:graphicData>
        </a:graphic>
      </p:graphicFrame>
      <p:graphicFrame>
        <p:nvGraphicFramePr>
          <p:cNvPr id="53287" name="Object 39"/>
          <p:cNvGraphicFramePr>
            <a:graphicFrameLocks noChangeAspect="1"/>
          </p:cNvGraphicFramePr>
          <p:nvPr/>
        </p:nvGraphicFramePr>
        <p:xfrm>
          <a:off x="6705600" y="4562475"/>
          <a:ext cx="685800" cy="695325"/>
        </p:xfrm>
        <a:graphic>
          <a:graphicData uri="http://schemas.openxmlformats.org/presentationml/2006/ole">
            <p:oleObj spid="_x0000_s40966" r:id="rId9" imgW="685800" imgH="698500" progId="Equation.3">
              <p:embed/>
            </p:oleObj>
          </a:graphicData>
        </a:graphic>
      </p:graphicFrame>
      <p:sp>
        <p:nvSpPr>
          <p:cNvPr id="53288" name="Text Box 40"/>
          <p:cNvSpPr txBox="1">
            <a:spLocks noChangeArrowheads="1"/>
          </p:cNvSpPr>
          <p:nvPr/>
        </p:nvSpPr>
        <p:spPr bwMode="auto">
          <a:xfrm>
            <a:off x="304800" y="3521075"/>
            <a:ext cx="147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Monotype Corsiva" pitchFamily="66" charset="0"/>
                <a:sym typeface="Symbol" pitchFamily="18" charset="2"/>
              </a:rPr>
              <a:t>Contoh :</a:t>
            </a:r>
            <a:endParaRPr lang="en-US" sz="2400" baseline="30000">
              <a:solidFill>
                <a:schemeClr val="tx1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75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75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75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75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75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75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75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9"/>
                                            </p:cond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75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75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75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"/>
                            </p:stCondLst>
                            <p:childTnLst>
                              <p:par>
                                <p:cTn id="6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25"/>
                            </p:stCondLst>
                            <p:childTnLst>
                              <p:par>
                                <p:cTn id="7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75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1" dur="75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6" dur="75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75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3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3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3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3" grpId="0" animBg="1" autoUpdateAnimBg="0"/>
      <p:bldP spid="53264" grpId="0" animBg="1" autoUpdateAnimBg="0"/>
      <p:bldP spid="53265" grpId="0" autoUpdateAnimBg="0"/>
      <p:bldP spid="53266" grpId="0" animBg="1"/>
      <p:bldP spid="53267" grpId="0" autoUpdateAnimBg="0"/>
      <p:bldP spid="53268" grpId="0" autoUpdateAnimBg="0"/>
      <p:bldP spid="53269" grpId="0" autoUpdateAnimBg="0"/>
      <p:bldP spid="53270" grpId="0" autoUpdateAnimBg="0"/>
      <p:bldP spid="53271" grpId="0" animBg="1"/>
      <p:bldP spid="53272" grpId="0" autoUpdateAnimBg="0"/>
      <p:bldP spid="53273" grpId="0" animBg="1"/>
      <p:bldP spid="53274" grpId="0" autoUpdateAnimBg="0"/>
      <p:bldP spid="53275" grpId="0" autoUpdateAnimBg="0"/>
      <p:bldP spid="53276" grpId="0" autoUpdateAnimBg="0"/>
      <p:bldP spid="53277" grpId="0" autoUpdateAnimBg="0"/>
      <p:bldP spid="53278" grpId="0" autoUpdateAnimBg="0"/>
      <p:bldP spid="53279" grpId="0" autoUpdateAnimBg="0"/>
      <p:bldP spid="53280" grpId="0" autoUpdateAnimBg="0"/>
      <p:bldP spid="53281" grpId="0" autoUpdateAnimBg="0"/>
      <p:bldP spid="53282" grpId="0" autoUpdateAnimBg="0"/>
      <p:bldP spid="532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Pembagian Bilangan Berpangkat</a:t>
            </a:r>
          </a:p>
        </p:txBody>
      </p:sp>
      <p:sp>
        <p:nvSpPr>
          <p:cNvPr id="205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9808E014-B655-48E0-96B2-1A49C7F66B0B}" type="slidenum">
              <a:rPr lang="en-US"/>
              <a:pPr/>
              <a:t>5</a:t>
            </a:fld>
            <a:endParaRPr lang="en-US"/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990600" y="1831975"/>
            <a:ext cx="838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u="sng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u="sng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752600" y="1831975"/>
            <a:ext cx="838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8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827088" y="2947988"/>
            <a:ext cx="180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i="1">
                <a:solidFill>
                  <a:schemeClr val="tx1"/>
                </a:solidFill>
                <a:latin typeface="Monotype Corsiva" pitchFamily="66" charset="0"/>
              </a:rPr>
              <a:t>Contoh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827088" y="3405188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1.   5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: 5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2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03475" y="34258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4-2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  =  5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4067175" y="3425825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 25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900113" y="4316413"/>
            <a:ext cx="2228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2.     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971550" y="2143125"/>
            <a:ext cx="838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68538" y="1812925"/>
            <a:ext cx="1824037" cy="427038"/>
            <a:chOff x="1776" y="402"/>
            <a:chExt cx="1149" cy="269"/>
          </a:xfrm>
        </p:grpSpPr>
        <p:sp>
          <p:nvSpPr>
            <p:cNvPr id="2065" name="Text Box 12"/>
            <p:cNvSpPr txBox="1">
              <a:spLocks noChangeArrowheads="1"/>
            </p:cNvSpPr>
            <p:nvPr/>
          </p:nvSpPr>
          <p:spPr bwMode="auto">
            <a:xfrm>
              <a:off x="1776" y="402"/>
              <a:ext cx="1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eaLnBrk="1" hangingPunct="1">
                <a:spcBef>
                  <a:spcPct val="50000"/>
                </a:spcBef>
              </a:pPr>
              <a:r>
                <a:rPr lang="en-US" sz="2800" dirty="0" err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sz="2800" baseline="30000" dirty="0" err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  <a:r>
                <a:rPr lang="en-US" sz="2800" baseline="30000" dirty="0">
                  <a:solidFill>
                    <a:schemeClr val="tx1"/>
                  </a:solidFill>
                  <a:latin typeface="Times New Roman" pitchFamily="18" charset="0"/>
                </a:rPr>
                <a:t>-q</a:t>
              </a:r>
              <a:r>
                <a:rPr lang="en-US" sz="2800" dirty="0">
                  <a:solidFill>
                    <a:schemeClr val="tx1"/>
                  </a:solidFill>
                  <a:latin typeface="Times New Roman" pitchFamily="18" charset="0"/>
                </a:rPr>
                <a:t>, a 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itchFamily="18" charset="0"/>
                </a:rPr>
                <a:t>=  </a:t>
              </a:r>
              <a:r>
                <a:rPr lang="en-US" sz="28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sz="28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066" name="Line 13"/>
            <p:cNvSpPr>
              <a:spLocks noChangeShapeType="1"/>
            </p:cNvSpPr>
            <p:nvPr/>
          </p:nvSpPr>
          <p:spPr bwMode="auto">
            <a:xfrm flipH="1">
              <a:off x="2315" y="482"/>
              <a:ext cx="91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1308100" y="4098925"/>
          <a:ext cx="1392238" cy="963613"/>
        </p:xfrm>
        <a:graphic>
          <a:graphicData uri="http://schemas.openxmlformats.org/presentationml/2006/ole">
            <p:oleObj spid="_x0000_s41986" name="Equation" r:id="rId5" imgW="863280" imgH="469800" progId="Equation.3">
              <p:embed/>
            </p:oleObj>
          </a:graphicData>
        </a:graphic>
      </p:graphicFrame>
      <p:graphicFrame>
        <p:nvGraphicFramePr>
          <p:cNvPr id="147471" name="Object 15"/>
          <p:cNvGraphicFramePr>
            <a:graphicFrameLocks noChangeAspect="1"/>
          </p:cNvGraphicFramePr>
          <p:nvPr/>
        </p:nvGraphicFramePr>
        <p:xfrm>
          <a:off x="2700338" y="4098925"/>
          <a:ext cx="920750" cy="963613"/>
        </p:xfrm>
        <a:graphic>
          <a:graphicData uri="http://schemas.openxmlformats.org/presentationml/2006/ole">
            <p:oleObj spid="_x0000_s41987" name="Equation" r:id="rId6" imgW="571320" imgH="469800" progId="Equation.3">
              <p:embed/>
            </p:oleObj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3621088" y="4098925"/>
          <a:ext cx="777875" cy="963613"/>
        </p:xfrm>
        <a:graphic>
          <a:graphicData uri="http://schemas.openxmlformats.org/presentationml/2006/ole">
            <p:oleObj spid="_x0000_s41988" name="Equation" r:id="rId7" imgW="482400" imgH="469800" progId="Equation.3">
              <p:embed/>
            </p:oleObj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4395788" y="4100513"/>
          <a:ext cx="292100" cy="965200"/>
        </p:xfrm>
        <a:graphic>
          <a:graphicData uri="http://schemas.openxmlformats.org/presentationml/2006/ole">
            <p:oleObj spid="_x0000_s41989" name="Equation" r:id="rId8" imgW="1522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75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25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75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75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75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/>
      <p:bldP spid="147460" grpId="0" autoUpdateAnimBg="0"/>
      <p:bldP spid="147461" grpId="0" autoUpdateAnimBg="0"/>
      <p:bldP spid="147462" grpId="0" autoUpdateAnimBg="0"/>
      <p:bldP spid="147463" grpId="0" autoUpdateAnimBg="0"/>
      <p:bldP spid="147464" grpId="0" autoUpdateAnimBg="0"/>
      <p:bldP spid="147465" grpId="0" autoUpdateAnimBg="0"/>
      <p:bldP spid="14746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9088"/>
            <a:ext cx="8001000" cy="563562"/>
          </a:xfrm>
        </p:spPr>
        <p:txBody>
          <a:bodyPr/>
          <a:lstStyle/>
          <a:p>
            <a:r>
              <a:rPr lang="en-US" sz="3000" smtClean="0"/>
              <a:t>Perpangkatan Bilangan Berpangkat</a:t>
            </a:r>
          </a:p>
        </p:txBody>
      </p:sp>
      <p:sp>
        <p:nvSpPr>
          <p:cNvPr id="3077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23C26DB2-698C-49EC-8131-95457ED0348D}" type="slidenum">
              <a:rPr lang="en-US"/>
              <a:pPr/>
              <a:t>6</a:t>
            </a:fld>
            <a:endParaRPr 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933450" y="1350963"/>
            <a:ext cx="79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(ap)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752600" y="1373188"/>
            <a:ext cx="838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8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827088" y="3810000"/>
            <a:ext cx="180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Monotype Corsiva" pitchFamily="66" charset="0"/>
              </a:rPr>
              <a:t>Jadi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: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827088" y="4267200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1.   (5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3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=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403475" y="42878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(5)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2.3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 =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3563938" y="4287838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900113" y="5178425"/>
            <a:ext cx="2228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2.     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2286000" y="1371600"/>
            <a:ext cx="33115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, a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, a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 … a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p…</a:t>
            </a:r>
          </a:p>
        </p:txBody>
      </p:sp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1258888" y="5060950"/>
          <a:ext cx="879475" cy="573088"/>
        </p:xfrm>
        <a:graphic>
          <a:graphicData uri="http://schemas.openxmlformats.org/presentationml/2006/ole">
            <p:oleObj spid="_x0000_s43010" name="Equation" r:id="rId5" imgW="406080" imgH="279360" progId="Equation.3">
              <p:embed/>
            </p:oleObj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2133600" y="5060950"/>
          <a:ext cx="860425" cy="573088"/>
        </p:xfrm>
        <a:graphic>
          <a:graphicData uri="http://schemas.openxmlformats.org/presentationml/2006/ole">
            <p:oleObj spid="_x0000_s43011" name="Equation" r:id="rId6" imgW="533160" imgH="279360" progId="Equation.3">
              <p:embed/>
            </p:oleObj>
          </a:graphicData>
        </a:graphic>
      </p:graphicFrame>
      <p:sp>
        <p:nvSpPr>
          <p:cNvPr id="148493" name="AutoShape 13"/>
          <p:cNvSpPr>
            <a:spLocks/>
          </p:cNvSpPr>
          <p:nvPr/>
        </p:nvSpPr>
        <p:spPr bwMode="auto">
          <a:xfrm rot="-5400000">
            <a:off x="3353594" y="837406"/>
            <a:ext cx="177800" cy="2160588"/>
          </a:xfrm>
          <a:prstGeom prst="leftBrace">
            <a:avLst>
              <a:gd name="adj1" fmla="val 101265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8494" name="Text Box 14"/>
          <p:cNvSpPr txBox="1">
            <a:spLocks noChangeArrowheads="1"/>
          </p:cNvSpPr>
          <p:nvPr/>
        </p:nvSpPr>
        <p:spPr bwMode="auto">
          <a:xfrm>
            <a:off x="2895600" y="1905000"/>
            <a:ext cx="1208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q factor</a:t>
            </a:r>
          </a:p>
        </p:txBody>
      </p: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1835150" y="228600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Times New Roman" pitchFamily="18" charset="0"/>
              </a:rPr>
              <a:t>=  a</a:t>
            </a:r>
            <a:r>
              <a:rPr lang="en-US" sz="2800" baseline="30000">
                <a:solidFill>
                  <a:schemeClr val="tx1"/>
                </a:solidFill>
                <a:latin typeface="Times New Roman" pitchFamily="18" charset="0"/>
              </a:rPr>
              <a:t>p.q</a:t>
            </a:r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952500" y="2997200"/>
            <a:ext cx="2005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Jadi  (a</a:t>
            </a:r>
            <a:r>
              <a:rPr lang="en-US" sz="2800" baseline="30000">
                <a:solidFill>
                  <a:srgbClr val="CC0000"/>
                </a:solidFill>
                <a:latin typeface="Times New Roman" pitchFamily="18" charset="0"/>
              </a:rPr>
              <a:t>p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)</a:t>
            </a:r>
            <a:r>
              <a:rPr lang="en-US" sz="2800" baseline="30000">
                <a:solidFill>
                  <a:srgbClr val="CC0000"/>
                </a:solidFill>
                <a:latin typeface="Times New Roman" pitchFamily="18" charset="0"/>
              </a:rPr>
              <a:t>q</a:t>
            </a:r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 = </a:t>
            </a:r>
            <a:endParaRPr lang="en-US" sz="2800" baseline="300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2819400" y="2895600"/>
            <a:ext cx="692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rgbClr val="CC0000"/>
                </a:solidFill>
                <a:latin typeface="Times New Roman" pitchFamily="18" charset="0"/>
              </a:rPr>
              <a:t>a</a:t>
            </a:r>
            <a:r>
              <a:rPr lang="en-US" sz="2800" baseline="30000">
                <a:solidFill>
                  <a:srgbClr val="CC0000"/>
                </a:solidFill>
                <a:latin typeface="Times New Roman" pitchFamily="18" charset="0"/>
              </a:rPr>
              <a:t>p.q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3997325" y="4276725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4429125" y="4268788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15625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500" name="Text Box 20"/>
          <p:cNvSpPr txBox="1">
            <a:spLocks noChangeArrowheads="1"/>
          </p:cNvSpPr>
          <p:nvPr/>
        </p:nvSpPr>
        <p:spPr bwMode="auto">
          <a:xfrm>
            <a:off x="2981325" y="5060950"/>
            <a:ext cx="771525" cy="5715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2800" b="0">
                <a:solidFill>
                  <a:schemeClr val="tx1"/>
                </a:solidFill>
                <a:latin typeface="Times New Roman" pitchFamily="18" charset="0"/>
              </a:rPr>
              <a:t>= 3</a:t>
            </a:r>
            <a:r>
              <a:rPr lang="en-US" sz="2800" b="0" baseline="3000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en-US" sz="28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501" name="Text Box 21"/>
          <p:cNvSpPr txBox="1">
            <a:spLocks noChangeArrowheads="1"/>
          </p:cNvSpPr>
          <p:nvPr/>
        </p:nvSpPr>
        <p:spPr bwMode="auto">
          <a:xfrm>
            <a:off x="3746500" y="5056188"/>
            <a:ext cx="503238" cy="5826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8502" name="Text Box 22"/>
          <p:cNvSpPr txBox="1">
            <a:spLocks noChangeArrowheads="1"/>
          </p:cNvSpPr>
          <p:nvPr/>
        </p:nvSpPr>
        <p:spPr bwMode="auto">
          <a:xfrm>
            <a:off x="4191000" y="5054600"/>
            <a:ext cx="685800" cy="582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27</a:t>
            </a:r>
            <a:endParaRPr lang="en-US" sz="2400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2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40"/>
                            </p:stCondLst>
                            <p:childTnLst>
                              <p:par>
                                <p:cTn id="4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1000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1000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000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75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75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75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75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"/>
                            </p:stCondLst>
                            <p:childTnLst>
                              <p:par>
                                <p:cTn id="7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75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75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75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"/>
                            </p:stCondLst>
                            <p:childTnLst>
                              <p:par>
                                <p:cTn id="8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75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75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  <p:bldP spid="148485" grpId="0" autoUpdateAnimBg="0"/>
      <p:bldP spid="148486" grpId="0" autoUpdateAnimBg="0"/>
      <p:bldP spid="148487" grpId="0" autoUpdateAnimBg="0"/>
      <p:bldP spid="148488" grpId="0" autoUpdateAnimBg="0"/>
      <p:bldP spid="148489" grpId="0" autoUpdateAnimBg="0"/>
      <p:bldP spid="148490" grpId="0"/>
      <p:bldP spid="148493" grpId="0" animBg="1"/>
      <p:bldP spid="148494" grpId="0"/>
      <p:bldP spid="148495" grpId="0"/>
      <p:bldP spid="148496" grpId="0"/>
      <p:bldP spid="148497" grpId="0"/>
      <p:bldP spid="148498" grpId="0" autoUpdateAnimBg="0"/>
      <p:bldP spid="148499" grpId="0" autoUpdateAnimBg="0"/>
      <p:bldP spid="148500" grpId="0" animBg="1"/>
      <p:bldP spid="148501" grpId="0" animBg="1" autoUpdateAnimBg="0"/>
      <p:bldP spid="14850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620000" cy="563563"/>
          </a:xfrm>
        </p:spPr>
        <p:txBody>
          <a:bodyPr/>
          <a:lstStyle/>
          <a:p>
            <a:r>
              <a:rPr lang="en-US" sz="2500" smtClean="0"/>
              <a:t>Perpangkatan dari perkalian dua atau lebih bilangan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C905C2EA-9739-44F9-93AD-C30F528E67DD}" type="slidenum">
              <a:rPr lang="en-US"/>
              <a:pPr/>
              <a:t>7</a:t>
            </a:fld>
            <a:endParaRPr lang="en-US"/>
          </a:p>
        </p:txBody>
      </p:sp>
      <p:sp>
        <p:nvSpPr>
          <p:cNvPr id="149507" name="AutoShape 3"/>
          <p:cNvSpPr>
            <a:spLocks noChangeArrowheads="1"/>
          </p:cNvSpPr>
          <p:nvPr/>
        </p:nvSpPr>
        <p:spPr bwMode="auto">
          <a:xfrm>
            <a:off x="6172200" y="39084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3200400" y="402272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990600" y="11461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(ab)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1752600" y="11461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2133600" y="11461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(ab)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2819400" y="112712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(ab)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3581400" y="114617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(ab)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4" name="Text Box 10"/>
          <p:cNvSpPr txBox="1">
            <a:spLocks noChangeArrowheads="1"/>
          </p:cNvSpPr>
          <p:nvPr/>
        </p:nvSpPr>
        <p:spPr bwMode="auto">
          <a:xfrm>
            <a:off x="4343400" y="114617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. . .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5105400" y="114617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(ab)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6" name="AutoShape 12"/>
          <p:cNvSpPr>
            <a:spLocks/>
          </p:cNvSpPr>
          <p:nvPr/>
        </p:nvSpPr>
        <p:spPr bwMode="auto">
          <a:xfrm rot="16200000" flipV="1">
            <a:off x="3933825" y="-196850"/>
            <a:ext cx="133350" cy="3581400"/>
          </a:xfrm>
          <a:prstGeom prst="leftBrace">
            <a:avLst>
              <a:gd name="adj1" fmla="val 223810"/>
              <a:gd name="adj2" fmla="val 48907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2438400" y="1568450"/>
            <a:ext cx="3352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faktor (ab)</a:t>
            </a:r>
          </a:p>
        </p:txBody>
      </p:sp>
      <p:sp>
        <p:nvSpPr>
          <p:cNvPr id="149518" name="Text Box 14"/>
          <p:cNvSpPr txBox="1">
            <a:spLocks noChangeArrowheads="1"/>
          </p:cNvSpPr>
          <p:nvPr/>
        </p:nvSpPr>
        <p:spPr bwMode="auto">
          <a:xfrm>
            <a:off x="1695450" y="196532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1943100" y="196532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b)</a:t>
            </a:r>
          </a:p>
        </p:txBody>
      </p:sp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2971800" y="1965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3257550" y="196532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b)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4343400" y="1984375"/>
            <a:ext cx="22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4572000" y="198437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b)</a:t>
            </a:r>
          </a:p>
        </p:txBody>
      </p:sp>
      <p:sp>
        <p:nvSpPr>
          <p:cNvPr id="149524" name="Text Box 20"/>
          <p:cNvSpPr txBox="1">
            <a:spLocks noChangeArrowheads="1"/>
          </p:cNvSpPr>
          <p:nvPr/>
        </p:nvSpPr>
        <p:spPr bwMode="auto">
          <a:xfrm>
            <a:off x="5562600" y="1984375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. . .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6877050" y="1984375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b)</a:t>
            </a:r>
          </a:p>
        </p:txBody>
      </p:sp>
      <p:sp>
        <p:nvSpPr>
          <p:cNvPr id="149526" name="AutoShape 22"/>
          <p:cNvSpPr>
            <a:spLocks/>
          </p:cNvSpPr>
          <p:nvPr/>
        </p:nvSpPr>
        <p:spPr bwMode="auto">
          <a:xfrm rot="16200000" flipV="1">
            <a:off x="4686300" y="-282575"/>
            <a:ext cx="228600" cy="5486400"/>
          </a:xfrm>
          <a:prstGeom prst="leftBrace">
            <a:avLst>
              <a:gd name="adj1" fmla="val 200000"/>
              <a:gd name="adj2" fmla="val 48907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3048000" y="25749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factor a</a:t>
            </a:r>
          </a:p>
        </p:txBody>
      </p:sp>
      <p:sp>
        <p:nvSpPr>
          <p:cNvPr id="149528" name="Text Box 24"/>
          <p:cNvSpPr txBox="1">
            <a:spLocks noChangeArrowheads="1"/>
          </p:cNvSpPr>
          <p:nvPr/>
        </p:nvSpPr>
        <p:spPr bwMode="auto">
          <a:xfrm>
            <a:off x="4724400" y="2574925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and p factor b</a:t>
            </a:r>
          </a:p>
        </p:txBody>
      </p:sp>
      <p:sp>
        <p:nvSpPr>
          <p:cNvPr id="149529" name="Text Box 25"/>
          <p:cNvSpPr txBox="1">
            <a:spLocks noChangeArrowheads="1"/>
          </p:cNvSpPr>
          <p:nvPr/>
        </p:nvSpPr>
        <p:spPr bwMode="auto">
          <a:xfrm>
            <a:off x="1524000" y="33528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</a:p>
        </p:txBody>
      </p:sp>
      <p:sp>
        <p:nvSpPr>
          <p:cNvPr id="149530" name="Text Box 26"/>
          <p:cNvSpPr txBox="1">
            <a:spLocks noChangeArrowheads="1"/>
          </p:cNvSpPr>
          <p:nvPr/>
        </p:nvSpPr>
        <p:spPr bwMode="auto">
          <a:xfrm>
            <a:off x="1828800" y="33718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a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. . .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a)</a:t>
            </a:r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4800600" y="3371850"/>
            <a:ext cx="327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(b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. . .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b)</a:t>
            </a:r>
          </a:p>
        </p:txBody>
      </p:sp>
      <p:sp>
        <p:nvSpPr>
          <p:cNvPr id="149532" name="AutoShape 28"/>
          <p:cNvSpPr>
            <a:spLocks noChangeArrowheads="1"/>
          </p:cNvSpPr>
          <p:nvPr/>
        </p:nvSpPr>
        <p:spPr bwMode="auto">
          <a:xfrm>
            <a:off x="3200400" y="2971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99FF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33" name="AutoShape 29"/>
          <p:cNvSpPr>
            <a:spLocks noChangeArrowheads="1"/>
          </p:cNvSpPr>
          <p:nvPr/>
        </p:nvSpPr>
        <p:spPr bwMode="auto">
          <a:xfrm>
            <a:off x="6096000" y="2971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99FF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>
            <a:off x="1619250" y="4518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411413" y="3810000"/>
            <a:ext cx="2084387" cy="2746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menurut definisi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5453063" y="3810000"/>
            <a:ext cx="1785937" cy="2746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menurut definisi</a:t>
            </a:r>
            <a:endParaRPr lang="en-US" sz="18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4800600" y="440372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</a:t>
            </a:r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6248400" y="440372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1600200" y="48387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2152650" y="4800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49542" name="Text Box 38"/>
          <p:cNvSpPr txBox="1">
            <a:spLocks noChangeArrowheads="1"/>
          </p:cNvSpPr>
          <p:nvPr/>
        </p:nvSpPr>
        <p:spPr bwMode="auto">
          <a:xfrm>
            <a:off x="685800" y="3870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faktor a</a:t>
            </a:r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685800" y="3870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faktor a</a:t>
            </a:r>
          </a:p>
        </p:txBody>
      </p:sp>
      <p:sp>
        <p:nvSpPr>
          <p:cNvPr id="149544" name="Text Box 40"/>
          <p:cNvSpPr txBox="1">
            <a:spLocks noChangeArrowheads="1"/>
          </p:cNvSpPr>
          <p:nvPr/>
        </p:nvSpPr>
        <p:spPr bwMode="auto">
          <a:xfrm>
            <a:off x="685800" y="3870325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factor a</a:t>
            </a:r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7391400" y="4022725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faktor b</a:t>
            </a:r>
          </a:p>
        </p:txBody>
      </p:sp>
      <p:sp>
        <p:nvSpPr>
          <p:cNvPr id="149546" name="Text Box 42"/>
          <p:cNvSpPr txBox="1">
            <a:spLocks noChangeArrowheads="1"/>
          </p:cNvSpPr>
          <p:nvPr/>
        </p:nvSpPr>
        <p:spPr bwMode="auto">
          <a:xfrm>
            <a:off x="7391400" y="4022725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faktor b</a:t>
            </a:r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7391400" y="4022725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p factor b</a:t>
            </a: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2971800" y="4953000"/>
            <a:ext cx="3352800" cy="3619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57150" cmpd="thinThick">
            <a:solidFill>
              <a:srgbClr val="FFCC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Jadi  (ab)</a:t>
            </a:r>
            <a:r>
              <a:rPr lang="en-US" baseline="30000">
                <a:solidFill>
                  <a:srgbClr val="000000"/>
                </a:solidFill>
                <a:latin typeface="Times New Roman" pitchFamily="18" charset="0"/>
              </a:rPr>
              <a:t>p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=a</a:t>
            </a:r>
            <a:r>
              <a:rPr lang="en-US" baseline="3000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aseline="3000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9549" name="Text Box 45"/>
          <p:cNvSpPr txBox="1">
            <a:spLocks noChangeArrowheads="1"/>
          </p:cNvSpPr>
          <p:nvPr/>
        </p:nvSpPr>
        <p:spPr bwMode="auto">
          <a:xfrm>
            <a:off x="609600" y="5334000"/>
            <a:ext cx="18018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CC0000"/>
                </a:solidFill>
                <a:latin typeface="Monotype Corsiva" pitchFamily="66" charset="0"/>
              </a:rPr>
              <a:t>Contoh</a:t>
            </a:r>
            <a:r>
              <a:rPr lang="en-US">
                <a:solidFill>
                  <a:srgbClr val="CC0000"/>
                </a:solidFill>
                <a:latin typeface="Times New Roman" pitchFamily="18" charset="0"/>
              </a:rPr>
              <a:t> :</a:t>
            </a:r>
          </a:p>
        </p:txBody>
      </p:sp>
      <p:sp>
        <p:nvSpPr>
          <p:cNvPr id="149550" name="Text Box 46"/>
          <p:cNvSpPr txBox="1">
            <a:spLocks noChangeArrowheads="1"/>
          </p:cNvSpPr>
          <p:nvPr/>
        </p:nvSpPr>
        <p:spPr bwMode="auto">
          <a:xfrm>
            <a:off x="609600" y="57023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1.   21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  <a:endParaRPr lang="en-US" baseline="30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1752600" y="564515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(3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7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3048000" y="57023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7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49553" name="Text Box 49"/>
          <p:cNvSpPr txBox="1">
            <a:spLocks noChangeArrowheads="1"/>
          </p:cNvSpPr>
          <p:nvPr/>
        </p:nvSpPr>
        <p:spPr bwMode="auto">
          <a:xfrm>
            <a:off x="685800" y="603567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2.   12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49554" name="Text Box 50"/>
          <p:cNvSpPr txBox="1">
            <a:spLocks noChangeArrowheads="1"/>
          </p:cNvSpPr>
          <p:nvPr/>
        </p:nvSpPr>
        <p:spPr bwMode="auto">
          <a:xfrm>
            <a:off x="1905000" y="5978525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(2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2 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3)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49555" name="Text Box 51"/>
          <p:cNvSpPr txBox="1">
            <a:spLocks noChangeArrowheads="1"/>
          </p:cNvSpPr>
          <p:nvPr/>
        </p:nvSpPr>
        <p:spPr bwMode="auto">
          <a:xfrm>
            <a:off x="3352800" y="5984875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2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3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49556" name="Text Box 52"/>
          <p:cNvSpPr txBox="1">
            <a:spLocks noChangeArrowheads="1"/>
          </p:cNvSpPr>
          <p:nvPr/>
        </p:nvSpPr>
        <p:spPr bwMode="auto">
          <a:xfrm>
            <a:off x="4876800" y="598487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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 3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49557" name="Text Box 53"/>
          <p:cNvSpPr txBox="1">
            <a:spLocks noChangeArrowheads="1"/>
          </p:cNvSpPr>
          <p:nvPr/>
        </p:nvSpPr>
        <p:spPr bwMode="auto">
          <a:xfrm>
            <a:off x="6096000" y="59690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10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baseline="30000">
                <a:solidFill>
                  <a:schemeClr val="tx1"/>
                </a:solidFill>
                <a:latin typeface="Times New Roman" pitchFamily="18" charset="0"/>
              </a:rPr>
              <a:t>5 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75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75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75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75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8"/>
                                            </p:cond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1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5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9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3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0"/>
                                            </p:cond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3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2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7" dur="500"/>
                                        <p:tgtEl>
                                          <p:spTgt spid="149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1" dur="75"/>
                                        <p:tgtEl>
                                          <p:spTgt spid="149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25"/>
                            </p:stCondLst>
                            <p:childTnLst>
                              <p:par>
                                <p:cTn id="1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5" dur="75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0" dur="75"/>
                                        <p:tgtEl>
                                          <p:spTgt spid="149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5" dur="75"/>
                                        <p:tgtEl>
                                          <p:spTgt spid="149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00"/>
                            </p:stCondLst>
                            <p:childTnLst>
                              <p:par>
                                <p:cTn id="20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9" dur="75"/>
                                        <p:tgtEl>
                                          <p:spTgt spid="149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4" dur="75"/>
                                        <p:tgtEl>
                                          <p:spTgt spid="149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9" dur="75"/>
                                        <p:tgtEl>
                                          <p:spTgt spid="14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4" dur="75"/>
                                        <p:tgtEl>
                                          <p:spTgt spid="149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9" dur="75"/>
                                        <p:tgtEl>
                                          <p:spTgt spid="149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nimBg="1" autoUpdateAnimBg="0"/>
      <p:bldP spid="149508" grpId="0" animBg="1" autoUpdateAnimBg="0"/>
      <p:bldP spid="149509" grpId="0" autoUpdateAnimBg="0"/>
      <p:bldP spid="149510" grpId="0" autoUpdateAnimBg="0"/>
      <p:bldP spid="149511" grpId="0" autoUpdateAnimBg="0"/>
      <p:bldP spid="149512" grpId="0" autoUpdateAnimBg="0"/>
      <p:bldP spid="149513" grpId="0" autoUpdateAnimBg="0"/>
      <p:bldP spid="149514" grpId="0" autoUpdateAnimBg="0"/>
      <p:bldP spid="149515" grpId="0" autoUpdateAnimBg="0"/>
      <p:bldP spid="149516" grpId="0" animBg="1" autoUpdateAnimBg="0"/>
      <p:bldP spid="149517" grpId="0" autoUpdateAnimBg="0"/>
      <p:bldP spid="149518" grpId="0" autoUpdateAnimBg="0"/>
      <p:bldP spid="149519" grpId="0" autoUpdateAnimBg="0"/>
      <p:bldP spid="149520" grpId="0" autoUpdateAnimBg="0"/>
      <p:bldP spid="149521" grpId="0" autoUpdateAnimBg="0"/>
      <p:bldP spid="149522" grpId="0" autoUpdateAnimBg="0"/>
      <p:bldP spid="149523" grpId="0" autoUpdateAnimBg="0"/>
      <p:bldP spid="149524" grpId="0" autoUpdateAnimBg="0"/>
      <p:bldP spid="149525" grpId="0" autoUpdateAnimBg="0"/>
      <p:bldP spid="149526" grpId="0" animBg="1" autoUpdateAnimBg="0"/>
      <p:bldP spid="149527" grpId="0" autoUpdateAnimBg="0"/>
      <p:bldP spid="149528" grpId="0" autoUpdateAnimBg="0"/>
      <p:bldP spid="149529" grpId="0" autoUpdateAnimBg="0"/>
      <p:bldP spid="149530" grpId="0" autoUpdateAnimBg="0"/>
      <p:bldP spid="149531" grpId="0" autoUpdateAnimBg="0"/>
      <p:bldP spid="149532" grpId="0" animBg="1" autoUpdateAnimBg="0"/>
      <p:bldP spid="149533" grpId="0" animBg="1" autoUpdateAnimBg="0"/>
      <p:bldP spid="149534" grpId="0" autoUpdateAnimBg="0"/>
      <p:bldP spid="149535" grpId="0" animBg="1" autoUpdateAnimBg="0"/>
      <p:bldP spid="149536" grpId="0" animBg="1" autoUpdateAnimBg="0"/>
      <p:bldP spid="149537" grpId="0" autoUpdateAnimBg="0"/>
      <p:bldP spid="149538" grpId="0" autoUpdateAnimBg="0"/>
      <p:bldP spid="149539" grpId="0" autoUpdateAnimBg="0"/>
      <p:bldP spid="149540" grpId="0" autoUpdateAnimBg="0"/>
      <p:bldP spid="149541" grpId="0" autoUpdateAnimBg="0"/>
      <p:bldP spid="149542" grpId="0" autoUpdateAnimBg="0"/>
      <p:bldP spid="149543" grpId="0" autoUpdateAnimBg="0"/>
      <p:bldP spid="149544" grpId="0" autoUpdateAnimBg="0"/>
      <p:bldP spid="149545" grpId="0" autoUpdateAnimBg="0"/>
      <p:bldP spid="149546" grpId="0" autoUpdateAnimBg="0"/>
      <p:bldP spid="149547" grpId="0" autoUpdateAnimBg="0"/>
      <p:bldP spid="149548" grpId="0" animBg="1" autoUpdateAnimBg="0"/>
      <p:bldP spid="149549" grpId="0" autoUpdateAnimBg="0"/>
      <p:bldP spid="149550" grpId="0" autoUpdateAnimBg="0"/>
      <p:bldP spid="149551" grpId="0" autoUpdateAnimBg="0"/>
      <p:bldP spid="149552" grpId="0" autoUpdateAnimBg="0"/>
      <p:bldP spid="149553" grpId="0" autoUpdateAnimBg="0"/>
      <p:bldP spid="149554" grpId="0" autoUpdateAnimBg="0"/>
      <p:bldP spid="149555" grpId="0" autoUpdateAnimBg="0"/>
      <p:bldP spid="149556" grpId="0" autoUpdateAnimBg="0"/>
      <p:bldP spid="1495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6200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Perpangkatan Bilangan Pecahan</a:t>
            </a:r>
          </a:p>
        </p:txBody>
      </p:sp>
      <p:sp>
        <p:nvSpPr>
          <p:cNvPr id="4102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06C3CDD8-FE97-4A4D-8F9E-E53ABD448213}" type="slidenum">
              <a:rPr lang="en-US"/>
              <a:pPr/>
              <a:t>8</a:t>
            </a:fld>
            <a:endParaRPr lang="en-US"/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6629400" y="2997200"/>
            <a:ext cx="2162175" cy="812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rgbClr val="0000FF"/>
              </a:gs>
            </a:gsLst>
            <a:path path="shape">
              <a:fillToRect l="50000" t="50000" r="50000" b="50000"/>
            </a:path>
          </a:gradFill>
          <a:ln w="76200" cmpd="tri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sz="2400" b="0">
              <a:latin typeface="Times New Roman" pitchFamily="18" charset="0"/>
            </a:endParaRP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6629400" y="2971800"/>
            <a:ext cx="2209800" cy="838200"/>
          </a:xfrm>
          <a:prstGeom prst="rect">
            <a:avLst/>
          </a:prstGeom>
          <a:noFill/>
          <a:ln w="76200" cmpd="tri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sz="2400" b="0">
              <a:latin typeface="Times New Roman" pitchFamily="18" charset="0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219200" y="1446213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a  a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a  a …  a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1295400" y="19796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a  a …  a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5638800" y="33147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 b="0" baseline="30000">
                <a:solidFill>
                  <a:srgbClr val="003366"/>
                </a:solidFill>
                <a:latin typeface="Benguiat Bk BT" pitchFamily="18" charset="0"/>
              </a:rPr>
              <a:t>Berarti</a:t>
            </a:r>
          </a:p>
        </p:txBody>
      </p:sp>
      <p:sp>
        <p:nvSpPr>
          <p:cNvPr id="150536" name="AutoShape 8"/>
          <p:cNvSpPr>
            <a:spLocks/>
          </p:cNvSpPr>
          <p:nvPr/>
        </p:nvSpPr>
        <p:spPr bwMode="auto">
          <a:xfrm rot="5400000">
            <a:off x="2324100" y="1484313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116013" y="2760663"/>
            <a:ext cx="2846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q faktor bilangan a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2819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a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pangkat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berapa</a:t>
            </a:r>
            <a:r>
              <a:rPr lang="en-US" sz="2400" b="0">
                <a:solidFill>
                  <a:schemeClr val="tx1"/>
                </a:solidFill>
                <a:latin typeface="Benguiat Bk BT" pitchFamily="18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6172200" y="3154363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0">
                <a:latin typeface="Book Antiqua" pitchFamily="18" charset="0"/>
                <a:sym typeface="Symbol" pitchFamily="18" charset="2"/>
              </a:rPr>
              <a:t>   </a:t>
            </a:r>
            <a:r>
              <a:rPr lang="en-US" sz="2400" b="0">
                <a:latin typeface="Book Antiqua" pitchFamily="18" charset="0"/>
              </a:rPr>
              <a:t>a</a:t>
            </a:r>
            <a:r>
              <a:rPr lang="en-US" sz="2400" b="0" baseline="30000">
                <a:latin typeface="Book Antiqua" pitchFamily="18" charset="0"/>
              </a:rPr>
              <a:t>p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:</a:t>
            </a:r>
            <a:r>
              <a:rPr lang="en-US" sz="2400" b="0" baseline="30000">
                <a:latin typeface="Book Antiqua" pitchFamily="18" charset="0"/>
              </a:rPr>
              <a:t> </a:t>
            </a:r>
            <a:r>
              <a:rPr lang="en-US" sz="2400" b="0">
                <a:latin typeface="Book Antiqua" pitchFamily="18" charset="0"/>
              </a:rPr>
              <a:t>a</a:t>
            </a:r>
            <a:r>
              <a:rPr lang="en-US" sz="2400" b="0" baseline="30000">
                <a:latin typeface="Book Antiqua" pitchFamily="18" charset="0"/>
              </a:rPr>
              <a:t>q </a:t>
            </a:r>
            <a:r>
              <a:rPr lang="en-US" sz="2400" b="0"/>
              <a:t>=</a:t>
            </a:r>
            <a:r>
              <a:rPr lang="en-US" sz="2400" b="0">
                <a:latin typeface="Monotype Corsiva" pitchFamily="66" charset="0"/>
              </a:rPr>
              <a:t>  </a:t>
            </a:r>
            <a:r>
              <a:rPr lang="en-US" sz="2400" b="0">
                <a:latin typeface="Bookman Old Style" pitchFamily="18" charset="0"/>
              </a:rPr>
              <a:t>a</a:t>
            </a:r>
            <a:r>
              <a:rPr lang="en-US" sz="2400" b="0" baseline="30000">
                <a:latin typeface="Bookman Old Style" pitchFamily="18" charset="0"/>
              </a:rPr>
              <a:t>p </a:t>
            </a:r>
            <a:r>
              <a:rPr lang="en-US" sz="2400" baseline="30000">
                <a:latin typeface="Bookman Old Style" pitchFamily="18" charset="0"/>
                <a:cs typeface="Times New Roman" pitchFamily="18" charset="0"/>
              </a:rPr>
              <a:t>‑</a:t>
            </a:r>
            <a:r>
              <a:rPr lang="en-US" sz="2400" b="0" baseline="30000">
                <a:latin typeface="Bookman Old Style" pitchFamily="18" charset="0"/>
              </a:rPr>
              <a:t> q 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533400" y="49037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</a:rPr>
              <a:t>3</a:t>
            </a:r>
            <a:r>
              <a:rPr lang="en-US" sz="2400" baseline="30000">
                <a:solidFill>
                  <a:schemeClr val="tx1"/>
                </a:solidFill>
              </a:rPr>
              <a:t>6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sz="2400" baseline="300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3</a:t>
            </a:r>
            <a:r>
              <a:rPr lang="en-US" sz="2400" baseline="30000">
                <a:solidFill>
                  <a:schemeClr val="tx1"/>
                </a:solidFill>
              </a:rPr>
              <a:t>4  </a:t>
            </a:r>
            <a:r>
              <a:rPr lang="en-US" sz="2400">
                <a:solidFill>
                  <a:schemeClr val="tx1"/>
                </a:solidFill>
              </a:rPr>
              <a:t>=</a:t>
            </a:r>
            <a:endParaRPr lang="en-US" sz="2400" baseline="30000">
              <a:solidFill>
                <a:schemeClr val="tx1"/>
              </a:solidFill>
            </a:endParaRPr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482600" y="5500688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</a:rPr>
              <a:t>7</a:t>
            </a:r>
            <a:r>
              <a:rPr lang="en-US" sz="2400" baseline="30000">
                <a:solidFill>
                  <a:schemeClr val="tx1"/>
                </a:solidFill>
              </a:rPr>
              <a:t>13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:</a:t>
            </a:r>
            <a:r>
              <a:rPr lang="en-US" sz="2400" baseline="300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7</a:t>
            </a:r>
            <a:r>
              <a:rPr lang="en-US" sz="2400" baseline="30000">
                <a:solidFill>
                  <a:schemeClr val="tx1"/>
                </a:solidFill>
              </a:rPr>
              <a:t>8 </a:t>
            </a:r>
            <a:r>
              <a:rPr lang="en-US" sz="2400">
                <a:solidFill>
                  <a:schemeClr val="tx1"/>
                </a:solidFill>
              </a:rPr>
              <a:t>=</a:t>
            </a:r>
            <a:endParaRPr lang="en-US" sz="2400" baseline="30000">
              <a:solidFill>
                <a:schemeClr val="tx1"/>
              </a:solidFill>
            </a:endParaRP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1123950" y="15430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_______________________</a:t>
            </a:r>
            <a:endParaRPr lang="en-US" sz="240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4438650" y="1617663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 a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 a  a...  a</a:t>
            </a: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04800" y="4191000"/>
            <a:ext cx="183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Monotype Corsiva" pitchFamily="66" charset="0"/>
              </a:rPr>
              <a:t>Contoh </a:t>
            </a:r>
            <a:r>
              <a:rPr lang="en-US" sz="2400">
                <a:solidFill>
                  <a:schemeClr val="tx1"/>
                </a:solidFill>
                <a:latin typeface="Book Antiqua" pitchFamily="18" charset="0"/>
              </a:rPr>
              <a:t>:</a:t>
            </a:r>
            <a:endParaRPr lang="en-US" sz="2400" baseline="3000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4643438" y="2309813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q factor</a:t>
            </a:r>
          </a:p>
        </p:txBody>
      </p:sp>
      <p:sp>
        <p:nvSpPr>
          <p:cNvPr id="150546" name="AutoShape 18"/>
          <p:cNvSpPr>
            <a:spLocks/>
          </p:cNvSpPr>
          <p:nvPr/>
        </p:nvSpPr>
        <p:spPr bwMode="auto">
          <a:xfrm rot="5400000">
            <a:off x="5981700" y="1103313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4048125" y="3173413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= a</a:t>
            </a:r>
            <a:r>
              <a:rPr lang="en-US" sz="2400" b="0" baseline="30000">
                <a:solidFill>
                  <a:schemeClr val="tx1"/>
                </a:solidFill>
                <a:latin typeface="Benguiat Bk BT" pitchFamily="18" charset="0"/>
              </a:rPr>
              <a:t>p-q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76200" y="1674813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p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: a</a:t>
            </a:r>
            <a:r>
              <a:rPr lang="en-US" sz="2400" baseline="30000">
                <a:solidFill>
                  <a:schemeClr val="tx1"/>
                </a:solidFill>
                <a:latin typeface="Times New Roman" pitchFamily="18" charset="0"/>
              </a:rPr>
              <a:t>q  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= (p &gt;q)</a:t>
            </a:r>
          </a:p>
        </p:txBody>
      </p:sp>
      <p:sp>
        <p:nvSpPr>
          <p:cNvPr id="150549" name="Rectangle 21"/>
          <p:cNvSpPr>
            <a:spLocks noChangeArrowheads="1"/>
          </p:cNvSpPr>
          <p:nvPr/>
        </p:nvSpPr>
        <p:spPr bwMode="auto">
          <a:xfrm>
            <a:off x="1905000" y="49037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</a:rPr>
              <a:t>3</a:t>
            </a:r>
            <a:r>
              <a:rPr lang="en-US" sz="2400" baseline="30000">
                <a:solidFill>
                  <a:schemeClr val="tx1"/>
                </a:solidFill>
              </a:rPr>
              <a:t>6 </a:t>
            </a:r>
            <a:r>
              <a:rPr lang="en-US" sz="2400" baseline="30000">
                <a:solidFill>
                  <a:schemeClr val="tx1"/>
                </a:solidFill>
                <a:cs typeface="Times New Roman" pitchFamily="18" charset="0"/>
              </a:rPr>
              <a:t>‑ 4 </a:t>
            </a:r>
            <a:r>
              <a:rPr lang="en-US" sz="240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2971800" y="49037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</a:rPr>
              <a:t>3</a:t>
            </a:r>
            <a:r>
              <a:rPr lang="en-US" sz="2400" baseline="30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0551" name="Rectangle 23"/>
          <p:cNvSpPr>
            <a:spLocks noChangeArrowheads="1"/>
          </p:cNvSpPr>
          <p:nvPr/>
        </p:nvSpPr>
        <p:spPr bwMode="auto">
          <a:xfrm>
            <a:off x="1905000" y="55133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</a:rPr>
              <a:t>7</a:t>
            </a:r>
            <a:r>
              <a:rPr lang="en-US" sz="2400" baseline="30000">
                <a:solidFill>
                  <a:schemeClr val="tx1"/>
                </a:solidFill>
              </a:rPr>
              <a:t>13-8 </a:t>
            </a:r>
            <a:r>
              <a:rPr lang="en-US" sz="2400">
                <a:solidFill>
                  <a:schemeClr val="tx1"/>
                </a:solidFill>
              </a:rPr>
              <a:t>=</a:t>
            </a:r>
            <a:endParaRPr lang="en-US" sz="2400" baseline="30000">
              <a:solidFill>
                <a:schemeClr val="tx1"/>
              </a:solidFill>
            </a:endParaRP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2971800" y="551338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2400">
                <a:solidFill>
                  <a:schemeClr val="tx1"/>
                </a:solidFill>
              </a:rPr>
              <a:t>7</a:t>
            </a:r>
            <a:r>
              <a:rPr lang="en-US" sz="2400" baseline="3000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50553" name="Object 25"/>
          <p:cNvGraphicFramePr>
            <a:graphicFrameLocks noChangeAspect="1"/>
          </p:cNvGraphicFramePr>
          <p:nvPr/>
        </p:nvGraphicFramePr>
        <p:xfrm>
          <a:off x="4354513" y="4903788"/>
          <a:ext cx="1722437" cy="898525"/>
        </p:xfrm>
        <a:graphic>
          <a:graphicData uri="http://schemas.openxmlformats.org/presentationml/2006/ole">
            <p:oleObj spid="_x0000_s44034" name="Equation" r:id="rId5" imgW="1714320" imgH="901440" progId="Equation.3">
              <p:embed/>
            </p:oleObj>
          </a:graphicData>
        </a:graphic>
      </p:graphicFrame>
      <p:graphicFrame>
        <p:nvGraphicFramePr>
          <p:cNvPr id="150554" name="Object 26"/>
          <p:cNvGraphicFramePr>
            <a:graphicFrameLocks noChangeAspect="1"/>
          </p:cNvGraphicFramePr>
          <p:nvPr/>
        </p:nvGraphicFramePr>
        <p:xfrm>
          <a:off x="6096000" y="4903788"/>
          <a:ext cx="930275" cy="898525"/>
        </p:xfrm>
        <a:graphic>
          <a:graphicData uri="http://schemas.openxmlformats.org/presentationml/2006/ole">
            <p:oleObj spid="_x0000_s44035" name="Equation" r:id="rId6" imgW="927000" imgH="901440" progId="Equation.3">
              <p:embed/>
            </p:oleObj>
          </a:graphicData>
        </a:graphic>
      </p:graphicFrame>
      <p:graphicFrame>
        <p:nvGraphicFramePr>
          <p:cNvPr id="150555" name="Object 27"/>
          <p:cNvGraphicFramePr>
            <a:graphicFrameLocks noChangeAspect="1"/>
          </p:cNvGraphicFramePr>
          <p:nvPr/>
        </p:nvGraphicFramePr>
        <p:xfrm>
          <a:off x="7010400" y="4903788"/>
          <a:ext cx="638175" cy="898525"/>
        </p:xfrm>
        <a:graphic>
          <a:graphicData uri="http://schemas.openxmlformats.org/presentationml/2006/ole">
            <p:oleObj spid="_x0000_s44036" name="Equation" r:id="rId7" imgW="634680" imgH="901440" progId="Equation.3">
              <p:embed/>
            </p:oleObj>
          </a:graphicData>
        </a:graphic>
      </p:graphicFrame>
      <p:sp>
        <p:nvSpPr>
          <p:cNvPr id="150557" name="Line 29"/>
          <p:cNvSpPr>
            <a:spLocks noChangeShapeType="1"/>
          </p:cNvSpPr>
          <p:nvPr/>
        </p:nvSpPr>
        <p:spPr bwMode="auto">
          <a:xfrm>
            <a:off x="5092700" y="34163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75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"/>
                            </p:stCondLst>
                            <p:childTnLst>
                              <p:par>
                                <p:cTn id="2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75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75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75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75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75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75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75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25"/>
                            </p:stCondLst>
                            <p:childTnLst>
                              <p:par>
                                <p:cTn id="7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325"/>
                            </p:stCondLst>
                            <p:childTnLst>
                              <p:par>
                                <p:cTn id="7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75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75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9" dur="75"/>
                                        <p:tgtEl>
                                          <p:spTgt spid="150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4" dur="75"/>
                                        <p:tgtEl>
                                          <p:spTgt spid="150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75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75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75"/>
                                        <p:tgtEl>
                                          <p:spTgt spid="150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 autoUpdateAnimBg="0"/>
      <p:bldP spid="150532" grpId="0" animBg="1" autoUpdateAnimBg="0"/>
      <p:bldP spid="150533" grpId="0" autoUpdateAnimBg="0"/>
      <p:bldP spid="150534" grpId="0" autoUpdateAnimBg="0"/>
      <p:bldP spid="150535" grpId="0" autoUpdateAnimBg="0"/>
      <p:bldP spid="150536" grpId="0" animBg="1"/>
      <p:bldP spid="150537" grpId="0" autoUpdateAnimBg="0"/>
      <p:bldP spid="150538" grpId="0"/>
      <p:bldP spid="150539" grpId="0" autoUpdateAnimBg="0"/>
      <p:bldP spid="150540" grpId="0" autoUpdateAnimBg="0"/>
      <p:bldP spid="150541" grpId="0" autoUpdateAnimBg="0"/>
      <p:bldP spid="150542" grpId="0" autoUpdateAnimBg="0"/>
      <p:bldP spid="150543" grpId="0" autoUpdateAnimBg="0"/>
      <p:bldP spid="150544" grpId="0" autoUpdateAnimBg="0"/>
      <p:bldP spid="150545" grpId="0" autoUpdateAnimBg="0"/>
      <p:bldP spid="150546" grpId="0" animBg="1"/>
      <p:bldP spid="150547" grpId="0" autoUpdateAnimBg="0"/>
      <p:bldP spid="150548" grpId="0" autoUpdateAnimBg="0"/>
      <p:bldP spid="150549" grpId="0" autoUpdateAnimBg="0"/>
      <p:bldP spid="150550" grpId="0" autoUpdateAnimBg="0"/>
      <p:bldP spid="150551" grpId="0" autoUpdateAnimBg="0"/>
      <p:bldP spid="150552" grpId="0" autoUpdateAnimBg="0"/>
      <p:bldP spid="1505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76200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Perpangkatan Bilangan Pecahan</a:t>
            </a:r>
          </a:p>
        </p:txBody>
      </p:sp>
      <p:sp>
        <p:nvSpPr>
          <p:cNvPr id="5131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Hal.: </a:t>
            </a:r>
            <a:fld id="{ED6936EE-C109-411B-856C-9C9D302BCCCC}" type="slidenum">
              <a:rPr lang="en-US"/>
              <a:pPr/>
              <a:t>9</a:t>
            </a:fld>
            <a:endParaRPr lang="en-US"/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1295400" y="4876800"/>
            <a:ext cx="3048000" cy="1219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295400" y="4876800"/>
            <a:ext cx="3048000" cy="1219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95400" y="4876800"/>
            <a:ext cx="3048000" cy="1219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762000" y="1143000"/>
          <a:ext cx="800100" cy="676275"/>
        </p:xfrm>
        <a:graphic>
          <a:graphicData uri="http://schemas.openxmlformats.org/presentationml/2006/ole">
            <p:oleObj spid="_x0000_s45058" r:id="rId8" imgW="799753" imgH="672808" progId="Equation.3">
              <p:embed/>
            </p:oleObj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1676400" y="1143000"/>
          <a:ext cx="533400" cy="676275"/>
        </p:xfrm>
        <a:graphic>
          <a:graphicData uri="http://schemas.openxmlformats.org/presentationml/2006/ole">
            <p:oleObj spid="_x0000_s45059" r:id="rId9" imgW="533169" imgH="672808" progId="Equation.3">
              <p:embed/>
            </p:oleObj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2286000" y="1143000"/>
          <a:ext cx="723900" cy="676275"/>
        </p:xfrm>
        <a:graphic>
          <a:graphicData uri="http://schemas.openxmlformats.org/presentationml/2006/ole">
            <p:oleObj spid="_x0000_s45060" r:id="rId10" imgW="723586" imgH="672808" progId="Equation.3">
              <p:embed/>
            </p:oleObj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2971800" y="1143000"/>
          <a:ext cx="723900" cy="676275"/>
        </p:xfrm>
        <a:graphic>
          <a:graphicData uri="http://schemas.openxmlformats.org/presentationml/2006/ole">
            <p:oleObj spid="_x0000_s45061" r:id="rId11" imgW="723586" imgH="672808" progId="Equation.3">
              <p:embed/>
            </p:oleObj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3733800" y="1447800"/>
          <a:ext cx="571500" cy="200025"/>
        </p:xfrm>
        <a:graphic>
          <a:graphicData uri="http://schemas.openxmlformats.org/presentationml/2006/ole">
            <p:oleObj spid="_x0000_s45062" r:id="rId12" imgW="571252" imgH="203112" progId="Equation.3">
              <p:embed/>
            </p:oleObj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4343400" y="1143000"/>
          <a:ext cx="723900" cy="676275"/>
        </p:xfrm>
        <a:graphic>
          <a:graphicData uri="http://schemas.openxmlformats.org/presentationml/2006/ole">
            <p:oleObj spid="_x0000_s45063" r:id="rId13" imgW="723586" imgH="672808" progId="Equation.3">
              <p:embed/>
            </p:oleObj>
          </a:graphicData>
        </a:graphic>
      </p:graphicFrame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2286000" y="1905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p faktor</a:t>
            </a: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51565" name="Object 13"/>
          <p:cNvGraphicFramePr>
            <a:graphicFrameLocks noChangeAspect="1"/>
          </p:cNvGraphicFramePr>
          <p:nvPr/>
        </p:nvGraphicFramePr>
        <p:xfrm>
          <a:off x="3429000" y="1828800"/>
          <a:ext cx="533400" cy="695325"/>
        </p:xfrm>
        <a:graphic>
          <a:graphicData uri="http://schemas.openxmlformats.org/presentationml/2006/ole">
            <p:oleObj spid="_x0000_s45064" r:id="rId14" imgW="533169" imgH="698197" progId="Equation.3">
              <p:embed/>
            </p:oleObj>
          </a:graphicData>
        </a:graphic>
      </p:graphicFrame>
      <p:sp>
        <p:nvSpPr>
          <p:cNvPr id="151566" name="AutoShape 14"/>
          <p:cNvSpPr>
            <a:spLocks/>
          </p:cNvSpPr>
          <p:nvPr/>
        </p:nvSpPr>
        <p:spPr bwMode="auto">
          <a:xfrm rot="-5400000">
            <a:off x="3200400" y="38100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1143000" y="35814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=</a:t>
            </a:r>
            <a:endParaRPr lang="en-US" sz="240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1524000" y="33147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 a  a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a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 a  a …  a</a:t>
            </a:r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1447800" y="340995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_______________________</a:t>
            </a:r>
            <a:endParaRPr lang="en-US" sz="2400">
              <a:solidFill>
                <a:srgbClr val="0000FF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1524000" y="3733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b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 b  b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</a:rPr>
              <a:t>b </a:t>
            </a:r>
            <a:r>
              <a:rPr lang="en-US" sz="240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 b  b …  b</a:t>
            </a:r>
          </a:p>
        </p:txBody>
      </p:sp>
      <p:sp>
        <p:nvSpPr>
          <p:cNvPr id="151571" name="AutoShape 19"/>
          <p:cNvSpPr>
            <a:spLocks/>
          </p:cNvSpPr>
          <p:nvPr/>
        </p:nvSpPr>
        <p:spPr bwMode="auto">
          <a:xfrm rot="5400000">
            <a:off x="3162300" y="1638300"/>
            <a:ext cx="228600" cy="3352800"/>
          </a:xfrm>
          <a:prstGeom prst="leftBrace">
            <a:avLst>
              <a:gd name="adj1" fmla="val 122222"/>
              <a:gd name="adj2" fmla="val 4890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72" name="Text Box 20"/>
          <p:cNvSpPr txBox="1">
            <a:spLocks noChangeArrowheads="1"/>
          </p:cNvSpPr>
          <p:nvPr/>
        </p:nvSpPr>
        <p:spPr bwMode="auto">
          <a:xfrm>
            <a:off x="2057400" y="28956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p faktor bilangan a</a:t>
            </a:r>
          </a:p>
        </p:txBody>
      </p:sp>
      <p:sp>
        <p:nvSpPr>
          <p:cNvPr id="151573" name="AutoShape 21"/>
          <p:cNvSpPr>
            <a:spLocks/>
          </p:cNvSpPr>
          <p:nvPr/>
        </p:nvSpPr>
        <p:spPr bwMode="auto">
          <a:xfrm rot="16200000" flipV="1">
            <a:off x="3162300" y="2552700"/>
            <a:ext cx="228600" cy="3352800"/>
          </a:xfrm>
          <a:prstGeom prst="leftBrace">
            <a:avLst>
              <a:gd name="adj1" fmla="val 122222"/>
              <a:gd name="adj2" fmla="val 4890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>
            <a:off x="5105400" y="3581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151575" name="AutoShape 23"/>
          <p:cNvSpPr>
            <a:spLocks noChangeArrowheads="1"/>
          </p:cNvSpPr>
          <p:nvPr/>
        </p:nvSpPr>
        <p:spPr bwMode="auto">
          <a:xfrm>
            <a:off x="3962400" y="2514600"/>
            <a:ext cx="2590800" cy="533400"/>
          </a:xfrm>
          <a:prstGeom prst="curvedDownArrow">
            <a:avLst>
              <a:gd name="adj1" fmla="val 97278"/>
              <a:gd name="adj2" fmla="val 19428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5715000" y="32766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sz="2800" baseline="30000">
                <a:solidFill>
                  <a:srgbClr val="0000FF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51577" name="Text Box 25"/>
          <p:cNvSpPr txBox="1">
            <a:spLocks noChangeArrowheads="1"/>
          </p:cNvSpPr>
          <p:nvPr/>
        </p:nvSpPr>
        <p:spPr bwMode="auto">
          <a:xfrm>
            <a:off x="5562600" y="3429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____</a:t>
            </a:r>
          </a:p>
        </p:txBody>
      </p:sp>
      <p:sp>
        <p:nvSpPr>
          <p:cNvPr id="151578" name="AutoShape 26"/>
          <p:cNvSpPr>
            <a:spLocks noChangeArrowheads="1"/>
          </p:cNvSpPr>
          <p:nvPr/>
        </p:nvSpPr>
        <p:spPr bwMode="auto">
          <a:xfrm>
            <a:off x="4038600" y="4495800"/>
            <a:ext cx="2438400" cy="609600"/>
          </a:xfrm>
          <a:prstGeom prst="curvedUp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1905000" y="42672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  <a:latin typeface="Times New Roman" pitchFamily="18" charset="0"/>
              </a:rPr>
              <a:t>p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faktor bilangan</a:t>
            </a:r>
            <a:r>
              <a:rPr lang="en-US" sz="2400">
                <a:solidFill>
                  <a:srgbClr val="A50021"/>
                </a:solidFill>
                <a:latin typeface="Times New Roman" pitchFamily="18" charset="0"/>
              </a:rPr>
              <a:t> b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5715000" y="37338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sz="2800" baseline="30000">
                <a:solidFill>
                  <a:srgbClr val="0000FF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1295400" y="5257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Jadi :</a:t>
            </a:r>
            <a:endParaRPr lang="en-US" sz="2800" baseline="3000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51582" name="Object 30"/>
          <p:cNvGraphicFramePr>
            <a:graphicFrameLocks noChangeAspect="1"/>
          </p:cNvGraphicFramePr>
          <p:nvPr/>
        </p:nvGraphicFramePr>
        <p:xfrm>
          <a:off x="2590800" y="5181600"/>
          <a:ext cx="800100" cy="676275"/>
        </p:xfrm>
        <a:graphic>
          <a:graphicData uri="http://schemas.openxmlformats.org/presentationml/2006/ole">
            <p:oleObj spid="_x0000_s45065" r:id="rId15" imgW="799753" imgH="672808" progId="Equation.3">
              <p:embed/>
            </p:oleObj>
          </a:graphicData>
        </a:graphic>
      </p:graphicFrame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3619500" y="504825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sz="2800" baseline="30000">
                <a:solidFill>
                  <a:srgbClr val="0000FF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151584" name="Text Box 32"/>
          <p:cNvSpPr txBox="1">
            <a:spLocks noChangeArrowheads="1"/>
          </p:cNvSpPr>
          <p:nvPr/>
        </p:nvSpPr>
        <p:spPr bwMode="auto">
          <a:xfrm>
            <a:off x="3467100" y="520065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  <a:latin typeface="Times New Roman" pitchFamily="18" charset="0"/>
              </a:rPr>
              <a:t>____</a:t>
            </a:r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3619500" y="550545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en-US" sz="2800" baseline="30000">
                <a:solidFill>
                  <a:srgbClr val="0000FF"/>
                </a:solidFill>
                <a:latin typeface="Times New Roman" pitchFamily="18" charset="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75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75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75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75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5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"/>
                            </p:stCondLst>
                            <p:childTnLst>
                              <p:par>
                                <p:cTn id="7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75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75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1515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151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151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lap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51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151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151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500"/>
                            </p:stCondLst>
                            <p:childTnLst>
                              <p:par>
                                <p:cTn id="1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6"/>
                                            </p:cond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/>
      <p:bldP spid="151556" grpId="0" animBg="1"/>
      <p:bldP spid="151557" grpId="0" animBg="1"/>
      <p:bldP spid="151564" grpId="0" autoUpdateAnimBg="0"/>
      <p:bldP spid="151566" grpId="0" animBg="1"/>
      <p:bldP spid="151567" grpId="0" autoUpdateAnimBg="0"/>
      <p:bldP spid="151568" grpId="0" autoUpdateAnimBg="0"/>
      <p:bldP spid="151569" grpId="0" autoUpdateAnimBg="0"/>
      <p:bldP spid="151570" grpId="0" autoUpdateAnimBg="0"/>
      <p:bldP spid="151571" grpId="0" animBg="1"/>
      <p:bldP spid="151572" grpId="0" autoUpdateAnimBg="0"/>
      <p:bldP spid="151573" grpId="0" animBg="1"/>
      <p:bldP spid="151574" grpId="0" autoUpdateAnimBg="0"/>
      <p:bldP spid="151575" grpId="0" animBg="1"/>
      <p:bldP spid="151576" grpId="0" autoUpdateAnimBg="0"/>
      <p:bldP spid="151577" grpId="0" autoUpdateAnimBg="0"/>
      <p:bldP spid="151578" grpId="0" animBg="1"/>
      <p:bldP spid="151579" grpId="0" autoUpdateAnimBg="0"/>
      <p:bldP spid="151580" grpId="0" autoUpdateAnimBg="0"/>
      <p:bldP spid="151581" grpId="0" autoUpdateAnimBg="0"/>
      <p:bldP spid="151583" grpId="0" autoUpdateAnimBg="0"/>
      <p:bldP spid="151584" grpId="0" autoUpdateAnimBg="0"/>
      <p:bldP spid="15158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1125</Words>
  <Application>Microsoft Office PowerPoint</Application>
  <PresentationFormat>On-screen Show (4:3)</PresentationFormat>
  <Paragraphs>392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Microsoft Equation 3.0</vt:lpstr>
      <vt:lpstr>Equation</vt:lpstr>
      <vt:lpstr>Slide 1</vt:lpstr>
      <vt:lpstr>BILANGAN REAL</vt:lpstr>
      <vt:lpstr>Sifat-sifat Bilangan Berpangkat</vt:lpstr>
      <vt:lpstr>Perkalian Bilangan Berpangkat</vt:lpstr>
      <vt:lpstr>Pembagian Bilangan Berpangkat</vt:lpstr>
      <vt:lpstr>Perpangkatan Bilangan Berpangkat</vt:lpstr>
      <vt:lpstr>Perpangkatan dari perkalian dua atau lebih bilangan</vt:lpstr>
      <vt:lpstr>Perpangkatan Bilangan Pecahan</vt:lpstr>
      <vt:lpstr>Perpangkatan Bilangan Pecahan</vt:lpstr>
      <vt:lpstr>Bilangan Berpangkat Nol</vt:lpstr>
      <vt:lpstr>Bilangan Berpangkat Negatif</vt:lpstr>
      <vt:lpstr>Bilangan Berpangkat Pecahan</vt:lpstr>
      <vt:lpstr>Bilangan Berpangkat Pecahan</vt:lpstr>
      <vt:lpstr>Sifat Operasi Bilangan Berpangkat</vt:lpstr>
      <vt:lpstr>Bentuk Akar</vt:lpstr>
      <vt:lpstr>Bentuk Akar</vt:lpstr>
      <vt:lpstr>Bentuk Akar </vt:lpstr>
      <vt:lpstr>Bentuk Akar</vt:lpstr>
      <vt:lpstr>Bentuk Akar</vt:lpstr>
      <vt:lpstr>Bentuk Akar</vt:lpstr>
      <vt:lpstr>Bentuk Akar</vt:lpstr>
      <vt:lpstr>Bentuk Akar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mocher</dc:creator>
  <cp:lastModifiedBy>Sapto</cp:lastModifiedBy>
  <cp:revision>63</cp:revision>
  <dcterms:created xsi:type="dcterms:W3CDTF">2013-02-08T01:55:00Z</dcterms:created>
  <dcterms:modified xsi:type="dcterms:W3CDTF">2015-02-25T04:11:55Z</dcterms:modified>
</cp:coreProperties>
</file>