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5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image" Target="../media/image9.wmf"/><Relationship Id="rId5" Type="http://schemas.openxmlformats.org/officeDocument/2006/relationships/image" Target="../media/image10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616D6-973E-4BC8-99AD-2E6A8497949D}" type="datetimeFigureOut">
              <a:rPr lang="en-US" smtClean="0"/>
              <a:pPr/>
              <a:t>12/20/2013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BBDEE-AE28-4D74-936B-056DF5E90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4403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50000"/>
              </a:spcBef>
            </a:pPr>
            <a:fld id="{E5074549-9B26-4EAF-BE97-38DC6064530D}" type="slidenum">
              <a:rPr lang="id-ID" sz="1200">
                <a:latin typeface="Arial" charset="0"/>
              </a:rPr>
              <a:pPr algn="r">
                <a:spcBef>
                  <a:spcPct val="50000"/>
                </a:spcBef>
              </a:pPr>
              <a:t>13</a:t>
            </a:fld>
            <a:endParaRPr lang="id-ID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97EC5-D8C1-4C87-B9E9-C625DF92A856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50000"/>
              </a:spcBef>
            </a:pPr>
            <a:fld id="{937B35DD-2B14-44F5-9C16-E2DC1685B409}" type="slidenum">
              <a:rPr lang="id-ID" sz="1200">
                <a:latin typeface="Arial" charset="0"/>
              </a:rPr>
              <a:pPr algn="r">
                <a:spcBef>
                  <a:spcPct val="50000"/>
                </a:spcBef>
              </a:pPr>
              <a:t>6</a:t>
            </a:fld>
            <a:endParaRPr lang="id-ID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50000"/>
              </a:spcBef>
            </a:pPr>
            <a:fld id="{40EDA9BC-29EB-4D17-B212-215D76F0BD9F}" type="slidenum">
              <a:rPr lang="id-ID" sz="1200">
                <a:latin typeface="Arial" charset="0"/>
              </a:rPr>
              <a:pPr algn="r">
                <a:spcBef>
                  <a:spcPct val="50000"/>
                </a:spcBef>
              </a:pPr>
              <a:t>7</a:t>
            </a:fld>
            <a:endParaRPr lang="id-ID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3891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50000"/>
              </a:spcBef>
            </a:pPr>
            <a:fld id="{9640205E-EDC2-45F5-8008-D9A5695DEF67}" type="slidenum">
              <a:rPr lang="id-ID" sz="1200">
                <a:latin typeface="Arial" charset="0"/>
              </a:rPr>
              <a:pPr algn="r">
                <a:spcBef>
                  <a:spcPct val="50000"/>
                </a:spcBef>
              </a:pPr>
              <a:t>8</a:t>
            </a:fld>
            <a:endParaRPr lang="id-ID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3994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50000"/>
              </a:spcBef>
            </a:pPr>
            <a:fld id="{3812FCEC-D436-4CDA-A8C7-CFD70BF53F2B}" type="slidenum">
              <a:rPr lang="id-ID" sz="1200">
                <a:latin typeface="Arial" charset="0"/>
              </a:rPr>
              <a:pPr algn="r">
                <a:spcBef>
                  <a:spcPct val="50000"/>
                </a:spcBef>
              </a:pPr>
              <a:t>9</a:t>
            </a:fld>
            <a:endParaRPr lang="id-ID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409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50000"/>
              </a:spcBef>
            </a:pPr>
            <a:fld id="{40AA9756-3FCA-499E-8975-A7DA612999FA}" type="slidenum">
              <a:rPr lang="id-ID" sz="1200">
                <a:latin typeface="Arial" charset="0"/>
              </a:rPr>
              <a:pPr algn="r">
                <a:spcBef>
                  <a:spcPct val="50000"/>
                </a:spcBef>
              </a:pPr>
              <a:t>10</a:t>
            </a:fld>
            <a:endParaRPr lang="id-ID" sz="120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4050" y="6172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 sz="1400"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09800" y="1295400"/>
            <a:ext cx="6705600" cy="1066800"/>
          </a:xfrm>
        </p:spPr>
        <p:txBody>
          <a:bodyPr/>
          <a:lstStyle/>
          <a:p>
            <a:r>
              <a:rPr lang="en-US" b="1" cap="all" dirty="0" err="1" smtClean="0"/>
              <a:t>Fungsi</a:t>
            </a:r>
            <a:r>
              <a:rPr lang="en-US" b="1" cap="all" dirty="0" smtClean="0"/>
              <a:t> </a:t>
            </a:r>
            <a:r>
              <a:rPr lang="en-US" b="1" dirty="0" smtClean="0"/>
              <a:t>EKSPONEN DAN LOGARITMA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209800" y="2438400"/>
            <a:ext cx="5715000" cy="1371600"/>
          </a:xfrm>
        </p:spPr>
        <p:txBody>
          <a:bodyPr/>
          <a:lstStyle/>
          <a:p>
            <a:pPr lvl="1"/>
            <a:r>
              <a:rPr lang="en-US" sz="2000" dirty="0" err="1" smtClean="0">
                <a:latin typeface="Franklin Gothic Book" pitchFamily="34" charset="0"/>
              </a:rPr>
              <a:t>Memahami</a:t>
            </a:r>
            <a:r>
              <a:rPr lang="en-US" sz="2000" dirty="0" smtClean="0">
                <a:latin typeface="Franklin Gothic Book" pitchFamily="34" charset="0"/>
              </a:rPr>
              <a:t> </a:t>
            </a:r>
            <a:r>
              <a:rPr lang="en-US" sz="2000" dirty="0" err="1" smtClean="0">
                <a:latin typeface="Franklin Gothic Book" pitchFamily="34" charset="0"/>
              </a:rPr>
              <a:t>fungsi</a:t>
            </a:r>
            <a:r>
              <a:rPr lang="en-US" sz="2000" dirty="0" smtClean="0">
                <a:latin typeface="Franklin Gothic Book" pitchFamily="34" charset="0"/>
              </a:rPr>
              <a:t> </a:t>
            </a:r>
            <a:r>
              <a:rPr lang="en-US" sz="2000" dirty="0" err="1" smtClean="0">
                <a:latin typeface="Franklin Gothic Book" pitchFamily="34" charset="0"/>
              </a:rPr>
              <a:t>eksponen</a:t>
            </a:r>
            <a:r>
              <a:rPr lang="en-US" sz="2000" dirty="0" smtClean="0">
                <a:latin typeface="Franklin Gothic Book" pitchFamily="34" charset="0"/>
              </a:rPr>
              <a:t> </a:t>
            </a:r>
          </a:p>
          <a:p>
            <a:pPr lvl="1"/>
            <a:r>
              <a:rPr lang="en-US" sz="2000" dirty="0" err="1" smtClean="0">
                <a:latin typeface="Franklin Gothic Book" pitchFamily="34" charset="0"/>
              </a:rPr>
              <a:t>Grafik</a:t>
            </a:r>
            <a:r>
              <a:rPr lang="en-US" sz="2000" dirty="0" smtClean="0">
                <a:latin typeface="Franklin Gothic Book" pitchFamily="34" charset="0"/>
              </a:rPr>
              <a:t> </a:t>
            </a:r>
            <a:r>
              <a:rPr lang="en-US" sz="2000" dirty="0" err="1" smtClean="0">
                <a:latin typeface="Franklin Gothic Book" pitchFamily="34" charset="0"/>
              </a:rPr>
              <a:t>fungsi</a:t>
            </a:r>
            <a:r>
              <a:rPr lang="en-US" sz="2000" dirty="0" smtClean="0">
                <a:latin typeface="Franklin Gothic Book" pitchFamily="34" charset="0"/>
              </a:rPr>
              <a:t> </a:t>
            </a:r>
            <a:r>
              <a:rPr lang="en-US" sz="2000" dirty="0" err="1" smtClean="0">
                <a:latin typeface="Franklin Gothic Book" pitchFamily="34" charset="0"/>
              </a:rPr>
              <a:t>eksponen</a:t>
            </a:r>
            <a:r>
              <a:rPr lang="en-US" sz="2000" dirty="0" smtClean="0">
                <a:latin typeface="Franklin Gothic Book" pitchFamily="34" charset="0"/>
              </a:rPr>
              <a:t> </a:t>
            </a:r>
          </a:p>
          <a:p>
            <a:pPr lvl="1"/>
            <a:r>
              <a:rPr lang="en-US" sz="2000" dirty="0" err="1" smtClean="0">
                <a:latin typeface="Franklin Gothic Book" pitchFamily="34" charset="0"/>
              </a:rPr>
              <a:t>Mengingat</a:t>
            </a:r>
            <a:r>
              <a:rPr lang="en-US" sz="2000" dirty="0" smtClean="0">
                <a:latin typeface="Franklin Gothic Book" pitchFamily="34" charset="0"/>
              </a:rPr>
              <a:t> </a:t>
            </a:r>
            <a:r>
              <a:rPr lang="en-US" sz="2000" dirty="0" err="1" smtClean="0">
                <a:latin typeface="Franklin Gothic Book" pitchFamily="34" charset="0"/>
              </a:rPr>
              <a:t>kembali</a:t>
            </a:r>
            <a:r>
              <a:rPr lang="en-US" sz="2000" dirty="0" smtClean="0">
                <a:latin typeface="Franklin Gothic Book" pitchFamily="34" charset="0"/>
              </a:rPr>
              <a:t> </a:t>
            </a:r>
            <a:r>
              <a:rPr lang="en-US" sz="2000" dirty="0" err="1" smtClean="0">
                <a:latin typeface="Franklin Gothic Book" pitchFamily="34" charset="0"/>
              </a:rPr>
              <a:t>sifat-sifat</a:t>
            </a:r>
            <a:r>
              <a:rPr lang="en-US" sz="2000" dirty="0" smtClean="0">
                <a:latin typeface="Franklin Gothic Book" pitchFamily="34" charset="0"/>
              </a:rPr>
              <a:t> </a:t>
            </a:r>
            <a:r>
              <a:rPr lang="en-US" sz="2000" dirty="0" err="1" smtClean="0">
                <a:latin typeface="Franklin Gothic Book" pitchFamily="34" charset="0"/>
              </a:rPr>
              <a:t>logaritma</a:t>
            </a:r>
            <a:r>
              <a:rPr lang="en-US" sz="2000" dirty="0" smtClean="0">
                <a:latin typeface="Franklin Gothic Book" pitchFamily="34" charset="0"/>
              </a:rPr>
              <a:t> </a:t>
            </a:r>
          </a:p>
          <a:p>
            <a:pPr lvl="1"/>
            <a:r>
              <a:rPr lang="en-US" sz="2000" dirty="0" err="1" smtClean="0">
                <a:latin typeface="Franklin Gothic Book" pitchFamily="34" charset="0"/>
              </a:rPr>
              <a:t>Memahami</a:t>
            </a:r>
            <a:r>
              <a:rPr lang="en-US" sz="2000" dirty="0" smtClean="0">
                <a:latin typeface="Franklin Gothic Book" pitchFamily="34" charset="0"/>
              </a:rPr>
              <a:t> </a:t>
            </a:r>
            <a:r>
              <a:rPr lang="en-US" sz="2000" dirty="0" err="1" smtClean="0">
                <a:latin typeface="Franklin Gothic Book" pitchFamily="34" charset="0"/>
              </a:rPr>
              <a:t>fungsi</a:t>
            </a:r>
            <a:r>
              <a:rPr lang="en-US" sz="2000" dirty="0" smtClean="0">
                <a:latin typeface="Franklin Gothic Book" pitchFamily="34" charset="0"/>
              </a:rPr>
              <a:t> </a:t>
            </a:r>
            <a:r>
              <a:rPr lang="en-US" sz="2000" dirty="0" err="1" smtClean="0">
                <a:latin typeface="Franklin Gothic Book" pitchFamily="34" charset="0"/>
              </a:rPr>
              <a:t>logaritma</a:t>
            </a:r>
            <a:r>
              <a:rPr lang="en-US" sz="2000" dirty="0" smtClean="0">
                <a:latin typeface="Franklin Gothic Book" pitchFamily="34" charset="0"/>
              </a:rPr>
              <a:t> </a:t>
            </a:r>
          </a:p>
          <a:p>
            <a:endParaRPr lang="en-US" sz="1600" dirty="0">
              <a:latin typeface="Franklin Gothic Book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id-ID" dirty="0" smtClean="0"/>
              <a:t>si</a:t>
            </a:r>
          </a:p>
          <a:p>
            <a:endParaRPr lang="en-US" dirty="0"/>
          </a:p>
        </p:txBody>
      </p:sp>
      <p:pic>
        <p:nvPicPr>
          <p:cNvPr id="12" name="Picture Placeholder 11" descr="Badge1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/>
          <a:srcRect t="5979" b="5979"/>
          <a:stretch>
            <a:fillRect/>
          </a:stretch>
        </p:blipFill>
        <p:spPr>
          <a:xfrm>
            <a:off x="2286000" y="4572000"/>
            <a:ext cx="1295400" cy="160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1981200" y="3200400"/>
            <a:ext cx="6781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2324101" y="3314700"/>
            <a:ext cx="54102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4" name="TextBox 21"/>
          <p:cNvSpPr txBox="1">
            <a:spLocks noChangeArrowheads="1"/>
          </p:cNvSpPr>
          <p:nvPr/>
        </p:nvSpPr>
        <p:spPr bwMode="auto">
          <a:xfrm>
            <a:off x="4724400" y="3200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</a:t>
            </a:r>
          </a:p>
        </p:txBody>
      </p:sp>
      <p:sp>
        <p:nvSpPr>
          <p:cNvPr id="4105" name="TextBox 22"/>
          <p:cNvSpPr txBox="1">
            <a:spLocks noChangeArrowheads="1"/>
          </p:cNvSpPr>
          <p:nvPr/>
        </p:nvSpPr>
        <p:spPr bwMode="auto">
          <a:xfrm>
            <a:off x="5486400" y="33639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106" name="TextBox 23"/>
          <p:cNvSpPr txBox="1">
            <a:spLocks noChangeArrowheads="1"/>
          </p:cNvSpPr>
          <p:nvPr/>
        </p:nvSpPr>
        <p:spPr bwMode="auto">
          <a:xfrm>
            <a:off x="6248400" y="3363913"/>
            <a:ext cx="30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107" name="TextBox 24"/>
          <p:cNvSpPr txBox="1">
            <a:spLocks noChangeArrowheads="1"/>
          </p:cNvSpPr>
          <p:nvPr/>
        </p:nvSpPr>
        <p:spPr bwMode="auto">
          <a:xfrm>
            <a:off x="7086600" y="33528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108" name="TextBox 25"/>
          <p:cNvSpPr txBox="1">
            <a:spLocks noChangeArrowheads="1"/>
          </p:cNvSpPr>
          <p:nvPr/>
        </p:nvSpPr>
        <p:spPr bwMode="auto">
          <a:xfrm>
            <a:off x="4038600" y="336391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4109" name="TextBox 26"/>
          <p:cNvSpPr txBox="1">
            <a:spLocks noChangeArrowheads="1"/>
          </p:cNvSpPr>
          <p:nvPr/>
        </p:nvSpPr>
        <p:spPr bwMode="auto">
          <a:xfrm>
            <a:off x="3352800" y="3352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4110" name="TextBox 27"/>
          <p:cNvSpPr txBox="1">
            <a:spLocks noChangeArrowheads="1"/>
          </p:cNvSpPr>
          <p:nvPr/>
        </p:nvSpPr>
        <p:spPr bwMode="auto">
          <a:xfrm>
            <a:off x="2590800" y="336391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4111" name="TextBox 28"/>
          <p:cNvSpPr txBox="1">
            <a:spLocks noChangeArrowheads="1"/>
          </p:cNvSpPr>
          <p:nvPr/>
        </p:nvSpPr>
        <p:spPr bwMode="auto">
          <a:xfrm>
            <a:off x="5029200" y="28194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112" name="TextBox 29"/>
          <p:cNvSpPr txBox="1">
            <a:spLocks noChangeArrowheads="1"/>
          </p:cNvSpPr>
          <p:nvPr/>
        </p:nvSpPr>
        <p:spPr bwMode="auto">
          <a:xfrm>
            <a:off x="5029200" y="25146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113" name="TextBox 30"/>
          <p:cNvSpPr txBox="1">
            <a:spLocks noChangeArrowheads="1"/>
          </p:cNvSpPr>
          <p:nvPr/>
        </p:nvSpPr>
        <p:spPr bwMode="auto">
          <a:xfrm>
            <a:off x="5029200" y="1992313"/>
            <a:ext cx="30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114" name="TextBox 31"/>
          <p:cNvSpPr txBox="1">
            <a:spLocks noChangeArrowheads="1"/>
          </p:cNvSpPr>
          <p:nvPr/>
        </p:nvSpPr>
        <p:spPr bwMode="auto">
          <a:xfrm>
            <a:off x="4953000" y="1458913"/>
            <a:ext cx="53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115" name="TextBox 32"/>
          <p:cNvSpPr txBox="1">
            <a:spLocks noChangeArrowheads="1"/>
          </p:cNvSpPr>
          <p:nvPr/>
        </p:nvSpPr>
        <p:spPr bwMode="auto">
          <a:xfrm>
            <a:off x="5029200" y="7620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24</a:t>
            </a:r>
          </a:p>
        </p:txBody>
      </p:sp>
      <p:sp>
        <p:nvSpPr>
          <p:cNvPr id="4116" name="TextBox 33"/>
          <p:cNvSpPr txBox="1">
            <a:spLocks noChangeArrowheads="1"/>
          </p:cNvSpPr>
          <p:nvPr/>
        </p:nvSpPr>
        <p:spPr bwMode="auto">
          <a:xfrm>
            <a:off x="4953000" y="3440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4117" name="TextBox 34"/>
          <p:cNvSpPr txBox="1">
            <a:spLocks noChangeArrowheads="1"/>
          </p:cNvSpPr>
          <p:nvPr/>
        </p:nvSpPr>
        <p:spPr bwMode="auto">
          <a:xfrm>
            <a:off x="4953000" y="3657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4118" name="TextBox 35"/>
          <p:cNvSpPr txBox="1">
            <a:spLocks noChangeArrowheads="1"/>
          </p:cNvSpPr>
          <p:nvPr/>
        </p:nvSpPr>
        <p:spPr bwMode="auto">
          <a:xfrm>
            <a:off x="4953000" y="40386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-6</a:t>
            </a:r>
          </a:p>
        </p:txBody>
      </p:sp>
      <p:sp>
        <p:nvSpPr>
          <p:cNvPr id="4119" name="TextBox 36"/>
          <p:cNvSpPr txBox="1">
            <a:spLocks noChangeArrowheads="1"/>
          </p:cNvSpPr>
          <p:nvPr/>
        </p:nvSpPr>
        <p:spPr bwMode="auto">
          <a:xfrm>
            <a:off x="4953000" y="47244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-12</a:t>
            </a:r>
          </a:p>
        </p:txBody>
      </p:sp>
      <p:sp>
        <p:nvSpPr>
          <p:cNvPr id="4120" name="TextBox 38"/>
          <p:cNvSpPr txBox="1">
            <a:spLocks noChangeArrowheads="1"/>
          </p:cNvSpPr>
          <p:nvPr/>
        </p:nvSpPr>
        <p:spPr bwMode="auto">
          <a:xfrm>
            <a:off x="4953000" y="57150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-24</a:t>
            </a:r>
          </a:p>
        </p:txBody>
      </p:sp>
      <p:pic>
        <p:nvPicPr>
          <p:cNvPr id="40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30480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8050" y="30480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29718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5850" y="260985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5450" y="21336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161925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8382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41148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32004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8050" y="123825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200025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5450" y="32004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5850" y="35052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33528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37338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413385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67450" y="481965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81850" y="58674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8050" y="321945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32004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8050" y="55626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67450" y="32004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28956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5450" y="30480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67450" y="306705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05650" y="30480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Freeform 70"/>
          <p:cNvSpPr/>
          <p:nvPr/>
        </p:nvSpPr>
        <p:spPr>
          <a:xfrm>
            <a:off x="2801938" y="685800"/>
            <a:ext cx="4360862" cy="2444750"/>
          </a:xfrm>
          <a:custGeom>
            <a:avLst/>
            <a:gdLst>
              <a:gd name="connsiteX0" fmla="*/ 0 w 4238172"/>
              <a:gd name="connsiteY0" fmla="*/ 2220686 h 2244876"/>
              <a:gd name="connsiteX1" fmla="*/ 769257 w 4238172"/>
              <a:gd name="connsiteY1" fmla="*/ 2235200 h 2244876"/>
              <a:gd name="connsiteX2" fmla="*/ 1451429 w 4238172"/>
              <a:gd name="connsiteY2" fmla="*/ 2162629 h 2244876"/>
              <a:gd name="connsiteX3" fmla="*/ 2235200 w 4238172"/>
              <a:gd name="connsiteY3" fmla="*/ 1814286 h 2244876"/>
              <a:gd name="connsiteX4" fmla="*/ 2859314 w 4238172"/>
              <a:gd name="connsiteY4" fmla="*/ 1364343 h 2244876"/>
              <a:gd name="connsiteX5" fmla="*/ 3512457 w 4238172"/>
              <a:gd name="connsiteY5" fmla="*/ 827315 h 2244876"/>
              <a:gd name="connsiteX6" fmla="*/ 3512457 w 4238172"/>
              <a:gd name="connsiteY6" fmla="*/ 827315 h 2244876"/>
              <a:gd name="connsiteX7" fmla="*/ 4223657 w 4238172"/>
              <a:gd name="connsiteY7" fmla="*/ 29029 h 2244876"/>
              <a:gd name="connsiteX8" fmla="*/ 4223657 w 4238172"/>
              <a:gd name="connsiteY8" fmla="*/ 29029 h 2244876"/>
              <a:gd name="connsiteX9" fmla="*/ 4238172 w 4238172"/>
              <a:gd name="connsiteY9" fmla="*/ 0 h 224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38172" h="2244876">
                <a:moveTo>
                  <a:pt x="0" y="2220686"/>
                </a:moveTo>
                <a:cubicBezTo>
                  <a:pt x="263676" y="2232781"/>
                  <a:pt x="527352" y="2244876"/>
                  <a:pt x="769257" y="2235200"/>
                </a:cubicBezTo>
                <a:cubicBezTo>
                  <a:pt x="1011162" y="2225524"/>
                  <a:pt x="1207105" y="2232781"/>
                  <a:pt x="1451429" y="2162629"/>
                </a:cubicBezTo>
                <a:cubicBezTo>
                  <a:pt x="1695753" y="2092477"/>
                  <a:pt x="2000553" y="1947334"/>
                  <a:pt x="2235200" y="1814286"/>
                </a:cubicBezTo>
                <a:cubicBezTo>
                  <a:pt x="2469848" y="1681238"/>
                  <a:pt x="2646438" y="1528838"/>
                  <a:pt x="2859314" y="1364343"/>
                </a:cubicBezTo>
                <a:cubicBezTo>
                  <a:pt x="3072190" y="1199848"/>
                  <a:pt x="3512457" y="827315"/>
                  <a:pt x="3512457" y="827315"/>
                </a:cubicBezTo>
                <a:lnTo>
                  <a:pt x="3512457" y="827315"/>
                </a:lnTo>
                <a:lnTo>
                  <a:pt x="4223657" y="29029"/>
                </a:lnTo>
                <a:lnTo>
                  <a:pt x="4223657" y="29029"/>
                </a:lnTo>
                <a:lnTo>
                  <a:pt x="4238172" y="0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2786063" y="3275013"/>
            <a:ext cx="4681537" cy="2820987"/>
          </a:xfrm>
          <a:custGeom>
            <a:avLst/>
            <a:gdLst>
              <a:gd name="connsiteX0" fmla="*/ 0 w 4542971"/>
              <a:gd name="connsiteY0" fmla="*/ 19352 h 2689980"/>
              <a:gd name="connsiteX1" fmla="*/ 812800 w 4542971"/>
              <a:gd name="connsiteY1" fmla="*/ 19352 h 2689980"/>
              <a:gd name="connsiteX2" fmla="*/ 1480457 w 4542971"/>
              <a:gd name="connsiteY2" fmla="*/ 135466 h 2689980"/>
              <a:gd name="connsiteX3" fmla="*/ 1480457 w 4542971"/>
              <a:gd name="connsiteY3" fmla="*/ 135466 h 2689980"/>
              <a:gd name="connsiteX4" fmla="*/ 2264228 w 4542971"/>
              <a:gd name="connsiteY4" fmla="*/ 599923 h 2689980"/>
              <a:gd name="connsiteX5" fmla="*/ 2264228 w 4542971"/>
              <a:gd name="connsiteY5" fmla="*/ 599923 h 2689980"/>
              <a:gd name="connsiteX6" fmla="*/ 2859314 w 4542971"/>
              <a:gd name="connsiteY6" fmla="*/ 991809 h 2689980"/>
              <a:gd name="connsiteX7" fmla="*/ 2859314 w 4542971"/>
              <a:gd name="connsiteY7" fmla="*/ 991809 h 2689980"/>
              <a:gd name="connsiteX8" fmla="*/ 3686628 w 4542971"/>
              <a:gd name="connsiteY8" fmla="*/ 1703009 h 2689980"/>
              <a:gd name="connsiteX9" fmla="*/ 3686628 w 4542971"/>
              <a:gd name="connsiteY9" fmla="*/ 1703009 h 2689980"/>
              <a:gd name="connsiteX10" fmla="*/ 4542971 w 4542971"/>
              <a:gd name="connsiteY10" fmla="*/ 2689980 h 2689980"/>
              <a:gd name="connsiteX11" fmla="*/ 4542971 w 4542971"/>
              <a:gd name="connsiteY11" fmla="*/ 2689980 h 2689980"/>
              <a:gd name="connsiteX12" fmla="*/ 4542971 w 4542971"/>
              <a:gd name="connsiteY12" fmla="*/ 2689980 h 2689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42971" h="2689980">
                <a:moveTo>
                  <a:pt x="0" y="19352"/>
                </a:moveTo>
                <a:cubicBezTo>
                  <a:pt x="283028" y="9676"/>
                  <a:pt x="566057" y="0"/>
                  <a:pt x="812800" y="19352"/>
                </a:cubicBezTo>
                <a:cubicBezTo>
                  <a:pt x="1059543" y="38704"/>
                  <a:pt x="1480457" y="135466"/>
                  <a:pt x="1480457" y="135466"/>
                </a:cubicBezTo>
                <a:lnTo>
                  <a:pt x="1480457" y="135466"/>
                </a:lnTo>
                <a:lnTo>
                  <a:pt x="2264228" y="599923"/>
                </a:lnTo>
                <a:lnTo>
                  <a:pt x="2264228" y="599923"/>
                </a:lnTo>
                <a:lnTo>
                  <a:pt x="2859314" y="991809"/>
                </a:lnTo>
                <a:lnTo>
                  <a:pt x="2859314" y="991809"/>
                </a:lnTo>
                <a:lnTo>
                  <a:pt x="3686628" y="1703009"/>
                </a:lnTo>
                <a:lnTo>
                  <a:pt x="3686628" y="1703009"/>
                </a:lnTo>
                <a:lnTo>
                  <a:pt x="4542971" y="2689980"/>
                </a:lnTo>
                <a:lnTo>
                  <a:pt x="4542971" y="2689980"/>
                </a:lnTo>
                <a:lnTo>
                  <a:pt x="4542971" y="2689980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3352800" y="3200400"/>
            <a:ext cx="4219575" cy="2935288"/>
          </a:xfrm>
          <a:custGeom>
            <a:avLst/>
            <a:gdLst>
              <a:gd name="connsiteX0" fmla="*/ 0 w 4083353"/>
              <a:gd name="connsiteY0" fmla="*/ 2898019 h 2898019"/>
              <a:gd name="connsiteX1" fmla="*/ 391886 w 4083353"/>
              <a:gd name="connsiteY1" fmla="*/ 2114248 h 2898019"/>
              <a:gd name="connsiteX2" fmla="*/ 943429 w 4083353"/>
              <a:gd name="connsiteY2" fmla="*/ 1011162 h 2898019"/>
              <a:gd name="connsiteX3" fmla="*/ 1683658 w 4083353"/>
              <a:gd name="connsiteY3" fmla="*/ 328991 h 2898019"/>
              <a:gd name="connsiteX4" fmla="*/ 2307772 w 4083353"/>
              <a:gd name="connsiteY4" fmla="*/ 53219 h 2898019"/>
              <a:gd name="connsiteX5" fmla="*/ 3077029 w 4083353"/>
              <a:gd name="connsiteY5" fmla="*/ 9676 h 2898019"/>
              <a:gd name="connsiteX6" fmla="*/ 3933372 w 4083353"/>
              <a:gd name="connsiteY6" fmla="*/ 24191 h 2898019"/>
              <a:gd name="connsiteX7" fmla="*/ 3976915 w 4083353"/>
              <a:gd name="connsiteY7" fmla="*/ 24191 h 2898019"/>
              <a:gd name="connsiteX8" fmla="*/ 3991429 w 4083353"/>
              <a:gd name="connsiteY8" fmla="*/ 24191 h 2898019"/>
              <a:gd name="connsiteX9" fmla="*/ 3991429 w 4083353"/>
              <a:gd name="connsiteY9" fmla="*/ 24191 h 289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3353" h="2898019">
                <a:moveTo>
                  <a:pt x="0" y="2898019"/>
                </a:moveTo>
                <a:lnTo>
                  <a:pt x="391886" y="2114248"/>
                </a:lnTo>
                <a:cubicBezTo>
                  <a:pt x="549124" y="1799772"/>
                  <a:pt x="728134" y="1308705"/>
                  <a:pt x="943429" y="1011162"/>
                </a:cubicBezTo>
                <a:cubicBezTo>
                  <a:pt x="1158724" y="713619"/>
                  <a:pt x="1456268" y="488648"/>
                  <a:pt x="1683658" y="328991"/>
                </a:cubicBezTo>
                <a:cubicBezTo>
                  <a:pt x="1911048" y="169334"/>
                  <a:pt x="2075544" y="106438"/>
                  <a:pt x="2307772" y="53219"/>
                </a:cubicBezTo>
                <a:cubicBezTo>
                  <a:pt x="2540001" y="0"/>
                  <a:pt x="3077029" y="9676"/>
                  <a:pt x="3077029" y="9676"/>
                </a:cubicBezTo>
                <a:lnTo>
                  <a:pt x="3933372" y="24191"/>
                </a:lnTo>
                <a:cubicBezTo>
                  <a:pt x="4083353" y="26610"/>
                  <a:pt x="3976915" y="24191"/>
                  <a:pt x="3976915" y="24191"/>
                </a:cubicBezTo>
                <a:lnTo>
                  <a:pt x="3991429" y="24191"/>
                </a:lnTo>
                <a:lnTo>
                  <a:pt x="3991429" y="24191"/>
                </a:lnTo>
              </a:path>
            </a:pathLst>
          </a:cu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3279775" y="434975"/>
            <a:ext cx="4122738" cy="2671763"/>
          </a:xfrm>
          <a:custGeom>
            <a:avLst/>
            <a:gdLst>
              <a:gd name="connsiteX0" fmla="*/ 0 w 4122057"/>
              <a:gd name="connsiteY0" fmla="*/ 0 h 2670628"/>
              <a:gd name="connsiteX1" fmla="*/ 304800 w 4122057"/>
              <a:gd name="connsiteY1" fmla="*/ 856342 h 2670628"/>
              <a:gd name="connsiteX2" fmla="*/ 304800 w 4122057"/>
              <a:gd name="connsiteY2" fmla="*/ 856342 h 2670628"/>
              <a:gd name="connsiteX3" fmla="*/ 986971 w 4122057"/>
              <a:gd name="connsiteY3" fmla="*/ 1814285 h 2670628"/>
              <a:gd name="connsiteX4" fmla="*/ 986971 w 4122057"/>
              <a:gd name="connsiteY4" fmla="*/ 1814285 h 2670628"/>
              <a:gd name="connsiteX5" fmla="*/ 1727200 w 4122057"/>
              <a:gd name="connsiteY5" fmla="*/ 2554514 h 2670628"/>
              <a:gd name="connsiteX6" fmla="*/ 1727200 w 4122057"/>
              <a:gd name="connsiteY6" fmla="*/ 2554514 h 2670628"/>
              <a:gd name="connsiteX7" fmla="*/ 2351314 w 4122057"/>
              <a:gd name="connsiteY7" fmla="*/ 2641600 h 2670628"/>
              <a:gd name="connsiteX8" fmla="*/ 2351314 w 4122057"/>
              <a:gd name="connsiteY8" fmla="*/ 2641600 h 2670628"/>
              <a:gd name="connsiteX9" fmla="*/ 3106057 w 4122057"/>
              <a:gd name="connsiteY9" fmla="*/ 2670628 h 2670628"/>
              <a:gd name="connsiteX10" fmla="*/ 3106057 w 4122057"/>
              <a:gd name="connsiteY10" fmla="*/ 2670628 h 2670628"/>
              <a:gd name="connsiteX11" fmla="*/ 4122057 w 4122057"/>
              <a:gd name="connsiteY11" fmla="*/ 2656114 h 2670628"/>
              <a:gd name="connsiteX12" fmla="*/ 4122057 w 4122057"/>
              <a:gd name="connsiteY12" fmla="*/ 2656114 h 267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22057" h="2670628">
                <a:moveTo>
                  <a:pt x="0" y="0"/>
                </a:moveTo>
                <a:lnTo>
                  <a:pt x="304800" y="856342"/>
                </a:lnTo>
                <a:lnTo>
                  <a:pt x="304800" y="856342"/>
                </a:lnTo>
                <a:lnTo>
                  <a:pt x="986971" y="1814285"/>
                </a:lnTo>
                <a:lnTo>
                  <a:pt x="986971" y="1814285"/>
                </a:lnTo>
                <a:lnTo>
                  <a:pt x="1727200" y="2554514"/>
                </a:lnTo>
                <a:lnTo>
                  <a:pt x="1727200" y="2554514"/>
                </a:lnTo>
                <a:lnTo>
                  <a:pt x="2351314" y="2641600"/>
                </a:lnTo>
                <a:lnTo>
                  <a:pt x="2351314" y="2641600"/>
                </a:lnTo>
                <a:lnTo>
                  <a:pt x="3106057" y="2670628"/>
                </a:lnTo>
                <a:lnTo>
                  <a:pt x="3106057" y="2670628"/>
                </a:lnTo>
                <a:lnTo>
                  <a:pt x="4122057" y="2656114"/>
                </a:lnTo>
                <a:lnTo>
                  <a:pt x="4122057" y="2656114"/>
                </a:lnTo>
              </a:path>
            </a:pathLst>
          </a:cu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75" name="Object 41"/>
          <p:cNvGraphicFramePr>
            <a:graphicFrameLocks noChangeAspect="1"/>
          </p:cNvGraphicFramePr>
          <p:nvPr/>
        </p:nvGraphicFramePr>
        <p:xfrm>
          <a:off x="2438400" y="609600"/>
          <a:ext cx="931863" cy="622300"/>
        </p:xfrm>
        <a:graphic>
          <a:graphicData uri="http://schemas.openxmlformats.org/presentationml/2006/ole">
            <p:oleObj spid="_x0000_s4098" name="Equation" r:id="rId5" imgW="698400" imgH="469800" progId="Equation.3">
              <p:embed/>
            </p:oleObj>
          </a:graphicData>
        </a:graphic>
      </p:graphicFrame>
      <p:graphicFrame>
        <p:nvGraphicFramePr>
          <p:cNvPr id="77" name="Object 43"/>
          <p:cNvGraphicFramePr>
            <a:graphicFrameLocks noChangeAspect="1"/>
          </p:cNvGraphicFramePr>
          <p:nvPr/>
        </p:nvGraphicFramePr>
        <p:xfrm>
          <a:off x="7315200" y="685800"/>
          <a:ext cx="931863" cy="381000"/>
        </p:xfrm>
        <a:graphic>
          <a:graphicData uri="http://schemas.openxmlformats.org/presentationml/2006/ole">
            <p:oleObj spid="_x0000_s4099" name="Equation" r:id="rId6" imgW="558720" imgH="228600" progId="Equation.3">
              <p:embed/>
            </p:oleObj>
          </a:graphicData>
        </a:graphic>
      </p:graphicFrame>
      <p:graphicFrame>
        <p:nvGraphicFramePr>
          <p:cNvPr id="78" name="Object 44"/>
          <p:cNvGraphicFramePr>
            <a:graphicFrameLocks noChangeAspect="1"/>
          </p:cNvGraphicFramePr>
          <p:nvPr/>
        </p:nvGraphicFramePr>
        <p:xfrm>
          <a:off x="2463800" y="5257800"/>
          <a:ext cx="1130300" cy="685800"/>
        </p:xfrm>
        <a:graphic>
          <a:graphicData uri="http://schemas.openxmlformats.org/presentationml/2006/ole">
            <p:oleObj spid="_x0000_s4100" name="Equation" r:id="rId7" imgW="774360" imgH="469800" progId="Equation.3">
              <p:embed/>
            </p:oleObj>
          </a:graphicData>
        </a:graphic>
      </p:graphicFrame>
      <p:graphicFrame>
        <p:nvGraphicFramePr>
          <p:cNvPr id="79" name="Object 45"/>
          <p:cNvGraphicFramePr>
            <a:graphicFrameLocks noChangeAspect="1"/>
          </p:cNvGraphicFramePr>
          <p:nvPr/>
        </p:nvGraphicFramePr>
        <p:xfrm>
          <a:off x="7391400" y="5486400"/>
          <a:ext cx="1163638" cy="419100"/>
        </p:xfrm>
        <a:graphic>
          <a:graphicData uri="http://schemas.openxmlformats.org/presentationml/2006/ole">
            <p:oleObj spid="_x0000_s4101" name="Equation" r:id="rId8" imgW="6346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609600"/>
            <a:ext cx="38862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cs typeface="Arial" charset="0"/>
              </a:rPr>
              <a:t>Kesimpulan</a:t>
            </a:r>
            <a:endParaRPr lang="en-GB" smtClean="0">
              <a:cs typeface="Arial" charset="0"/>
            </a:endParaRPr>
          </a:p>
        </p:txBody>
      </p:sp>
      <p:sp>
        <p:nvSpPr>
          <p:cNvPr id="17411" name="TextBox 10"/>
          <p:cNvSpPr txBox="1">
            <a:spLocks noChangeArrowheads="1"/>
          </p:cNvSpPr>
          <p:nvPr/>
        </p:nvSpPr>
        <p:spPr bwMode="auto">
          <a:xfrm>
            <a:off x="1905000" y="1295400"/>
            <a:ext cx="6705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Dari beberapa grafik dimuka dapat disimpulkan sifat grafik y = f(x) = k.a</a:t>
            </a:r>
            <a:r>
              <a:rPr lang="en-US" sz="2400" baseline="40000"/>
              <a:t>x</a:t>
            </a:r>
            <a:r>
              <a:rPr lang="en-US" sz="2400"/>
              <a:t> dengan k dan a  R untuk nilai x semakin besar sebagai berikut :</a:t>
            </a:r>
          </a:p>
          <a:p>
            <a:endParaRPr lang="en-US" sz="240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752600" y="2514600"/>
          <a:ext cx="6934199" cy="3352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97"/>
                <a:gridCol w="953452"/>
                <a:gridCol w="5200650"/>
              </a:tblGrid>
              <a:tr h="467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r>
                        <a:rPr lang="en-US" sz="2400" baseline="0" dirty="0" smtClean="0"/>
                        <a:t> = </a:t>
                      </a:r>
                      <a:r>
                        <a:rPr lang="en-US" sz="2400" dirty="0" err="1" smtClean="0"/>
                        <a:t>k.a</a:t>
                      </a:r>
                      <a:r>
                        <a:rPr lang="en-US" sz="2400" baseline="40000" dirty="0" err="1" smtClean="0"/>
                        <a:t>x</a:t>
                      </a:r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46708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k&gt;0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a&gt;1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Grafiknya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naik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terus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berada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atas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sumbu</a:t>
                      </a:r>
                      <a:r>
                        <a:rPr lang="en-US" sz="2000" baseline="0" dirty="0" smtClean="0"/>
                        <a:t> X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k&gt;0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0&lt;a&lt;1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Grafiknya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turun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terus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berada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atas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sumbu</a:t>
                      </a:r>
                      <a:r>
                        <a:rPr lang="en-US" sz="2000" baseline="0" dirty="0" smtClean="0"/>
                        <a:t> X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20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k&lt;0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a&lt;1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Grafiknya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turun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terus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berada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dibawah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sumbu</a:t>
                      </a:r>
                      <a:r>
                        <a:rPr lang="en-US" sz="2000" baseline="0" dirty="0" smtClean="0"/>
                        <a:t> X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k&lt;0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0&lt;a&lt;1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Grafiknya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naik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terus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berada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bawah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sumbu</a:t>
                      </a:r>
                      <a:r>
                        <a:rPr lang="en-US" sz="2000" dirty="0" smtClean="0"/>
                        <a:t> X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4" grpId="0" animBg="1"/>
      <p:bldP spid="174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0" y="304800"/>
            <a:ext cx="28194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cs typeface="Arial" charset="0"/>
              </a:rPr>
              <a:t>CONTOH</a:t>
            </a:r>
            <a:endParaRPr lang="en-GB" dirty="0" smtClean="0">
              <a:cs typeface="Arial" charset="0"/>
            </a:endParaRPr>
          </a:p>
        </p:txBody>
      </p:sp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1600200" y="1000125"/>
            <a:ext cx="6705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1. Tentukan Persamaan Grafik berikut ! 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590800" y="1676400"/>
            <a:ext cx="4114800" cy="4343400"/>
            <a:chOff x="2590800" y="1371600"/>
            <a:chExt cx="4114800" cy="43434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590800" y="1828800"/>
              <a:ext cx="3657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2209801" y="3579812"/>
              <a:ext cx="4267200" cy="31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1" name="TextBox 9"/>
            <p:cNvSpPr txBox="1">
              <a:spLocks noChangeArrowheads="1"/>
            </p:cNvSpPr>
            <p:nvPr/>
          </p:nvSpPr>
          <p:spPr bwMode="auto">
            <a:xfrm>
              <a:off x="4114800" y="1752600"/>
              <a:ext cx="304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6392" name="TextBox 10"/>
            <p:cNvSpPr txBox="1">
              <a:spLocks noChangeArrowheads="1"/>
            </p:cNvSpPr>
            <p:nvPr/>
          </p:nvSpPr>
          <p:spPr bwMode="auto">
            <a:xfrm>
              <a:off x="4648200" y="1752600"/>
              <a:ext cx="381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6393" name="TextBox 11"/>
            <p:cNvSpPr txBox="1">
              <a:spLocks noChangeArrowheads="1"/>
            </p:cNvSpPr>
            <p:nvPr/>
          </p:nvSpPr>
          <p:spPr bwMode="auto">
            <a:xfrm>
              <a:off x="5181600" y="1752600"/>
              <a:ext cx="457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6394" name="TextBox 12"/>
            <p:cNvSpPr txBox="1">
              <a:spLocks noChangeArrowheads="1"/>
            </p:cNvSpPr>
            <p:nvPr/>
          </p:nvSpPr>
          <p:spPr bwMode="auto">
            <a:xfrm>
              <a:off x="5715000" y="17526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6395" name="TextBox 14"/>
            <p:cNvSpPr txBox="1">
              <a:spLocks noChangeArrowheads="1"/>
            </p:cNvSpPr>
            <p:nvPr/>
          </p:nvSpPr>
          <p:spPr bwMode="auto">
            <a:xfrm>
              <a:off x="3581400" y="1752600"/>
              <a:ext cx="381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-1</a:t>
              </a:r>
            </a:p>
          </p:txBody>
        </p:sp>
        <p:sp>
          <p:nvSpPr>
            <p:cNvPr id="16396" name="TextBox 15"/>
            <p:cNvSpPr txBox="1">
              <a:spLocks noChangeArrowheads="1"/>
            </p:cNvSpPr>
            <p:nvPr/>
          </p:nvSpPr>
          <p:spPr bwMode="auto">
            <a:xfrm>
              <a:off x="3048000" y="1752600"/>
              <a:ext cx="381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-2</a:t>
              </a:r>
            </a:p>
          </p:txBody>
        </p:sp>
        <p:sp>
          <p:nvSpPr>
            <p:cNvPr id="16397" name="TextBox 16"/>
            <p:cNvSpPr txBox="1">
              <a:spLocks noChangeArrowheads="1"/>
            </p:cNvSpPr>
            <p:nvPr/>
          </p:nvSpPr>
          <p:spPr bwMode="auto">
            <a:xfrm>
              <a:off x="2590800" y="1752600"/>
              <a:ext cx="381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-3</a:t>
              </a:r>
            </a:p>
          </p:txBody>
        </p:sp>
        <p:sp>
          <p:nvSpPr>
            <p:cNvPr id="16398" name="TextBox 18"/>
            <p:cNvSpPr txBox="1">
              <a:spLocks noChangeArrowheads="1"/>
            </p:cNvSpPr>
            <p:nvPr/>
          </p:nvSpPr>
          <p:spPr bwMode="auto">
            <a:xfrm>
              <a:off x="4419600" y="1371600"/>
              <a:ext cx="381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16399" name="TextBox 19"/>
            <p:cNvSpPr txBox="1">
              <a:spLocks noChangeArrowheads="1"/>
            </p:cNvSpPr>
            <p:nvPr/>
          </p:nvSpPr>
          <p:spPr bwMode="auto">
            <a:xfrm>
              <a:off x="6324600" y="1676400"/>
              <a:ext cx="3810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16400" name="TextBox 20"/>
            <p:cNvSpPr txBox="1">
              <a:spLocks noChangeArrowheads="1"/>
            </p:cNvSpPr>
            <p:nvPr/>
          </p:nvSpPr>
          <p:spPr bwMode="auto">
            <a:xfrm>
              <a:off x="3962400" y="2362200"/>
              <a:ext cx="457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-2</a:t>
              </a:r>
            </a:p>
          </p:txBody>
        </p:sp>
        <p:sp>
          <p:nvSpPr>
            <p:cNvPr id="16401" name="TextBox 21"/>
            <p:cNvSpPr txBox="1">
              <a:spLocks noChangeArrowheads="1"/>
            </p:cNvSpPr>
            <p:nvPr/>
          </p:nvSpPr>
          <p:spPr bwMode="auto">
            <a:xfrm>
              <a:off x="3962400" y="31242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-6</a:t>
              </a:r>
            </a:p>
          </p:txBody>
        </p:sp>
        <p:sp>
          <p:nvSpPr>
            <p:cNvPr id="16402" name="TextBox 22"/>
            <p:cNvSpPr txBox="1">
              <a:spLocks noChangeArrowheads="1"/>
            </p:cNvSpPr>
            <p:nvPr/>
          </p:nvSpPr>
          <p:spPr bwMode="auto">
            <a:xfrm>
              <a:off x="3810000" y="5105400"/>
              <a:ext cx="6096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-18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>
              <a:off x="4183857" y="2659856"/>
              <a:ext cx="1371600" cy="14287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6393" idx="0"/>
            </p:cNvCxnSpPr>
            <p:nvPr/>
          </p:nvCxnSpPr>
          <p:spPr>
            <a:xfrm rot="16200000" flipH="1">
              <a:off x="3657600" y="3505200"/>
              <a:ext cx="3581400" cy="76200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>
              <a:off x="4267200" y="5334000"/>
              <a:ext cx="1219200" cy="1588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4267200" y="3352800"/>
              <a:ext cx="609600" cy="1588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reeform 58"/>
            <p:cNvSpPr/>
            <p:nvPr/>
          </p:nvSpPr>
          <p:spPr>
            <a:xfrm>
              <a:off x="2627313" y="2060575"/>
              <a:ext cx="2960687" cy="3556000"/>
            </a:xfrm>
            <a:custGeom>
              <a:avLst/>
              <a:gdLst>
                <a:gd name="connsiteX0" fmla="*/ 0 w 2960914"/>
                <a:gd name="connsiteY0" fmla="*/ 0 h 3556000"/>
                <a:gd name="connsiteX1" fmla="*/ 740228 w 2960914"/>
                <a:gd name="connsiteY1" fmla="*/ 0 h 3556000"/>
                <a:gd name="connsiteX2" fmla="*/ 740228 w 2960914"/>
                <a:gd name="connsiteY2" fmla="*/ 0 h 3556000"/>
                <a:gd name="connsiteX3" fmla="*/ 1161143 w 2960914"/>
                <a:gd name="connsiteY3" fmla="*/ 116114 h 3556000"/>
                <a:gd name="connsiteX4" fmla="*/ 1727200 w 2960914"/>
                <a:gd name="connsiteY4" fmla="*/ 551542 h 3556000"/>
                <a:gd name="connsiteX5" fmla="*/ 2235200 w 2960914"/>
                <a:gd name="connsiteY5" fmla="*/ 1306285 h 3556000"/>
                <a:gd name="connsiteX6" fmla="*/ 2960914 w 2960914"/>
                <a:gd name="connsiteY6" fmla="*/ 3556000 h 35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0914" h="3556000">
                  <a:moveTo>
                    <a:pt x="0" y="0"/>
                  </a:moveTo>
                  <a:lnTo>
                    <a:pt x="740228" y="0"/>
                  </a:lnTo>
                  <a:lnTo>
                    <a:pt x="740228" y="0"/>
                  </a:lnTo>
                  <a:cubicBezTo>
                    <a:pt x="810380" y="19352"/>
                    <a:pt x="996648" y="24190"/>
                    <a:pt x="1161143" y="116114"/>
                  </a:cubicBezTo>
                  <a:cubicBezTo>
                    <a:pt x="1325638" y="208038"/>
                    <a:pt x="1548191" y="353180"/>
                    <a:pt x="1727200" y="551542"/>
                  </a:cubicBezTo>
                  <a:cubicBezTo>
                    <a:pt x="1906210" y="749904"/>
                    <a:pt x="2029581" y="805542"/>
                    <a:pt x="2235200" y="1306285"/>
                  </a:cubicBezTo>
                  <a:cubicBezTo>
                    <a:pt x="2440819" y="1807028"/>
                    <a:pt x="2700866" y="2681514"/>
                    <a:pt x="2960914" y="3556000"/>
                  </a:cubicBez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animBg="1"/>
      <p:bldP spid="184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124200" y="685800"/>
            <a:ext cx="3352800" cy="4572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50000">
                <a:srgbClr val="3333CC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400" kern="0" dirty="0" err="1">
                <a:solidFill>
                  <a:schemeClr val="bg1"/>
                </a:solidFill>
                <a:latin typeface="+mj-lt"/>
                <a:ea typeface="+mj-ea"/>
              </a:rPr>
              <a:t>Penyelesaian</a:t>
            </a:r>
            <a:endParaRPr lang="en-GB" sz="4400" kern="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1905000" y="1295400"/>
            <a:ext cx="6858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Misal persamaan umumnya  y = k.a</a:t>
            </a:r>
            <a:r>
              <a:rPr lang="en-US" sz="2800" baseline="3000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1905000"/>
            <a:ext cx="6629400" cy="483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 err="1"/>
              <a:t>Grafik</a:t>
            </a:r>
            <a:r>
              <a:rPr lang="en-US" sz="2800" dirty="0"/>
              <a:t> y = </a:t>
            </a:r>
            <a:r>
              <a:rPr lang="en-US" sz="2800" dirty="0" err="1"/>
              <a:t>k.a</a:t>
            </a:r>
            <a:r>
              <a:rPr lang="en-US" sz="2800" baseline="30000" dirty="0" err="1"/>
              <a:t>x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(0,-2), </a:t>
            </a:r>
            <a:r>
              <a:rPr lang="en-US" sz="2800" dirty="0" err="1"/>
              <a:t>maka</a:t>
            </a:r>
            <a:r>
              <a:rPr lang="en-US" sz="2800" dirty="0"/>
              <a:t> :</a:t>
            </a:r>
          </a:p>
          <a:p>
            <a:pPr marL="973138">
              <a:defRPr/>
            </a:pPr>
            <a:r>
              <a:rPr lang="en-US" sz="2800" dirty="0"/>
              <a:t>-2 = k.a</a:t>
            </a:r>
            <a:r>
              <a:rPr lang="en-US" sz="2800" baseline="30000" dirty="0"/>
              <a:t>o</a:t>
            </a:r>
            <a:r>
              <a:rPr lang="en-US" sz="2800" dirty="0"/>
              <a:t> </a:t>
            </a:r>
          </a:p>
          <a:p>
            <a:pPr marL="914400">
              <a:defRPr/>
            </a:pPr>
            <a:r>
              <a:rPr lang="en-US" sz="2800" dirty="0"/>
              <a:t>  k = -2</a:t>
            </a:r>
          </a:p>
          <a:p>
            <a:pPr>
              <a:defRPr/>
            </a:pPr>
            <a:r>
              <a:rPr lang="en-US" sz="2800" dirty="0" err="1"/>
              <a:t>Grafik</a:t>
            </a:r>
            <a:r>
              <a:rPr lang="en-US" sz="2800" dirty="0"/>
              <a:t>  y = </a:t>
            </a:r>
            <a:r>
              <a:rPr lang="en-US" sz="2800" dirty="0" err="1"/>
              <a:t>k.a</a:t>
            </a:r>
            <a:r>
              <a:rPr lang="en-US" sz="2800" baseline="30000" dirty="0" err="1"/>
              <a:t>x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(1,-6), </a:t>
            </a:r>
            <a:r>
              <a:rPr lang="en-US" sz="2800" dirty="0" err="1"/>
              <a:t>maka</a:t>
            </a:r>
            <a:r>
              <a:rPr lang="en-US" sz="2800" dirty="0"/>
              <a:t> :</a:t>
            </a:r>
          </a:p>
          <a:p>
            <a:pPr marL="973138">
              <a:defRPr/>
            </a:pPr>
            <a:r>
              <a:rPr lang="en-US" sz="2800" dirty="0"/>
              <a:t>-6 = -2.a</a:t>
            </a:r>
            <a:r>
              <a:rPr lang="en-US" sz="2800" baseline="30000" dirty="0"/>
              <a:t>1</a:t>
            </a:r>
          </a:p>
          <a:p>
            <a:pPr marL="1089025">
              <a:defRPr/>
            </a:pPr>
            <a:r>
              <a:rPr lang="en-US" sz="2800" dirty="0"/>
              <a:t>a = 3</a:t>
            </a:r>
          </a:p>
          <a:p>
            <a:pPr>
              <a:defRPr/>
            </a:pP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mensubtitusikan</a:t>
            </a:r>
            <a:r>
              <a:rPr lang="en-US" sz="2800" dirty="0"/>
              <a:t> a </a:t>
            </a:r>
            <a:r>
              <a:rPr lang="en-US" sz="2800" dirty="0" err="1"/>
              <a:t>dan</a:t>
            </a:r>
            <a:r>
              <a:rPr lang="en-US" sz="2800" dirty="0"/>
              <a:t> k, </a:t>
            </a:r>
            <a:r>
              <a:rPr lang="en-US" sz="2800" dirty="0" err="1"/>
              <a:t>ke</a:t>
            </a:r>
            <a:r>
              <a:rPr lang="en-US" sz="2800" dirty="0"/>
              <a:t>  y = </a:t>
            </a:r>
            <a:r>
              <a:rPr lang="en-US" sz="2800" dirty="0" err="1"/>
              <a:t>k.a</a:t>
            </a:r>
            <a:r>
              <a:rPr lang="en-US" sz="2800" baseline="30000" dirty="0" err="1"/>
              <a:t>x</a:t>
            </a:r>
            <a:r>
              <a:rPr lang="en-US" sz="2800" dirty="0"/>
              <a:t> ,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persamaan</a:t>
            </a:r>
            <a:r>
              <a:rPr lang="en-US" sz="2800" dirty="0"/>
              <a:t> </a:t>
            </a:r>
            <a:r>
              <a:rPr lang="en-US" sz="2800" dirty="0" err="1"/>
              <a:t>grafik</a:t>
            </a: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b="1" dirty="0" smtClean="0">
                <a:solidFill>
                  <a:srgbClr val="FF0000"/>
                </a:solidFill>
              </a:rPr>
              <a:t>y </a:t>
            </a:r>
            <a:r>
              <a:rPr lang="en-US" sz="2800" b="1" dirty="0">
                <a:solidFill>
                  <a:srgbClr val="FF0000"/>
                </a:solidFill>
              </a:rPr>
              <a:t>= -2. (3)</a:t>
            </a:r>
            <a:r>
              <a:rPr lang="en-US" sz="2800" b="1" baseline="30000" dirty="0">
                <a:solidFill>
                  <a:srgbClr val="FF0000"/>
                </a:solidFill>
              </a:rPr>
              <a:t>x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4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828800" y="533400"/>
            <a:ext cx="7010400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4400" kern="0" dirty="0" err="1">
                <a:solidFill>
                  <a:srgbClr val="FF0000"/>
                </a:solidFill>
                <a:latin typeface="+mj-lt"/>
                <a:ea typeface="+mj-ea"/>
              </a:rPr>
              <a:t>Grafik</a:t>
            </a:r>
            <a:r>
              <a:rPr lang="en-US" sz="4400" kern="0" dirty="0">
                <a:solidFill>
                  <a:srgbClr val="FF0000"/>
                </a:solidFill>
                <a:latin typeface="+mj-lt"/>
                <a:ea typeface="+mj-ea"/>
              </a:rPr>
              <a:t> </a:t>
            </a:r>
            <a:r>
              <a:rPr lang="en-US" sz="4400" kern="0" dirty="0" err="1">
                <a:solidFill>
                  <a:srgbClr val="FF0000"/>
                </a:solidFill>
                <a:latin typeface="+mj-lt"/>
                <a:ea typeface="+mj-ea"/>
              </a:rPr>
              <a:t>Fungsi</a:t>
            </a:r>
            <a:r>
              <a:rPr lang="en-US" sz="4400" kern="0" dirty="0">
                <a:solidFill>
                  <a:srgbClr val="FF0000"/>
                </a:solidFill>
                <a:latin typeface="+mj-lt"/>
                <a:ea typeface="+mj-ea"/>
              </a:rPr>
              <a:t> LOGARITMA</a:t>
            </a:r>
            <a:endParaRPr lang="en-GB" sz="4400" kern="0" dirty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1447800"/>
            <a:ext cx="6858000" cy="5191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 err="1"/>
              <a:t>Menggambar</a:t>
            </a:r>
            <a:r>
              <a:rPr lang="en-US" sz="2800" dirty="0"/>
              <a:t> </a:t>
            </a:r>
            <a:r>
              <a:rPr lang="en-US" sz="2800" dirty="0" err="1"/>
              <a:t>grafik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y = </a:t>
            </a:r>
            <a:r>
              <a:rPr lang="en-US" sz="2800" baseline="40000" dirty="0"/>
              <a:t>2</a:t>
            </a:r>
            <a:r>
              <a:rPr lang="en-US" sz="2800" dirty="0"/>
              <a:t>logx</a:t>
            </a:r>
            <a:endParaRPr lang="en-US" sz="2800" baseline="30000" dirty="0"/>
          </a:p>
        </p:txBody>
      </p:sp>
      <p:graphicFrame>
        <p:nvGraphicFramePr>
          <p:cNvPr id="5178" name="Group 58"/>
          <p:cNvGraphicFramePr>
            <a:graphicFrameLocks noGrp="1"/>
          </p:cNvGraphicFramePr>
          <p:nvPr/>
        </p:nvGraphicFramePr>
        <p:xfrm>
          <a:off x="1981200" y="2590800"/>
          <a:ext cx="6781800" cy="1463040"/>
        </p:xfrm>
        <a:graphic>
          <a:graphicData uri="http://schemas.openxmlformats.org/drawingml/2006/table">
            <a:tbl>
              <a:tblPr/>
              <a:tblGrid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  <a:gridCol w="679450"/>
                <a:gridCol w="677863"/>
                <a:gridCol w="67786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….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….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….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….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505200" y="2743200"/>
            <a:ext cx="4495800" cy="762000"/>
            <a:chOff x="3505200" y="2743200"/>
            <a:chExt cx="4495800" cy="762000"/>
          </a:xfrm>
        </p:grpSpPr>
        <p:graphicFrame>
          <p:nvGraphicFramePr>
            <p:cNvPr id="6" name="Object 40"/>
            <p:cNvGraphicFramePr>
              <a:graphicFrameLocks noChangeAspect="1"/>
            </p:cNvGraphicFramePr>
            <p:nvPr/>
          </p:nvGraphicFramePr>
          <p:xfrm>
            <a:off x="3505200" y="2743200"/>
            <a:ext cx="533400" cy="762000"/>
          </p:xfrm>
          <a:graphic>
            <a:graphicData uri="http://schemas.openxmlformats.org/presentationml/2006/ole">
              <p:oleObj spid="_x0000_s5122" name="Equation" r:id="rId4" imgW="139680" imgH="393480" progId="Equation.3">
                <p:embed/>
              </p:oleObj>
            </a:graphicData>
          </a:graphic>
        </p:graphicFrame>
        <p:graphicFrame>
          <p:nvGraphicFramePr>
            <p:cNvPr id="7" name="Object 41"/>
            <p:cNvGraphicFramePr>
              <a:graphicFrameLocks noChangeAspect="1"/>
            </p:cNvGraphicFramePr>
            <p:nvPr/>
          </p:nvGraphicFramePr>
          <p:xfrm>
            <a:off x="4090988" y="2743200"/>
            <a:ext cx="581025" cy="762000"/>
          </p:xfrm>
          <a:graphic>
            <a:graphicData uri="http://schemas.openxmlformats.org/presentationml/2006/ole">
              <p:oleObj spid="_x0000_s5123" name="Equation" r:id="rId5" imgW="152280" imgH="393480" progId="Equation.3">
                <p:embed/>
              </p:oleObj>
            </a:graphicData>
          </a:graphic>
        </p:graphicFrame>
        <p:graphicFrame>
          <p:nvGraphicFramePr>
            <p:cNvPr id="8" name="Object 42"/>
            <p:cNvGraphicFramePr>
              <a:graphicFrameLocks noChangeAspect="1"/>
            </p:cNvGraphicFramePr>
            <p:nvPr/>
          </p:nvGraphicFramePr>
          <p:xfrm>
            <a:off x="4776788" y="2743200"/>
            <a:ext cx="581025" cy="762000"/>
          </p:xfrm>
          <a:graphic>
            <a:graphicData uri="http://schemas.openxmlformats.org/presentationml/2006/ole">
              <p:oleObj spid="_x0000_s5124" name="Equation" r:id="rId6" imgW="152280" imgH="393480" progId="Equation.3">
                <p:embed/>
              </p:oleObj>
            </a:graphicData>
          </a:graphic>
        </p:graphicFrame>
        <p:sp>
          <p:nvSpPr>
            <p:cNvPr id="9" name="Rectangle 8"/>
            <p:cNvSpPr/>
            <p:nvPr/>
          </p:nvSpPr>
          <p:spPr>
            <a:xfrm>
              <a:off x="5486400" y="2743200"/>
              <a:ext cx="457200" cy="609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800" b="1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72200" y="2743200"/>
              <a:ext cx="457200" cy="609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800" b="1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2743200"/>
              <a:ext cx="457200" cy="609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800" b="1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43800" y="2743200"/>
              <a:ext cx="457200" cy="609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800" b="1" dirty="0">
                  <a:solidFill>
                    <a:srgbClr val="000000"/>
                  </a:solidFill>
                </a:rPr>
                <a:t>8</a:t>
              </a:r>
            </a:p>
          </p:txBody>
        </p:sp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828800" y="1981200"/>
            <a:ext cx="7086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err="1"/>
              <a:t>Tabel</a:t>
            </a:r>
            <a:endParaRPr lang="id-ID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sz="2800" dirty="0" err="1"/>
              <a:t>Gambar</a:t>
            </a:r>
            <a:r>
              <a:rPr lang="en-US" sz="2800" dirty="0"/>
              <a:t> </a:t>
            </a:r>
            <a:r>
              <a:rPr lang="en-US" sz="2800" dirty="0" err="1"/>
              <a:t>titik-titik</a:t>
            </a:r>
            <a:r>
              <a:rPr lang="en-US" sz="2800" dirty="0"/>
              <a:t> (</a:t>
            </a:r>
            <a:r>
              <a:rPr lang="en-US" sz="2800" dirty="0" err="1"/>
              <a:t>x,y</a:t>
            </a:r>
            <a:r>
              <a:rPr lang="en-US" sz="2800" dirty="0"/>
              <a:t>)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bidang</a:t>
            </a:r>
            <a:r>
              <a:rPr lang="en-US" sz="2800" dirty="0"/>
              <a:t> </a:t>
            </a:r>
            <a:r>
              <a:rPr lang="en-US" sz="2800" dirty="0" err="1"/>
              <a:t>koordinat</a:t>
            </a:r>
            <a:r>
              <a:rPr lang="en-US" sz="2800" dirty="0"/>
              <a:t>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hubungkan</a:t>
            </a:r>
            <a:r>
              <a:rPr lang="en-US" sz="2800" dirty="0"/>
              <a:t>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didapat</a:t>
            </a:r>
            <a:r>
              <a:rPr lang="en-US" sz="2800" dirty="0"/>
              <a:t> </a:t>
            </a:r>
            <a:r>
              <a:rPr lang="en-US" sz="2800" dirty="0" err="1"/>
              <a:t>grafik</a:t>
            </a:r>
            <a:r>
              <a:rPr lang="en-US" sz="2800" dirty="0"/>
              <a:t> y = </a:t>
            </a:r>
            <a:r>
              <a:rPr lang="en-US" sz="2800" baseline="40000" dirty="0"/>
              <a:t>2</a:t>
            </a:r>
            <a:r>
              <a:rPr lang="en-US" sz="2800" dirty="0"/>
              <a:t>logx</a:t>
            </a:r>
            <a:endParaRPr lang="en-US" sz="2800" baseline="30000" dirty="0"/>
          </a:p>
          <a:p>
            <a:r>
              <a:rPr lang="en-US" sz="2800" baseline="30000" dirty="0"/>
              <a:t> 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gambar</a:t>
            </a:r>
            <a:r>
              <a:rPr lang="en-US" sz="2800" dirty="0"/>
              <a:t>  </a:t>
            </a:r>
            <a:r>
              <a:rPr lang="en-US" sz="2800" dirty="0" err="1"/>
              <a:t>berikut</a:t>
            </a:r>
            <a:r>
              <a:rPr lang="en-US" sz="2800" dirty="0"/>
              <a:t>…</a:t>
            </a:r>
          </a:p>
          <a:p>
            <a:endParaRPr lang="en-US" dirty="0"/>
          </a:p>
        </p:txBody>
      </p:sp>
      <p:sp>
        <p:nvSpPr>
          <p:cNvPr id="5164" name="TextBox 13"/>
          <p:cNvSpPr txBox="1">
            <a:spLocks noChangeArrowheads="1"/>
          </p:cNvSpPr>
          <p:nvPr/>
        </p:nvSpPr>
        <p:spPr bwMode="auto">
          <a:xfrm>
            <a:off x="8610600" y="4876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429000" y="35814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-3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114800" y="35814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-2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800600" y="3581400"/>
            <a:ext cx="68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-1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562600" y="35814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172200" y="3581400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934200" y="35814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620000" y="3581400"/>
            <a:ext cx="38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 txBox="1">
            <a:spLocks noChangeArrowheads="1"/>
          </p:cNvSpPr>
          <p:nvPr/>
        </p:nvSpPr>
        <p:spPr bwMode="auto">
          <a:xfrm>
            <a:off x="1828800" y="609600"/>
            <a:ext cx="7010400" cy="4572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50000">
                <a:srgbClr val="3333CC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GB" sz="3200" dirty="0">
                <a:solidFill>
                  <a:srgbClr val="FF0000"/>
                </a:solidFill>
                <a:latin typeface="Bernard MT Condensed" pitchFamily="18" charset="0"/>
              </a:rPr>
              <a:t>GRAFIK</a:t>
            </a:r>
            <a:r>
              <a:rPr lang="en-GB" sz="3200" dirty="0">
                <a:solidFill>
                  <a:schemeClr val="bg1"/>
                </a:solidFill>
                <a:latin typeface="Bernard MT Condensed" pitchFamily="18" charset="0"/>
              </a:rPr>
              <a:t> y = </a:t>
            </a:r>
            <a:r>
              <a:rPr lang="en-GB" sz="3200" baseline="30000" dirty="0">
                <a:solidFill>
                  <a:schemeClr val="bg1"/>
                </a:solidFill>
                <a:latin typeface="Bernard MT Condensed" pitchFamily="18" charset="0"/>
              </a:rPr>
              <a:t>2</a:t>
            </a:r>
            <a:r>
              <a:rPr lang="en-GB" sz="3200" dirty="0">
                <a:solidFill>
                  <a:schemeClr val="bg1"/>
                </a:solidFill>
                <a:latin typeface="Bernard MT Condensed" pitchFamily="18" charset="0"/>
              </a:rPr>
              <a:t>logx</a:t>
            </a:r>
            <a:endParaRPr lang="en-GB" sz="3200" baseline="30000" dirty="0">
              <a:solidFill>
                <a:schemeClr val="bg1"/>
              </a:solidFill>
              <a:latin typeface="Bernard MT Condensed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rot="16200000" flipH="1">
            <a:off x="5104606" y="991394"/>
            <a:ext cx="1588" cy="6553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 bwMode="auto">
          <a:xfrm rot="5400000" flipH="1" flipV="1">
            <a:off x="877888" y="3543300"/>
            <a:ext cx="4951412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7" name="TextBox 20"/>
          <p:cNvSpPr txBox="1">
            <a:spLocks noChangeArrowheads="1"/>
          </p:cNvSpPr>
          <p:nvPr/>
        </p:nvSpPr>
        <p:spPr bwMode="auto">
          <a:xfrm>
            <a:off x="1600200" y="426561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8438" name="TextBox 21"/>
          <p:cNvSpPr txBox="1">
            <a:spLocks noChangeArrowheads="1"/>
          </p:cNvSpPr>
          <p:nvPr/>
        </p:nvSpPr>
        <p:spPr bwMode="auto">
          <a:xfrm>
            <a:off x="2133600" y="42656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8439" name="TextBox 22"/>
          <p:cNvSpPr txBox="1">
            <a:spLocks noChangeArrowheads="1"/>
          </p:cNvSpPr>
          <p:nvPr/>
        </p:nvSpPr>
        <p:spPr bwMode="auto">
          <a:xfrm>
            <a:off x="2590800" y="42656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8440" name="TextBox 23"/>
          <p:cNvSpPr txBox="1">
            <a:spLocks noChangeArrowheads="1"/>
          </p:cNvSpPr>
          <p:nvPr/>
        </p:nvSpPr>
        <p:spPr bwMode="auto">
          <a:xfrm>
            <a:off x="3048000" y="42783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8441" name="TextBox 24"/>
          <p:cNvSpPr txBox="1">
            <a:spLocks noChangeArrowheads="1"/>
          </p:cNvSpPr>
          <p:nvPr/>
        </p:nvSpPr>
        <p:spPr bwMode="auto">
          <a:xfrm>
            <a:off x="3657600" y="42656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8442" name="TextBox 25"/>
          <p:cNvSpPr txBox="1">
            <a:spLocks noChangeArrowheads="1"/>
          </p:cNvSpPr>
          <p:nvPr/>
        </p:nvSpPr>
        <p:spPr bwMode="auto">
          <a:xfrm>
            <a:off x="4191000" y="4265613"/>
            <a:ext cx="30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8443" name="TextBox 26"/>
          <p:cNvSpPr txBox="1">
            <a:spLocks noChangeArrowheads="1"/>
          </p:cNvSpPr>
          <p:nvPr/>
        </p:nvSpPr>
        <p:spPr bwMode="auto">
          <a:xfrm>
            <a:off x="4648200" y="42656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8444" name="TextBox 27"/>
          <p:cNvSpPr txBox="1">
            <a:spLocks noChangeArrowheads="1"/>
          </p:cNvSpPr>
          <p:nvPr/>
        </p:nvSpPr>
        <p:spPr bwMode="auto">
          <a:xfrm>
            <a:off x="5105400" y="4265613"/>
            <a:ext cx="53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8445" name="TextBox 28"/>
          <p:cNvSpPr txBox="1">
            <a:spLocks noChangeArrowheads="1"/>
          </p:cNvSpPr>
          <p:nvPr/>
        </p:nvSpPr>
        <p:spPr bwMode="auto">
          <a:xfrm>
            <a:off x="3048000" y="37338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8446" name="TextBox 29"/>
          <p:cNvSpPr txBox="1">
            <a:spLocks noChangeArrowheads="1"/>
          </p:cNvSpPr>
          <p:nvPr/>
        </p:nvSpPr>
        <p:spPr bwMode="auto">
          <a:xfrm>
            <a:off x="3048000" y="3200400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8447" name="TextBox 30"/>
          <p:cNvSpPr txBox="1">
            <a:spLocks noChangeArrowheads="1"/>
          </p:cNvSpPr>
          <p:nvPr/>
        </p:nvSpPr>
        <p:spPr bwMode="auto">
          <a:xfrm>
            <a:off x="3048000" y="26670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8448" name="TextBox 31"/>
          <p:cNvSpPr txBox="1">
            <a:spLocks noChangeArrowheads="1"/>
          </p:cNvSpPr>
          <p:nvPr/>
        </p:nvSpPr>
        <p:spPr bwMode="auto">
          <a:xfrm>
            <a:off x="3048000" y="20574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8449" name="TextBox 32"/>
          <p:cNvSpPr txBox="1">
            <a:spLocks noChangeArrowheads="1"/>
          </p:cNvSpPr>
          <p:nvPr/>
        </p:nvSpPr>
        <p:spPr bwMode="auto">
          <a:xfrm>
            <a:off x="3048000" y="16002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8450" name="TextBox 36"/>
          <p:cNvSpPr txBox="1">
            <a:spLocks noChangeArrowheads="1"/>
          </p:cNvSpPr>
          <p:nvPr/>
        </p:nvSpPr>
        <p:spPr bwMode="auto">
          <a:xfrm>
            <a:off x="2819400" y="100171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8451" name="TextBox 38"/>
          <p:cNvSpPr txBox="1">
            <a:spLocks noChangeArrowheads="1"/>
          </p:cNvSpPr>
          <p:nvPr/>
        </p:nvSpPr>
        <p:spPr bwMode="auto">
          <a:xfrm>
            <a:off x="8305800" y="41910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8452" name="TextBox 39"/>
          <p:cNvSpPr txBox="1">
            <a:spLocks noChangeArrowheads="1"/>
          </p:cNvSpPr>
          <p:nvPr/>
        </p:nvSpPr>
        <p:spPr bwMode="auto">
          <a:xfrm>
            <a:off x="5638800" y="4265613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8453" name="TextBox 40"/>
          <p:cNvSpPr txBox="1">
            <a:spLocks noChangeArrowheads="1"/>
          </p:cNvSpPr>
          <p:nvPr/>
        </p:nvSpPr>
        <p:spPr bwMode="auto">
          <a:xfrm>
            <a:off x="6172200" y="4265613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8454" name="TextBox 41"/>
          <p:cNvSpPr txBox="1">
            <a:spLocks noChangeArrowheads="1"/>
          </p:cNvSpPr>
          <p:nvPr/>
        </p:nvSpPr>
        <p:spPr bwMode="auto">
          <a:xfrm>
            <a:off x="6629400" y="4265613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8455" name="TextBox 42"/>
          <p:cNvSpPr txBox="1">
            <a:spLocks noChangeArrowheads="1"/>
          </p:cNvSpPr>
          <p:nvPr/>
        </p:nvSpPr>
        <p:spPr bwMode="auto">
          <a:xfrm>
            <a:off x="7162800" y="4265613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8456" name="TextBox 44"/>
          <p:cNvSpPr txBox="1">
            <a:spLocks noChangeArrowheads="1"/>
          </p:cNvSpPr>
          <p:nvPr/>
        </p:nvSpPr>
        <p:spPr bwMode="auto">
          <a:xfrm>
            <a:off x="2971800" y="45720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8457" name="TextBox 45"/>
          <p:cNvSpPr txBox="1">
            <a:spLocks noChangeArrowheads="1"/>
          </p:cNvSpPr>
          <p:nvPr/>
        </p:nvSpPr>
        <p:spPr bwMode="auto">
          <a:xfrm>
            <a:off x="3048000" y="5029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8458" name="TextBox 46"/>
          <p:cNvSpPr txBox="1">
            <a:spLocks noChangeArrowheads="1"/>
          </p:cNvSpPr>
          <p:nvPr/>
        </p:nvSpPr>
        <p:spPr bwMode="auto">
          <a:xfrm>
            <a:off x="2971800" y="55626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-3</a:t>
            </a:r>
          </a:p>
        </p:txBody>
      </p:sp>
      <p:pic>
        <p:nvPicPr>
          <p:cNvPr id="28" name="Picture 37" descr="C:\Program Files\Microsoft Office\MEDIA\OFFICE11\Bullets\BD10301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51054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7" descr="C:\Program Files\Microsoft Office\MEDIA\OFFICE11\Bullets\BD10301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47244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7" descr="C:\Program Files\Microsoft Office\MEDIA\OFFICE11\Bullets\BD10301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41910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7" descr="C:\Program Files\Microsoft Office\MEDIA\OFFICE11\Bullets\BD10301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28956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7" descr="C:\Program Files\Microsoft Office\MEDIA\OFFICE11\Bullets\BD10301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4290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7" descr="C:\Program Files\Microsoft Office\MEDIA\OFFICE11\Bullets\BD10301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38100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Freeform 33"/>
          <p:cNvSpPr/>
          <p:nvPr/>
        </p:nvSpPr>
        <p:spPr>
          <a:xfrm>
            <a:off x="3440113" y="2862263"/>
            <a:ext cx="4346575" cy="2740025"/>
          </a:xfrm>
          <a:custGeom>
            <a:avLst/>
            <a:gdLst>
              <a:gd name="connsiteX0" fmla="*/ 0 w 4347028"/>
              <a:gd name="connsiteY0" fmla="*/ 2740781 h 2740781"/>
              <a:gd name="connsiteX1" fmla="*/ 43543 w 4347028"/>
              <a:gd name="connsiteY1" fmla="*/ 2290838 h 2740781"/>
              <a:gd name="connsiteX2" fmla="*/ 145143 w 4347028"/>
              <a:gd name="connsiteY2" fmla="*/ 1927981 h 2740781"/>
              <a:gd name="connsiteX3" fmla="*/ 348343 w 4347028"/>
              <a:gd name="connsiteY3" fmla="*/ 1390953 h 2740781"/>
              <a:gd name="connsiteX4" fmla="*/ 885371 w 4347028"/>
              <a:gd name="connsiteY4" fmla="*/ 1013581 h 2740781"/>
              <a:gd name="connsiteX5" fmla="*/ 1886857 w 4347028"/>
              <a:gd name="connsiteY5" fmla="*/ 621696 h 2740781"/>
              <a:gd name="connsiteX6" fmla="*/ 1886857 w 4347028"/>
              <a:gd name="connsiteY6" fmla="*/ 621696 h 2740781"/>
              <a:gd name="connsiteX7" fmla="*/ 3962400 w 4347028"/>
              <a:gd name="connsiteY7" fmla="*/ 99181 h 2740781"/>
              <a:gd name="connsiteX8" fmla="*/ 4194628 w 4347028"/>
              <a:gd name="connsiteY8" fmla="*/ 26610 h 274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7028" h="2740781">
                <a:moveTo>
                  <a:pt x="0" y="2740781"/>
                </a:moveTo>
                <a:cubicBezTo>
                  <a:pt x="9676" y="2583543"/>
                  <a:pt x="19353" y="2426305"/>
                  <a:pt x="43543" y="2290838"/>
                </a:cubicBezTo>
                <a:cubicBezTo>
                  <a:pt x="67734" y="2155371"/>
                  <a:pt x="94343" y="2077962"/>
                  <a:pt x="145143" y="1927981"/>
                </a:cubicBezTo>
                <a:cubicBezTo>
                  <a:pt x="195943" y="1778000"/>
                  <a:pt x="224972" y="1543353"/>
                  <a:pt x="348343" y="1390953"/>
                </a:cubicBezTo>
                <a:cubicBezTo>
                  <a:pt x="471714" y="1238553"/>
                  <a:pt x="628952" y="1141791"/>
                  <a:pt x="885371" y="1013581"/>
                </a:cubicBezTo>
                <a:cubicBezTo>
                  <a:pt x="1141790" y="885372"/>
                  <a:pt x="1886857" y="621696"/>
                  <a:pt x="1886857" y="621696"/>
                </a:cubicBezTo>
                <a:lnTo>
                  <a:pt x="1886857" y="621696"/>
                </a:lnTo>
                <a:lnTo>
                  <a:pt x="3962400" y="99181"/>
                </a:lnTo>
                <a:cubicBezTo>
                  <a:pt x="4347028" y="0"/>
                  <a:pt x="4270828" y="13305"/>
                  <a:pt x="4194628" y="2661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5" name="Rectangle 60"/>
          <p:cNvSpPr>
            <a:spLocks noChangeArrowheads="1"/>
          </p:cNvSpPr>
          <p:nvPr/>
        </p:nvSpPr>
        <p:spPr bwMode="auto">
          <a:xfrm>
            <a:off x="7620000" y="2754313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baseline="30000"/>
              <a:t>2</a:t>
            </a:r>
            <a:r>
              <a:rPr lang="en-GB" sz="2000"/>
              <a:t>logx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752600" y="3352800"/>
            <a:ext cx="7162800" cy="158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5400000" flipH="1" flipV="1">
            <a:off x="-152399" y="3276600"/>
            <a:ext cx="5486400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0" name="TextBox 7"/>
          <p:cNvSpPr txBox="1">
            <a:spLocks noChangeArrowheads="1"/>
          </p:cNvSpPr>
          <p:nvPr/>
        </p:nvSpPr>
        <p:spPr bwMode="auto">
          <a:xfrm>
            <a:off x="2286000" y="33528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</a:t>
            </a:r>
          </a:p>
        </p:txBody>
      </p:sp>
      <p:sp>
        <p:nvSpPr>
          <p:cNvPr id="19461" name="TextBox 8"/>
          <p:cNvSpPr txBox="1">
            <a:spLocks noChangeArrowheads="1"/>
          </p:cNvSpPr>
          <p:nvPr/>
        </p:nvSpPr>
        <p:spPr bwMode="auto">
          <a:xfrm>
            <a:off x="2362200" y="259080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2362200" y="1981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9463" name="TextBox 10"/>
          <p:cNvSpPr txBox="1">
            <a:spLocks noChangeArrowheads="1"/>
          </p:cNvSpPr>
          <p:nvPr/>
        </p:nvSpPr>
        <p:spPr bwMode="auto">
          <a:xfrm>
            <a:off x="2362200" y="1371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9464" name="TextBox 11"/>
          <p:cNvSpPr txBox="1">
            <a:spLocks noChangeArrowheads="1"/>
          </p:cNvSpPr>
          <p:nvPr/>
        </p:nvSpPr>
        <p:spPr bwMode="auto">
          <a:xfrm>
            <a:off x="2209800" y="39624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9465" name="TextBox 12"/>
          <p:cNvSpPr txBox="1">
            <a:spLocks noChangeArrowheads="1"/>
          </p:cNvSpPr>
          <p:nvPr/>
        </p:nvSpPr>
        <p:spPr bwMode="auto">
          <a:xfrm>
            <a:off x="2209800" y="4495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9466" name="TextBox 13"/>
          <p:cNvSpPr txBox="1">
            <a:spLocks noChangeArrowheads="1"/>
          </p:cNvSpPr>
          <p:nvPr/>
        </p:nvSpPr>
        <p:spPr bwMode="auto">
          <a:xfrm>
            <a:off x="2133600" y="51054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9467" name="TextBox 14"/>
          <p:cNvSpPr txBox="1">
            <a:spLocks noChangeArrowheads="1"/>
          </p:cNvSpPr>
          <p:nvPr/>
        </p:nvSpPr>
        <p:spPr bwMode="auto">
          <a:xfrm>
            <a:off x="4114800" y="33528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9468" name="TextBox 15"/>
          <p:cNvSpPr txBox="1">
            <a:spLocks noChangeArrowheads="1"/>
          </p:cNvSpPr>
          <p:nvPr/>
        </p:nvSpPr>
        <p:spPr bwMode="auto">
          <a:xfrm>
            <a:off x="5638800" y="33528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9</a:t>
            </a:r>
          </a:p>
        </p:txBody>
      </p:sp>
      <p:cxnSp>
        <p:nvCxnSpPr>
          <p:cNvPr id="14" name="Straight Connector 13"/>
          <p:cNvCxnSpPr>
            <a:stCxn id="19461" idx="3"/>
          </p:cNvCxnSpPr>
          <p:nvPr/>
        </p:nvCxnSpPr>
        <p:spPr>
          <a:xfrm flipV="1">
            <a:off x="2590800" y="2743200"/>
            <a:ext cx="1676400" cy="317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90800" y="2133600"/>
            <a:ext cx="3124200" cy="317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590800" y="1524000"/>
            <a:ext cx="5562600" cy="317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590800" y="4159250"/>
            <a:ext cx="1676400" cy="317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590800" y="4692650"/>
            <a:ext cx="3124200" cy="317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590800" y="5257800"/>
            <a:ext cx="5562600" cy="317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75" name="Picture 37" descr="C:\Program Files\Microsoft Office\MEDIA\OFFICE11\Bullets\BD10301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6670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6" name="Picture 37" descr="C:\Program Files\Microsoft Office\MEDIA\OFFICE11\Bullets\BD10301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20574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7" name="Picture 37" descr="C:\Program Files\Microsoft Office\MEDIA\OFFICE11\Bullets\BD10301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1447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8" name="Picture 37" descr="C:\Program Files\Microsoft Office\MEDIA\OFFICE11\Bullets\BD10301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40386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9" name="Picture 37" descr="C:\Program Files\Microsoft Office\MEDIA\OFFICE11\Bullets\BD10301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46482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0" name="Picture 37" descr="C:\Program Files\Microsoft Office\MEDIA\OFFICE11\Bullets\BD10301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51816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1" name="Picture 37" descr="C:\Program Files\Microsoft Office\MEDIA\OFFICE11\Bullets\BD10301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4114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2" name="Picture 37" descr="C:\Program Files\Microsoft Office\MEDIA\OFFICE11\Bullets\BD10301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6482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3" name="Picture 37" descr="C:\Program Files\Microsoft Office\MEDIA\OFFICE11\Bullets\BD10301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26670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4" name="Picture 37" descr="C:\Program Files\Microsoft Office\MEDIA\OFFICE11\Bullets\BD10301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0574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Freeform 29"/>
          <p:cNvSpPr/>
          <p:nvPr/>
        </p:nvSpPr>
        <p:spPr>
          <a:xfrm>
            <a:off x="2641600" y="1358900"/>
            <a:ext cx="5969000" cy="3962400"/>
          </a:xfrm>
          <a:custGeom>
            <a:avLst/>
            <a:gdLst>
              <a:gd name="connsiteX0" fmla="*/ 0 w 5969000"/>
              <a:gd name="connsiteY0" fmla="*/ 0 h 3962400"/>
              <a:gd name="connsiteX1" fmla="*/ 76200 w 5969000"/>
              <a:gd name="connsiteY1" fmla="*/ 800100 h 3962400"/>
              <a:gd name="connsiteX2" fmla="*/ 228600 w 5969000"/>
              <a:gd name="connsiteY2" fmla="*/ 1435100 h 3962400"/>
              <a:gd name="connsiteX3" fmla="*/ 228600 w 5969000"/>
              <a:gd name="connsiteY3" fmla="*/ 1435100 h 3962400"/>
              <a:gd name="connsiteX4" fmla="*/ 1612900 w 5969000"/>
              <a:gd name="connsiteY4" fmla="*/ 2781300 h 3962400"/>
              <a:gd name="connsiteX5" fmla="*/ 3073400 w 5969000"/>
              <a:gd name="connsiteY5" fmla="*/ 3390900 h 3962400"/>
              <a:gd name="connsiteX6" fmla="*/ 5638800 w 5969000"/>
              <a:gd name="connsiteY6" fmla="*/ 3898900 h 3962400"/>
              <a:gd name="connsiteX7" fmla="*/ 5969000 w 5969000"/>
              <a:gd name="connsiteY7" fmla="*/ 396240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000" h="3962400">
                <a:moveTo>
                  <a:pt x="0" y="0"/>
                </a:moveTo>
                <a:cubicBezTo>
                  <a:pt x="19050" y="280458"/>
                  <a:pt x="38100" y="560917"/>
                  <a:pt x="76200" y="800100"/>
                </a:cubicBezTo>
                <a:cubicBezTo>
                  <a:pt x="114300" y="1039283"/>
                  <a:pt x="228600" y="1435100"/>
                  <a:pt x="228600" y="1435100"/>
                </a:cubicBezTo>
                <a:lnTo>
                  <a:pt x="228600" y="1435100"/>
                </a:lnTo>
                <a:cubicBezTo>
                  <a:pt x="459317" y="1659467"/>
                  <a:pt x="1138767" y="2455333"/>
                  <a:pt x="1612900" y="2781300"/>
                </a:cubicBezTo>
                <a:cubicBezTo>
                  <a:pt x="2087033" y="3107267"/>
                  <a:pt x="2402417" y="3204633"/>
                  <a:pt x="3073400" y="3390900"/>
                </a:cubicBezTo>
                <a:cubicBezTo>
                  <a:pt x="3744383" y="3577167"/>
                  <a:pt x="5638800" y="3898900"/>
                  <a:pt x="5638800" y="3898900"/>
                </a:cubicBezTo>
                <a:lnTo>
                  <a:pt x="5969000" y="3962400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641600" y="1392238"/>
            <a:ext cx="5943600" cy="3941762"/>
          </a:xfrm>
          <a:custGeom>
            <a:avLst/>
            <a:gdLst>
              <a:gd name="connsiteX0" fmla="*/ 0 w 5943600"/>
              <a:gd name="connsiteY0" fmla="*/ 3941233 h 3941233"/>
              <a:gd name="connsiteX1" fmla="*/ 63500 w 5943600"/>
              <a:gd name="connsiteY1" fmla="*/ 3331633 h 3941233"/>
              <a:gd name="connsiteX2" fmla="*/ 63500 w 5943600"/>
              <a:gd name="connsiteY2" fmla="*/ 3331633 h 3941233"/>
              <a:gd name="connsiteX3" fmla="*/ 228600 w 5943600"/>
              <a:gd name="connsiteY3" fmla="*/ 2823633 h 3941233"/>
              <a:gd name="connsiteX4" fmla="*/ 762000 w 5943600"/>
              <a:gd name="connsiteY4" fmla="*/ 1972733 h 3941233"/>
              <a:gd name="connsiteX5" fmla="*/ 1638300 w 5943600"/>
              <a:gd name="connsiteY5" fmla="*/ 1325033 h 3941233"/>
              <a:gd name="connsiteX6" fmla="*/ 3073400 w 5943600"/>
              <a:gd name="connsiteY6" fmla="*/ 740833 h 3941233"/>
              <a:gd name="connsiteX7" fmla="*/ 5499100 w 5943600"/>
              <a:gd name="connsiteY7" fmla="*/ 118533 h 3941233"/>
              <a:gd name="connsiteX8" fmla="*/ 5740400 w 5943600"/>
              <a:gd name="connsiteY8" fmla="*/ 29633 h 394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43600" h="3941233">
                <a:moveTo>
                  <a:pt x="0" y="3941233"/>
                </a:moveTo>
                <a:lnTo>
                  <a:pt x="63500" y="3331633"/>
                </a:lnTo>
                <a:lnTo>
                  <a:pt x="63500" y="3331633"/>
                </a:lnTo>
                <a:cubicBezTo>
                  <a:pt x="91017" y="3246966"/>
                  <a:pt x="112183" y="3050116"/>
                  <a:pt x="228600" y="2823633"/>
                </a:cubicBezTo>
                <a:cubicBezTo>
                  <a:pt x="345017" y="2597150"/>
                  <a:pt x="527050" y="2222500"/>
                  <a:pt x="762000" y="1972733"/>
                </a:cubicBezTo>
                <a:cubicBezTo>
                  <a:pt x="996950" y="1722966"/>
                  <a:pt x="1253067" y="1530350"/>
                  <a:pt x="1638300" y="1325033"/>
                </a:cubicBezTo>
                <a:cubicBezTo>
                  <a:pt x="2023533" y="1119716"/>
                  <a:pt x="2429933" y="941916"/>
                  <a:pt x="3073400" y="740833"/>
                </a:cubicBezTo>
                <a:cubicBezTo>
                  <a:pt x="3716867" y="539750"/>
                  <a:pt x="5054600" y="237066"/>
                  <a:pt x="5499100" y="118533"/>
                </a:cubicBezTo>
                <a:cubicBezTo>
                  <a:pt x="5943600" y="0"/>
                  <a:pt x="5842000" y="14816"/>
                  <a:pt x="5740400" y="29633"/>
                </a:cubicBezTo>
              </a:path>
            </a:pathLst>
          </a:cu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2" name="TextBox 38"/>
          <p:cNvSpPr txBox="1">
            <a:spLocks noChangeArrowheads="1"/>
          </p:cNvSpPr>
          <p:nvPr/>
        </p:nvSpPr>
        <p:spPr bwMode="auto">
          <a:xfrm>
            <a:off x="7162800" y="914400"/>
            <a:ext cx="1600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y = </a:t>
            </a:r>
            <a:r>
              <a:rPr lang="en-US" sz="2800" baseline="50000"/>
              <a:t>3</a:t>
            </a:r>
            <a:r>
              <a:rPr lang="en-US" sz="2800"/>
              <a:t>log x </a:t>
            </a:r>
          </a:p>
        </p:txBody>
      </p:sp>
      <p:sp>
        <p:nvSpPr>
          <p:cNvPr id="33" name="TextBox 39"/>
          <p:cNvSpPr txBox="1">
            <a:spLocks noChangeArrowheads="1"/>
          </p:cNvSpPr>
          <p:nvPr/>
        </p:nvSpPr>
        <p:spPr bwMode="auto">
          <a:xfrm>
            <a:off x="6858000" y="5334000"/>
            <a:ext cx="1905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y = </a:t>
            </a:r>
            <a:r>
              <a:rPr lang="en-US" sz="2800" baseline="50000"/>
              <a:t>1/3</a:t>
            </a:r>
            <a:r>
              <a:rPr lang="en-US" sz="2800"/>
              <a:t>log x </a:t>
            </a:r>
          </a:p>
        </p:txBody>
      </p:sp>
      <p:sp>
        <p:nvSpPr>
          <p:cNvPr id="19489" name="TextBox 40"/>
          <p:cNvSpPr txBox="1">
            <a:spLocks noChangeArrowheads="1"/>
          </p:cNvSpPr>
          <p:nvPr/>
        </p:nvSpPr>
        <p:spPr bwMode="auto">
          <a:xfrm>
            <a:off x="8382000" y="3048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9490" name="TextBox 41"/>
          <p:cNvSpPr txBox="1">
            <a:spLocks noChangeArrowheads="1"/>
          </p:cNvSpPr>
          <p:nvPr/>
        </p:nvSpPr>
        <p:spPr bwMode="auto">
          <a:xfrm>
            <a:off x="2209800" y="609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828800" y="609600"/>
            <a:ext cx="6553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err="1"/>
              <a:t>Berdasarkan</a:t>
            </a:r>
            <a:r>
              <a:rPr lang="en-US" sz="3200" dirty="0"/>
              <a:t> </a:t>
            </a:r>
            <a:r>
              <a:rPr lang="en-US" sz="3200" dirty="0" err="1"/>
              <a:t>gambar</a:t>
            </a:r>
            <a:r>
              <a:rPr lang="en-US" sz="3200" dirty="0"/>
              <a:t>  </a:t>
            </a:r>
            <a:r>
              <a:rPr lang="en-US" sz="3200" dirty="0" smtClean="0"/>
              <a:t>: </a:t>
            </a:r>
            <a:endParaRPr lang="en-US" sz="3200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905000" y="1219200"/>
            <a:ext cx="6629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Tx/>
              <a:buAutoNum type="alphaLcPeriod"/>
            </a:pPr>
            <a:r>
              <a:rPr lang="en-US" sz="3200"/>
              <a:t>Grafik y = </a:t>
            </a:r>
            <a:r>
              <a:rPr lang="en-US" sz="3200" baseline="50000"/>
              <a:t>3</a:t>
            </a:r>
            <a:r>
              <a:rPr lang="en-US" sz="3200"/>
              <a:t>log x dan grafik </a:t>
            </a:r>
          </a:p>
          <a:p>
            <a:pPr marL="514350" indent="-514350"/>
            <a:r>
              <a:rPr lang="en-US" sz="3200"/>
              <a:t>      y = </a:t>
            </a:r>
            <a:r>
              <a:rPr lang="en-US" sz="3200" baseline="50000"/>
              <a:t>1/3</a:t>
            </a:r>
            <a:r>
              <a:rPr lang="en-US" sz="3200"/>
              <a:t>log x simetris. Sumbu simetrisnya adalah sumbu X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905000" y="2819400"/>
            <a:ext cx="6705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6400" indent="-406400"/>
            <a:r>
              <a:rPr lang="en-US" sz="3200"/>
              <a:t>b. Kedua grafik berpotongan di titik (1,0)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828800" y="4038600"/>
            <a:ext cx="69342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3200"/>
              <a:t>c. Asimtot kedua grafik adalah sumbu Y dan disebut asimtot tegak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429000" y="685800"/>
            <a:ext cx="3048000" cy="57943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KESIMPULAN</a:t>
            </a: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905000" y="2246313"/>
            <a:ext cx="6858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2. Grafik fungsi y = </a:t>
            </a:r>
            <a:r>
              <a:rPr lang="en-US" sz="2800" baseline="50000"/>
              <a:t>a</a:t>
            </a:r>
            <a:r>
              <a:rPr lang="en-US" sz="2800"/>
              <a:t>log x dan </a:t>
            </a:r>
          </a:p>
          <a:p>
            <a:r>
              <a:rPr lang="en-US" sz="2800"/>
              <a:t>     y = </a:t>
            </a:r>
            <a:r>
              <a:rPr lang="en-US" sz="2800" baseline="50000"/>
              <a:t>1/a</a:t>
            </a:r>
            <a:r>
              <a:rPr lang="en-US" sz="2800"/>
              <a:t>log x berpotongan di titik (1, 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3265488"/>
            <a:ext cx="6858000" cy="2678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2800" dirty="0"/>
              <a:t>3. </a:t>
            </a:r>
            <a:r>
              <a:rPr lang="en-US" sz="2800" dirty="0" err="1"/>
              <a:t>Grafik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y = </a:t>
            </a:r>
            <a:r>
              <a:rPr lang="en-US" sz="2800" baseline="50000" dirty="0" err="1"/>
              <a:t>a</a:t>
            </a:r>
            <a:r>
              <a:rPr lang="en-US" sz="2800" dirty="0" err="1"/>
              <a:t>log</a:t>
            </a:r>
            <a:r>
              <a:rPr lang="en-US" sz="2800" dirty="0"/>
              <a:t> x </a:t>
            </a:r>
            <a:r>
              <a:rPr lang="en-US" sz="2800" dirty="0" err="1"/>
              <a:t>dan</a:t>
            </a:r>
            <a:r>
              <a:rPr lang="en-US" sz="2800" dirty="0"/>
              <a:t> y = </a:t>
            </a:r>
            <a:r>
              <a:rPr lang="en-US" sz="2800" baseline="50000" dirty="0"/>
              <a:t>1/</a:t>
            </a:r>
            <a:r>
              <a:rPr lang="en-US" sz="2800" baseline="50000" dirty="0" err="1"/>
              <a:t>a</a:t>
            </a:r>
            <a:r>
              <a:rPr lang="en-US" sz="2800" dirty="0" err="1"/>
              <a:t>log</a:t>
            </a:r>
            <a:r>
              <a:rPr lang="en-US" sz="2800" dirty="0"/>
              <a:t> x    </a:t>
            </a:r>
            <a:r>
              <a:rPr lang="en-US" sz="2800" dirty="0" err="1"/>
              <a:t>berada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  <a:r>
              <a:rPr lang="en-US" sz="2800" dirty="0" err="1"/>
              <a:t>sebelah</a:t>
            </a:r>
            <a:r>
              <a:rPr lang="en-US" sz="2800" dirty="0"/>
              <a:t> </a:t>
            </a:r>
            <a:r>
              <a:rPr lang="en-US" sz="2800" dirty="0" err="1"/>
              <a:t>kanan</a:t>
            </a:r>
            <a:r>
              <a:rPr lang="en-US" sz="2800" dirty="0"/>
              <a:t> </a:t>
            </a:r>
            <a:r>
              <a:rPr lang="en-US" sz="2800" dirty="0" err="1"/>
              <a:t>sumbu</a:t>
            </a:r>
            <a:r>
              <a:rPr lang="en-US" sz="2800" dirty="0"/>
              <a:t> Y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pernah</a:t>
            </a:r>
            <a:r>
              <a:rPr lang="en-US" sz="2800" dirty="0"/>
              <a:t> </a:t>
            </a:r>
            <a:r>
              <a:rPr lang="en-US" sz="2800" dirty="0" err="1"/>
              <a:t>memotong</a:t>
            </a:r>
            <a:r>
              <a:rPr lang="en-US" sz="2800" dirty="0"/>
              <a:t> </a:t>
            </a:r>
            <a:r>
              <a:rPr lang="en-US" sz="2800" dirty="0" err="1"/>
              <a:t>sumbu</a:t>
            </a:r>
            <a:r>
              <a:rPr lang="en-US" sz="2800" dirty="0"/>
              <a:t> Y.</a:t>
            </a:r>
          </a:p>
          <a:p>
            <a:pPr marL="177800" indent="-177800">
              <a:defRPr/>
            </a:pPr>
            <a:endParaRPr lang="en-US" sz="2800" dirty="0"/>
          </a:p>
          <a:p>
            <a:pPr marL="177800" indent="-177800">
              <a:defRPr/>
            </a:pPr>
            <a:r>
              <a:rPr lang="en-US" sz="2800" dirty="0" err="1"/>
              <a:t>Sumbu</a:t>
            </a:r>
            <a:r>
              <a:rPr lang="en-US" sz="2800" dirty="0"/>
              <a:t> Y </a:t>
            </a:r>
            <a:r>
              <a:rPr lang="en-US" sz="2800" dirty="0" err="1"/>
              <a:t>bertindak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Asimtot</a:t>
            </a:r>
            <a:r>
              <a:rPr lang="en-US" sz="2800" dirty="0"/>
              <a:t> </a:t>
            </a:r>
            <a:r>
              <a:rPr lang="en-US" sz="2800" dirty="0" err="1"/>
              <a:t>tegak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kedua</a:t>
            </a:r>
            <a:r>
              <a:rPr lang="en-US" sz="2800" dirty="0"/>
              <a:t> </a:t>
            </a:r>
            <a:r>
              <a:rPr lang="en-US" sz="2800" dirty="0" err="1"/>
              <a:t>grafik</a:t>
            </a:r>
            <a:r>
              <a:rPr lang="en-US" sz="2800" dirty="0"/>
              <a:t> 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05000" y="1282700"/>
            <a:ext cx="6934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2100" indent="-292100">
              <a:defRPr/>
            </a:pPr>
            <a:r>
              <a:rPr lang="en-US" sz="2800" dirty="0"/>
              <a:t>1. </a:t>
            </a:r>
            <a:r>
              <a:rPr lang="en-US" sz="2800" dirty="0" err="1"/>
              <a:t>Grafik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y = </a:t>
            </a:r>
            <a:r>
              <a:rPr lang="en-US" sz="2800" baseline="50000" dirty="0" err="1"/>
              <a:t>a</a:t>
            </a:r>
            <a:r>
              <a:rPr lang="en-US" sz="2800" dirty="0" err="1"/>
              <a:t>log</a:t>
            </a:r>
            <a:r>
              <a:rPr lang="en-US" sz="2800" dirty="0"/>
              <a:t> x </a:t>
            </a:r>
            <a:r>
              <a:rPr lang="en-US" sz="2800" dirty="0" err="1"/>
              <a:t>dan</a:t>
            </a:r>
            <a:r>
              <a:rPr lang="en-US" sz="2800" dirty="0"/>
              <a:t>  </a:t>
            </a:r>
          </a:p>
          <a:p>
            <a:pPr>
              <a:defRPr/>
            </a:pPr>
            <a:r>
              <a:rPr lang="en-US" sz="2800" dirty="0"/>
              <a:t>     y = </a:t>
            </a:r>
            <a:r>
              <a:rPr lang="en-US" sz="2800" baseline="50000" dirty="0"/>
              <a:t>1/</a:t>
            </a:r>
            <a:r>
              <a:rPr lang="en-US" sz="2800" baseline="50000" dirty="0" err="1"/>
              <a:t>a</a:t>
            </a:r>
            <a:r>
              <a:rPr lang="en-US" sz="2800" dirty="0" err="1"/>
              <a:t>log</a:t>
            </a:r>
            <a:r>
              <a:rPr lang="en-US" sz="2800" dirty="0"/>
              <a:t> x </a:t>
            </a:r>
            <a:r>
              <a:rPr lang="en-US" sz="2800" dirty="0" err="1"/>
              <a:t>Simetris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sumbu</a:t>
            </a:r>
            <a:r>
              <a:rPr lang="en-US" sz="2800" dirty="0"/>
              <a:t> X</a:t>
            </a:r>
          </a:p>
          <a:p>
            <a:pPr>
              <a:defRPr/>
            </a:pPr>
            <a:r>
              <a:rPr lang="en-US" sz="2800" dirty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 idx="4294967295"/>
          </p:nvPr>
        </p:nvSpPr>
        <p:spPr>
          <a:xfrm>
            <a:off x="3581400" y="533400"/>
            <a:ext cx="2846387" cy="5778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CONTOH</a:t>
            </a:r>
          </a:p>
        </p:txBody>
      </p:sp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1828800" y="1219200"/>
            <a:ext cx="5486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Tentukan rumus fungsi dari grafik  logaritma berikut !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133600" y="2284413"/>
            <a:ext cx="4914900" cy="2744787"/>
            <a:chOff x="2133600" y="2284413"/>
            <a:chExt cx="4914900" cy="2744787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2133600" y="4189413"/>
              <a:ext cx="4876800" cy="317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1217613" y="3656013"/>
              <a:ext cx="2744787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35" name="TextBox 7"/>
            <p:cNvSpPr txBox="1">
              <a:spLocks noChangeArrowheads="1"/>
            </p:cNvSpPr>
            <p:nvPr/>
          </p:nvSpPr>
          <p:spPr bwMode="auto">
            <a:xfrm>
              <a:off x="2362200" y="4189413"/>
              <a:ext cx="2286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O</a:t>
              </a:r>
            </a:p>
          </p:txBody>
        </p:sp>
        <p:sp>
          <p:nvSpPr>
            <p:cNvPr id="22536" name="TextBox 8"/>
            <p:cNvSpPr txBox="1">
              <a:spLocks noChangeArrowheads="1"/>
            </p:cNvSpPr>
            <p:nvPr/>
          </p:nvSpPr>
          <p:spPr bwMode="auto">
            <a:xfrm>
              <a:off x="2819400" y="4189413"/>
              <a:ext cx="3810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2537" name="TextBox 9"/>
            <p:cNvSpPr txBox="1">
              <a:spLocks noChangeArrowheads="1"/>
            </p:cNvSpPr>
            <p:nvPr/>
          </p:nvSpPr>
          <p:spPr bwMode="auto">
            <a:xfrm>
              <a:off x="3352800" y="4189413"/>
              <a:ext cx="3810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2538" name="TextBox 10"/>
            <p:cNvSpPr txBox="1">
              <a:spLocks noChangeArrowheads="1"/>
            </p:cNvSpPr>
            <p:nvPr/>
          </p:nvSpPr>
          <p:spPr bwMode="auto">
            <a:xfrm>
              <a:off x="3886200" y="4189413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2539" name="TextBox 11"/>
            <p:cNvSpPr txBox="1">
              <a:spLocks noChangeArrowheads="1"/>
            </p:cNvSpPr>
            <p:nvPr/>
          </p:nvSpPr>
          <p:spPr bwMode="auto">
            <a:xfrm>
              <a:off x="4343400" y="4189413"/>
              <a:ext cx="4572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22540" name="TextBox 12"/>
            <p:cNvSpPr txBox="1">
              <a:spLocks noChangeArrowheads="1"/>
            </p:cNvSpPr>
            <p:nvPr/>
          </p:nvSpPr>
          <p:spPr bwMode="auto">
            <a:xfrm>
              <a:off x="4876800" y="4189413"/>
              <a:ext cx="3810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2541" name="TextBox 13"/>
            <p:cNvSpPr txBox="1">
              <a:spLocks noChangeArrowheads="1"/>
            </p:cNvSpPr>
            <p:nvPr/>
          </p:nvSpPr>
          <p:spPr bwMode="auto">
            <a:xfrm>
              <a:off x="5410200" y="4189413"/>
              <a:ext cx="3810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22542" name="TextBox 14"/>
            <p:cNvSpPr txBox="1">
              <a:spLocks noChangeArrowheads="1"/>
            </p:cNvSpPr>
            <p:nvPr/>
          </p:nvSpPr>
          <p:spPr bwMode="auto">
            <a:xfrm>
              <a:off x="5943600" y="4189413"/>
              <a:ext cx="4572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22543" name="TextBox 15"/>
            <p:cNvSpPr txBox="1">
              <a:spLocks noChangeArrowheads="1"/>
            </p:cNvSpPr>
            <p:nvPr/>
          </p:nvSpPr>
          <p:spPr bwMode="auto">
            <a:xfrm>
              <a:off x="6400800" y="4202113"/>
              <a:ext cx="4572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2544" name="TextBox 16"/>
            <p:cNvSpPr txBox="1">
              <a:spLocks noChangeArrowheads="1"/>
            </p:cNvSpPr>
            <p:nvPr/>
          </p:nvSpPr>
          <p:spPr bwMode="auto">
            <a:xfrm>
              <a:off x="2209800" y="4646613"/>
              <a:ext cx="4572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22545" name="TextBox 17"/>
            <p:cNvSpPr txBox="1">
              <a:spLocks noChangeArrowheads="1"/>
            </p:cNvSpPr>
            <p:nvPr/>
          </p:nvSpPr>
          <p:spPr bwMode="auto">
            <a:xfrm>
              <a:off x="2133600" y="3656013"/>
              <a:ext cx="6096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1/2</a:t>
              </a:r>
            </a:p>
          </p:txBody>
        </p:sp>
        <p:sp>
          <p:nvSpPr>
            <p:cNvPr id="22546" name="TextBox 18"/>
            <p:cNvSpPr txBox="1">
              <a:spLocks noChangeArrowheads="1"/>
            </p:cNvSpPr>
            <p:nvPr/>
          </p:nvSpPr>
          <p:spPr bwMode="auto">
            <a:xfrm>
              <a:off x="2209800" y="3275013"/>
              <a:ext cx="6096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2547" name="TextBox 19"/>
            <p:cNvSpPr txBox="1">
              <a:spLocks noChangeArrowheads="1"/>
            </p:cNvSpPr>
            <p:nvPr/>
          </p:nvSpPr>
          <p:spPr bwMode="auto">
            <a:xfrm>
              <a:off x="2209800" y="2436813"/>
              <a:ext cx="5334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590800" y="3810000"/>
              <a:ext cx="914400" cy="1588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590800" y="3429000"/>
              <a:ext cx="1905000" cy="1588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90800" y="2895600"/>
              <a:ext cx="3962400" cy="1588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3314701" y="3998912"/>
              <a:ext cx="381000" cy="317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4190207" y="3809206"/>
              <a:ext cx="762000" cy="1587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5980907" y="3542506"/>
              <a:ext cx="1295400" cy="1587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2654300" y="2806700"/>
              <a:ext cx="4394200" cy="2184400"/>
            </a:xfrm>
            <a:custGeom>
              <a:avLst/>
              <a:gdLst>
                <a:gd name="connsiteX0" fmla="*/ 0 w 4394200"/>
                <a:gd name="connsiteY0" fmla="*/ 2184400 h 2184400"/>
                <a:gd name="connsiteX1" fmla="*/ 63500 w 4394200"/>
                <a:gd name="connsiteY1" fmla="*/ 1752600 h 2184400"/>
                <a:gd name="connsiteX2" fmla="*/ 342900 w 4394200"/>
                <a:gd name="connsiteY2" fmla="*/ 1397000 h 2184400"/>
                <a:gd name="connsiteX3" fmla="*/ 838200 w 4394200"/>
                <a:gd name="connsiteY3" fmla="*/ 1028700 h 2184400"/>
                <a:gd name="connsiteX4" fmla="*/ 1917700 w 4394200"/>
                <a:gd name="connsiteY4" fmla="*/ 635000 h 2184400"/>
                <a:gd name="connsiteX5" fmla="*/ 4000500 w 4394200"/>
                <a:gd name="connsiteY5" fmla="*/ 101600 h 2184400"/>
                <a:gd name="connsiteX6" fmla="*/ 4279900 w 4394200"/>
                <a:gd name="connsiteY6" fmla="*/ 25400 h 2184400"/>
                <a:gd name="connsiteX7" fmla="*/ 4279900 w 4394200"/>
                <a:gd name="connsiteY7" fmla="*/ 25400 h 2184400"/>
                <a:gd name="connsiteX8" fmla="*/ 4279900 w 4394200"/>
                <a:gd name="connsiteY8" fmla="*/ 25400 h 218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4200" h="2184400">
                  <a:moveTo>
                    <a:pt x="0" y="2184400"/>
                  </a:moveTo>
                  <a:cubicBezTo>
                    <a:pt x="3175" y="2034116"/>
                    <a:pt x="6350" y="1883833"/>
                    <a:pt x="63500" y="1752600"/>
                  </a:cubicBezTo>
                  <a:cubicBezTo>
                    <a:pt x="120650" y="1621367"/>
                    <a:pt x="213783" y="1517650"/>
                    <a:pt x="342900" y="1397000"/>
                  </a:cubicBezTo>
                  <a:cubicBezTo>
                    <a:pt x="472017" y="1276350"/>
                    <a:pt x="575733" y="1155700"/>
                    <a:pt x="838200" y="1028700"/>
                  </a:cubicBezTo>
                  <a:cubicBezTo>
                    <a:pt x="1100667" y="901700"/>
                    <a:pt x="1390650" y="789517"/>
                    <a:pt x="1917700" y="635000"/>
                  </a:cubicBezTo>
                  <a:cubicBezTo>
                    <a:pt x="2444750" y="480483"/>
                    <a:pt x="3606800" y="203200"/>
                    <a:pt x="4000500" y="101600"/>
                  </a:cubicBezTo>
                  <a:cubicBezTo>
                    <a:pt x="4394200" y="0"/>
                    <a:pt x="4279900" y="25400"/>
                    <a:pt x="4279900" y="25400"/>
                  </a:cubicBezTo>
                  <a:lnTo>
                    <a:pt x="4279900" y="25400"/>
                  </a:lnTo>
                  <a:lnTo>
                    <a:pt x="4279900" y="25400"/>
                  </a:lnTo>
                </a:path>
              </a:pathLst>
            </a:custGeom>
            <a:ln w="190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47800" y="1828800"/>
            <a:ext cx="6477000" cy="25146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>
                <a:solidFill>
                  <a:srgbClr val="FF0000"/>
                </a:solidFill>
                <a:latin typeface="Berlin Sans FB" pitchFamily="34" charset="0"/>
              </a:rPr>
              <a:t>GRAFIK FUNGSI EKSPONEN  DAN LOGARITMA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le 1"/>
          <p:cNvSpPr>
            <a:spLocks noGrp="1"/>
          </p:cNvSpPr>
          <p:nvPr>
            <p:ph type="ctrTitle" idx="4294967295"/>
          </p:nvPr>
        </p:nvSpPr>
        <p:spPr>
          <a:xfrm>
            <a:off x="1828800" y="609600"/>
            <a:ext cx="3151188" cy="6858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Penyelesaian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28800" y="2209800"/>
            <a:ext cx="6781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Grafik melalui (2,    )  </a:t>
            </a:r>
          </a:p>
          <a:p>
            <a:endParaRPr lang="en-US" sz="320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800600" y="2209800"/>
          <a:ext cx="304800" cy="685800"/>
        </p:xfrm>
        <a:graphic>
          <a:graphicData uri="http://schemas.openxmlformats.org/presentationml/2006/ole">
            <p:oleObj spid="_x0000_s6146" name="Equation" r:id="rId4" imgW="152280" imgH="406080" progId="Equation.3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827713" y="2133600"/>
          <a:ext cx="1868487" cy="1371600"/>
        </p:xfrm>
        <a:graphic>
          <a:graphicData uri="http://schemas.openxmlformats.org/presentationml/2006/ole">
            <p:oleObj spid="_x0000_s6147" name="Equation" r:id="rId5" imgW="812520" imgH="596880" progId="Equation.3">
              <p:embed/>
            </p:oleObj>
          </a:graphicData>
        </a:graphic>
      </p:graphicFrame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981200" y="3886200"/>
            <a:ext cx="6324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Jadi, diperoleh fungsi y = </a:t>
            </a:r>
            <a:r>
              <a:rPr lang="en-US" sz="3200" baseline="40000"/>
              <a:t>4</a:t>
            </a:r>
            <a:r>
              <a:rPr lang="en-US" sz="3200"/>
              <a:t>log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ctrTitle" idx="4294967295"/>
          </p:nvPr>
        </p:nvSpPr>
        <p:spPr>
          <a:xfrm>
            <a:off x="1752600" y="533400"/>
            <a:ext cx="7086600" cy="555625"/>
          </a:xfrm>
          <a:prstGeom prst="rect">
            <a:avLst/>
          </a:prstGeom>
        </p:spPr>
        <p:txBody>
          <a:bodyPr/>
          <a:lstStyle/>
          <a:p>
            <a:r>
              <a:rPr lang="en-US" sz="2000" smtClean="0"/>
              <a:t>Menggambar grafik fungsi eksponen y = 2</a:t>
            </a:r>
            <a:r>
              <a:rPr lang="en-US" sz="2000" baseline="30000" smtClean="0"/>
              <a:t>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1219200"/>
            <a:ext cx="7086600" cy="4308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sz="2800" dirty="0"/>
              <a:t> </a:t>
            </a:r>
            <a:r>
              <a:rPr lang="en-US" sz="2800" b="1" dirty="0" err="1">
                <a:latin typeface="Calibri" pitchFamily="34" charset="0"/>
              </a:rPr>
              <a:t>Tabel</a:t>
            </a:r>
            <a:endParaRPr lang="en-US" sz="2800" b="1" dirty="0">
              <a:latin typeface="Calibri" pitchFamily="34" charset="0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174625" indent="-174625">
              <a:buFont typeface="Wingdings" pitchFamily="2" charset="2"/>
              <a:buChar char="§"/>
              <a:defRPr/>
            </a:pPr>
            <a:r>
              <a:rPr lang="en-US" sz="2800" dirty="0" err="1"/>
              <a:t>Gambar</a:t>
            </a:r>
            <a:r>
              <a:rPr lang="en-US" sz="2800" dirty="0"/>
              <a:t> </a:t>
            </a:r>
            <a:r>
              <a:rPr lang="en-US" sz="2800" dirty="0" err="1"/>
              <a:t>titik-titik</a:t>
            </a:r>
            <a:r>
              <a:rPr lang="en-US" sz="2800" dirty="0"/>
              <a:t> (</a:t>
            </a:r>
            <a:r>
              <a:rPr lang="en-US" sz="2800" dirty="0" err="1"/>
              <a:t>x,y</a:t>
            </a:r>
            <a:r>
              <a:rPr lang="en-US" sz="2800" dirty="0"/>
              <a:t>)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bidang</a:t>
            </a:r>
            <a:r>
              <a:rPr lang="en-US" sz="2800" dirty="0"/>
              <a:t> </a:t>
            </a:r>
            <a:r>
              <a:rPr lang="en-US" sz="2800" dirty="0" err="1"/>
              <a:t>koordinat</a:t>
            </a:r>
            <a:r>
              <a:rPr lang="en-US" sz="2800" dirty="0"/>
              <a:t>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hubungkan</a:t>
            </a:r>
            <a:r>
              <a:rPr lang="en-US" sz="2800" dirty="0"/>
              <a:t>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didapat</a:t>
            </a:r>
            <a:r>
              <a:rPr lang="en-US" sz="2800" dirty="0"/>
              <a:t> </a:t>
            </a:r>
            <a:r>
              <a:rPr lang="en-US" sz="2800" dirty="0" err="1"/>
              <a:t>grafik</a:t>
            </a:r>
            <a:r>
              <a:rPr lang="en-US" sz="2800" dirty="0"/>
              <a:t> </a:t>
            </a:r>
            <a:r>
              <a:rPr lang="en-US" sz="3600" dirty="0"/>
              <a:t>y  = 2</a:t>
            </a:r>
            <a:r>
              <a:rPr lang="en-US" sz="3600" baseline="30000" dirty="0"/>
              <a:t>x</a:t>
            </a:r>
            <a:endParaRPr lang="en-US" sz="2800" baseline="30000" dirty="0"/>
          </a:p>
          <a:p>
            <a:pPr marL="174625" indent="-174625">
              <a:defRPr/>
            </a:pPr>
            <a:r>
              <a:rPr lang="en-US" sz="2800" baseline="30000" dirty="0"/>
              <a:t> </a:t>
            </a:r>
            <a:r>
              <a:rPr lang="en-US" sz="2800" dirty="0"/>
              <a:t> 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1808163"/>
          <a:ext cx="6553200" cy="108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/>
                <a:gridCol w="655320"/>
                <a:gridCol w="655320"/>
                <a:gridCol w="655320"/>
                <a:gridCol w="655320"/>
                <a:gridCol w="655320"/>
                <a:gridCol w="655320"/>
                <a:gridCol w="655320"/>
                <a:gridCol w="655320"/>
                <a:gridCol w="655320"/>
              </a:tblGrid>
              <a:tr h="3987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 anchor="ctr"/>
                </a:tc>
              </a:tr>
              <a:tr h="6883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352800" y="2286000"/>
          <a:ext cx="457200" cy="609600"/>
        </p:xfrm>
        <a:graphic>
          <a:graphicData uri="http://schemas.openxmlformats.org/presentationml/2006/ole">
            <p:oleObj spid="_x0000_s1026" name="Equation" r:id="rId4" imgW="139680" imgH="39348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114800" y="2286000"/>
          <a:ext cx="401638" cy="622300"/>
        </p:xfrm>
        <a:graphic>
          <a:graphicData uri="http://schemas.openxmlformats.org/presentationml/2006/ole">
            <p:oleObj spid="_x0000_s1027" name="Equation" r:id="rId5" imgW="152280" imgH="39348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800600" y="2286000"/>
          <a:ext cx="152400" cy="609600"/>
        </p:xfrm>
        <a:graphic>
          <a:graphicData uri="http://schemas.openxmlformats.org/presentationml/2006/ole">
            <p:oleObj spid="_x0000_s1028" name="Equation" r:id="rId6" imgW="152280" imgH="393480" progId="Equation.3">
              <p:embed/>
            </p:oleObj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334000" y="23622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019800" y="23622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705600" y="2362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391400" y="2362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609600"/>
            <a:ext cx="7010400" cy="457200"/>
          </a:xfrm>
          <a:prstGeom prst="rect">
            <a:avLst/>
          </a:prstGeom>
        </p:spPr>
        <p:txBody>
          <a:bodyPr/>
          <a:lstStyle/>
          <a:p>
            <a:r>
              <a:rPr lang="en-GB" sz="3200" smtClean="0">
                <a:cs typeface="Arial" charset="0"/>
              </a:rPr>
              <a:t>GRAFIK  y = 2</a:t>
            </a:r>
            <a:r>
              <a:rPr lang="en-GB" sz="3200" baseline="30000" smtClean="0">
                <a:cs typeface="Arial" charset="0"/>
              </a:rPr>
              <a:t>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43200" y="5638800"/>
            <a:ext cx="42672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2590800" y="1219200"/>
            <a:ext cx="4953000" cy="4802188"/>
            <a:chOff x="2590800" y="1219200"/>
            <a:chExt cx="4953000" cy="4801394"/>
          </a:xfrm>
        </p:grpSpPr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2705460" y="3847665"/>
              <a:ext cx="4342682" cy="317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79" name="TextBox 19"/>
            <p:cNvSpPr txBox="1">
              <a:spLocks noChangeArrowheads="1"/>
            </p:cNvSpPr>
            <p:nvPr/>
          </p:nvSpPr>
          <p:spPr bwMode="auto">
            <a:xfrm>
              <a:off x="2590800" y="563880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-4</a:t>
              </a:r>
            </a:p>
          </p:txBody>
        </p:sp>
        <p:sp>
          <p:nvSpPr>
            <p:cNvPr id="11280" name="TextBox 20"/>
            <p:cNvSpPr txBox="1">
              <a:spLocks noChangeArrowheads="1"/>
            </p:cNvSpPr>
            <p:nvPr/>
          </p:nvSpPr>
          <p:spPr bwMode="auto">
            <a:xfrm>
              <a:off x="3124200" y="563880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-3</a:t>
              </a:r>
            </a:p>
          </p:txBody>
        </p:sp>
        <p:sp>
          <p:nvSpPr>
            <p:cNvPr id="11281" name="TextBox 21"/>
            <p:cNvSpPr txBox="1">
              <a:spLocks noChangeArrowheads="1"/>
            </p:cNvSpPr>
            <p:nvPr/>
          </p:nvSpPr>
          <p:spPr bwMode="auto">
            <a:xfrm>
              <a:off x="3657600" y="56388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-2</a:t>
              </a:r>
            </a:p>
          </p:txBody>
        </p:sp>
        <p:sp>
          <p:nvSpPr>
            <p:cNvPr id="11282" name="TextBox 22"/>
            <p:cNvSpPr txBox="1">
              <a:spLocks noChangeArrowheads="1"/>
            </p:cNvSpPr>
            <p:nvPr/>
          </p:nvSpPr>
          <p:spPr bwMode="auto">
            <a:xfrm>
              <a:off x="4114800" y="56388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-1</a:t>
              </a:r>
            </a:p>
          </p:txBody>
        </p:sp>
        <p:sp>
          <p:nvSpPr>
            <p:cNvPr id="11283" name="TextBox 23"/>
            <p:cNvSpPr txBox="1">
              <a:spLocks noChangeArrowheads="1"/>
            </p:cNvSpPr>
            <p:nvPr/>
          </p:nvSpPr>
          <p:spPr bwMode="auto">
            <a:xfrm>
              <a:off x="4572000" y="5650468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11284" name="TextBox 24"/>
            <p:cNvSpPr txBox="1">
              <a:spLocks noChangeArrowheads="1"/>
            </p:cNvSpPr>
            <p:nvPr/>
          </p:nvSpPr>
          <p:spPr bwMode="auto">
            <a:xfrm>
              <a:off x="5105400" y="56388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1285" name="TextBox 25"/>
            <p:cNvSpPr txBox="1">
              <a:spLocks noChangeArrowheads="1"/>
            </p:cNvSpPr>
            <p:nvPr/>
          </p:nvSpPr>
          <p:spPr bwMode="auto">
            <a:xfrm>
              <a:off x="5638800" y="5638800"/>
              <a:ext cx="304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1286" name="TextBox 26"/>
            <p:cNvSpPr txBox="1">
              <a:spLocks noChangeArrowheads="1"/>
            </p:cNvSpPr>
            <p:nvPr/>
          </p:nvSpPr>
          <p:spPr bwMode="auto">
            <a:xfrm>
              <a:off x="6096000" y="56388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1287" name="TextBox 27"/>
            <p:cNvSpPr txBox="1">
              <a:spLocks noChangeArrowheads="1"/>
            </p:cNvSpPr>
            <p:nvPr/>
          </p:nvSpPr>
          <p:spPr bwMode="auto">
            <a:xfrm>
              <a:off x="6553200" y="5638800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1288" name="TextBox 28"/>
            <p:cNvSpPr txBox="1">
              <a:spLocks noChangeArrowheads="1"/>
            </p:cNvSpPr>
            <p:nvPr/>
          </p:nvSpPr>
          <p:spPr bwMode="auto">
            <a:xfrm>
              <a:off x="4495800" y="480060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1289" name="TextBox 29"/>
            <p:cNvSpPr txBox="1">
              <a:spLocks noChangeArrowheads="1"/>
            </p:cNvSpPr>
            <p:nvPr/>
          </p:nvSpPr>
          <p:spPr bwMode="auto">
            <a:xfrm>
              <a:off x="4572000" y="4431268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1290" name="TextBox 30"/>
            <p:cNvSpPr txBox="1">
              <a:spLocks noChangeArrowheads="1"/>
            </p:cNvSpPr>
            <p:nvPr/>
          </p:nvSpPr>
          <p:spPr bwMode="auto">
            <a:xfrm>
              <a:off x="4495800" y="3962400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1291" name="TextBox 31"/>
            <p:cNvSpPr txBox="1">
              <a:spLocks noChangeArrowheads="1"/>
            </p:cNvSpPr>
            <p:nvPr/>
          </p:nvSpPr>
          <p:spPr bwMode="auto">
            <a:xfrm>
              <a:off x="4419600" y="3505200"/>
              <a:ext cx="685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1292" name="TextBox 32"/>
            <p:cNvSpPr txBox="1">
              <a:spLocks noChangeArrowheads="1"/>
            </p:cNvSpPr>
            <p:nvPr/>
          </p:nvSpPr>
          <p:spPr bwMode="auto">
            <a:xfrm>
              <a:off x="4572000" y="304800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1293" name="TextBox 33"/>
            <p:cNvSpPr txBox="1">
              <a:spLocks noChangeArrowheads="1"/>
            </p:cNvSpPr>
            <p:nvPr/>
          </p:nvSpPr>
          <p:spPr bwMode="auto">
            <a:xfrm>
              <a:off x="4572000" y="266700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1294" name="TextBox 34"/>
            <p:cNvSpPr txBox="1">
              <a:spLocks noChangeArrowheads="1"/>
            </p:cNvSpPr>
            <p:nvPr/>
          </p:nvSpPr>
          <p:spPr bwMode="auto">
            <a:xfrm>
              <a:off x="4572000" y="22860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1295" name="TextBox 35"/>
            <p:cNvSpPr txBox="1">
              <a:spLocks noChangeArrowheads="1"/>
            </p:cNvSpPr>
            <p:nvPr/>
          </p:nvSpPr>
          <p:spPr bwMode="auto">
            <a:xfrm>
              <a:off x="4495800" y="1905000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1296" name="TextBox 36"/>
            <p:cNvSpPr txBox="1">
              <a:spLocks noChangeArrowheads="1"/>
            </p:cNvSpPr>
            <p:nvPr/>
          </p:nvSpPr>
          <p:spPr bwMode="auto">
            <a:xfrm>
              <a:off x="4572000" y="121920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11297" name="TextBox 38"/>
            <p:cNvSpPr txBox="1">
              <a:spLocks noChangeArrowheads="1"/>
            </p:cNvSpPr>
            <p:nvPr/>
          </p:nvSpPr>
          <p:spPr bwMode="auto">
            <a:xfrm>
              <a:off x="7086600" y="53340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X</a:t>
              </a:r>
            </a:p>
          </p:txBody>
        </p:sp>
      </p:grpSp>
      <p:pic>
        <p:nvPicPr>
          <p:cNvPr id="16395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54864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54102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0050" y="527685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49530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4450" y="45720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1650" y="360045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11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050" y="1981200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Freeform 55"/>
          <p:cNvSpPr/>
          <p:nvPr/>
        </p:nvSpPr>
        <p:spPr>
          <a:xfrm>
            <a:off x="2809875" y="1758950"/>
            <a:ext cx="3514725" cy="3843338"/>
          </a:xfrm>
          <a:custGeom>
            <a:avLst/>
            <a:gdLst>
              <a:gd name="connsiteX0" fmla="*/ 0 w 3514877"/>
              <a:gd name="connsiteY0" fmla="*/ 3843866 h 3843866"/>
              <a:gd name="connsiteX1" fmla="*/ 624115 w 3514877"/>
              <a:gd name="connsiteY1" fmla="*/ 3814838 h 3843866"/>
              <a:gd name="connsiteX2" fmla="*/ 972458 w 3514877"/>
              <a:gd name="connsiteY2" fmla="*/ 3742266 h 3843866"/>
              <a:gd name="connsiteX3" fmla="*/ 1538515 w 3514877"/>
              <a:gd name="connsiteY3" fmla="*/ 3597123 h 3843866"/>
              <a:gd name="connsiteX4" fmla="*/ 2075543 w 3514877"/>
              <a:gd name="connsiteY4" fmla="*/ 3306838 h 3843866"/>
              <a:gd name="connsiteX5" fmla="*/ 2467429 w 3514877"/>
              <a:gd name="connsiteY5" fmla="*/ 2914952 h 3843866"/>
              <a:gd name="connsiteX6" fmla="*/ 2917372 w 3514877"/>
              <a:gd name="connsiteY6" fmla="*/ 1957009 h 3843866"/>
              <a:gd name="connsiteX7" fmla="*/ 3425372 w 3514877"/>
              <a:gd name="connsiteY7" fmla="*/ 316895 h 3843866"/>
              <a:gd name="connsiteX8" fmla="*/ 3454400 w 3514877"/>
              <a:gd name="connsiteY8" fmla="*/ 55638 h 384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4877" h="3843866">
                <a:moveTo>
                  <a:pt x="0" y="3843866"/>
                </a:moveTo>
                <a:cubicBezTo>
                  <a:pt x="231019" y="3837818"/>
                  <a:pt x="462039" y="3831771"/>
                  <a:pt x="624115" y="3814838"/>
                </a:cubicBezTo>
                <a:cubicBezTo>
                  <a:pt x="786191" y="3797905"/>
                  <a:pt x="820058" y="3778552"/>
                  <a:pt x="972458" y="3742266"/>
                </a:cubicBezTo>
                <a:cubicBezTo>
                  <a:pt x="1124858" y="3705980"/>
                  <a:pt x="1354668" y="3669694"/>
                  <a:pt x="1538515" y="3597123"/>
                </a:cubicBezTo>
                <a:cubicBezTo>
                  <a:pt x="1722362" y="3524552"/>
                  <a:pt x="1920724" y="3420533"/>
                  <a:pt x="2075543" y="3306838"/>
                </a:cubicBezTo>
                <a:cubicBezTo>
                  <a:pt x="2230362" y="3193143"/>
                  <a:pt x="2327124" y="3139924"/>
                  <a:pt x="2467429" y="2914952"/>
                </a:cubicBezTo>
                <a:cubicBezTo>
                  <a:pt x="2607734" y="2689981"/>
                  <a:pt x="2757715" y="2390018"/>
                  <a:pt x="2917372" y="1957009"/>
                </a:cubicBezTo>
                <a:cubicBezTo>
                  <a:pt x="3077029" y="1524000"/>
                  <a:pt x="3335867" y="633790"/>
                  <a:pt x="3425372" y="316895"/>
                </a:cubicBezTo>
                <a:cubicBezTo>
                  <a:pt x="3514877" y="0"/>
                  <a:pt x="3484638" y="27819"/>
                  <a:pt x="3454400" y="55638"/>
                </a:cubicBezTo>
              </a:path>
            </a:pathLst>
          </a:custGeom>
          <a:ln w="28575">
            <a:solidFill>
              <a:srgbClr val="CC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553200" y="1676400"/>
            <a:ext cx="1752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/>
              <a:t>y = 2</a:t>
            </a:r>
            <a:r>
              <a:rPr lang="en-GB" sz="3200" baseline="30000"/>
              <a:t>x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533400"/>
            <a:ext cx="8077200" cy="784225"/>
          </a:xfrm>
          <a:prstGeom prst="rect">
            <a:avLst/>
          </a:prstGeom>
          <a:gradFill>
            <a:gsLst>
              <a:gs pos="0">
                <a:srgbClr val="FF00FF"/>
              </a:gs>
              <a:gs pos="50000">
                <a:srgbClr val="FFCCFF"/>
              </a:gs>
              <a:gs pos="100000">
                <a:srgbClr val="FF00FF"/>
              </a:gs>
            </a:gsLst>
          </a:gradFill>
        </p:spPr>
        <p:txBody>
          <a:bodyPr/>
          <a:lstStyle/>
          <a:p>
            <a:pPr algn="l"/>
            <a:r>
              <a:rPr lang="en-US" sz="3200" dirty="0" err="1" smtClean="0">
                <a:solidFill>
                  <a:schemeClr val="tx1"/>
                </a:solidFill>
              </a:rPr>
              <a:t>Menggambar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grafik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fungsi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eksponen</a:t>
            </a:r>
            <a:r>
              <a:rPr lang="en-US" sz="3200" dirty="0" smtClean="0">
                <a:solidFill>
                  <a:schemeClr val="tx1"/>
                </a:solidFill>
              </a:rPr>
              <a:t> y =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7772400" y="533400"/>
          <a:ext cx="1104900" cy="704850"/>
        </p:xfrm>
        <a:graphic>
          <a:graphicData uri="http://schemas.openxmlformats.org/presentationml/2006/ole">
            <p:oleObj spid="_x0000_s2050" name="Equation" r:id="rId4" imgW="380880" imgH="469800" progId="Equation.3">
              <p:embed/>
            </p:oleObj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2036763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. 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5791200" y="2438400"/>
          <a:ext cx="228600" cy="609600"/>
        </p:xfrm>
        <a:graphic>
          <a:graphicData uri="http://schemas.openxmlformats.org/presentationml/2006/ole">
            <p:oleObj spid="_x0000_s2051" name="Equation" r:id="rId5" imgW="152280" imgH="39348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6400800" y="2438400"/>
          <a:ext cx="401638" cy="622300"/>
        </p:xfrm>
        <a:graphic>
          <a:graphicData uri="http://schemas.openxmlformats.org/presentationml/2006/ole">
            <p:oleObj spid="_x0000_s2052" name="Equation" r:id="rId6" imgW="152280" imgH="39348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7010400" y="2438400"/>
          <a:ext cx="381000" cy="609600"/>
        </p:xfrm>
        <a:graphic>
          <a:graphicData uri="http://schemas.openxmlformats.org/presentationml/2006/ole">
            <p:oleObj spid="_x0000_s2053" name="Equation" r:id="rId7" imgW="139680" imgH="393480" progId="Equation.3">
              <p:embed/>
            </p:oleObj>
          </a:graphicData>
        </a:graphic>
      </p:graphicFrame>
      <p:sp>
        <p:nvSpPr>
          <p:cNvPr id="2091" name="Rectangle 7"/>
          <p:cNvSpPr>
            <a:spLocks noChangeArrowheads="1"/>
          </p:cNvSpPr>
          <p:nvPr/>
        </p:nvSpPr>
        <p:spPr bwMode="auto">
          <a:xfrm>
            <a:off x="1981200" y="3494088"/>
            <a:ext cx="67818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>
              <a:buFont typeface="Wingdings" pitchFamily="2" charset="2"/>
              <a:buChar char="§"/>
            </a:pPr>
            <a:r>
              <a:rPr lang="en-US" sz="3200"/>
              <a:t>Gambar titik-titik (x,y) yang telah diperoleh pada bidang koordinat kemudian hubungkan, sehingga didapat grafik </a:t>
            </a:r>
            <a:r>
              <a:rPr lang="en-US" sz="4000"/>
              <a:t>y  =</a:t>
            </a:r>
            <a:endParaRPr lang="en-US" sz="3200" baseline="30000"/>
          </a:p>
          <a:p>
            <a:pPr marL="174625" indent="-174625"/>
            <a:r>
              <a:rPr lang="en-US" sz="3200" baseline="30000"/>
              <a:t> </a:t>
            </a:r>
            <a:r>
              <a:rPr lang="en-US" sz="3200"/>
              <a:t> </a:t>
            </a: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5535613" y="4926013"/>
          <a:ext cx="698500" cy="865187"/>
        </p:xfrm>
        <a:graphic>
          <a:graphicData uri="http://schemas.openxmlformats.org/presentationml/2006/ole">
            <p:oleObj spid="_x0000_s2054" name="Equation" r:id="rId8" imgW="533160" imgH="660240" progId="Equation.3">
              <p:embed/>
            </p:oleObj>
          </a:graphicData>
        </a:graphic>
      </p:graphicFrame>
      <p:sp>
        <p:nvSpPr>
          <p:cNvPr id="2092" name="TextBox 10"/>
          <p:cNvSpPr txBox="1">
            <a:spLocks noChangeArrowheads="1"/>
          </p:cNvSpPr>
          <p:nvPr/>
        </p:nvSpPr>
        <p:spPr bwMode="auto">
          <a:xfrm>
            <a:off x="1905000" y="1447800"/>
            <a:ext cx="6324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alibri" pitchFamily="34" charset="0"/>
              </a:rPr>
              <a:t>Tabel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352800" y="2514600"/>
            <a:ext cx="30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8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962400" y="25146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4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572000" y="2514600"/>
            <a:ext cx="30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2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181600" y="251460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2590800" y="762000"/>
            <a:ext cx="4953000" cy="4876800"/>
            <a:chOff x="2590800" y="762000"/>
            <a:chExt cx="4953000" cy="4876737"/>
          </a:xfrm>
        </p:grpSpPr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2705129" y="3390866"/>
              <a:ext cx="4343344" cy="317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5" name="TextBox 17"/>
            <p:cNvSpPr txBox="1">
              <a:spLocks noChangeArrowheads="1"/>
            </p:cNvSpPr>
            <p:nvPr/>
          </p:nvSpPr>
          <p:spPr bwMode="auto">
            <a:xfrm>
              <a:off x="2590800" y="518160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-4</a:t>
              </a:r>
            </a:p>
          </p:txBody>
        </p:sp>
        <p:sp>
          <p:nvSpPr>
            <p:cNvPr id="3086" name="TextBox 18"/>
            <p:cNvSpPr txBox="1">
              <a:spLocks noChangeArrowheads="1"/>
            </p:cNvSpPr>
            <p:nvPr/>
          </p:nvSpPr>
          <p:spPr bwMode="auto">
            <a:xfrm>
              <a:off x="3124200" y="518160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-3</a:t>
              </a:r>
            </a:p>
          </p:txBody>
        </p:sp>
        <p:sp>
          <p:nvSpPr>
            <p:cNvPr id="3087" name="TextBox 19"/>
            <p:cNvSpPr txBox="1">
              <a:spLocks noChangeArrowheads="1"/>
            </p:cNvSpPr>
            <p:nvPr/>
          </p:nvSpPr>
          <p:spPr bwMode="auto">
            <a:xfrm>
              <a:off x="3657600" y="51816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-2</a:t>
              </a:r>
            </a:p>
          </p:txBody>
        </p:sp>
        <p:sp>
          <p:nvSpPr>
            <p:cNvPr id="2" name="TextBox 20"/>
            <p:cNvSpPr txBox="1">
              <a:spLocks noChangeArrowheads="1"/>
            </p:cNvSpPr>
            <p:nvPr/>
          </p:nvSpPr>
          <p:spPr bwMode="auto">
            <a:xfrm>
              <a:off x="4114800" y="51816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-1</a:t>
              </a:r>
            </a:p>
          </p:txBody>
        </p:sp>
        <p:sp>
          <p:nvSpPr>
            <p:cNvPr id="3089" name="TextBox 21"/>
            <p:cNvSpPr txBox="1">
              <a:spLocks noChangeArrowheads="1"/>
            </p:cNvSpPr>
            <p:nvPr/>
          </p:nvSpPr>
          <p:spPr bwMode="auto">
            <a:xfrm>
              <a:off x="4572000" y="5193268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090" name="TextBox 22"/>
            <p:cNvSpPr txBox="1">
              <a:spLocks noChangeArrowheads="1"/>
            </p:cNvSpPr>
            <p:nvPr/>
          </p:nvSpPr>
          <p:spPr bwMode="auto">
            <a:xfrm>
              <a:off x="5105400" y="51816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91" name="TextBox 23"/>
            <p:cNvSpPr txBox="1">
              <a:spLocks noChangeArrowheads="1"/>
            </p:cNvSpPr>
            <p:nvPr/>
          </p:nvSpPr>
          <p:spPr bwMode="auto">
            <a:xfrm>
              <a:off x="5638800" y="5181600"/>
              <a:ext cx="304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092" name="TextBox 24"/>
            <p:cNvSpPr txBox="1">
              <a:spLocks noChangeArrowheads="1"/>
            </p:cNvSpPr>
            <p:nvPr/>
          </p:nvSpPr>
          <p:spPr bwMode="auto">
            <a:xfrm>
              <a:off x="6096000" y="51816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093" name="TextBox 25"/>
            <p:cNvSpPr txBox="1">
              <a:spLocks noChangeArrowheads="1"/>
            </p:cNvSpPr>
            <p:nvPr/>
          </p:nvSpPr>
          <p:spPr bwMode="auto">
            <a:xfrm>
              <a:off x="6553200" y="5181600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094" name="TextBox 26"/>
            <p:cNvSpPr txBox="1">
              <a:spLocks noChangeArrowheads="1"/>
            </p:cNvSpPr>
            <p:nvPr/>
          </p:nvSpPr>
          <p:spPr bwMode="auto">
            <a:xfrm>
              <a:off x="4495800" y="434340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95" name="TextBox 27"/>
            <p:cNvSpPr txBox="1">
              <a:spLocks noChangeArrowheads="1"/>
            </p:cNvSpPr>
            <p:nvPr/>
          </p:nvSpPr>
          <p:spPr bwMode="auto">
            <a:xfrm>
              <a:off x="4572000" y="3974068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096" name="TextBox 28"/>
            <p:cNvSpPr txBox="1">
              <a:spLocks noChangeArrowheads="1"/>
            </p:cNvSpPr>
            <p:nvPr/>
          </p:nvSpPr>
          <p:spPr bwMode="auto">
            <a:xfrm>
              <a:off x="4495800" y="3505200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097" name="TextBox 29"/>
            <p:cNvSpPr txBox="1">
              <a:spLocks noChangeArrowheads="1"/>
            </p:cNvSpPr>
            <p:nvPr/>
          </p:nvSpPr>
          <p:spPr bwMode="auto">
            <a:xfrm>
              <a:off x="4419600" y="3048000"/>
              <a:ext cx="685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098" name="TextBox 30"/>
            <p:cNvSpPr txBox="1">
              <a:spLocks noChangeArrowheads="1"/>
            </p:cNvSpPr>
            <p:nvPr/>
          </p:nvSpPr>
          <p:spPr bwMode="auto">
            <a:xfrm>
              <a:off x="4572000" y="259080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099" name="TextBox 31"/>
            <p:cNvSpPr txBox="1">
              <a:spLocks noChangeArrowheads="1"/>
            </p:cNvSpPr>
            <p:nvPr/>
          </p:nvSpPr>
          <p:spPr bwMode="auto">
            <a:xfrm>
              <a:off x="4572000" y="220980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3100" name="TextBox 32"/>
            <p:cNvSpPr txBox="1">
              <a:spLocks noChangeArrowheads="1"/>
            </p:cNvSpPr>
            <p:nvPr/>
          </p:nvSpPr>
          <p:spPr bwMode="auto">
            <a:xfrm>
              <a:off x="4572000" y="18288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101" name="TextBox 33"/>
            <p:cNvSpPr txBox="1">
              <a:spLocks noChangeArrowheads="1"/>
            </p:cNvSpPr>
            <p:nvPr/>
          </p:nvSpPr>
          <p:spPr bwMode="auto">
            <a:xfrm>
              <a:off x="4495800" y="1447800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3102" name="TextBox 34"/>
            <p:cNvSpPr txBox="1">
              <a:spLocks noChangeArrowheads="1"/>
            </p:cNvSpPr>
            <p:nvPr/>
          </p:nvSpPr>
          <p:spPr bwMode="auto">
            <a:xfrm>
              <a:off x="4572000" y="76200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3103" name="TextBox 35"/>
            <p:cNvSpPr txBox="1">
              <a:spLocks noChangeArrowheads="1"/>
            </p:cNvSpPr>
            <p:nvPr/>
          </p:nvSpPr>
          <p:spPr bwMode="auto">
            <a:xfrm>
              <a:off x="7010400" y="5257057"/>
              <a:ext cx="533400" cy="381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X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2590800" y="5181543"/>
              <a:ext cx="4572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88" name="Picture 16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14700" y="1600200"/>
            <a:ext cx="1143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6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3200400"/>
            <a:ext cx="1143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16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05300" y="4114800"/>
            <a:ext cx="1143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16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4495800"/>
            <a:ext cx="1143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16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9700" y="4762500"/>
            <a:ext cx="1143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16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53100" y="4914900"/>
            <a:ext cx="1143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16" descr="C:\Program Files\Microsoft Office\MEDIA\OFFICE11\Bullets\BD14583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0300" y="4991100"/>
            <a:ext cx="1143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Freeform 47"/>
          <p:cNvSpPr/>
          <p:nvPr/>
        </p:nvSpPr>
        <p:spPr>
          <a:xfrm>
            <a:off x="3276600" y="1366838"/>
            <a:ext cx="3657600" cy="3722687"/>
          </a:xfrm>
          <a:custGeom>
            <a:avLst/>
            <a:gdLst>
              <a:gd name="connsiteX0" fmla="*/ 101600 w 3657600"/>
              <a:gd name="connsiteY0" fmla="*/ 186267 h 3722914"/>
              <a:gd name="connsiteX1" fmla="*/ 101600 w 3657600"/>
              <a:gd name="connsiteY1" fmla="*/ 287867 h 3722914"/>
              <a:gd name="connsiteX2" fmla="*/ 711200 w 3657600"/>
              <a:gd name="connsiteY2" fmla="*/ 1913467 h 3722914"/>
              <a:gd name="connsiteX3" fmla="*/ 711200 w 3657600"/>
              <a:gd name="connsiteY3" fmla="*/ 1913467 h 3722914"/>
              <a:gd name="connsiteX4" fmla="*/ 1117600 w 3657600"/>
              <a:gd name="connsiteY4" fmla="*/ 2827867 h 3722914"/>
              <a:gd name="connsiteX5" fmla="*/ 1596572 w 3657600"/>
              <a:gd name="connsiteY5" fmla="*/ 3219752 h 3722914"/>
              <a:gd name="connsiteX6" fmla="*/ 2046515 w 3657600"/>
              <a:gd name="connsiteY6" fmla="*/ 3481009 h 3722914"/>
              <a:gd name="connsiteX7" fmla="*/ 2569029 w 3657600"/>
              <a:gd name="connsiteY7" fmla="*/ 3655181 h 3722914"/>
              <a:gd name="connsiteX8" fmla="*/ 3033486 w 3657600"/>
              <a:gd name="connsiteY8" fmla="*/ 3713238 h 3722914"/>
              <a:gd name="connsiteX9" fmla="*/ 3657600 w 3657600"/>
              <a:gd name="connsiteY9" fmla="*/ 3713238 h 372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7600" h="3722914">
                <a:moveTo>
                  <a:pt x="101600" y="186267"/>
                </a:moveTo>
                <a:cubicBezTo>
                  <a:pt x="50800" y="93133"/>
                  <a:pt x="0" y="0"/>
                  <a:pt x="101600" y="287867"/>
                </a:cubicBezTo>
                <a:cubicBezTo>
                  <a:pt x="203200" y="575734"/>
                  <a:pt x="711200" y="1913467"/>
                  <a:pt x="711200" y="1913467"/>
                </a:cubicBezTo>
                <a:lnTo>
                  <a:pt x="711200" y="1913467"/>
                </a:lnTo>
                <a:cubicBezTo>
                  <a:pt x="778933" y="2065867"/>
                  <a:pt x="970038" y="2610153"/>
                  <a:pt x="1117600" y="2827867"/>
                </a:cubicBezTo>
                <a:cubicBezTo>
                  <a:pt x="1265162" y="3045581"/>
                  <a:pt x="1441753" y="3110895"/>
                  <a:pt x="1596572" y="3219752"/>
                </a:cubicBezTo>
                <a:cubicBezTo>
                  <a:pt x="1751391" y="3328609"/>
                  <a:pt x="1884439" y="3408438"/>
                  <a:pt x="2046515" y="3481009"/>
                </a:cubicBezTo>
                <a:cubicBezTo>
                  <a:pt x="2208591" y="3553581"/>
                  <a:pt x="2404534" y="3616476"/>
                  <a:pt x="2569029" y="3655181"/>
                </a:cubicBezTo>
                <a:cubicBezTo>
                  <a:pt x="2733524" y="3693886"/>
                  <a:pt x="2852058" y="3703562"/>
                  <a:pt x="3033486" y="3713238"/>
                </a:cubicBezTo>
                <a:cubicBezTo>
                  <a:pt x="3214915" y="3722914"/>
                  <a:pt x="3436257" y="3718076"/>
                  <a:pt x="3657600" y="3713238"/>
                </a:cubicBezTo>
              </a:path>
            </a:pathLst>
          </a:custGeom>
          <a:ln w="19050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34" name="Object 32"/>
          <p:cNvGraphicFramePr>
            <a:graphicFrameLocks noChangeAspect="1"/>
          </p:cNvGraphicFramePr>
          <p:nvPr/>
        </p:nvGraphicFramePr>
        <p:xfrm>
          <a:off x="7010400" y="4343400"/>
          <a:ext cx="996950" cy="865188"/>
        </p:xfrm>
        <a:graphic>
          <a:graphicData uri="http://schemas.openxmlformats.org/presentationml/2006/ole">
            <p:oleObj spid="_x0000_s3074" name="Equation" r:id="rId5" imgW="62208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828800" y="685800"/>
            <a:ext cx="6858000" cy="5016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 err="1"/>
              <a:t>Berdasarkan</a:t>
            </a:r>
            <a:r>
              <a:rPr lang="en-US" sz="3200" dirty="0"/>
              <a:t> </a:t>
            </a:r>
            <a:r>
              <a:rPr lang="en-US" sz="3200" dirty="0" err="1"/>
              <a:t>kedua</a:t>
            </a:r>
            <a:r>
              <a:rPr lang="en-US" sz="3200" dirty="0"/>
              <a:t> </a:t>
            </a:r>
            <a:r>
              <a:rPr lang="en-US" sz="3200" dirty="0" err="1"/>
              <a:t>grafik</a:t>
            </a:r>
            <a:r>
              <a:rPr lang="en-US" sz="3200" dirty="0"/>
              <a:t> </a:t>
            </a:r>
            <a:r>
              <a:rPr lang="en-US" sz="3200" dirty="0" err="1"/>
              <a:t>di</a:t>
            </a:r>
            <a:r>
              <a:rPr lang="en-US" sz="3200" dirty="0"/>
              <a:t> </a:t>
            </a:r>
            <a:r>
              <a:rPr lang="en-US" sz="3200" dirty="0" err="1"/>
              <a:t>atas</a:t>
            </a:r>
            <a:r>
              <a:rPr lang="en-US" sz="3200" dirty="0"/>
              <a:t>, </a:t>
            </a:r>
            <a:r>
              <a:rPr lang="en-US" sz="3200" dirty="0" err="1"/>
              <a:t>grafik</a:t>
            </a:r>
            <a:r>
              <a:rPr lang="en-US" sz="3200" dirty="0"/>
              <a:t> </a:t>
            </a:r>
            <a:r>
              <a:rPr lang="en-US" sz="3200" dirty="0" err="1"/>
              <a:t>fungsi</a:t>
            </a:r>
            <a:r>
              <a:rPr lang="en-US" sz="3200" dirty="0"/>
              <a:t> </a:t>
            </a:r>
            <a:r>
              <a:rPr lang="en-US" sz="3200" dirty="0" err="1"/>
              <a:t>eksponen</a:t>
            </a:r>
            <a:r>
              <a:rPr lang="en-US" sz="3200" dirty="0"/>
              <a:t> y = a</a:t>
            </a:r>
            <a:r>
              <a:rPr lang="en-US" sz="3200" baseline="30000" dirty="0"/>
              <a:t>x</a:t>
            </a:r>
            <a:r>
              <a:rPr lang="en-US" sz="3200" dirty="0"/>
              <a:t> </a:t>
            </a:r>
            <a:r>
              <a:rPr lang="en-US" sz="3200" dirty="0" err="1"/>
              <a:t>dibedakan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dua</a:t>
            </a:r>
            <a:r>
              <a:rPr lang="en-US" sz="3200" dirty="0"/>
              <a:t> </a:t>
            </a:r>
            <a:r>
              <a:rPr lang="en-US" sz="3200" dirty="0" err="1"/>
              <a:t>hal</a:t>
            </a:r>
            <a:r>
              <a:rPr lang="en-US" sz="3200" dirty="0"/>
              <a:t>, </a:t>
            </a:r>
            <a:r>
              <a:rPr lang="en-US" sz="3200" dirty="0" err="1"/>
              <a:t>yaitu</a:t>
            </a:r>
            <a:r>
              <a:rPr lang="en-US" sz="3200" dirty="0"/>
              <a:t> :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a &gt; 1 </a:t>
            </a:r>
            <a:r>
              <a:rPr lang="en-US" sz="3200" dirty="0"/>
              <a:t>: </a:t>
            </a:r>
            <a:r>
              <a:rPr lang="en-US" sz="3200" dirty="0" err="1"/>
              <a:t>grafik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naik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terus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melalui</a:t>
            </a:r>
            <a:r>
              <a:rPr lang="en-US" sz="3200" dirty="0"/>
              <a:t> (0,1), </a:t>
            </a:r>
            <a:r>
              <a:rPr lang="en-US" sz="3200" dirty="0" err="1"/>
              <a:t>sumbu</a:t>
            </a:r>
            <a:r>
              <a:rPr lang="en-US" sz="3200" dirty="0"/>
              <a:t> X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asimtot</a:t>
            </a:r>
            <a:r>
              <a:rPr lang="en-US" sz="3200" dirty="0"/>
              <a:t> </a:t>
            </a:r>
            <a:r>
              <a:rPr lang="en-US" sz="3200" dirty="0" err="1"/>
              <a:t>datar</a:t>
            </a:r>
            <a:endParaRPr lang="en-US" sz="3200" dirty="0"/>
          </a:p>
          <a:p>
            <a:pPr marL="342900" indent="-342900">
              <a:defRPr/>
            </a:pPr>
            <a:endParaRPr lang="en-US" sz="3200" dirty="0"/>
          </a:p>
          <a:p>
            <a:pPr marL="342900" indent="-342900">
              <a:defRPr/>
            </a:pPr>
            <a:r>
              <a:rPr lang="en-US" sz="3200" dirty="0"/>
              <a:t>2.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0 &lt; a  &lt; 1</a:t>
            </a:r>
            <a:r>
              <a:rPr lang="en-US" sz="3200" dirty="0"/>
              <a:t>: </a:t>
            </a:r>
            <a:r>
              <a:rPr lang="en-US" sz="3200" dirty="0" err="1"/>
              <a:t>grafiknya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turun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terus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melalui</a:t>
            </a:r>
            <a:r>
              <a:rPr lang="en-US" sz="3200" dirty="0"/>
              <a:t> (0,1), </a:t>
            </a:r>
            <a:r>
              <a:rPr lang="en-US" sz="3200" dirty="0" err="1"/>
              <a:t>sumbu</a:t>
            </a:r>
            <a:r>
              <a:rPr lang="en-US" sz="3200" dirty="0"/>
              <a:t> X </a:t>
            </a:r>
            <a:r>
              <a:rPr lang="en-US" sz="3200" dirty="0" err="1"/>
              <a:t>tetap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asimtot</a:t>
            </a:r>
            <a:r>
              <a:rPr lang="en-US" sz="3200" dirty="0"/>
              <a:t>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09800" y="685800"/>
            <a:ext cx="6629400" cy="5078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 err="1"/>
              <a:t>Kesimpulan</a:t>
            </a:r>
            <a:r>
              <a:rPr lang="en-US" sz="3600" dirty="0"/>
              <a:t>  :</a:t>
            </a:r>
          </a:p>
          <a:p>
            <a:pPr>
              <a:defRPr/>
            </a:pPr>
            <a:endParaRPr lang="en-US" sz="36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3600" dirty="0" err="1"/>
              <a:t>Grafik</a:t>
            </a:r>
            <a:r>
              <a:rPr lang="en-US" sz="3600" dirty="0"/>
              <a:t> </a:t>
            </a:r>
            <a:r>
              <a:rPr lang="en-US" sz="3600" dirty="0" err="1"/>
              <a:t>fungsi</a:t>
            </a:r>
            <a:r>
              <a:rPr lang="en-US" sz="3600" dirty="0"/>
              <a:t> </a:t>
            </a:r>
            <a:r>
              <a:rPr lang="en-US" sz="3600" dirty="0" err="1"/>
              <a:t>eksponen</a:t>
            </a:r>
            <a:r>
              <a:rPr lang="en-US" sz="3600" dirty="0"/>
              <a:t> y = a</a:t>
            </a:r>
            <a:r>
              <a:rPr lang="en-US" sz="3600" baseline="40000" dirty="0"/>
              <a:t>x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y = (1/a)</a:t>
            </a:r>
            <a:r>
              <a:rPr lang="en-US" sz="3600" baseline="40000" dirty="0"/>
              <a:t>x</a:t>
            </a:r>
            <a:r>
              <a:rPr lang="en-US" sz="3600" dirty="0"/>
              <a:t> = a</a:t>
            </a:r>
            <a:r>
              <a:rPr lang="en-US" sz="3600" baseline="40000" dirty="0"/>
              <a:t>-x</a:t>
            </a:r>
            <a:r>
              <a:rPr lang="en-US" sz="3600" dirty="0"/>
              <a:t> </a:t>
            </a:r>
            <a:r>
              <a:rPr lang="en-US" sz="3600" dirty="0" err="1"/>
              <a:t>selalu</a:t>
            </a:r>
            <a:r>
              <a:rPr lang="en-US" sz="3600" dirty="0"/>
              <a:t> </a:t>
            </a:r>
            <a:r>
              <a:rPr lang="en-US" sz="3600" dirty="0" err="1"/>
              <a:t>simetris</a:t>
            </a:r>
            <a:r>
              <a:rPr lang="en-US" sz="3600" dirty="0"/>
              <a:t> </a:t>
            </a:r>
            <a:r>
              <a:rPr lang="en-US" sz="3600" dirty="0" err="1"/>
              <a:t>terhadap</a:t>
            </a:r>
            <a:r>
              <a:rPr lang="en-US" sz="3600" dirty="0"/>
              <a:t> </a:t>
            </a:r>
            <a:r>
              <a:rPr lang="en-US" sz="3600" dirty="0" err="1"/>
              <a:t>sumbu</a:t>
            </a:r>
            <a:r>
              <a:rPr lang="en-US" sz="3600" dirty="0"/>
              <a:t> Y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sz="36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3600" dirty="0" err="1"/>
              <a:t>Grafik</a:t>
            </a:r>
            <a:r>
              <a:rPr lang="en-US" sz="3600" dirty="0"/>
              <a:t> y = a</a:t>
            </a:r>
            <a:r>
              <a:rPr lang="en-US" sz="3600" baseline="40000" dirty="0"/>
              <a:t>x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y = (1/a)</a:t>
            </a:r>
            <a:r>
              <a:rPr lang="en-US" sz="3600" baseline="40000" dirty="0"/>
              <a:t>x</a:t>
            </a:r>
            <a:r>
              <a:rPr lang="en-US" sz="3600" dirty="0"/>
              <a:t> = a</a:t>
            </a:r>
            <a:r>
              <a:rPr lang="en-US" sz="3600" baseline="40000" dirty="0"/>
              <a:t>-x</a:t>
            </a:r>
            <a:r>
              <a:rPr lang="en-US" sz="3600" dirty="0"/>
              <a:t> </a:t>
            </a:r>
            <a:r>
              <a:rPr lang="en-US" sz="3600" dirty="0" err="1"/>
              <a:t>berpotongan</a:t>
            </a:r>
            <a:r>
              <a:rPr lang="en-US" sz="3600" dirty="0"/>
              <a:t> </a:t>
            </a:r>
            <a:r>
              <a:rPr lang="en-US" sz="3600" dirty="0" err="1"/>
              <a:t>di</a:t>
            </a:r>
            <a:r>
              <a:rPr lang="en-US" sz="3600" dirty="0"/>
              <a:t> </a:t>
            </a:r>
            <a:r>
              <a:rPr lang="en-US" sz="3600" dirty="0" err="1"/>
              <a:t>titik</a:t>
            </a:r>
            <a:r>
              <a:rPr lang="en-US" sz="3600" dirty="0"/>
              <a:t> (0,1)</a:t>
            </a:r>
          </a:p>
          <a:p>
            <a:pPr>
              <a:defRPr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2"/>
          <p:cNvSpPr>
            <a:spLocks noGrp="1"/>
          </p:cNvSpPr>
          <p:nvPr>
            <p:ph type="ctrTitle" idx="4294967295"/>
          </p:nvPr>
        </p:nvSpPr>
        <p:spPr>
          <a:xfrm>
            <a:off x="1981200" y="685800"/>
            <a:ext cx="6705600" cy="936625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Grafik fungsi eksponen y = f(x) = ka</a:t>
            </a:r>
            <a:r>
              <a:rPr lang="en-US" sz="2800" baseline="40000" smtClean="0"/>
              <a:t>x</a:t>
            </a:r>
            <a:r>
              <a:rPr lang="en-US" sz="2800" smtClean="0"/>
              <a:t> dengan k konstanta, k </a:t>
            </a:r>
            <a:r>
              <a:rPr lang="en-US" sz="2800" smtClean="0">
                <a:sym typeface="Symbol" pitchFamily="18" charset="2"/>
              </a:rPr>
              <a:t> R.</a:t>
            </a:r>
            <a:endParaRPr lang="en-US" sz="280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05000" y="3200400"/>
          <a:ext cx="685800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457200"/>
                <a:gridCol w="696686"/>
                <a:gridCol w="696686"/>
                <a:gridCol w="696686"/>
                <a:gridCol w="696686"/>
                <a:gridCol w="696686"/>
                <a:gridCol w="696686"/>
                <a:gridCol w="772884"/>
                <a:gridCol w="381002"/>
              </a:tblGrid>
              <a:tr h="56388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X</a:t>
                      </a:r>
                    </a:p>
                    <a:p>
                      <a:r>
                        <a:rPr lang="en-US" dirty="0" smtClean="0"/>
                        <a:t>f(x)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3.2</a:t>
                      </a:r>
                      <a:r>
                        <a:rPr lang="en-US" sz="1800" baseline="300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3/8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3/4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3/2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-3.2</a:t>
                      </a:r>
                      <a:r>
                        <a:rPr lang="en-US" sz="1800" baseline="300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-3/8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-3/4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-3/2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-6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-24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2. (1/3)</a:t>
                      </a:r>
                      <a:r>
                        <a:rPr lang="en-US" sz="1800" baseline="300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2/3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2/9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2/27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-2.(1/3)</a:t>
                      </a:r>
                      <a:r>
                        <a:rPr lang="en-US" sz="1800" baseline="300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-54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-18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-6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-2/3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-2/9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-2/27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828800" y="1600200"/>
            <a:ext cx="70104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/>
              <a:t>Menggambar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: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/>
              <a:t>f(x) = 3.2</a:t>
            </a:r>
            <a:r>
              <a:rPr lang="en-US" sz="2400" baseline="30000" dirty="0"/>
              <a:t>x</a:t>
            </a:r>
            <a:r>
              <a:rPr lang="en-US" sz="2400" dirty="0"/>
              <a:t>                         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/>
              <a:t>f(x) = -3.2</a:t>
            </a:r>
            <a:r>
              <a:rPr lang="en-US" sz="2400" baseline="30000" dirty="0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53000" y="2057400"/>
            <a:ext cx="26670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2400" dirty="0"/>
              <a:t>3. y = 2. (1/3)</a:t>
            </a:r>
            <a:r>
              <a:rPr lang="en-US" sz="2400" baseline="30000" dirty="0"/>
              <a:t>x</a:t>
            </a:r>
          </a:p>
          <a:p>
            <a:pPr marL="342900" indent="-342900">
              <a:defRPr/>
            </a:pPr>
            <a:r>
              <a:rPr lang="en-US" sz="2400" dirty="0"/>
              <a:t>4. y = -2.(1/3)</a:t>
            </a:r>
            <a:r>
              <a:rPr lang="en-US" sz="2400" baseline="30000" dirty="0"/>
              <a:t>x</a:t>
            </a:r>
            <a:r>
              <a:rPr lang="en-US" sz="2400" dirty="0"/>
              <a:t> </a:t>
            </a:r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17482" name="TextBox 19"/>
          <p:cNvSpPr txBox="1">
            <a:spLocks noChangeArrowheads="1"/>
          </p:cNvSpPr>
          <p:nvPr/>
        </p:nvSpPr>
        <p:spPr bwMode="auto">
          <a:xfrm>
            <a:off x="1905000" y="2819400"/>
            <a:ext cx="1219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/>
              <a:t>Tabel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174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901</Words>
  <Application>Microsoft Office PowerPoint</Application>
  <PresentationFormat>On-screen Show (4:3)</PresentationFormat>
  <Paragraphs>330</Paragraphs>
  <Slides>21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Slide 1</vt:lpstr>
      <vt:lpstr>Slide 2</vt:lpstr>
      <vt:lpstr>Menggambar grafik fungsi eksponen y = 2x</vt:lpstr>
      <vt:lpstr>GRAFIK  y = 2x</vt:lpstr>
      <vt:lpstr>Menggambar grafik fungsi eksponen y =</vt:lpstr>
      <vt:lpstr>Slide 6</vt:lpstr>
      <vt:lpstr>Slide 7</vt:lpstr>
      <vt:lpstr>Slide 8</vt:lpstr>
      <vt:lpstr>Grafik fungsi eksponen y = f(x) = kax dengan k konstanta, k  R.</vt:lpstr>
      <vt:lpstr>Slide 10</vt:lpstr>
      <vt:lpstr>Kesimpulan</vt:lpstr>
      <vt:lpstr>CONTOH</vt:lpstr>
      <vt:lpstr>Slide 13</vt:lpstr>
      <vt:lpstr>Slide 14</vt:lpstr>
      <vt:lpstr>Slide 15</vt:lpstr>
      <vt:lpstr>Slide 16</vt:lpstr>
      <vt:lpstr>Slide 17</vt:lpstr>
      <vt:lpstr>Slide 18</vt:lpstr>
      <vt:lpstr>CONTOH</vt:lpstr>
      <vt:lpstr>Penyelesaian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Sapto</cp:lastModifiedBy>
  <cp:revision>77</cp:revision>
  <dcterms:created xsi:type="dcterms:W3CDTF">2013-02-08T01:55:00Z</dcterms:created>
  <dcterms:modified xsi:type="dcterms:W3CDTF">2013-12-20T08:54:46Z</dcterms:modified>
</cp:coreProperties>
</file>