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5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616D6-973E-4BC8-99AD-2E6A8497949D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BBDEE-AE28-4D74-936B-056DF5E90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8DFBB-A758-48DA-8034-584842A6221A}" type="datetimeFigureOut">
              <a:rPr lang="en-US"/>
              <a:pPr>
                <a:defRPr/>
              </a:pPr>
              <a:t>12/24/2013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D5FEE-0D36-42CA-A021-05A0F7A2D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5B24-218E-4970-BCC2-CE3E4223D2C0}" type="datetimeFigureOut">
              <a:rPr lang="en-US"/>
              <a:pPr>
                <a:defRPr/>
              </a:pPr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A65C1-3D9F-48A4-811B-97973CDF0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4.png"/><Relationship Id="rId4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4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09800" y="1295400"/>
            <a:ext cx="6705600" cy="1066800"/>
          </a:xfrm>
        </p:spPr>
        <p:txBody>
          <a:bodyPr/>
          <a:lstStyle/>
          <a:p>
            <a:r>
              <a:rPr lang="en-US" b="1" dirty="0" smtClean="0"/>
              <a:t>LIMIT TAK  HINGGA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09800" y="2438400"/>
            <a:ext cx="5715000" cy="1371600"/>
          </a:xfrm>
        </p:spPr>
        <p:txBody>
          <a:bodyPr/>
          <a:lstStyle/>
          <a:p>
            <a:pPr lvl="1"/>
            <a:r>
              <a:rPr lang="en-US" sz="2000" dirty="0" err="1" smtClean="0"/>
              <a:t>Pengertian</a:t>
            </a:r>
            <a:r>
              <a:rPr lang="en-US" sz="2000" dirty="0" smtClean="0"/>
              <a:t> limit </a:t>
            </a:r>
            <a:r>
              <a:rPr lang="en-US" sz="2000" dirty="0" err="1" smtClean="0"/>
              <a:t>tak</a:t>
            </a:r>
            <a:r>
              <a:rPr lang="en-US" sz="2000" dirty="0" smtClean="0"/>
              <a:t>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Asimtot</a:t>
            </a:r>
            <a:r>
              <a:rPr lang="en-US" sz="2000" dirty="0" smtClean="0"/>
              <a:t> </a:t>
            </a:r>
            <a:r>
              <a:rPr lang="en-US" sz="2000" dirty="0" err="1" smtClean="0"/>
              <a:t>tegak</a:t>
            </a:r>
            <a:r>
              <a:rPr lang="en-US" sz="2000" dirty="0" smtClean="0"/>
              <a:t>  </a:t>
            </a:r>
          </a:p>
          <a:p>
            <a:pPr lvl="1"/>
            <a:r>
              <a:rPr lang="en-US" sz="2000" dirty="0" err="1" smtClean="0"/>
              <a:t>Asimtot</a:t>
            </a:r>
            <a:r>
              <a:rPr lang="en-US" sz="2000" dirty="0" smtClean="0"/>
              <a:t> </a:t>
            </a:r>
            <a:r>
              <a:rPr lang="en-US" sz="2000" dirty="0" err="1" smtClean="0"/>
              <a:t>datar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Asimtot</a:t>
            </a:r>
            <a:r>
              <a:rPr lang="en-US" sz="2000" dirty="0" smtClean="0"/>
              <a:t> miring </a:t>
            </a:r>
          </a:p>
          <a:p>
            <a:endParaRPr lang="en-US" dirty="0">
              <a:latin typeface="Franklin Gothic Book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697038" y="1379538"/>
            <a:ext cx="5635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(iv)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2884488" y="1538288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1758950" y="2909888"/>
            <a:ext cx="288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13" name="Freeform 5"/>
          <p:cNvSpPr>
            <a:spLocks/>
          </p:cNvSpPr>
          <p:nvPr/>
        </p:nvSpPr>
        <p:spPr bwMode="auto">
          <a:xfrm>
            <a:off x="2673350" y="2147888"/>
            <a:ext cx="1758950" cy="304800"/>
          </a:xfrm>
          <a:custGeom>
            <a:avLst/>
            <a:gdLst>
              <a:gd name="T0" fmla="*/ 0 w 1200"/>
              <a:gd name="T1" fmla="*/ 228600 h 192"/>
              <a:gd name="T2" fmla="*/ 351790 w 1200"/>
              <a:gd name="T3" fmla="*/ 76200 h 192"/>
              <a:gd name="T4" fmla="*/ 773938 w 1200"/>
              <a:gd name="T5" fmla="*/ 304800 h 192"/>
              <a:gd name="T6" fmla="*/ 1407160 w 1200"/>
              <a:gd name="T7" fmla="*/ 76200 h 192"/>
              <a:gd name="T8" fmla="*/ 1758950 w 1200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192"/>
              <a:gd name="T17" fmla="*/ 1200 w 120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192">
                <a:moveTo>
                  <a:pt x="0" y="144"/>
                </a:moveTo>
                <a:cubicBezTo>
                  <a:pt x="76" y="92"/>
                  <a:pt x="152" y="40"/>
                  <a:pt x="240" y="48"/>
                </a:cubicBezTo>
                <a:cubicBezTo>
                  <a:pt x="328" y="56"/>
                  <a:pt x="408" y="192"/>
                  <a:pt x="528" y="192"/>
                </a:cubicBezTo>
                <a:cubicBezTo>
                  <a:pt x="648" y="192"/>
                  <a:pt x="848" y="80"/>
                  <a:pt x="960" y="48"/>
                </a:cubicBezTo>
                <a:cubicBezTo>
                  <a:pt x="1072" y="16"/>
                  <a:pt x="1136" y="8"/>
                  <a:pt x="120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546475" y="2808288"/>
            <a:ext cx="317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3687763" y="23923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2884488" y="2376488"/>
            <a:ext cx="7731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436813" y="2154238"/>
            <a:ext cx="5921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f(a)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4783138" y="1147763"/>
            <a:ext cx="10779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f(a) ada</a:t>
            </a:r>
          </a:p>
        </p:txBody>
      </p:sp>
      <p:sp>
        <p:nvSpPr>
          <p:cNvPr id="9229" name="Rectangle 11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4852988" y="1712913"/>
          <a:ext cx="844550" cy="450850"/>
        </p:xfrm>
        <a:graphic>
          <a:graphicData uri="http://schemas.openxmlformats.org/presentationml/2006/ole">
            <p:oleObj spid="_x0000_s10242" name="Equation" r:id="rId3" imgW="558800" imgH="279400" progId="Equation.3">
              <p:embed/>
            </p:oleObj>
          </a:graphicData>
        </a:graphic>
      </p:graphicFrame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767388" y="1674813"/>
            <a:ext cx="590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ada</a:t>
            </a:r>
          </a:p>
        </p:txBody>
      </p:sp>
      <p:sp>
        <p:nvSpPr>
          <p:cNvPr id="9231" name="Rectangle 14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4852988" y="2284413"/>
          <a:ext cx="1547812" cy="454025"/>
        </p:xfrm>
        <a:graphic>
          <a:graphicData uri="http://schemas.openxmlformats.org/presentationml/2006/ole">
            <p:oleObj spid="_x0000_s10243" name="Equation" r:id="rId4" imgW="1016000" imgH="279400" progId="Equation.3">
              <p:embed/>
            </p:oleObj>
          </a:graphicData>
        </a:graphic>
      </p:graphicFrame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5275263" y="2894013"/>
            <a:ext cx="563562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4803775" y="3351213"/>
            <a:ext cx="27225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ahoma" pitchFamily="34" charset="0"/>
                <a:cs typeface="Tahoma" pitchFamily="34" charset="0"/>
              </a:rPr>
              <a:t>f(x) kontinu di x=a</a:t>
            </a: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3095625" y="3062288"/>
            <a:ext cx="21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>
            <a:off x="4079875" y="3062288"/>
            <a:ext cx="211138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2814638" y="18430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V="1">
            <a:off x="2773363" y="26654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4713288" y="3900488"/>
            <a:ext cx="2979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Ketakkontinuan terhapus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4716463" y="4460875"/>
            <a:ext cx="4319587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Ketakkontinuan kasus (i) bisa dihapus dengan cara endefinisikan nilai fungsi dititik tersebut = limit fungsi</a:t>
            </a:r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884488" y="3976688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1828800" y="5195888"/>
            <a:ext cx="281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3449638" y="5062538"/>
            <a:ext cx="2936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7435" name="Freeform 27"/>
          <p:cNvSpPr>
            <a:spLocks/>
          </p:cNvSpPr>
          <p:nvPr/>
        </p:nvSpPr>
        <p:spPr bwMode="auto">
          <a:xfrm>
            <a:off x="2673350" y="4510088"/>
            <a:ext cx="1828800" cy="457200"/>
          </a:xfrm>
          <a:custGeom>
            <a:avLst/>
            <a:gdLst>
              <a:gd name="T0" fmla="*/ 0 w 1248"/>
              <a:gd name="T1" fmla="*/ 457200 h 288"/>
              <a:gd name="T2" fmla="*/ 422031 w 1248"/>
              <a:gd name="T3" fmla="*/ 304800 h 288"/>
              <a:gd name="T4" fmla="*/ 773723 w 1248"/>
              <a:gd name="T5" fmla="*/ 76200 h 288"/>
              <a:gd name="T6" fmla="*/ 1336431 w 1248"/>
              <a:gd name="T7" fmla="*/ 228600 h 288"/>
              <a:gd name="T8" fmla="*/ 1828800 w 124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288"/>
              <a:gd name="T17" fmla="*/ 1248 w 124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288">
                <a:moveTo>
                  <a:pt x="0" y="288"/>
                </a:moveTo>
                <a:cubicBezTo>
                  <a:pt x="100" y="260"/>
                  <a:pt x="200" y="232"/>
                  <a:pt x="288" y="192"/>
                </a:cubicBezTo>
                <a:cubicBezTo>
                  <a:pt x="376" y="152"/>
                  <a:pt x="424" y="56"/>
                  <a:pt x="528" y="48"/>
                </a:cubicBezTo>
                <a:cubicBezTo>
                  <a:pt x="632" y="40"/>
                  <a:pt x="792" y="152"/>
                  <a:pt x="912" y="144"/>
                </a:cubicBezTo>
                <a:cubicBezTo>
                  <a:pt x="1032" y="136"/>
                  <a:pt x="1140" y="68"/>
                  <a:pt x="12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3459163" y="4427538"/>
            <a:ext cx="3095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º</a:t>
            </a:r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3587750" y="4586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 flipH="1">
            <a:off x="2884488" y="4586288"/>
            <a:ext cx="703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7439" name="Picture 31" descr="gambar-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9113" y="3482975"/>
            <a:ext cx="28479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48" name="AutoShape 3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9" name="AutoShape 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2 -1.04046E-6 L 0.0327 -1.04046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000"/>
                            </p:stCondLst>
                            <p:childTnLst>
                              <p:par>
                                <p:cTn id="4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0"/>
                            </p:stCondLst>
                            <p:childTnLst>
                              <p:par>
                                <p:cTn id="5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54 2.89017E-6 L -0.03848 -0.0011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5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00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119E-6 -0.00694 L 2.91119E-6 0.0485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0"/>
                            </p:stCondLst>
                            <p:childTnLst>
                              <p:par>
                                <p:cTn id="6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2000"/>
                            </p:stCondLst>
                            <p:childTnLst>
                              <p:par>
                                <p:cTn id="6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934E-6 0.00693 L 0.0032 -0.0351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4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6000"/>
                            </p:stCondLst>
                            <p:childTnLst>
                              <p:par>
                                <p:cTn id="7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8000"/>
                            </p:stCondLst>
                            <p:childTnLst>
                              <p:par>
                                <p:cTn id="7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0"/>
                            </p:stCondLst>
                            <p:childTnLst>
                              <p:par>
                                <p:cTn id="8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000"/>
                            </p:stCondLst>
                            <p:childTnLst>
                              <p:par>
                                <p:cTn id="8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4000"/>
                            </p:stCondLst>
                            <p:childTnLst>
                              <p:par>
                                <p:cTn id="8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6000"/>
                            </p:stCondLst>
                            <p:childTnLst>
                              <p:par>
                                <p:cTn id="9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8000"/>
                            </p:stCondLst>
                            <p:childTnLst>
                              <p:par>
                                <p:cTn id="9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0"/>
                            </p:stCondLst>
                            <p:childTnLst>
                              <p:par>
                                <p:cTn id="10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2000"/>
                            </p:stCondLst>
                            <p:childTnLst>
                              <p:par>
                                <p:cTn id="10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4000"/>
                            </p:stCondLst>
                            <p:childTnLst>
                              <p:par>
                                <p:cTn id="10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20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6000"/>
                            </p:stCondLst>
                            <p:childTnLst>
                              <p:par>
                                <p:cTn id="1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5" dur="20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8000"/>
                            </p:stCondLst>
                            <p:childTnLst>
                              <p:par>
                                <p:cTn id="1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20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00"/>
                            </p:stCondLst>
                            <p:childTnLst>
                              <p:par>
                                <p:cTn id="1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3" dur="20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2000"/>
                            </p:stCondLst>
                            <p:childTnLst>
                              <p:par>
                                <p:cTn id="1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7" dur="20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animBg="1"/>
      <p:bldP spid="17412" grpId="0" animBg="1"/>
      <p:bldP spid="17413" grpId="0" animBg="1"/>
      <p:bldP spid="17414" grpId="0"/>
      <p:bldP spid="17415" grpId="0" animBg="1"/>
      <p:bldP spid="17416" grpId="0" animBg="1"/>
      <p:bldP spid="17417" grpId="0"/>
      <p:bldP spid="17418" grpId="0"/>
      <p:bldP spid="17421" grpId="0"/>
      <p:bldP spid="17424" grpId="0" animBg="1"/>
      <p:bldP spid="17425" grpId="0"/>
      <p:bldP spid="17426" grpId="0" animBg="1"/>
      <p:bldP spid="17426" grpId="1" animBg="1"/>
      <p:bldP spid="17427" grpId="0" animBg="1"/>
      <p:bldP spid="17427" grpId="1" animBg="1"/>
      <p:bldP spid="17428" grpId="0" animBg="1"/>
      <p:bldP spid="17428" grpId="1" animBg="1"/>
      <p:bldP spid="17429" grpId="0" animBg="1"/>
      <p:bldP spid="17429" grpId="1" animBg="1"/>
      <p:bldP spid="17430" grpId="0"/>
      <p:bldP spid="17431" grpId="0"/>
      <p:bldP spid="17432" grpId="0" animBg="1"/>
      <p:bldP spid="17433" grpId="0" animBg="1"/>
      <p:bldP spid="17434" grpId="0"/>
      <p:bldP spid="17435" grpId="0" animBg="1"/>
      <p:bldP spid="17436" grpId="0"/>
      <p:bldP spid="17437" grpId="0" animBg="1"/>
      <p:bldP spid="174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609725" y="871538"/>
            <a:ext cx="946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contoh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503363" y="1214438"/>
            <a:ext cx="74612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Periksa apakah fungsi berikut kontinu di x=2, jika tidak sebutkan</a:t>
            </a:r>
          </a:p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alasannya</a:t>
            </a:r>
          </a:p>
        </p:txBody>
      </p:sp>
      <p:sp>
        <p:nvSpPr>
          <p:cNvPr id="10249" name="Rectangle 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882775" y="1828800"/>
          <a:ext cx="1401763" cy="706438"/>
        </p:xfrm>
        <a:graphic>
          <a:graphicData uri="http://schemas.openxmlformats.org/presentationml/2006/ole">
            <p:oleObj spid="_x0000_s11266" name="Equation" r:id="rId3" imgW="901309" imgH="418918" progId="Equation.3">
              <p:embed/>
            </p:oleObj>
          </a:graphicData>
        </a:graphic>
      </p:graphicFrame>
      <p:sp>
        <p:nvSpPr>
          <p:cNvPr id="10250" name="Rectangle 6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3824288" y="1770063"/>
          <a:ext cx="1895475" cy="912812"/>
        </p:xfrm>
        <a:graphic>
          <a:graphicData uri="http://schemas.openxmlformats.org/presentationml/2006/ole">
            <p:oleObj spid="_x0000_s11267" name="Equation" r:id="rId4" imgW="1371600" imgH="609600" progId="Equation.3">
              <p:embed/>
            </p:oleObj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582738" y="1981200"/>
            <a:ext cx="393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a.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463925" y="1987550"/>
            <a:ext cx="400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b.</a:t>
            </a:r>
          </a:p>
        </p:txBody>
      </p:sp>
      <p:sp>
        <p:nvSpPr>
          <p:cNvPr id="10253" name="Rectangle 1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6272213" y="1831975"/>
          <a:ext cx="1971675" cy="754063"/>
        </p:xfrm>
        <a:graphic>
          <a:graphicData uri="http://schemas.openxmlformats.org/presentationml/2006/ole">
            <p:oleObj spid="_x0000_s11268" name="Equation" r:id="rId5" imgW="1295400" imgH="457200" progId="Equation.3">
              <p:embed/>
            </p:oleObj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5911850" y="1987550"/>
            <a:ext cx="377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c.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1428750" y="2673350"/>
            <a:ext cx="1055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Jawab :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1476375" y="3141663"/>
            <a:ext cx="5295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a. Fungsi tidak terdefinisi di x=2 (bentuk 0/0)</a:t>
            </a:r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6227763" y="3573463"/>
            <a:ext cx="633412" cy="228600"/>
          </a:xfrm>
          <a:prstGeom prst="rightArrow">
            <a:avLst>
              <a:gd name="adj1" fmla="val 50000"/>
              <a:gd name="adj2" fmla="val 692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7023100" y="3357563"/>
            <a:ext cx="21209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f(x) tidak kontinu</a:t>
            </a:r>
          </a:p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di x=2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527175" y="3716338"/>
            <a:ext cx="1531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b.   f(2) = 3</a:t>
            </a:r>
          </a:p>
        </p:txBody>
      </p:sp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1919288" y="4005263"/>
          <a:ext cx="4381500" cy="763587"/>
        </p:xfrm>
        <a:graphic>
          <a:graphicData uri="http://schemas.openxmlformats.org/presentationml/2006/ole">
            <p:oleObj spid="_x0000_s11269" name="Equation" r:id="rId6" imgW="2781000" imgH="444240" progId="Equation.3">
              <p:embed/>
            </p:oleObj>
          </a:graphicData>
        </a:graphic>
      </p:graphicFrame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2022475" y="4797425"/>
          <a:ext cx="1757363" cy="515938"/>
        </p:xfrm>
        <a:graphic>
          <a:graphicData uri="http://schemas.openxmlformats.org/presentationml/2006/ole">
            <p:oleObj spid="_x0000_s11270" name="Equation" r:id="rId7" imgW="1016000" imgH="279400" progId="Equation.3">
              <p:embed/>
            </p:oleObj>
          </a:graphicData>
        </a:graphic>
      </p:graphicFrame>
      <p:sp>
        <p:nvSpPr>
          <p:cNvPr id="18454" name="AutoShape 22"/>
          <p:cNvSpPr>
            <a:spLocks noChangeArrowheads="1"/>
          </p:cNvSpPr>
          <p:nvPr/>
        </p:nvSpPr>
        <p:spPr bwMode="auto">
          <a:xfrm>
            <a:off x="2743200" y="5237163"/>
            <a:ext cx="352425" cy="381000"/>
          </a:xfrm>
          <a:prstGeom prst="downArrow">
            <a:avLst>
              <a:gd name="adj1" fmla="val 50000"/>
              <a:gd name="adj2" fmla="val 2702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963738" y="5589588"/>
            <a:ext cx="69754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Karena limit tidak sama dengan nilai fungsi, maka f(x) 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tidak</a:t>
            </a: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kontinu di x=2</a:t>
            </a:r>
          </a:p>
        </p:txBody>
      </p:sp>
      <p:sp>
        <p:nvSpPr>
          <p:cNvPr id="10262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3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0"/>
                            </p:stCondLst>
                            <p:childTnLst>
                              <p:par>
                                <p:cTn id="6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18440" grpId="0"/>
      <p:bldP spid="18441" grpId="0"/>
      <p:bldP spid="18444" grpId="0"/>
      <p:bldP spid="18445" grpId="0"/>
      <p:bldP spid="18446" grpId="0"/>
      <p:bldP spid="18447" grpId="0" animBg="1"/>
      <p:bldP spid="18448" grpId="0"/>
      <p:bldP spid="18449" grpId="0"/>
      <p:bldP spid="18454" grpId="0" animBg="1"/>
      <p:bldP spid="184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657350" y="1141413"/>
            <a:ext cx="457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c. </a:t>
            </a:r>
          </a:p>
        </p:txBody>
      </p:sp>
      <p:sp>
        <p:nvSpPr>
          <p:cNvPr id="11272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360613" y="1212850"/>
          <a:ext cx="1687512" cy="390525"/>
        </p:xfrm>
        <a:graphic>
          <a:graphicData uri="http://schemas.openxmlformats.org/presentationml/2006/ole">
            <p:oleObj spid="_x0000_s12290" name="Equation" r:id="rId3" imgW="1066800" imgH="228600" progId="Equation.3">
              <p:embed/>
            </p:oleObj>
          </a:graphicData>
        </a:graphic>
      </p:graphicFrame>
      <p:sp>
        <p:nvSpPr>
          <p:cNvPr id="11273" name="Rectangle 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500313" y="1903413"/>
          <a:ext cx="2462212" cy="496887"/>
        </p:xfrm>
        <a:graphic>
          <a:graphicData uri="http://schemas.openxmlformats.org/presentationml/2006/ole">
            <p:oleObj spid="_x0000_s12291" name="Equation" r:id="rId4" imgW="1485720" imgH="279360" progId="Equation.3">
              <p:embed/>
            </p:oleObj>
          </a:graphicData>
        </a:graphic>
      </p:graphicFrame>
      <p:sp>
        <p:nvSpPr>
          <p:cNvPr id="11274" name="Rectangle 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2500313" y="2603500"/>
          <a:ext cx="2532062" cy="519113"/>
        </p:xfrm>
        <a:graphic>
          <a:graphicData uri="http://schemas.openxmlformats.org/presentationml/2006/ole">
            <p:oleObj spid="_x0000_s12292" name="Equation" r:id="rId5" imgW="1562040" imgH="291960" progId="Equation.3">
              <p:embed/>
            </p:oleObj>
          </a:graphicData>
        </a:graphic>
      </p:graphicFrame>
      <p:sp>
        <p:nvSpPr>
          <p:cNvPr id="19465" name="AutoShape 9"/>
          <p:cNvSpPr>
            <a:spLocks/>
          </p:cNvSpPr>
          <p:nvPr/>
        </p:nvSpPr>
        <p:spPr bwMode="auto">
          <a:xfrm>
            <a:off x="5173663" y="1979613"/>
            <a:ext cx="211137" cy="990600"/>
          </a:xfrm>
          <a:prstGeom prst="rightBrace">
            <a:avLst>
              <a:gd name="adj1" fmla="val 390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6" name="Rectangle 10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5526088" y="2235200"/>
          <a:ext cx="1335087" cy="506413"/>
        </p:xfrm>
        <a:graphic>
          <a:graphicData uri="http://schemas.openxmlformats.org/presentationml/2006/ole">
            <p:oleObj spid="_x0000_s12293" name="Equation" r:id="rId6" imgW="787400" imgH="279400" progId="Equation.3">
              <p:embed/>
            </p:oleObj>
          </a:graphicData>
        </a:graphic>
      </p:graphicFrame>
      <p:sp>
        <p:nvSpPr>
          <p:cNvPr id="11277" name="Rectangle 1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2500313" y="3351213"/>
          <a:ext cx="1689100" cy="495300"/>
        </p:xfrm>
        <a:graphic>
          <a:graphicData uri="http://schemas.openxmlformats.org/presentationml/2006/ole">
            <p:oleObj spid="_x0000_s12294" name="Equation" r:id="rId7" imgW="1016000" imgH="279400" progId="Equation.3">
              <p:embed/>
            </p:oleObj>
          </a:graphicData>
        </a:graphic>
      </p:graphicFrame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135188" y="3968750"/>
            <a:ext cx="6181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Karena semua syarat dipenuhi 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  f(x) kontinu di x=2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9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0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5" grpId="0" animBg="1"/>
      <p:bldP spid="194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463675" y="1073150"/>
            <a:ext cx="43021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ahoma" pitchFamily="34" charset="0"/>
                <a:cs typeface="Tahoma" pitchFamily="34" charset="0"/>
              </a:rPr>
              <a:t>Kontinu kiri dan kontinu kanan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19238" y="1731963"/>
            <a:ext cx="48783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Fungsi f(x) disebut kontinu kiri di x=a jika</a:t>
            </a: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700338" y="2205038"/>
          <a:ext cx="1884362" cy="541337"/>
        </p:xfrm>
        <a:graphic>
          <a:graphicData uri="http://schemas.openxmlformats.org/presentationml/2006/ole">
            <p:oleObj spid="_x0000_s13314" name="Equation" r:id="rId3" imgW="1054080" imgH="279360" progId="Equation.3">
              <p:embed/>
            </p:oleObj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503363" y="2868613"/>
            <a:ext cx="52181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Fungsi f(x) disebut kontinu kanan di x=a jika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744788" y="3357563"/>
          <a:ext cx="1898650" cy="544512"/>
        </p:xfrm>
        <a:graphic>
          <a:graphicData uri="http://schemas.openxmlformats.org/presentationml/2006/ole">
            <p:oleObj spid="_x0000_s13315" name="Equation" r:id="rId4" imgW="1054080" imgH="279360" progId="Equation.3">
              <p:embed/>
            </p:oleObj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547813" y="3860800"/>
            <a:ext cx="72009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Fungsi f(x) kontinu di x=a jika kontinu kiri dan kontinu kanan di x=a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1660525" y="4699000"/>
            <a:ext cx="16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589088" y="4699000"/>
            <a:ext cx="5003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Contoh : Tentukan konstanta a agar fungsi</a:t>
            </a:r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3433763" y="5084763"/>
          <a:ext cx="1898650" cy="692150"/>
        </p:xfrm>
        <a:graphic>
          <a:graphicData uri="http://schemas.openxmlformats.org/presentationml/2006/ole">
            <p:oleObj spid="_x0000_s13316" name="Equation" r:id="rId5" imgW="1358900" imgH="457200" progId="Equation.3">
              <p:embed/>
            </p:oleObj>
          </a:graphicData>
        </a:graphic>
      </p:graphicFrame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2644775" y="5805488"/>
            <a:ext cx="18446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Kontinu di x=2</a:t>
            </a:r>
          </a:p>
        </p:txBody>
      </p:sp>
      <p:sp>
        <p:nvSpPr>
          <p:cNvPr id="12302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03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/>
      <p:bldP spid="20486" grpId="0"/>
      <p:bldP spid="20488" grpId="0"/>
      <p:bldP spid="20490" grpId="0"/>
      <p:bldP spid="204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382713" y="963613"/>
            <a:ext cx="10556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Jawab 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593850" y="1268413"/>
            <a:ext cx="40084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Agar f(x) kontinu di x=2, haruslah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716088" y="1801813"/>
            <a:ext cx="23987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 kontinu kiri di x=2</a:t>
            </a:r>
          </a:p>
        </p:txBody>
      </p:sp>
      <p:sp>
        <p:nvSpPr>
          <p:cNvPr id="13323" name="Rectangle 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890713" y="2252663"/>
          <a:ext cx="1828800" cy="515937"/>
        </p:xfrm>
        <a:graphic>
          <a:graphicData uri="http://schemas.openxmlformats.org/presentationml/2006/ole">
            <p:oleObj spid="_x0000_s14338" name="Equation" r:id="rId3" imgW="1054100" imgH="279400" progId="Equation.3">
              <p:embed/>
            </p:oleObj>
          </a:graphicData>
        </a:graphic>
      </p:graphicFrame>
      <p:sp>
        <p:nvSpPr>
          <p:cNvPr id="13324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908175" y="2862263"/>
          <a:ext cx="3287713" cy="547687"/>
        </p:xfrm>
        <a:graphic>
          <a:graphicData uri="http://schemas.openxmlformats.org/presentationml/2006/ole">
            <p:oleObj spid="_x0000_s14339" name="Equation" r:id="rId4" imgW="1803240" imgH="279360" progId="Equation.3">
              <p:embed/>
            </p:oleObj>
          </a:graphicData>
        </a:graphic>
      </p:graphicFrame>
      <p:sp>
        <p:nvSpPr>
          <p:cNvPr id="13325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5422900" y="2895600"/>
          <a:ext cx="2570163" cy="423863"/>
        </p:xfrm>
        <a:graphic>
          <a:graphicData uri="http://schemas.openxmlformats.org/presentationml/2006/ole">
            <p:oleObj spid="_x0000_s14340" name="Equation" r:id="rId5" imgW="1498320" imgH="228600" progId="Equation.3">
              <p:embed/>
            </p:oleObj>
          </a:graphicData>
        </a:graphic>
      </p:graphicFrame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3859213" y="3319463"/>
            <a:ext cx="8445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5265738" y="3319463"/>
            <a:ext cx="70326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211638" y="3716338"/>
            <a:ext cx="184785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2 + a = 4a – 1</a:t>
            </a:r>
          </a:p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     -3a = -3</a:t>
            </a:r>
          </a:p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        a = 1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1643063" y="4581525"/>
            <a:ext cx="2738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 kontinu kanan di x=2</a:t>
            </a:r>
          </a:p>
        </p:txBody>
      </p:sp>
      <p:graphicFrame>
        <p:nvGraphicFramePr>
          <p:cNvPr id="21519" name="Object 15"/>
          <p:cNvGraphicFramePr>
            <a:graphicFrameLocks noChangeAspect="1"/>
          </p:cNvGraphicFramePr>
          <p:nvPr>
            <p:ph sz="half" idx="1"/>
          </p:nvPr>
        </p:nvGraphicFramePr>
        <p:xfrm>
          <a:off x="1955800" y="3722688"/>
          <a:ext cx="1041400" cy="279400"/>
        </p:xfrm>
        <a:graphic>
          <a:graphicData uri="http://schemas.openxmlformats.org/presentationml/2006/ole">
            <p:oleObj spid="_x0000_s14341" name="Equation" r:id="rId6" imgW="1041120" imgH="279360" progId="Equation.3">
              <p:embed/>
            </p:oleObj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>
            <p:ph sz="half" idx="2"/>
          </p:nvPr>
        </p:nvGraphicFramePr>
        <p:xfrm>
          <a:off x="4206875" y="5016500"/>
          <a:ext cx="2208213" cy="336550"/>
        </p:xfrm>
        <a:graphic>
          <a:graphicData uri="http://schemas.openxmlformats.org/presentationml/2006/ole">
            <p:oleObj spid="_x0000_s14342" name="Equation" r:id="rId7" imgW="1498320" imgH="228600" progId="Equation.3">
              <p:embed/>
            </p:oleObj>
          </a:graphicData>
        </a:graphic>
      </p:graphicFrame>
      <p:sp>
        <p:nvSpPr>
          <p:cNvPr id="13330" name="Rectangle 1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4116388" y="5511800"/>
          <a:ext cx="3305175" cy="555625"/>
        </p:xfrm>
        <a:graphic>
          <a:graphicData uri="http://schemas.openxmlformats.org/presentationml/2006/ole">
            <p:oleObj spid="_x0000_s14343" name="Equation" r:id="rId8" imgW="1905000" imgH="292100" progId="Equation.3">
              <p:embed/>
            </p:oleObj>
          </a:graphicData>
        </a:graphic>
      </p:graphicFrame>
      <p:sp>
        <p:nvSpPr>
          <p:cNvPr id="21523" name="AutoShape 19"/>
          <p:cNvSpPr>
            <a:spLocks noChangeArrowheads="1"/>
          </p:cNvSpPr>
          <p:nvPr/>
        </p:nvSpPr>
        <p:spPr bwMode="auto">
          <a:xfrm>
            <a:off x="3756025" y="5110163"/>
            <a:ext cx="352425" cy="228600"/>
          </a:xfrm>
          <a:prstGeom prst="rightArrow">
            <a:avLst>
              <a:gd name="adj1" fmla="val 50000"/>
              <a:gd name="adj2" fmla="val 3854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4" name="AutoShape 20"/>
          <p:cNvSpPr>
            <a:spLocks/>
          </p:cNvSpPr>
          <p:nvPr/>
        </p:nvSpPr>
        <p:spPr bwMode="auto">
          <a:xfrm>
            <a:off x="7493000" y="5130800"/>
            <a:ext cx="422275" cy="762000"/>
          </a:xfrm>
          <a:prstGeom prst="rightBrace">
            <a:avLst>
              <a:gd name="adj1" fmla="val 150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7970838" y="5137150"/>
            <a:ext cx="11382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Selalu </a:t>
            </a:r>
          </a:p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dipenuhi</a:t>
            </a:r>
          </a:p>
        </p:txBody>
      </p:sp>
      <p:sp>
        <p:nvSpPr>
          <p:cNvPr id="13334" name="AutoShape 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5" name="AutoShape 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/>
      <p:bldP spid="21508" grpId="0"/>
      <p:bldP spid="21515" grpId="0" animBg="1"/>
      <p:bldP spid="21516" grpId="0" animBg="1"/>
      <p:bldP spid="21517" grpId="0"/>
      <p:bldP spid="21518" grpId="0"/>
      <p:bldP spid="21523" grpId="0" animBg="1"/>
      <p:bldP spid="21524" grpId="0" animBg="1"/>
      <p:bldP spid="215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770063" y="1558925"/>
            <a:ext cx="16891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2000">
                <a:latin typeface="Tahoma" pitchFamily="34" charset="0"/>
                <a:cs typeface="Times New Roman" pitchFamily="18" charset="0"/>
              </a:rPr>
              <a:t>1. Diketahui  </a:t>
            </a:r>
            <a:endParaRPr lang="en-US" sz="2000">
              <a:latin typeface="Tahoma" pitchFamily="34" charset="0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176588" y="1347788"/>
          <a:ext cx="2320925" cy="866775"/>
        </p:xfrm>
        <a:graphic>
          <a:graphicData uri="http://schemas.openxmlformats.org/presentationml/2006/ole">
            <p:oleObj spid="_x0000_s15362" name="Equation" r:id="rId3" imgW="1409088" imgH="482391" progId="Equation.3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012950" y="2100263"/>
            <a:ext cx="4827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2000">
                <a:latin typeface="Tahoma" pitchFamily="34" charset="0"/>
                <a:cs typeface="Times New Roman" pitchFamily="18" charset="0"/>
              </a:rPr>
              <a:t>selidiki kekontinuan fungsi  f(x)  di </a:t>
            </a:r>
            <a:r>
              <a:rPr lang="en-US" sz="2000" i="1">
                <a:latin typeface="Tahoma" pitchFamily="34" charset="0"/>
                <a:cs typeface="Times New Roman" pitchFamily="18" charset="0"/>
              </a:rPr>
              <a:t>x</a:t>
            </a:r>
            <a:r>
              <a:rPr lang="en-US" sz="2000">
                <a:latin typeface="Tahoma" pitchFamily="34" charset="0"/>
                <a:cs typeface="Times New Roman" pitchFamily="18" charset="0"/>
              </a:rPr>
              <a:t> = -1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543050" y="939800"/>
            <a:ext cx="1555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Soal Latihan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725613" y="2605088"/>
            <a:ext cx="17922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2000">
                <a:latin typeface="Tahoma" pitchFamily="34" charset="0"/>
                <a:cs typeface="Times New Roman" pitchFamily="18" charset="0"/>
              </a:rPr>
              <a:t>2. Agar fungsi</a:t>
            </a:r>
            <a:r>
              <a:rPr lang="en-US" sz="1200">
                <a:cs typeface="Times New Roman" pitchFamily="18" charset="0"/>
              </a:rPr>
              <a:t> </a:t>
            </a:r>
            <a:endParaRPr lang="en-US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3397250" y="2533650"/>
          <a:ext cx="2320925" cy="1171575"/>
        </p:xfrm>
        <a:graphic>
          <a:graphicData uri="http://schemas.openxmlformats.org/presentationml/2006/ole">
            <p:oleObj spid="_x0000_s15363" name="Equation" r:id="rId4" imgW="1536700" imgH="711200" progId="Equation.3">
              <p:embed/>
            </p:oleObj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792288" y="3613150"/>
            <a:ext cx="5156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2000">
                <a:latin typeface="Tahoma" pitchFamily="34" charset="0"/>
                <a:cs typeface="Times New Roman" pitchFamily="18" charset="0"/>
              </a:rPr>
              <a:t>  kontinu pada </a:t>
            </a:r>
            <a:r>
              <a:rPr lang="en-US" sz="2000" b="1">
                <a:latin typeface="Tahoma" pitchFamily="34" charset="0"/>
                <a:cs typeface="Times New Roman" pitchFamily="18" charset="0"/>
              </a:rPr>
              <a:t>R</a:t>
            </a:r>
            <a:r>
              <a:rPr lang="en-US" sz="2000">
                <a:latin typeface="Tahoma" pitchFamily="34" charset="0"/>
                <a:cs typeface="Times New Roman" pitchFamily="18" charset="0"/>
              </a:rPr>
              <a:t>, maka berapakah </a:t>
            </a:r>
            <a:r>
              <a:rPr lang="en-US" sz="2000" i="1">
                <a:latin typeface="Tahoma" pitchFamily="34" charset="0"/>
                <a:cs typeface="Times New Roman" pitchFamily="18" charset="0"/>
              </a:rPr>
              <a:t>a + </a:t>
            </a:r>
            <a:r>
              <a:rPr lang="en-US" sz="2000">
                <a:latin typeface="Tahoma" pitchFamily="34" charset="0"/>
                <a:cs typeface="Times New Roman" pitchFamily="18" charset="0"/>
              </a:rPr>
              <a:t>2</a:t>
            </a:r>
            <a:r>
              <a:rPr lang="en-US" sz="2000" i="1">
                <a:latin typeface="Tahoma" pitchFamily="34" charset="0"/>
                <a:cs typeface="Times New Roman" pitchFamily="18" charset="0"/>
              </a:rPr>
              <a:t>b</a:t>
            </a:r>
            <a:r>
              <a:rPr lang="en-US" sz="2000">
                <a:latin typeface="Tahoma" pitchFamily="34" charset="0"/>
                <a:cs typeface="Times New Roman" pitchFamily="18" charset="0"/>
              </a:rPr>
              <a:t> ?</a:t>
            </a:r>
            <a:r>
              <a:rPr lang="en-US" sz="1200">
                <a:cs typeface="Times New Roman" pitchFamily="18" charset="0"/>
              </a:rPr>
              <a:t> </a:t>
            </a:r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698625" y="4116388"/>
            <a:ext cx="3829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buSzPct val="100000"/>
            </a:pPr>
            <a:r>
              <a:rPr lang="en-US" sz="2000">
                <a:latin typeface="Tahoma" pitchFamily="34" charset="0"/>
                <a:cs typeface="Times New Roman" pitchFamily="18" charset="0"/>
              </a:rPr>
              <a:t>3. Tentukan </a:t>
            </a:r>
            <a:r>
              <a:rPr lang="en-US" sz="2000" i="1">
                <a:latin typeface="Tahoma" pitchFamily="34" charset="0"/>
                <a:cs typeface="Times New Roman" pitchFamily="18" charset="0"/>
              </a:rPr>
              <a:t>a</a:t>
            </a:r>
            <a:r>
              <a:rPr lang="en-US" sz="2000">
                <a:latin typeface="Tahoma" pitchFamily="34" charset="0"/>
                <a:cs typeface="Times New Roman" pitchFamily="18" charset="0"/>
              </a:rPr>
              <a:t> dan </a:t>
            </a:r>
            <a:r>
              <a:rPr lang="en-US" sz="2000" i="1">
                <a:latin typeface="Tahoma" pitchFamily="34" charset="0"/>
                <a:cs typeface="Times New Roman" pitchFamily="18" charset="0"/>
              </a:rPr>
              <a:t>b </a:t>
            </a:r>
            <a:r>
              <a:rPr lang="en-US" sz="2000">
                <a:latin typeface="Tahoma" pitchFamily="34" charset="0"/>
                <a:cs typeface="Times New Roman" pitchFamily="18" charset="0"/>
              </a:rPr>
              <a:t>agar fungsi</a:t>
            </a:r>
            <a:r>
              <a:rPr lang="en-US" sz="1200">
                <a:cs typeface="Times New Roman" pitchFamily="18" charset="0"/>
              </a:rPr>
              <a:t> </a:t>
            </a:r>
            <a:endParaRPr lang="en-US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100388" y="4560888"/>
          <a:ext cx="2681287" cy="1003300"/>
        </p:xfrm>
        <a:graphic>
          <a:graphicData uri="http://schemas.openxmlformats.org/presentationml/2006/ole">
            <p:oleObj spid="_x0000_s15364" name="Equation" r:id="rId5" imgW="1765300" imgH="609600" progId="Equation.3">
              <p:embed/>
            </p:oleObj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981200" y="5516563"/>
            <a:ext cx="1981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2000">
                <a:latin typeface="Tahoma" pitchFamily="34" charset="0"/>
                <a:cs typeface="Times New Roman" pitchFamily="18" charset="0"/>
              </a:rPr>
              <a:t>kontinu di </a:t>
            </a:r>
            <a:r>
              <a:rPr lang="en-US" sz="2000" i="1">
                <a:latin typeface="Tahoma" pitchFamily="34" charset="0"/>
                <a:cs typeface="Times New Roman" pitchFamily="18" charset="0"/>
              </a:rPr>
              <a:t>x =</a:t>
            </a:r>
            <a:r>
              <a:rPr lang="en-US" sz="2000">
                <a:latin typeface="Tahoma" pitchFamily="34" charset="0"/>
                <a:cs typeface="Times New Roman" pitchFamily="18" charset="0"/>
              </a:rPr>
              <a:t> 2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14348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9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2" grpId="0"/>
      <p:bldP spid="22533" grpId="0"/>
      <p:bldP spid="22534" grpId="0"/>
      <p:bldP spid="22536" grpId="0"/>
      <p:bldP spid="22537" grpId="0"/>
      <p:bldP spid="225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260350"/>
            <a:ext cx="5926138" cy="504825"/>
          </a:xfrm>
          <a:ln>
            <a:solidFill>
              <a:srgbClr val="000000"/>
            </a:solidFill>
          </a:ln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smtClean="0">
                <a:solidFill>
                  <a:srgbClr val="3333FF"/>
                </a:solidFill>
              </a:rPr>
              <a:t>Kekontinuan pada interval</a:t>
            </a:r>
            <a:endParaRPr lang="en-US" sz="28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403350" y="1196975"/>
            <a:ext cx="7685088" cy="12954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smtClean="0">
                <a:latin typeface="Times New Roman" pitchFamily="18" charset="0"/>
              </a:rPr>
              <a:t>Fungsi </a:t>
            </a:r>
            <a:r>
              <a:rPr lang="en-US" sz="2400" i="1" smtClean="0">
                <a:latin typeface="Times New Roman" pitchFamily="18" charset="0"/>
              </a:rPr>
              <a:t>f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i="1" smtClean="0">
                <a:latin typeface="Times New Roman" pitchFamily="18" charset="0"/>
              </a:rPr>
              <a:t>x</a:t>
            </a:r>
            <a:r>
              <a:rPr lang="en-US" sz="2400" smtClean="0">
                <a:latin typeface="Times New Roman" pitchFamily="18" charset="0"/>
              </a:rPr>
              <a:t>) dikatakan </a:t>
            </a:r>
            <a:r>
              <a:rPr lang="en-US" sz="2400" b="1" u="sng" smtClean="0">
                <a:latin typeface="Times New Roman" pitchFamily="18" charset="0"/>
              </a:rPr>
              <a:t>kontinu pada interval buka</a:t>
            </a:r>
            <a:r>
              <a:rPr lang="en-US" sz="2400" smtClean="0">
                <a:latin typeface="Times New Roman" pitchFamily="18" charset="0"/>
              </a:rPr>
              <a:t> ( </a:t>
            </a:r>
            <a:r>
              <a:rPr lang="en-US" sz="2400" i="1" smtClean="0">
                <a:latin typeface="Times New Roman" pitchFamily="18" charset="0"/>
              </a:rPr>
              <a:t>a,b </a:t>
            </a:r>
            <a:r>
              <a:rPr lang="en-US" sz="2400" smtClean="0">
                <a:latin typeface="Times New Roman" pitchFamily="18" charset="0"/>
              </a:rPr>
              <a:t>) bila </a:t>
            </a:r>
            <a:r>
              <a:rPr lang="en-US" sz="2400" i="1" smtClean="0">
                <a:latin typeface="Times New Roman" pitchFamily="18" charset="0"/>
              </a:rPr>
              <a:t>f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i="1" smtClean="0">
                <a:latin typeface="Times New Roman" pitchFamily="18" charset="0"/>
              </a:rPr>
              <a:t>x</a:t>
            </a:r>
            <a:r>
              <a:rPr lang="en-US" sz="2400" smtClean="0">
                <a:latin typeface="Times New Roman" pitchFamily="18" charset="0"/>
              </a:rPr>
              <a:t>) kontinu pada setiap titik di dalam interval tersebut.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smtClean="0">
                <a:latin typeface="Times New Roman" pitchFamily="18" charset="0"/>
              </a:rPr>
              <a:t>Sedangkan  </a:t>
            </a:r>
            <a:r>
              <a:rPr lang="en-US" sz="2400" i="1" smtClean="0">
                <a:latin typeface="Times New Roman" pitchFamily="18" charset="0"/>
              </a:rPr>
              <a:t>f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i="1" smtClean="0">
                <a:latin typeface="Times New Roman" pitchFamily="18" charset="0"/>
              </a:rPr>
              <a:t>x</a:t>
            </a:r>
            <a:r>
              <a:rPr lang="en-US" sz="2400" smtClean="0">
                <a:latin typeface="Times New Roman" pitchFamily="18" charset="0"/>
              </a:rPr>
              <a:t>) dikatakan </a:t>
            </a:r>
            <a:r>
              <a:rPr lang="en-US" sz="2400" b="1" u="sng" smtClean="0">
                <a:latin typeface="Times New Roman" pitchFamily="18" charset="0"/>
              </a:rPr>
              <a:t>kontinu pada interval tutup</a:t>
            </a:r>
            <a:r>
              <a:rPr lang="en-US" sz="2400" smtClean="0">
                <a:latin typeface="Times New Roman" pitchFamily="18" charset="0"/>
              </a:rPr>
              <a:t>   [ </a:t>
            </a:r>
            <a:r>
              <a:rPr lang="en-US" sz="2400" i="1" smtClean="0">
                <a:latin typeface="Times New Roman" pitchFamily="18" charset="0"/>
              </a:rPr>
              <a:t>a,b </a:t>
            </a:r>
            <a:r>
              <a:rPr lang="en-US" sz="2400" smtClean="0">
                <a:latin typeface="Times New Roman" pitchFamily="18" charset="0"/>
              </a:rPr>
              <a:t>] bila 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484438" y="3141663"/>
            <a:ext cx="3370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/>
            <a:r>
              <a:rPr lang="en-US" sz="2000">
                <a:latin typeface="Tahoma" pitchFamily="34" charset="0"/>
              </a:rPr>
              <a:t>1. </a:t>
            </a:r>
            <a:r>
              <a:rPr lang="en-US" sz="2400" i="1">
                <a:latin typeface="Times New Roman" pitchFamily="18" charset="0"/>
              </a:rPr>
              <a:t>f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) kontinu pada ( </a:t>
            </a:r>
            <a:r>
              <a:rPr lang="en-US" sz="2400" i="1">
                <a:latin typeface="Times New Roman" pitchFamily="18" charset="0"/>
              </a:rPr>
              <a:t>a,b</a:t>
            </a:r>
            <a:r>
              <a:rPr lang="en-US" sz="2400">
                <a:latin typeface="Times New Roman" pitchFamily="18" charset="0"/>
              </a:rPr>
              <a:t> )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441575" y="3716338"/>
            <a:ext cx="378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</a:rPr>
              <a:t>2. </a:t>
            </a:r>
            <a:r>
              <a:rPr lang="en-US" sz="2400" i="1">
                <a:latin typeface="Times New Roman" pitchFamily="18" charset="0"/>
              </a:rPr>
              <a:t>f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) kontinu kanan di </a:t>
            </a:r>
            <a:r>
              <a:rPr lang="en-US" sz="2400" i="1">
                <a:latin typeface="Times New Roman" pitchFamily="18" charset="0"/>
              </a:rPr>
              <a:t>x </a:t>
            </a:r>
            <a:r>
              <a:rPr lang="en-US" sz="2400">
                <a:latin typeface="Times New Roman" pitchFamily="18" charset="0"/>
              </a:rPr>
              <a:t>= </a:t>
            </a:r>
            <a:r>
              <a:rPr lang="en-US" sz="2400" i="1">
                <a:latin typeface="Times New Roman" pitchFamily="18" charset="0"/>
              </a:rPr>
              <a:t>a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411413" y="4284663"/>
            <a:ext cx="3481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</a:rPr>
              <a:t>3. </a:t>
            </a:r>
            <a:r>
              <a:rPr lang="en-US" sz="2400" i="1">
                <a:latin typeface="Times New Roman" pitchFamily="18" charset="0"/>
              </a:rPr>
              <a:t>f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) kontinu kiri di 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 = </a:t>
            </a:r>
            <a:r>
              <a:rPr lang="en-US" sz="2400" i="1">
                <a:latin typeface="Times New Roman" pitchFamily="18" charset="0"/>
              </a:rPr>
              <a:t>b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835150" y="4797425"/>
            <a:ext cx="72723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Bila </a:t>
            </a:r>
            <a:r>
              <a:rPr lang="en-US" sz="2400" i="1">
                <a:latin typeface="Times New Roman" pitchFamily="18" charset="0"/>
              </a:rPr>
              <a:t>f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) kontinu untuk setiap nilai </a:t>
            </a:r>
            <a:r>
              <a:rPr lang="en-US" sz="2400" i="1">
                <a:latin typeface="Times New Roman" pitchFamily="18" charset="0"/>
              </a:rPr>
              <a:t>x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400" b="1" i="1">
                <a:latin typeface="Times New Roman" pitchFamily="18" charset="0"/>
              </a:rPr>
              <a:t> R </a:t>
            </a:r>
            <a:r>
              <a:rPr lang="en-US" sz="2400">
                <a:latin typeface="Times New Roman" pitchFamily="18" charset="0"/>
              </a:rPr>
              <a:t>maka dikatakan </a:t>
            </a:r>
            <a:r>
              <a:rPr lang="en-US" sz="2400" i="1">
                <a:latin typeface="Times New Roman" pitchFamily="18" charset="0"/>
              </a:rPr>
              <a:t>f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)  kontinu ( dimana-mana ).</a:t>
            </a:r>
          </a:p>
        </p:txBody>
      </p:sp>
      <p:sp>
        <p:nvSpPr>
          <p:cNvPr id="25608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505825" y="6103938"/>
            <a:ext cx="271463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9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13700" y="6103938"/>
            <a:ext cx="271463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6" grpId="0"/>
      <p:bldP spid="23558" grpId="0"/>
      <p:bldP spid="235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547813" y="1052513"/>
            <a:ext cx="7596187" cy="5329237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Fungsi Polinom kontinu dimana-mana</a:t>
            </a:r>
          </a:p>
          <a:p>
            <a:pPr marL="609600" indent="-609600" eaLnBrk="1" hangingPunct="1"/>
            <a:r>
              <a:rPr lang="en-US" sz="2400" smtClean="0">
                <a:latin typeface="Times New Roman" pitchFamily="18" charset="0"/>
              </a:rPr>
              <a:t>Fungsi Rasional kontinu pada Domainnya</a:t>
            </a:r>
          </a:p>
          <a:p>
            <a:pPr marL="609600" indent="-609600" eaLnBrk="1" hangingPunct="1"/>
            <a:r>
              <a:rPr lang="en-US" sz="2400" smtClean="0">
                <a:latin typeface="Times New Roman" pitchFamily="18" charset="0"/>
              </a:rPr>
              <a:t>Misalkan                  , maka</a:t>
            </a:r>
          </a:p>
          <a:p>
            <a:pPr marL="990600" lvl="1" indent="-533400" eaLnBrk="1" hangingPunct="1"/>
            <a:r>
              <a:rPr lang="en-US" sz="2400" i="1" smtClean="0">
                <a:latin typeface="Times New Roman" pitchFamily="18" charset="0"/>
              </a:rPr>
              <a:t>f</a:t>
            </a:r>
            <a:r>
              <a:rPr lang="en-US" sz="2400" smtClean="0">
                <a:latin typeface="Times New Roman" pitchFamily="18" charset="0"/>
              </a:rPr>
              <a:t>(x) kontinu di setiap titik di </a:t>
            </a:r>
            <a:r>
              <a:rPr lang="en-US" sz="2400" b="1" i="1" smtClean="0">
                <a:latin typeface="Times New Roman" pitchFamily="18" charset="0"/>
              </a:rPr>
              <a:t>R</a:t>
            </a:r>
            <a:r>
              <a:rPr lang="en-US" sz="2400" b="1" smtClean="0">
                <a:latin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</a:rPr>
              <a:t>jika </a:t>
            </a:r>
            <a:r>
              <a:rPr lang="en-US" sz="2400" i="1" smtClean="0">
                <a:latin typeface="Times New Roman" pitchFamily="18" charset="0"/>
              </a:rPr>
              <a:t>n </a:t>
            </a:r>
            <a:r>
              <a:rPr lang="en-US" sz="2400" smtClean="0">
                <a:latin typeface="Times New Roman" pitchFamily="18" charset="0"/>
              </a:rPr>
              <a:t>ganjil</a:t>
            </a:r>
          </a:p>
          <a:p>
            <a:pPr marL="990600" lvl="1" indent="-533400" eaLnBrk="1" hangingPunct="1"/>
            <a:r>
              <a:rPr lang="en-US" sz="2400" i="1" smtClean="0">
                <a:latin typeface="Times New Roman" pitchFamily="18" charset="0"/>
              </a:rPr>
              <a:t>f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i="1" smtClean="0">
                <a:latin typeface="Times New Roman" pitchFamily="18" charset="0"/>
              </a:rPr>
              <a:t>x</a:t>
            </a:r>
            <a:r>
              <a:rPr lang="en-US" sz="2400" smtClean="0">
                <a:latin typeface="Times New Roman" pitchFamily="18" charset="0"/>
              </a:rPr>
              <a:t>) kontinu di setiap </a:t>
            </a:r>
            <a:r>
              <a:rPr lang="en-US" sz="2400" b="1" i="1" smtClean="0">
                <a:latin typeface="Times New Roman" pitchFamily="18" charset="0"/>
              </a:rPr>
              <a:t>R</a:t>
            </a:r>
            <a:r>
              <a:rPr lang="en-US" sz="2400" smtClean="0">
                <a:latin typeface="Times New Roman" pitchFamily="18" charset="0"/>
              </a:rPr>
              <a:t> positif jika </a:t>
            </a:r>
            <a:r>
              <a:rPr lang="en-US" sz="2400" i="1" smtClean="0">
                <a:latin typeface="Times New Roman" pitchFamily="18" charset="0"/>
              </a:rPr>
              <a:t>n</a:t>
            </a:r>
            <a:r>
              <a:rPr lang="en-US" sz="2400" smtClean="0">
                <a:latin typeface="Times New Roman" pitchFamily="18" charset="0"/>
              </a:rPr>
              <a:t> genap.</a:t>
            </a:r>
          </a:p>
          <a:p>
            <a:pPr marL="990600" lvl="1" indent="-533400" eaLnBrk="1" hangingPunct="1">
              <a:lnSpc>
                <a:spcPct val="15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Contoh : tentukan selang kekontinuan</a:t>
            </a:r>
          </a:p>
          <a:p>
            <a:pPr marL="990600" lvl="1" indent="-533400" eaLnBrk="1" hangingPunct="1">
              <a:lnSpc>
                <a:spcPct val="15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Dari teorema diatas diperoleh f(x) kontinu untuk x-4&gt;0</a:t>
            </a:r>
          </a:p>
          <a:p>
            <a:pPr marL="990600" lvl="1" indent="-533400" eaLnBrk="1" hangingPunct="1">
              <a:lnSpc>
                <a:spcPct val="15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 atau x&gt;4.</a:t>
            </a:r>
          </a:p>
          <a:p>
            <a:pPr marL="990600" lvl="1" indent="-533400" eaLnBrk="1" hangingPunct="1">
              <a:lnSpc>
                <a:spcPct val="15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                                                f(x) kontinu kanan di x=4</a:t>
            </a:r>
          </a:p>
          <a:p>
            <a:pPr marL="990600" lvl="1" indent="-533400" eaLnBrk="1" hangingPunct="1">
              <a:lnSpc>
                <a:spcPct val="15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Sehingga f(x) kontinu pada [4,     )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419475" y="2060575"/>
          <a:ext cx="1265238" cy="433388"/>
        </p:xfrm>
        <a:graphic>
          <a:graphicData uri="http://schemas.openxmlformats.org/presentationml/2006/ole">
            <p:oleObj spid="_x0000_s16386" name="Equation" r:id="rId3" imgW="698500" imgH="24130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6804025" y="3429000"/>
          <a:ext cx="1406525" cy="398463"/>
        </p:xfrm>
        <a:graphic>
          <a:graphicData uri="http://schemas.openxmlformats.org/presentationml/2006/ole">
            <p:oleObj spid="_x0000_s16387" name="Equation" r:id="rId4" imgW="914400" imgH="24130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124075" y="5084763"/>
          <a:ext cx="3113088" cy="493712"/>
        </p:xfrm>
        <a:graphic>
          <a:graphicData uri="http://schemas.openxmlformats.org/presentationml/2006/ole">
            <p:oleObj spid="_x0000_s16388" name="Equation" r:id="rId5" imgW="2082600" imgH="304560" progId="Equation.3">
              <p:embed/>
            </p:oleObj>
          </a:graphicData>
        </a:graphic>
      </p:graphicFrame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5329238" y="5229225"/>
            <a:ext cx="322262" cy="152400"/>
          </a:xfrm>
          <a:prstGeom prst="rightArrow">
            <a:avLst>
              <a:gd name="adj1" fmla="val 50000"/>
              <a:gd name="adj2" fmla="val 5286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468313" y="3367088"/>
            <a:ext cx="9144000" cy="1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5867400" y="5999163"/>
          <a:ext cx="352425" cy="309562"/>
        </p:xfrm>
        <a:graphic>
          <a:graphicData uri="http://schemas.openxmlformats.org/presentationml/2006/ole">
            <p:oleObj spid="_x0000_s16389" name="Equation" r:id="rId6" imgW="152202" imgH="126835" progId="Equation.3">
              <p:embed/>
            </p:oleObj>
          </a:graphicData>
        </a:graphic>
      </p:graphicFrame>
      <p:sp>
        <p:nvSpPr>
          <p:cNvPr id="15369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0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255838" y="2006600"/>
          <a:ext cx="1641475" cy="808038"/>
        </p:xfrm>
        <a:graphic>
          <a:graphicData uri="http://schemas.openxmlformats.org/presentationml/2006/ole">
            <p:oleObj spid="_x0000_s17410" name="Equation" r:id="rId3" imgW="977476" imgH="444307" progId="Equation.3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276475" y="2921000"/>
          <a:ext cx="1477963" cy="815975"/>
        </p:xfrm>
        <a:graphic>
          <a:graphicData uri="http://schemas.openxmlformats.org/presentationml/2006/ole">
            <p:oleObj spid="_x0000_s17411" name="Equation" r:id="rId4" imgW="914400" imgH="46990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4738688" y="2082800"/>
          <a:ext cx="1336675" cy="723900"/>
        </p:xfrm>
        <a:graphic>
          <a:graphicData uri="http://schemas.openxmlformats.org/presentationml/2006/ole">
            <p:oleObj spid="_x0000_s17412" name="Equation" r:id="rId5" imgW="838200" imgH="419100" progId="Equation.3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417763" y="4445000"/>
          <a:ext cx="2039937" cy="769938"/>
        </p:xfrm>
        <a:graphic>
          <a:graphicData uri="http://schemas.openxmlformats.org/presentationml/2006/ole">
            <p:oleObj spid="_x0000_s17413" name="Equation" r:id="rId6" imgW="1231366" imgH="431613" progId="Equation.3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347913" y="5435600"/>
          <a:ext cx="1898650" cy="514350"/>
        </p:xfrm>
        <a:graphic>
          <a:graphicData uri="http://schemas.openxmlformats.org/presentationml/2006/ole">
            <p:oleObj spid="_x0000_s17414" name="Equation" r:id="rId7" imgW="1066337" imgH="266584" progId="Equation.3">
              <p:embed/>
            </p:oleObj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573213" y="1549400"/>
            <a:ext cx="42449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2000">
                <a:latin typeface="Tahoma" pitchFamily="34" charset="0"/>
                <a:cs typeface="Times New Roman" pitchFamily="18" charset="0"/>
              </a:rPr>
              <a:t>A.</a:t>
            </a:r>
            <a:r>
              <a:rPr lang="en-US" sz="1200">
                <a:cs typeface="Times New Roman" pitchFamily="18" charset="0"/>
              </a:rPr>
              <a:t> </a:t>
            </a:r>
            <a:r>
              <a:rPr lang="en-US" sz="2000">
                <a:latin typeface="Tahoma" pitchFamily="34" charset="0"/>
                <a:cs typeface="Times New Roman" pitchFamily="18" charset="0"/>
              </a:rPr>
              <a:t>Carilah titik diskontinu dari fungsi</a:t>
            </a:r>
            <a:r>
              <a:rPr lang="en-US" sz="1200">
                <a:cs typeface="Times New Roman" pitchFamily="18" charset="0"/>
              </a:rPr>
              <a:t> </a:t>
            </a:r>
            <a:endParaRPr 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509713" y="3987800"/>
            <a:ext cx="4032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2000">
                <a:latin typeface="Tahoma" pitchFamily="34" charset="0"/>
                <a:cs typeface="Times New Roman" pitchFamily="18" charset="0"/>
              </a:rPr>
              <a:t>B. Tentukan dimana  </a:t>
            </a:r>
            <a:r>
              <a:rPr lang="en-US" sz="2000" i="1">
                <a:latin typeface="Tahoma" pitchFamily="34" charset="0"/>
                <a:cs typeface="Times New Roman" pitchFamily="18" charset="0"/>
              </a:rPr>
              <a:t>f(x)</a:t>
            </a:r>
            <a:r>
              <a:rPr lang="en-US" sz="2000">
                <a:latin typeface="Tahoma" pitchFamily="34" charset="0"/>
                <a:cs typeface="Times New Roman" pitchFamily="18" charset="0"/>
              </a:rPr>
              <a:t> kontinu </a:t>
            </a:r>
            <a:r>
              <a:rPr lang="en-US" sz="1200">
                <a:cs typeface="Times New Roman" pitchFamily="18" charset="0"/>
              </a:rPr>
              <a:t> </a:t>
            </a:r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835150" y="981075"/>
            <a:ext cx="1555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Soal Latihan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925638" y="2281238"/>
            <a:ext cx="3984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1.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925638" y="3155950"/>
            <a:ext cx="3984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2.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386263" y="2266950"/>
            <a:ext cx="3984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3.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1981200" y="4603750"/>
            <a:ext cx="3984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1.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1951038" y="5518150"/>
            <a:ext cx="3984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2.</a:t>
            </a:r>
          </a:p>
        </p:txBody>
      </p:sp>
      <p:sp>
        <p:nvSpPr>
          <p:cNvPr id="16399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0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08" grpId="0"/>
      <p:bldP spid="25609" grpId="0"/>
      <p:bldP spid="25610" grpId="0"/>
      <p:bldP spid="25611" grpId="0"/>
      <p:bldP spid="25612" grpId="0"/>
      <p:bldP spid="25613" grpId="0"/>
      <p:bldP spid="256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333375"/>
            <a:ext cx="5976938" cy="503238"/>
          </a:xfrm>
          <a:noFill/>
        </p:spPr>
        <p:txBody>
          <a:bodyPr anchor="t"/>
          <a:lstStyle/>
          <a:p>
            <a:pPr eaLnBrk="1" hangingPunct="1"/>
            <a:r>
              <a:rPr lang="en-US" sz="2200" dirty="0" smtClean="0">
                <a:solidFill>
                  <a:srgbClr val="FF0000"/>
                </a:solidFill>
              </a:rPr>
              <a:t>Limit </a:t>
            </a:r>
            <a:r>
              <a:rPr lang="en-US" sz="2200" dirty="0" err="1" smtClean="0">
                <a:solidFill>
                  <a:srgbClr val="FF0000"/>
                </a:solidFill>
              </a:rPr>
              <a:t>dan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Kekontinuan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Fungsi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Komposisi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470025" y="1068388"/>
            <a:ext cx="7543800" cy="4897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err="1" smtClean="0">
                <a:solidFill>
                  <a:srgbClr val="3333FF"/>
                </a:solidFill>
                <a:latin typeface="Times New Roman" pitchFamily="18" charset="0"/>
              </a:rPr>
              <a:t>Teorema</a:t>
            </a:r>
            <a:r>
              <a:rPr lang="en-US" sz="2400" b="1" dirty="0" smtClean="0">
                <a:solidFill>
                  <a:srgbClr val="3333FF"/>
                </a:solidFill>
                <a:latin typeface="Times New Roman" pitchFamily="18" charset="0"/>
              </a:rPr>
              <a:t> Limit </a:t>
            </a:r>
            <a:r>
              <a:rPr lang="en-US" sz="2400" b="1" dirty="0" err="1" smtClean="0">
                <a:solidFill>
                  <a:srgbClr val="3333FF"/>
                </a:solidFill>
                <a:latin typeface="Times New Roman" pitchFamily="18" charset="0"/>
              </a:rPr>
              <a:t>Fungsi</a:t>
            </a:r>
            <a:r>
              <a:rPr lang="en-US" sz="2400" b="1" dirty="0" smtClean="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3333FF"/>
                </a:solidFill>
                <a:latin typeface="Times New Roman" pitchFamily="18" charset="0"/>
              </a:rPr>
              <a:t>Komposisi</a:t>
            </a:r>
            <a:r>
              <a:rPr lang="en-US" sz="2400" b="1" dirty="0" smtClean="0">
                <a:solidFill>
                  <a:srgbClr val="3333FF"/>
                </a:solidFill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       </a:t>
            </a:r>
            <a:r>
              <a:rPr lang="en-US" sz="2400" dirty="0" err="1" smtClean="0">
                <a:latin typeface="Times New Roman" pitchFamily="18" charset="0"/>
              </a:rPr>
              <a:t>Jika</a:t>
            </a:r>
            <a:r>
              <a:rPr lang="en-US" sz="2400" dirty="0" smtClean="0">
                <a:latin typeface="Times New Roman" pitchFamily="18" charset="0"/>
              </a:rPr>
              <a:t>                        </a:t>
            </a:r>
            <a:r>
              <a:rPr lang="en-US" sz="2400" dirty="0" err="1" smtClean="0">
                <a:latin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</a:rPr>
              <a:t>) </a:t>
            </a:r>
            <a:r>
              <a:rPr lang="en-US" sz="2400" dirty="0" err="1" smtClean="0">
                <a:latin typeface="Times New Roman" pitchFamily="18" charset="0"/>
              </a:rPr>
              <a:t>kontinu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</a:rPr>
              <a:t>maka</a:t>
            </a:r>
            <a:r>
              <a:rPr lang="en-US" sz="2400" dirty="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err="1" smtClean="0">
                <a:solidFill>
                  <a:srgbClr val="3333FF"/>
                </a:solidFill>
                <a:latin typeface="Times New Roman" pitchFamily="18" charset="0"/>
              </a:rPr>
              <a:t>Teorema</a:t>
            </a:r>
            <a:r>
              <a:rPr lang="en-US" sz="2400" b="1" dirty="0" smtClean="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3333FF"/>
                </a:solidFill>
                <a:latin typeface="Times New Roman" pitchFamily="18" charset="0"/>
              </a:rPr>
              <a:t>kekontinuan</a:t>
            </a:r>
            <a:r>
              <a:rPr lang="en-US" sz="2400" b="1" dirty="0" smtClean="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3333FF"/>
                </a:solidFill>
                <a:latin typeface="Times New Roman" pitchFamily="18" charset="0"/>
              </a:rPr>
              <a:t>fungsi</a:t>
            </a:r>
            <a:r>
              <a:rPr lang="en-US" sz="2400" b="1" dirty="0" smtClean="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3333FF"/>
                </a:solidFill>
                <a:latin typeface="Times New Roman" pitchFamily="18" charset="0"/>
              </a:rPr>
              <a:t>komposisi</a:t>
            </a:r>
            <a:r>
              <a:rPr lang="en-US" sz="2400" b="1" dirty="0" smtClean="0">
                <a:solidFill>
                  <a:srgbClr val="3333FF"/>
                </a:solidFill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</a:rPr>
              <a:t>Jika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</a:rPr>
              <a:t>) </a:t>
            </a:r>
            <a:r>
              <a:rPr lang="en-US" sz="2400" dirty="0" err="1" smtClean="0">
                <a:latin typeface="Times New Roman" pitchFamily="18" charset="0"/>
              </a:rPr>
              <a:t>kontinu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</a:rPr>
              <a:t>) </a:t>
            </a:r>
            <a:r>
              <a:rPr lang="en-US" sz="2400" dirty="0" err="1" smtClean="0">
                <a:latin typeface="Times New Roman" pitchFamily="18" charset="0"/>
              </a:rPr>
              <a:t>kontinu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</a:rPr>
              <a:t>), </a:t>
            </a:r>
            <a:r>
              <a:rPr lang="en-US" sz="2400" dirty="0" err="1" smtClean="0">
                <a:latin typeface="Times New Roman" pitchFamily="18" charset="0"/>
              </a:rPr>
              <a:t>maka</a:t>
            </a:r>
            <a:r>
              <a:rPr lang="en-US" sz="2400" dirty="0" smtClean="0">
                <a:latin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</a:rPr>
              <a:t>fungsi</a:t>
            </a:r>
            <a:r>
              <a:rPr lang="en-US" sz="2400" dirty="0" smtClean="0">
                <a:latin typeface="Times New Roman" pitchFamily="18" charset="0"/>
              </a:rPr>
              <a:t>  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                      </a:t>
            </a:r>
            <a:r>
              <a:rPr lang="en-US" sz="2400" dirty="0" err="1" smtClean="0">
                <a:latin typeface="Times New Roman" pitchFamily="18" charset="0"/>
              </a:rPr>
              <a:t>kontinu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di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</a:rPr>
              <a:t>a.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>
                <a:latin typeface="Times New Roman" pitchFamily="18" charset="0"/>
              </a:rPr>
              <a:t>    </a:t>
            </a:r>
            <a:r>
              <a:rPr lang="en-US" sz="2400" i="1" dirty="0" err="1" smtClean="0">
                <a:latin typeface="Times New Roman" pitchFamily="18" charset="0"/>
              </a:rPr>
              <a:t>Bukti</a:t>
            </a:r>
            <a:r>
              <a:rPr lang="en-US" sz="2400" i="1" dirty="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                                                          </a:t>
            </a:r>
            <a:r>
              <a:rPr lang="en-US" sz="2400" dirty="0" err="1" smtClean="0">
                <a:latin typeface="Times New Roman" pitchFamily="18" charset="0"/>
              </a:rPr>
              <a:t>karena</a:t>
            </a:r>
            <a:r>
              <a:rPr lang="en-US" sz="2400" dirty="0" smtClean="0">
                <a:latin typeface="Times New Roman" pitchFamily="18" charset="0"/>
              </a:rPr>
              <a:t> f </a:t>
            </a:r>
            <a:r>
              <a:rPr lang="en-US" sz="2400" dirty="0" err="1" smtClean="0">
                <a:latin typeface="Times New Roman" pitchFamily="18" charset="0"/>
              </a:rPr>
              <a:t>kontinu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di</a:t>
            </a:r>
            <a:r>
              <a:rPr lang="en-US" sz="2400" dirty="0" smtClean="0">
                <a:latin typeface="Times New Roman" pitchFamily="18" charset="0"/>
              </a:rPr>
              <a:t> g(a)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				   = f(g(a))     </a:t>
            </a:r>
            <a:r>
              <a:rPr lang="en-US" sz="2400" dirty="0" err="1" smtClean="0">
                <a:latin typeface="Times New Roman" pitchFamily="18" charset="0"/>
              </a:rPr>
              <a:t>karena</a:t>
            </a:r>
            <a:r>
              <a:rPr lang="en-US" sz="2400" dirty="0" smtClean="0">
                <a:latin typeface="Times New Roman" pitchFamily="18" charset="0"/>
              </a:rPr>
              <a:t> g </a:t>
            </a:r>
            <a:r>
              <a:rPr lang="en-US" sz="2400" dirty="0" err="1" smtClean="0">
                <a:latin typeface="Times New Roman" pitchFamily="18" charset="0"/>
              </a:rPr>
              <a:t>kontinu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di</a:t>
            </a:r>
            <a:r>
              <a:rPr lang="en-US" sz="2400" dirty="0" smtClean="0">
                <a:latin typeface="Times New Roman" pitchFamily="18" charset="0"/>
              </a:rPr>
              <a:t>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                                       = (fog)(a)</a:t>
            </a:r>
          </a:p>
        </p:txBody>
      </p:sp>
      <p:sp>
        <p:nvSpPr>
          <p:cNvPr id="17417" name="Rectangle 4"/>
          <p:cNvSpPr>
            <a:spLocks noChangeArrowheads="1"/>
          </p:cNvSpPr>
          <p:nvPr/>
        </p:nvSpPr>
        <p:spPr bwMode="auto">
          <a:xfrm>
            <a:off x="1044575" y="3048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620963" y="1506538"/>
          <a:ext cx="1544637" cy="527050"/>
        </p:xfrm>
        <a:graphic>
          <a:graphicData uri="http://schemas.openxmlformats.org/presentationml/2006/ole">
            <p:oleObj spid="_x0000_s18434" name="Equation" r:id="rId3" imgW="812447" imgH="279279" progId="Equation.3">
              <p:embed/>
            </p:oleObj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533650" y="2058988"/>
          <a:ext cx="4157663" cy="558800"/>
        </p:xfrm>
        <a:graphic>
          <a:graphicData uri="http://schemas.openxmlformats.org/presentationml/2006/ole">
            <p:oleObj spid="_x0000_s18435" name="Equation" r:id="rId4" imgW="2057400" imgH="279360" progId="Equation.3">
              <p:embed/>
            </p:oleObj>
          </a:graphicData>
        </a:graphic>
      </p:graphicFrame>
      <p:sp>
        <p:nvSpPr>
          <p:cNvPr id="17418" name="Rectangle 7"/>
          <p:cNvSpPr>
            <a:spLocks noChangeArrowheads="1"/>
          </p:cNvSpPr>
          <p:nvPr/>
        </p:nvSpPr>
        <p:spPr bwMode="auto">
          <a:xfrm>
            <a:off x="1044575" y="3109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884363" y="3516313"/>
          <a:ext cx="1223962" cy="376237"/>
        </p:xfrm>
        <a:graphic>
          <a:graphicData uri="http://schemas.openxmlformats.org/presentationml/2006/ole">
            <p:oleObj spid="_x0000_s18436" name="Equation" r:id="rId5" imgW="647419" imgH="203112" progId="Equation.3">
              <p:embed/>
            </p:oleObj>
          </a:graphicData>
        </a:graphic>
      </p:graphicFrame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1044575" y="30480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2755900" y="4143375"/>
          <a:ext cx="3095625" cy="531813"/>
        </p:xfrm>
        <a:graphic>
          <a:graphicData uri="http://schemas.openxmlformats.org/presentationml/2006/ole">
            <p:oleObj spid="_x0000_s18437" name="Equation" r:id="rId6" imgW="1739900" imgH="279400" progId="Equation.3">
              <p:embed/>
            </p:oleObj>
          </a:graphicData>
        </a:graphic>
      </p:graphicFrame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1044575" y="30480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4260850" y="4638675"/>
          <a:ext cx="1539875" cy="525463"/>
        </p:xfrm>
        <a:graphic>
          <a:graphicData uri="http://schemas.openxmlformats.org/presentationml/2006/ole">
            <p:oleObj spid="_x0000_s18438" name="Equation" r:id="rId7" imgW="876240" imgH="279360" progId="Equation.3">
              <p:embed/>
            </p:oleObj>
          </a:graphicData>
        </a:graphic>
      </p:graphicFrame>
      <p:sp>
        <p:nvSpPr>
          <p:cNvPr id="17421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53425" y="6169025"/>
            <a:ext cx="280988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61300" y="6169025"/>
            <a:ext cx="280988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63713" y="981075"/>
            <a:ext cx="2663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Tahoma" pitchFamily="34" charset="0"/>
              </a:rPr>
              <a:t>Limit Tak Hingga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746250" y="1473200"/>
          <a:ext cx="5435600" cy="571500"/>
        </p:xfrm>
        <a:graphic>
          <a:graphicData uri="http://schemas.openxmlformats.org/presentationml/2006/ole">
            <p:oleObj spid="_x0000_s2050" name="Equation" r:id="rId3" imgW="3047760" imgH="291960" progId="Equation.3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7204075" y="1268413"/>
          <a:ext cx="1268413" cy="858837"/>
        </p:xfrm>
        <a:graphic>
          <a:graphicData uri="http://schemas.openxmlformats.org/presentationml/2006/ole">
            <p:oleObj spid="_x0000_s2051" name="Equation" r:id="rId4" imgW="710891" imgH="444307" progId="Equation.3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>
            <p:ph/>
          </p:nvPr>
        </p:nvGraphicFramePr>
        <p:xfrm>
          <a:off x="1963738" y="2190750"/>
          <a:ext cx="5338762" cy="373063"/>
        </p:xfrm>
        <a:graphic>
          <a:graphicData uri="http://schemas.openxmlformats.org/presentationml/2006/ole">
            <p:oleObj spid="_x0000_s2052" name="Equation" r:id="rId5" imgW="2908080" imgH="203040" progId="Equation.3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946275" y="2681288"/>
          <a:ext cx="5697538" cy="379412"/>
        </p:xfrm>
        <a:graphic>
          <a:graphicData uri="http://schemas.openxmlformats.org/presentationml/2006/ole">
            <p:oleObj spid="_x0000_s2053" name="Equation" r:id="rId6" imgW="3251160" imgH="203040" progId="Equation.3">
              <p:embed/>
            </p:oleObj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1890713" y="3140075"/>
          <a:ext cx="5908675" cy="406400"/>
        </p:xfrm>
        <a:graphic>
          <a:graphicData uri="http://schemas.openxmlformats.org/presentationml/2006/ole">
            <p:oleObj spid="_x0000_s2054" name="Equation" r:id="rId7" imgW="3162240" imgH="203040" progId="Equation.3">
              <p:embed/>
            </p:oleObj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1946275" y="3611563"/>
          <a:ext cx="5416550" cy="392112"/>
        </p:xfrm>
        <a:graphic>
          <a:graphicData uri="http://schemas.openxmlformats.org/presentationml/2006/ole">
            <p:oleObj spid="_x0000_s2055" name="Equation" r:id="rId8" imgW="2997000" imgH="203040" progId="Equation.3">
              <p:embed/>
            </p:oleObj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804988" y="4162425"/>
            <a:ext cx="6778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Ctt :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508250" y="4164013"/>
            <a:ext cx="6384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g(x) 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 0 dari arah atas maksudnya g(x) menuju 0 dari nilai g(x) positif.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555875" y="5013325"/>
            <a:ext cx="640873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g(x) 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 0 dari arah bawah maksudnya g(x) menuju 0 dari nilai g(x) negatif.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036" name="WordArt 15"/>
          <p:cNvSpPr>
            <a:spLocks noChangeArrowheads="1" noChangeShapeType="1" noTextEdit="1"/>
          </p:cNvSpPr>
          <p:nvPr/>
        </p:nvSpPr>
        <p:spPr bwMode="auto">
          <a:xfrm>
            <a:off x="2409825" y="374650"/>
            <a:ext cx="4752975" cy="4635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l-PL" sz="36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Limit Tak Hingga </a:t>
            </a:r>
            <a:endParaRPr lang="en-US" sz="3600" kern="10" dirty="0">
              <a:ln w="12700">
                <a:solidFill>
                  <a:srgbClr val="3333CC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Arial Black"/>
            </a:endParaRPr>
          </a:p>
        </p:txBody>
      </p:sp>
      <p:sp>
        <p:nvSpPr>
          <p:cNvPr id="1037" name="AutoShape 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3625" y="6296025"/>
            <a:ext cx="280988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8" name="AutoShape 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91500" y="6296025"/>
            <a:ext cx="280988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8" grpId="0"/>
      <p:bldP spid="7179" grpId="0"/>
      <p:bldP spid="71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692275" y="1446213"/>
          <a:ext cx="2601913" cy="823912"/>
        </p:xfrm>
        <a:graphic>
          <a:graphicData uri="http://schemas.openxmlformats.org/presentationml/2006/ole">
            <p:oleObj spid="_x0000_s19458" name="Equation" r:id="rId3" imgW="1536700" imgH="482600" progId="Equation.3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763713" y="3500438"/>
          <a:ext cx="1981200" cy="368300"/>
        </p:xfrm>
        <a:graphic>
          <a:graphicData uri="http://schemas.openxmlformats.org/presentationml/2006/ole">
            <p:oleObj spid="_x0000_s19459" name="Equation" r:id="rId4" imgW="1079032" imgH="203112" progId="Equation.3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674938" y="3856038"/>
          <a:ext cx="1825625" cy="717550"/>
        </p:xfrm>
        <a:graphic>
          <a:graphicData uri="http://schemas.openxmlformats.org/presentationml/2006/ole">
            <p:oleObj spid="_x0000_s19460" name="Equation" r:id="rId5" imgW="1155700" imgH="419100" progId="Equation.3">
              <p:embed/>
            </p:oleObj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572000" y="3997325"/>
            <a:ext cx="220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 </a:t>
            </a:r>
            <a:r>
              <a:rPr lang="en-US" sz="2400">
                <a:latin typeface="Times New Roman" pitchFamily="18" charset="0"/>
              </a:rPr>
              <a:t>dan </a:t>
            </a:r>
            <a:r>
              <a:rPr lang="en-US" sz="2400" i="1">
                <a:latin typeface="Times New Roman" pitchFamily="18" charset="0"/>
              </a:rPr>
              <a:t>g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) = cos </a:t>
            </a:r>
            <a:r>
              <a:rPr lang="en-US" sz="2400" i="1"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547813" y="944563"/>
            <a:ext cx="3843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Contoh Tentukan dimana fungsi 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692275" y="1962150"/>
            <a:ext cx="1017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kontinu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565275" y="2593975"/>
            <a:ext cx="11350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Jawab : 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654175" y="3051175"/>
            <a:ext cx="71659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Fungsi f(x) dapat dituliskan sebagai komposisi dua fungsi atau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616075" y="4032250"/>
            <a:ext cx="1012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dengan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620838" y="5032375"/>
            <a:ext cx="72723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Karena h(x) kontinu di R-{-4,1} dan g(x) kontinu dimana-mana maka fungsi f(x) kontinu di R-{-4,1}</a:t>
            </a:r>
          </a:p>
        </p:txBody>
      </p:sp>
      <p:sp>
        <p:nvSpPr>
          <p:cNvPr id="18444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5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4" grpId="0"/>
      <p:bldP spid="27655" grpId="0"/>
      <p:bldP spid="27656" grpId="0"/>
      <p:bldP spid="27657" grpId="0"/>
      <p:bldP spid="27658" grpId="0"/>
      <p:bldP spid="276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Text Box 2"/>
          <p:cNvSpPr txBox="1">
            <a:spLocks noChangeArrowheads="1"/>
          </p:cNvSpPr>
          <p:nvPr/>
        </p:nvSpPr>
        <p:spPr bwMode="auto">
          <a:xfrm>
            <a:off x="2843213" y="293688"/>
            <a:ext cx="27717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Tahoma" pitchFamily="34" charset="0"/>
                <a:cs typeface="Tahoma" pitchFamily="34" charset="0"/>
              </a:rPr>
              <a:t>Contoh Hitung</a:t>
            </a:r>
          </a:p>
        </p:txBody>
      </p:sp>
      <p:sp>
        <p:nvSpPr>
          <p:cNvPr id="2060" name="Rectangle 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984375" y="981075"/>
          <a:ext cx="914400" cy="633413"/>
        </p:xfrm>
        <a:graphic>
          <a:graphicData uri="http://schemas.openxmlformats.org/presentationml/2006/ole">
            <p:oleObj spid="_x0000_s3074" name="Equation" r:id="rId3" imgW="660400" imgH="419100" progId="Equation.3">
              <p:embed/>
            </p:oleObj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635125" y="1063625"/>
            <a:ext cx="393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a.</a:t>
            </a:r>
          </a:p>
        </p:txBody>
      </p:sp>
      <p:sp>
        <p:nvSpPr>
          <p:cNvPr id="2062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730625" y="981075"/>
          <a:ext cx="1055688" cy="661988"/>
        </p:xfrm>
        <a:graphic>
          <a:graphicData uri="http://schemas.openxmlformats.org/presentationml/2006/ole">
            <p:oleObj spid="_x0000_s3075" name="Equation" r:id="rId4" imgW="723586" imgH="418918" progId="Equation.3">
              <p:embed/>
            </p:oleObj>
          </a:graphicData>
        </a:graphic>
      </p:graphicFrame>
      <p:sp>
        <p:nvSpPr>
          <p:cNvPr id="2063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5519738" y="981075"/>
          <a:ext cx="982662" cy="673100"/>
        </p:xfrm>
        <a:graphic>
          <a:graphicData uri="http://schemas.openxmlformats.org/presentationml/2006/ole">
            <p:oleObj spid="_x0000_s3076" name="Equation" r:id="rId5" imgW="622030" imgH="393529" progId="Equation.3">
              <p:embed/>
            </p:oleObj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457575" y="1139825"/>
            <a:ext cx="400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b.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5275263" y="1123950"/>
            <a:ext cx="377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c.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620838" y="1673225"/>
            <a:ext cx="965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Jawab 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671638" y="2060575"/>
            <a:ext cx="393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a.</a:t>
            </a:r>
          </a:p>
        </p:txBody>
      </p:sp>
      <p:sp>
        <p:nvSpPr>
          <p:cNvPr id="2068" name="Rectangle 1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2227263" y="2097088"/>
          <a:ext cx="1624012" cy="490537"/>
        </p:xfrm>
        <a:graphic>
          <a:graphicData uri="http://schemas.openxmlformats.org/presentationml/2006/ole">
            <p:oleObj spid="_x0000_s3077" name="Equation" r:id="rId6" imgW="1066680" imgH="291960" progId="Equation.3">
              <p:embed/>
            </p:oleObj>
          </a:graphicData>
        </a:graphic>
      </p:graphicFrame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995738" y="2089150"/>
            <a:ext cx="5040312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,g(x)=x-1 akan menuju 0 dari arah bawah, karena x 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 1 dari kiri berarti x lebih kecil dari 1, akibatnya x-1 akan bernilai negatif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2130425" y="3068638"/>
            <a:ext cx="12922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Sehingga </a:t>
            </a:r>
          </a:p>
        </p:txBody>
      </p:sp>
      <p:sp>
        <p:nvSpPr>
          <p:cNvPr id="2071" name="Rectangle 1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3995738" y="3003550"/>
          <a:ext cx="1697037" cy="777875"/>
        </p:xfrm>
        <a:graphic>
          <a:graphicData uri="http://schemas.openxmlformats.org/presentationml/2006/ole">
            <p:oleObj spid="_x0000_s3078" name="Equation" r:id="rId7" imgW="990360" imgH="419040" progId="Equation.3">
              <p:embed/>
            </p:oleObj>
          </a:graphicData>
        </a:graphic>
      </p:graphicFrame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1725613" y="3670300"/>
            <a:ext cx="400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b.</a:t>
            </a:r>
          </a:p>
        </p:txBody>
      </p:sp>
      <p:graphicFrame>
        <p:nvGraphicFramePr>
          <p:cNvPr id="8213" name="Object 21"/>
          <p:cNvGraphicFramePr>
            <a:graphicFrameLocks noChangeAspect="1"/>
          </p:cNvGraphicFramePr>
          <p:nvPr>
            <p:ph sz="half" idx="1"/>
          </p:nvPr>
        </p:nvGraphicFramePr>
        <p:xfrm>
          <a:off x="1911350" y="3716338"/>
          <a:ext cx="1130300" cy="292100"/>
        </p:xfrm>
        <a:graphic>
          <a:graphicData uri="http://schemas.openxmlformats.org/presentationml/2006/ole">
            <p:oleObj spid="_x0000_s3079" name="Equation" r:id="rId8" imgW="1130040" imgH="291960" progId="Equation.3">
              <p:embed/>
            </p:oleObj>
          </a:graphicData>
        </a:graphic>
      </p:graphicFrame>
      <p:graphicFrame>
        <p:nvGraphicFramePr>
          <p:cNvPr id="8220" name="Object 28"/>
          <p:cNvGraphicFramePr>
            <a:graphicFrameLocks noChangeAspect="1"/>
          </p:cNvGraphicFramePr>
          <p:nvPr>
            <p:ph sz="half" idx="2"/>
          </p:nvPr>
        </p:nvGraphicFramePr>
        <p:xfrm>
          <a:off x="3603625" y="5608638"/>
          <a:ext cx="1689100" cy="671512"/>
        </p:xfrm>
        <a:graphic>
          <a:graphicData uri="http://schemas.openxmlformats.org/presentationml/2006/ole">
            <p:oleObj spid="_x0000_s3080" name="Equation" r:id="rId9" imgW="1054080" imgH="419040" progId="Equation.3">
              <p:embed/>
            </p:oleObj>
          </a:graphicData>
        </a:graphic>
      </p:graphicFrame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4067175" y="3716338"/>
            <a:ext cx="4826000" cy="192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                akan menuju 0 dari arah atas, karena x 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 -1 dari kiri berarti x lebih kecil dari -1, tapi bilangan negatif yang lebih kecil dari -1 jika dikuadrat kan lebih besar dari 1 sehingga          bernilai positif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74" name="Rectangle 2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4092575" y="3743325"/>
          <a:ext cx="1268413" cy="374650"/>
        </p:xfrm>
        <a:graphic>
          <a:graphicData uri="http://schemas.openxmlformats.org/presentationml/2006/ole">
            <p:oleObj spid="_x0000_s3081" name="Equation" r:id="rId10" imgW="838200" imgH="228600" progId="Equation.3">
              <p:embed/>
            </p:oleObj>
          </a:graphicData>
        </a:graphic>
      </p:graphicFrame>
      <p:sp>
        <p:nvSpPr>
          <p:cNvPr id="2075" name="Rectangle 2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/>
        </p:nvGraphicFramePr>
        <p:xfrm>
          <a:off x="7285038" y="4994275"/>
          <a:ext cx="563562" cy="312738"/>
        </p:xfrm>
        <a:graphic>
          <a:graphicData uri="http://schemas.openxmlformats.org/presentationml/2006/ole">
            <p:oleObj spid="_x0000_s3082" name="Equation" r:id="rId11" imgW="393529" imgH="203112" progId="Equation.3">
              <p:embed/>
            </p:oleObj>
          </a:graphicData>
        </a:graphic>
      </p:graphicFrame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2254250" y="5768975"/>
            <a:ext cx="12922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Sehingga </a:t>
            </a:r>
          </a:p>
        </p:txBody>
      </p:sp>
      <p:sp>
        <p:nvSpPr>
          <p:cNvPr id="2077" name="AutoShape 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8350" y="6237288"/>
            <a:ext cx="280988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8" name="AutoShape 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96225" y="6237288"/>
            <a:ext cx="280988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0"/>
                            </p:stCondLst>
                            <p:childTnLst>
                              <p:par>
                                <p:cTn id="6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0"/>
                            </p:stCondLst>
                            <p:childTnLst>
                              <p:par>
                                <p:cTn id="7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0"/>
                            </p:stCondLst>
                            <p:childTnLst>
                              <p:par>
                                <p:cTn id="7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202" grpId="0"/>
      <p:bldP spid="8203" grpId="0"/>
      <p:bldP spid="8204" grpId="0"/>
      <p:bldP spid="8205" grpId="0"/>
      <p:bldP spid="8208" grpId="0"/>
      <p:bldP spid="8209" grpId="0"/>
      <p:bldP spid="8212" grpId="0"/>
      <p:bldP spid="8214" grpId="0"/>
      <p:bldP spid="82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601788" y="1311275"/>
            <a:ext cx="377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c.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908175" y="1933575"/>
          <a:ext cx="1300163" cy="414338"/>
        </p:xfrm>
        <a:graphic>
          <a:graphicData uri="http://schemas.openxmlformats.org/presentationml/2006/ole">
            <p:oleObj spid="_x0000_s4098" name="Equation" r:id="rId3" imgW="876240" imgH="279360" progId="Equation.3">
              <p:embed/>
            </p:oleObj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>
            <p:ph sz="half" idx="2"/>
          </p:nvPr>
        </p:nvGraphicFramePr>
        <p:xfrm>
          <a:off x="3024188" y="3759200"/>
          <a:ext cx="1763712" cy="719138"/>
        </p:xfrm>
        <a:graphic>
          <a:graphicData uri="http://schemas.openxmlformats.org/presentationml/2006/ole">
            <p:oleObj spid="_x0000_s4099" name="Equation" r:id="rId4" imgW="965160" imgH="393480" progId="Equation.3">
              <p:embed/>
            </p:oleObj>
          </a:graphicData>
        </a:graphic>
      </p:graphicFrame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5486400" y="1539875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4783138" y="2301875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376613" y="1914525"/>
            <a:ext cx="598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dan</a:t>
            </a:r>
          </a:p>
        </p:txBody>
      </p:sp>
      <p:sp>
        <p:nvSpPr>
          <p:cNvPr id="9223" name="Freeform 7"/>
          <p:cNvSpPr>
            <a:spLocks/>
          </p:cNvSpPr>
          <p:nvPr/>
        </p:nvSpPr>
        <p:spPr bwMode="auto">
          <a:xfrm>
            <a:off x="5486400" y="1844675"/>
            <a:ext cx="844550" cy="685800"/>
          </a:xfrm>
          <a:custGeom>
            <a:avLst/>
            <a:gdLst>
              <a:gd name="T0" fmla="*/ 0 w 576"/>
              <a:gd name="T1" fmla="*/ 457200 h 432"/>
              <a:gd name="T2" fmla="*/ 140758 w 576"/>
              <a:gd name="T3" fmla="*/ 228600 h 432"/>
              <a:gd name="T4" fmla="*/ 351896 w 576"/>
              <a:gd name="T5" fmla="*/ 0 h 432"/>
              <a:gd name="T6" fmla="*/ 633412 w 576"/>
              <a:gd name="T7" fmla="*/ 228600 h 432"/>
              <a:gd name="T8" fmla="*/ 844550 w 576"/>
              <a:gd name="T9" fmla="*/ 685800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432"/>
              <a:gd name="T17" fmla="*/ 576 w 576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432">
                <a:moveTo>
                  <a:pt x="0" y="288"/>
                </a:moveTo>
                <a:cubicBezTo>
                  <a:pt x="28" y="240"/>
                  <a:pt x="56" y="192"/>
                  <a:pt x="96" y="144"/>
                </a:cubicBezTo>
                <a:cubicBezTo>
                  <a:pt x="136" y="96"/>
                  <a:pt x="184" y="0"/>
                  <a:pt x="240" y="0"/>
                </a:cubicBezTo>
                <a:cubicBezTo>
                  <a:pt x="296" y="0"/>
                  <a:pt x="376" y="72"/>
                  <a:pt x="432" y="144"/>
                </a:cubicBezTo>
                <a:cubicBezTo>
                  <a:pt x="488" y="216"/>
                  <a:pt x="532" y="324"/>
                  <a:pt x="5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800725" y="1584325"/>
            <a:ext cx="10017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f(x)=sinx</a:t>
            </a: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6051550" y="2301875"/>
          <a:ext cx="211138" cy="228600"/>
        </p:xfrm>
        <a:graphic>
          <a:graphicData uri="http://schemas.openxmlformats.org/presentationml/2006/ole">
            <p:oleObj spid="_x0000_s4100" name="Equation" r:id="rId5" imgW="139700" imgH="139700" progId="Equation.3">
              <p:embed/>
            </p:oleObj>
          </a:graphicData>
        </a:graphic>
      </p:graphicFrame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261100" y="2193925"/>
            <a:ext cx="2841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x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6330950" y="2301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>
            <a:off x="5486400" y="2530475"/>
            <a:ext cx="84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677988" y="2997200"/>
            <a:ext cx="70707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Jika x menuju    dari arah kanan maka nilai sinx menuju 0 dari arah bawah(arah nilai sinx negatif)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692275" y="3908425"/>
            <a:ext cx="1263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sehingga 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092325" y="1317625"/>
            <a:ext cx="966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Karena</a:t>
            </a:r>
          </a:p>
        </p:txBody>
      </p:sp>
      <p:sp>
        <p:nvSpPr>
          <p:cNvPr id="3090" name="Rectangle 17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3492500" y="3141663"/>
          <a:ext cx="209550" cy="228600"/>
        </p:xfrm>
        <a:graphic>
          <a:graphicData uri="http://schemas.openxmlformats.org/presentationml/2006/ole">
            <p:oleObj spid="_x0000_s4101" name="Equation" r:id="rId6" imgW="139700" imgH="139700" progId="Equation.3">
              <p:embed/>
            </p:oleObj>
          </a:graphicData>
        </a:graphic>
      </p:graphicFrame>
      <p:sp>
        <p:nvSpPr>
          <p:cNvPr id="9235" name="Line 19"/>
          <p:cNvSpPr>
            <a:spLocks noChangeShapeType="1"/>
          </p:cNvSpPr>
          <p:nvPr/>
        </p:nvSpPr>
        <p:spPr bwMode="auto">
          <a:xfrm flipH="1">
            <a:off x="6259513" y="2225675"/>
            <a:ext cx="7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V="1">
            <a:off x="5416550" y="23780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93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4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0"/>
                            </p:stCondLst>
                            <p:childTnLst>
                              <p:par>
                                <p:cTn id="6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0"/>
                            </p:stCondLst>
                            <p:childTnLst>
                              <p:par>
                                <p:cTn id="7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20" grpId="0" animBg="1"/>
      <p:bldP spid="9221" grpId="0" animBg="1"/>
      <p:bldP spid="9222" grpId="0"/>
      <p:bldP spid="9223" grpId="0" animBg="1"/>
      <p:bldP spid="9224" grpId="0"/>
      <p:bldP spid="9226" grpId="0"/>
      <p:bldP spid="9227" grpId="0" animBg="1"/>
      <p:bldP spid="9228" grpId="0" animBg="1"/>
      <p:bldP spid="9229" grpId="0"/>
      <p:bldP spid="9231" grpId="0"/>
      <p:bldP spid="9232" grpId="0"/>
      <p:bldP spid="9235" grpId="0" animBg="1"/>
      <p:bldP spid="92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52600" y="609600"/>
            <a:ext cx="617220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Limit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di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Tak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Hingga</a:t>
            </a:r>
            <a:endParaRPr lang="en-US" sz="2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ph/>
          </p:nvPr>
        </p:nvGraphicFramePr>
        <p:xfrm>
          <a:off x="2043113" y="1427163"/>
          <a:ext cx="1103312" cy="379412"/>
        </p:xfrm>
        <a:graphic>
          <a:graphicData uri="http://schemas.openxmlformats.org/presentationml/2006/ole">
            <p:oleObj spid="_x0000_s5122" name="Equation" r:id="rId3" imgW="812520" imgH="279360" progId="Equation.3">
              <p:embed/>
            </p:oleObj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619250" y="1349375"/>
            <a:ext cx="393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a.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448050" y="1352550"/>
            <a:ext cx="654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jika </a:t>
            </a:r>
          </a:p>
        </p:txBody>
      </p:sp>
      <p:sp>
        <p:nvSpPr>
          <p:cNvPr id="4107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4235450" y="1390650"/>
          <a:ext cx="4221163" cy="333375"/>
        </p:xfrm>
        <a:graphic>
          <a:graphicData uri="http://schemas.openxmlformats.org/presentationml/2006/ole">
            <p:oleObj spid="_x0000_s5123" name="Equation" r:id="rId4" imgW="2743200" imgH="203200" progId="Equation.3">
              <p:embed/>
            </p:oleObj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881188" y="2035175"/>
            <a:ext cx="54625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atau f(x) mendekati L jika x menuju tak hingga</a:t>
            </a: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4165600" y="2486025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3251200" y="3324225"/>
            <a:ext cx="3306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3251200" y="2790825"/>
            <a:ext cx="31654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954463" y="2457450"/>
            <a:ext cx="311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L</a:t>
            </a:r>
          </a:p>
        </p:txBody>
      </p:sp>
      <p:sp>
        <p:nvSpPr>
          <p:cNvPr id="10253" name="Freeform 13"/>
          <p:cNvSpPr>
            <a:spLocks/>
          </p:cNvSpPr>
          <p:nvPr/>
        </p:nvSpPr>
        <p:spPr bwMode="auto">
          <a:xfrm>
            <a:off x="4376738" y="2841625"/>
            <a:ext cx="1758950" cy="406400"/>
          </a:xfrm>
          <a:custGeom>
            <a:avLst/>
            <a:gdLst>
              <a:gd name="T0" fmla="*/ 0 w 1200"/>
              <a:gd name="T1" fmla="*/ 406400 h 256"/>
              <a:gd name="T2" fmla="*/ 422148 w 1200"/>
              <a:gd name="T3" fmla="*/ 177800 h 256"/>
              <a:gd name="T4" fmla="*/ 1055370 w 1200"/>
              <a:gd name="T5" fmla="*/ 25400 h 256"/>
              <a:gd name="T6" fmla="*/ 1758950 w 1200"/>
              <a:gd name="T7" fmla="*/ 25400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256"/>
              <a:gd name="T14" fmla="*/ 1200 w 1200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256">
                <a:moveTo>
                  <a:pt x="0" y="256"/>
                </a:moveTo>
                <a:cubicBezTo>
                  <a:pt x="84" y="204"/>
                  <a:pt x="168" y="152"/>
                  <a:pt x="288" y="112"/>
                </a:cubicBezTo>
                <a:cubicBezTo>
                  <a:pt x="408" y="72"/>
                  <a:pt x="568" y="32"/>
                  <a:pt x="720" y="16"/>
                </a:cubicBezTo>
                <a:cubicBezTo>
                  <a:pt x="872" y="0"/>
                  <a:pt x="1036" y="8"/>
                  <a:pt x="1200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5360988" y="3232150"/>
            <a:ext cx="3095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x</a:t>
            </a: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5643563" y="3476625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830388" y="4086225"/>
            <a:ext cx="17986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Contoh Hitung</a:t>
            </a:r>
          </a:p>
        </p:txBody>
      </p:sp>
      <p:sp>
        <p:nvSpPr>
          <p:cNvPr id="4117" name="Rectangle 1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2692400" y="4543425"/>
          <a:ext cx="1403350" cy="650875"/>
        </p:xfrm>
        <a:graphic>
          <a:graphicData uri="http://schemas.openxmlformats.org/presentationml/2006/ole">
            <p:oleObj spid="_x0000_s5124" name="Equation" r:id="rId5" imgW="977900" imgH="419100" progId="Equation.3">
              <p:embed/>
            </p:oleObj>
          </a:graphicData>
        </a:graphic>
      </p:graphicFrame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1774825" y="5213350"/>
            <a:ext cx="965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Jawab </a:t>
            </a:r>
          </a:p>
        </p:txBody>
      </p:sp>
      <p:sp>
        <p:nvSpPr>
          <p:cNvPr id="4119" name="Rectangle 20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4337050" y="5426075"/>
          <a:ext cx="2039938" cy="915988"/>
        </p:xfrm>
        <a:graphic>
          <a:graphicData uri="http://schemas.openxmlformats.org/presentationml/2006/ole">
            <p:oleObj spid="_x0000_s5125" name="Equation" r:id="rId6" imgW="1219200" imgH="508000" progId="Equation.3">
              <p:embed/>
            </p:oleObj>
          </a:graphicData>
        </a:graphic>
      </p:graphicFrame>
      <p:sp>
        <p:nvSpPr>
          <p:cNvPr id="4120" name="Rectangle 22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2720975" y="5500688"/>
          <a:ext cx="1546225" cy="717550"/>
        </p:xfrm>
        <a:graphic>
          <a:graphicData uri="http://schemas.openxmlformats.org/presentationml/2006/ole">
            <p:oleObj spid="_x0000_s5126" name="Equation" r:id="rId7" imgW="977900" imgH="419100" progId="Equation.3">
              <p:embed/>
            </p:oleObj>
          </a:graphicData>
        </a:graphic>
      </p:graphicFrame>
      <p:sp>
        <p:nvSpPr>
          <p:cNvPr id="4121" name="Rectangle 24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6453188" y="5229225"/>
          <a:ext cx="1541462" cy="1262063"/>
        </p:xfrm>
        <a:graphic>
          <a:graphicData uri="http://schemas.openxmlformats.org/presentationml/2006/ole">
            <p:oleObj spid="_x0000_s5127" name="Equation" r:id="rId8" imgW="1015920" imgH="761760" progId="Equation.3">
              <p:embed/>
            </p:oleObj>
          </a:graphicData>
        </a:graphic>
      </p:graphicFrame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120063" y="5616575"/>
            <a:ext cx="820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= 1/2</a:t>
            </a:r>
          </a:p>
        </p:txBody>
      </p:sp>
      <p:sp>
        <p:nvSpPr>
          <p:cNvPr id="4123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37600" y="6296025"/>
            <a:ext cx="280988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4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45475" y="6296025"/>
            <a:ext cx="280988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841E-6 -1.96532E-6 L 0.04617 -1.96532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6000"/>
                            </p:stCondLst>
                            <p:childTnLst>
                              <p:par>
                                <p:cTn id="5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2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8000"/>
                            </p:stCondLst>
                            <p:childTnLst>
                              <p:par>
                                <p:cTn id="6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0"/>
                            </p:stCondLst>
                            <p:childTnLst>
                              <p:par>
                                <p:cTn id="6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000"/>
                            </p:stCondLst>
                            <p:childTnLst>
                              <p:par>
                                <p:cTn id="6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4000"/>
                            </p:stCondLst>
                            <p:childTnLst>
                              <p:par>
                                <p:cTn id="7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000"/>
                            </p:stCondLst>
                            <p:childTnLst>
                              <p:par>
                                <p:cTn id="7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8000"/>
                            </p:stCondLst>
                            <p:childTnLst>
                              <p:par>
                                <p:cTn id="8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0"/>
                            </p:stCondLst>
                            <p:childTnLst>
                              <p:par>
                                <p:cTn id="8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4" grpId="0"/>
      <p:bldP spid="10245" grpId="0"/>
      <p:bldP spid="10248" grpId="0"/>
      <p:bldP spid="10249" grpId="0" animBg="1"/>
      <p:bldP spid="10250" grpId="0" animBg="1"/>
      <p:bldP spid="10251" grpId="0" animBg="1"/>
      <p:bldP spid="10252" grpId="0"/>
      <p:bldP spid="10253" grpId="0" animBg="1"/>
      <p:bldP spid="10254" grpId="0"/>
      <p:bldP spid="10255" grpId="0" animBg="1"/>
      <p:bldP spid="10255" grpId="1" animBg="1"/>
      <p:bldP spid="10256" grpId="0"/>
      <p:bldP spid="10259" grpId="0"/>
      <p:bldP spid="102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005013" y="1203325"/>
          <a:ext cx="1273175" cy="446088"/>
        </p:xfrm>
        <a:graphic>
          <a:graphicData uri="http://schemas.openxmlformats.org/presentationml/2006/ole">
            <p:oleObj spid="_x0000_s6146" name="Equation" r:id="rId3" imgW="863280" imgH="279360" progId="Equation.3">
              <p:embed/>
            </p:oleObj>
          </a:graphicData>
        </a:graphic>
      </p:graphicFrame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462338" y="1143000"/>
            <a:ext cx="654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jika 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262438" y="1266825"/>
          <a:ext cx="4124325" cy="333375"/>
        </p:xfrm>
        <a:graphic>
          <a:graphicData uri="http://schemas.openxmlformats.org/presentationml/2006/ole">
            <p:oleObj spid="_x0000_s6147" name="Equation" r:id="rId4" imgW="2679480" imgH="203040" progId="Equation.3">
              <p:embed/>
            </p:oleObj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985963" y="1736725"/>
            <a:ext cx="62087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atau f(x) mendekati L jika x menuju minus tak hingga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547813" y="1127125"/>
            <a:ext cx="400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b.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5853113" y="2438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3532188" y="3581400"/>
            <a:ext cx="3940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3462338" y="2971800"/>
            <a:ext cx="4149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74" name="Freeform 10"/>
          <p:cNvSpPr>
            <a:spLocks/>
          </p:cNvSpPr>
          <p:nvPr/>
        </p:nvSpPr>
        <p:spPr bwMode="auto">
          <a:xfrm>
            <a:off x="3532188" y="3022600"/>
            <a:ext cx="1758950" cy="330200"/>
          </a:xfrm>
          <a:custGeom>
            <a:avLst/>
            <a:gdLst>
              <a:gd name="T0" fmla="*/ 1758950 w 1200"/>
              <a:gd name="T1" fmla="*/ 330200 h 208"/>
              <a:gd name="T2" fmla="*/ 1547876 w 1200"/>
              <a:gd name="T3" fmla="*/ 177800 h 208"/>
              <a:gd name="T4" fmla="*/ 633222 w 1200"/>
              <a:gd name="T5" fmla="*/ 25400 h 208"/>
              <a:gd name="T6" fmla="*/ 0 w 1200"/>
              <a:gd name="T7" fmla="*/ 25400 h 208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208"/>
              <a:gd name="T14" fmla="*/ 1200 w 1200"/>
              <a:gd name="T15" fmla="*/ 208 h 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208">
                <a:moveTo>
                  <a:pt x="1200" y="208"/>
                </a:moveTo>
                <a:cubicBezTo>
                  <a:pt x="1192" y="176"/>
                  <a:pt x="1184" y="144"/>
                  <a:pt x="1056" y="112"/>
                </a:cubicBezTo>
                <a:cubicBezTo>
                  <a:pt x="928" y="80"/>
                  <a:pt x="608" y="32"/>
                  <a:pt x="432" y="16"/>
                </a:cubicBezTo>
                <a:cubicBezTo>
                  <a:pt x="256" y="0"/>
                  <a:pt x="128" y="8"/>
                  <a:pt x="0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797550" y="2606675"/>
            <a:ext cx="311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L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4643438" y="3511550"/>
            <a:ext cx="3095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x</a:t>
            </a: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>
            <a:off x="4376738" y="3762375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774825" y="4038600"/>
            <a:ext cx="17986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Contoh Hitung</a:t>
            </a:r>
          </a:p>
        </p:txBody>
      </p:sp>
      <p:sp>
        <p:nvSpPr>
          <p:cNvPr id="5139" name="Rectangle 1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2195513" y="4495800"/>
          <a:ext cx="1196975" cy="631825"/>
        </p:xfrm>
        <a:graphic>
          <a:graphicData uri="http://schemas.openxmlformats.org/presentationml/2006/ole">
            <p:oleObj spid="_x0000_s6148" name="Equation" r:id="rId5" imgW="799753" imgH="393529" progId="Equation.3">
              <p:embed/>
            </p:oleObj>
          </a:graphicData>
        </a:graphic>
      </p:graphicFrame>
      <p:sp>
        <p:nvSpPr>
          <p:cNvPr id="5140" name="Rectangle 1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2195513" y="5502275"/>
          <a:ext cx="1266825" cy="669925"/>
        </p:xfrm>
        <a:graphic>
          <a:graphicData uri="http://schemas.openxmlformats.org/presentationml/2006/ole">
            <p:oleObj spid="_x0000_s6149" name="Equation" r:id="rId6" imgW="799753" imgH="393529" progId="Equation.3">
              <p:embed/>
            </p:oleObj>
          </a:graphicData>
        </a:graphic>
      </p:graphicFrame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74825" y="5111750"/>
            <a:ext cx="965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Jawab </a:t>
            </a:r>
          </a:p>
        </p:txBody>
      </p:sp>
      <p:sp>
        <p:nvSpPr>
          <p:cNvPr id="5142" name="Rectangle 20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3573463" y="5380038"/>
          <a:ext cx="1843087" cy="952500"/>
        </p:xfrm>
        <a:graphic>
          <a:graphicData uri="http://schemas.openxmlformats.org/presentationml/2006/ole">
            <p:oleObj spid="_x0000_s6150" name="Equation" r:id="rId7" imgW="1054080" imgH="507960" progId="Equation.3">
              <p:embed/>
            </p:oleObj>
          </a:graphicData>
        </a:graphic>
      </p:graphicFrame>
      <p:sp>
        <p:nvSpPr>
          <p:cNvPr id="5143" name="Rectangle 22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5499100" y="5410200"/>
          <a:ext cx="1693863" cy="979488"/>
        </p:xfrm>
        <a:graphic>
          <a:graphicData uri="http://schemas.openxmlformats.org/presentationml/2006/ole">
            <p:oleObj spid="_x0000_s6151" name="Equation" r:id="rId8" imgW="926698" imgH="495085" progId="Equation.3">
              <p:embed/>
            </p:oleObj>
          </a:graphicData>
        </a:graphic>
      </p:graphicFrame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7175500" y="5645150"/>
            <a:ext cx="585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= 0</a:t>
            </a:r>
          </a:p>
        </p:txBody>
      </p:sp>
      <p:sp>
        <p:nvSpPr>
          <p:cNvPr id="5145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37600" y="6248400"/>
            <a:ext cx="280988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6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45475" y="6248400"/>
            <a:ext cx="280988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03 0.00462 L -0.0917 0.0046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0"/>
                            </p:stCondLst>
                            <p:childTnLst>
                              <p:par>
                                <p:cTn id="5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4" dur="2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6000"/>
                            </p:stCondLst>
                            <p:childTnLst>
                              <p:par>
                                <p:cTn id="5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8000"/>
                            </p:stCondLst>
                            <p:childTnLst>
                              <p:par>
                                <p:cTn id="6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0"/>
                            </p:stCondLst>
                            <p:childTnLst>
                              <p:par>
                                <p:cTn id="6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000"/>
                            </p:stCondLst>
                            <p:childTnLst>
                              <p:par>
                                <p:cTn id="6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4000"/>
                            </p:stCondLst>
                            <p:childTnLst>
                              <p:par>
                                <p:cTn id="7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000"/>
                            </p:stCondLst>
                            <p:childTnLst>
                              <p:par>
                                <p:cTn id="7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8000"/>
                            </p:stCondLst>
                            <p:childTnLst>
                              <p:par>
                                <p:cTn id="8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9" grpId="0"/>
      <p:bldP spid="11270" grpId="0"/>
      <p:bldP spid="11271" grpId="0" animBg="1"/>
      <p:bldP spid="11272" grpId="0" animBg="1"/>
      <p:bldP spid="11273" grpId="0" animBg="1"/>
      <p:bldP spid="11274" grpId="0" animBg="1"/>
      <p:bldP spid="11275" grpId="0"/>
      <p:bldP spid="11276" grpId="0"/>
      <p:bldP spid="11277" grpId="0" animBg="1"/>
      <p:bldP spid="11277" grpId="1" animBg="1"/>
      <p:bldP spid="11278" grpId="0"/>
      <p:bldP spid="11283" grpId="0"/>
      <p:bldP spid="112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ext Box 2"/>
          <p:cNvSpPr txBox="1">
            <a:spLocks noChangeArrowheads="1"/>
          </p:cNvSpPr>
          <p:nvPr/>
        </p:nvSpPr>
        <p:spPr bwMode="auto">
          <a:xfrm>
            <a:off x="2987675" y="260350"/>
            <a:ext cx="28987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>
                <a:latin typeface="Tahoma" pitchFamily="34" charset="0"/>
                <a:cs typeface="Tahoma" pitchFamily="34" charset="0"/>
              </a:rPr>
              <a:t>Contoh Hitung </a:t>
            </a:r>
          </a:p>
        </p:txBody>
      </p:sp>
      <p:sp>
        <p:nvSpPr>
          <p:cNvPr id="6158" name="Rectangle 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071688" y="981075"/>
          <a:ext cx="2181225" cy="625475"/>
        </p:xfrm>
        <a:graphic>
          <a:graphicData uri="http://schemas.openxmlformats.org/presentationml/2006/ole">
            <p:oleObj spid="_x0000_s7170" name="Equation" r:id="rId3" imgW="1257300" imgH="330200" progId="Equation.3">
              <p:embed/>
            </p:oleObj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447800" y="1673225"/>
            <a:ext cx="1055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Jawab :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589088" y="2055813"/>
            <a:ext cx="5646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Jika x 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     , limit diatas adalah bentuk (          )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>
            <p:ph sz="quarter" idx="1"/>
          </p:nvPr>
        </p:nvGraphicFramePr>
        <p:xfrm>
          <a:off x="2663825" y="2233613"/>
          <a:ext cx="128588" cy="107950"/>
        </p:xfrm>
        <a:graphic>
          <a:graphicData uri="http://schemas.openxmlformats.org/presentationml/2006/ole">
            <p:oleObj spid="_x0000_s7171" name="Equation" r:id="rId4" imgW="152280" imgH="126720" progId="Equation.3">
              <p:embed/>
            </p:oleObj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>
            <p:ph sz="quarter" idx="2"/>
          </p:nvPr>
        </p:nvGraphicFramePr>
        <p:xfrm>
          <a:off x="6227763" y="2171700"/>
          <a:ext cx="720725" cy="231775"/>
        </p:xfrm>
        <a:graphic>
          <a:graphicData uri="http://schemas.openxmlformats.org/presentationml/2006/ole">
            <p:oleObj spid="_x0000_s7172" name="Equation" r:id="rId5" imgW="393480" imgH="126720" progId="Equation.3">
              <p:embed/>
            </p:oleObj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1619250" y="2751138"/>
          <a:ext cx="2012950" cy="544512"/>
        </p:xfrm>
        <a:graphic>
          <a:graphicData uri="http://schemas.openxmlformats.org/presentationml/2006/ole">
            <p:oleObj spid="_x0000_s7173" name="Equation" r:id="rId6" imgW="1218960" imgH="330120" progId="Equation.3">
              <p:embed/>
            </p:oleObj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>
            <p:ph sz="quarter" idx="4"/>
          </p:nvPr>
        </p:nvGraphicFramePr>
        <p:xfrm>
          <a:off x="3952875" y="2720975"/>
          <a:ext cx="3554413" cy="722313"/>
        </p:xfrm>
        <a:graphic>
          <a:graphicData uri="http://schemas.openxmlformats.org/presentationml/2006/ole">
            <p:oleObj spid="_x0000_s7174" name="Equation" r:id="rId7" imgW="2374560" imgH="482400" progId="Equation.3">
              <p:embed/>
            </p:oleObj>
          </a:graphicData>
        </a:graphic>
      </p:graphicFrame>
      <p:sp>
        <p:nvSpPr>
          <p:cNvPr id="6161" name="Rectangle 11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3786188" y="3567113"/>
          <a:ext cx="2181225" cy="787400"/>
        </p:xfrm>
        <a:graphic>
          <a:graphicData uri="http://schemas.openxmlformats.org/presentationml/2006/ole">
            <p:oleObj spid="_x0000_s7175" name="Equation" r:id="rId8" imgW="1358640" imgH="457200" progId="Equation.3">
              <p:embed/>
            </p:oleObj>
          </a:graphicData>
        </a:graphic>
      </p:graphicFrame>
      <p:sp>
        <p:nvSpPr>
          <p:cNvPr id="6162" name="Rectangle 1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5975350" y="3660775"/>
          <a:ext cx="2022475" cy="700088"/>
        </p:xfrm>
        <a:graphic>
          <a:graphicData uri="http://schemas.openxmlformats.org/presentationml/2006/ole">
            <p:oleObj spid="_x0000_s7176" name="Equation" r:id="rId9" imgW="1358640" imgH="431640" progId="Equation.3">
              <p:embed/>
            </p:oleObj>
          </a:graphicData>
        </a:graphic>
      </p:graphicFrame>
      <p:sp>
        <p:nvSpPr>
          <p:cNvPr id="6163" name="Rectangle 15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3857625" y="4405313"/>
          <a:ext cx="2460625" cy="873125"/>
        </p:xfrm>
        <a:graphic>
          <a:graphicData uri="http://schemas.openxmlformats.org/presentationml/2006/ole">
            <p:oleObj spid="_x0000_s7177" name="Equation" r:id="rId10" imgW="1562040" imgH="507960" progId="Equation.3">
              <p:embed/>
            </p:oleObj>
          </a:graphicData>
        </a:graphic>
      </p:graphicFrame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1824038" y="3937000"/>
            <a:ext cx="1265237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65" name="Rectangle 1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2020888" y="4089400"/>
          <a:ext cx="909637" cy="414338"/>
        </p:xfrm>
        <a:graphic>
          <a:graphicData uri="http://schemas.openxmlformats.org/presentationml/2006/ole">
            <p:oleObj spid="_x0000_s7178" name="Equation" r:id="rId11" imgW="634449" imgH="266469" progId="Equation.3">
              <p:embed/>
            </p:oleObj>
          </a:graphicData>
        </a:graphic>
      </p:graphicFrame>
      <p:sp>
        <p:nvSpPr>
          <p:cNvPr id="6166" name="Rectangle 20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6300788" y="4589463"/>
          <a:ext cx="2635250" cy="935037"/>
        </p:xfrm>
        <a:graphic>
          <a:graphicData uri="http://schemas.openxmlformats.org/presentationml/2006/ole">
            <p:oleObj spid="_x0000_s7179" name="Equation" r:id="rId12" imgW="1498320" imgH="495000" progId="Equation.3">
              <p:embed/>
            </p:oleObj>
          </a:graphicData>
        </a:graphic>
      </p:graphicFrame>
      <p:sp>
        <p:nvSpPr>
          <p:cNvPr id="6167" name="Rectangle 22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3787775" y="5318125"/>
          <a:ext cx="2879725" cy="833438"/>
        </p:xfrm>
        <a:graphic>
          <a:graphicData uri="http://schemas.openxmlformats.org/presentationml/2006/ole">
            <p:oleObj spid="_x0000_s7180" name="Equation" r:id="rId13" imgW="1854000" imgH="495000" progId="Equation.3">
              <p:embed/>
            </p:oleObj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4" grpId="0"/>
      <p:bldP spid="123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97013" y="998538"/>
            <a:ext cx="66484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Fungsi 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f</a:t>
            </a:r>
            <a:r>
              <a:rPr lang="en-US" sz="2000">
                <a:latin typeface="Tahoma" pitchFamily="34" charset="0"/>
                <a:cs typeface="Tahoma" pitchFamily="34" charset="0"/>
              </a:rPr>
              <a:t>(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x</a:t>
            </a:r>
            <a:r>
              <a:rPr lang="en-US" sz="2000">
                <a:latin typeface="Tahoma" pitchFamily="34" charset="0"/>
                <a:cs typeface="Tahoma" pitchFamily="34" charset="0"/>
              </a:rPr>
              <a:t>) dikatakan </a:t>
            </a:r>
            <a:r>
              <a:rPr lang="en-US" sz="2000" b="1" u="sng">
                <a:latin typeface="Tahoma" pitchFamily="34" charset="0"/>
                <a:cs typeface="Tahoma" pitchFamily="34" charset="0"/>
              </a:rPr>
              <a:t>kontinu</a:t>
            </a:r>
            <a:r>
              <a:rPr lang="en-US" sz="2000">
                <a:latin typeface="Tahoma" pitchFamily="34" charset="0"/>
                <a:cs typeface="Tahoma" pitchFamily="34" charset="0"/>
              </a:rPr>
              <a:t> pada suatu titik 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x</a:t>
            </a:r>
            <a:r>
              <a:rPr lang="en-US" sz="2000">
                <a:latin typeface="Tahoma" pitchFamily="34" charset="0"/>
                <a:cs typeface="Tahoma" pitchFamily="34" charset="0"/>
              </a:rPr>
              <a:t> = 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a </a:t>
            </a:r>
            <a:r>
              <a:rPr lang="en-US" sz="2000">
                <a:latin typeface="Tahoma" pitchFamily="34" charset="0"/>
                <a:cs typeface="Tahoma" pitchFamily="34" charset="0"/>
              </a:rPr>
              <a:t> jika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68475" y="1455738"/>
            <a:ext cx="1647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(i)    f(a) ada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2338388" y="2054225"/>
          <a:ext cx="1230312" cy="409575"/>
        </p:xfrm>
        <a:graphic>
          <a:graphicData uri="http://schemas.openxmlformats.org/presentationml/2006/ole">
            <p:oleObj spid="_x0000_s8194" name="Equation" r:id="rId3" imgW="838080" imgH="279360" progId="Equation.3">
              <p:embed/>
            </p:oleObj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2347913" y="2693988"/>
          <a:ext cx="1492250" cy="411162"/>
        </p:xfrm>
        <a:graphic>
          <a:graphicData uri="http://schemas.openxmlformats.org/presentationml/2006/ole">
            <p:oleObj spid="_x0000_s8195" name="Equation" r:id="rId4" imgW="1015920" imgH="279360" progId="Equation.3">
              <p:embed/>
            </p:oleObj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57363" y="1989138"/>
            <a:ext cx="4953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(ii)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773238" y="2598738"/>
            <a:ext cx="5540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(iii)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476375" y="3222625"/>
            <a:ext cx="72485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Jika paling kurang salah satu syarat diatas tidak dipenuhi maka f dikatakan tidak kontinu di x=a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3059113" y="4192588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03425" y="5411788"/>
            <a:ext cx="281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624263" y="5278438"/>
            <a:ext cx="2936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566863" y="4122738"/>
            <a:ext cx="4365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(i)</a:t>
            </a:r>
          </a:p>
        </p:txBody>
      </p:sp>
      <p:sp>
        <p:nvSpPr>
          <p:cNvPr id="15374" name="Freeform 14"/>
          <p:cNvSpPr>
            <a:spLocks/>
          </p:cNvSpPr>
          <p:nvPr/>
        </p:nvSpPr>
        <p:spPr bwMode="auto">
          <a:xfrm>
            <a:off x="2847975" y="4725988"/>
            <a:ext cx="1828800" cy="457200"/>
          </a:xfrm>
          <a:custGeom>
            <a:avLst/>
            <a:gdLst>
              <a:gd name="T0" fmla="*/ 0 w 1248"/>
              <a:gd name="T1" fmla="*/ 457200 h 288"/>
              <a:gd name="T2" fmla="*/ 422031 w 1248"/>
              <a:gd name="T3" fmla="*/ 304800 h 288"/>
              <a:gd name="T4" fmla="*/ 773723 w 1248"/>
              <a:gd name="T5" fmla="*/ 76200 h 288"/>
              <a:gd name="T6" fmla="*/ 1336431 w 1248"/>
              <a:gd name="T7" fmla="*/ 228600 h 288"/>
              <a:gd name="T8" fmla="*/ 1828800 w 124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288"/>
              <a:gd name="T17" fmla="*/ 1248 w 124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288">
                <a:moveTo>
                  <a:pt x="0" y="288"/>
                </a:moveTo>
                <a:cubicBezTo>
                  <a:pt x="100" y="260"/>
                  <a:pt x="200" y="232"/>
                  <a:pt x="288" y="192"/>
                </a:cubicBezTo>
                <a:cubicBezTo>
                  <a:pt x="376" y="152"/>
                  <a:pt x="424" y="56"/>
                  <a:pt x="528" y="48"/>
                </a:cubicBezTo>
                <a:cubicBezTo>
                  <a:pt x="632" y="40"/>
                  <a:pt x="792" y="152"/>
                  <a:pt x="912" y="144"/>
                </a:cubicBezTo>
                <a:cubicBezTo>
                  <a:pt x="1032" y="136"/>
                  <a:pt x="1140" y="68"/>
                  <a:pt x="12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3633788" y="4643438"/>
            <a:ext cx="3095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º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3762375" y="48021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>
            <a:off x="3059113" y="4802188"/>
            <a:ext cx="703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5927725" y="4503738"/>
            <a:ext cx="1701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f(a) tidak ada</a:t>
            </a:r>
          </a:p>
        </p:txBody>
      </p:sp>
      <p:sp>
        <p:nvSpPr>
          <p:cNvPr id="15379" name="AutoShape 19"/>
          <p:cNvSpPr>
            <a:spLocks noChangeArrowheads="1"/>
          </p:cNvSpPr>
          <p:nvPr/>
        </p:nvSpPr>
        <p:spPr bwMode="auto">
          <a:xfrm>
            <a:off x="6738938" y="5030788"/>
            <a:ext cx="280987" cy="381000"/>
          </a:xfrm>
          <a:prstGeom prst="downArrow">
            <a:avLst>
              <a:gd name="adj1" fmla="val 50000"/>
              <a:gd name="adj2" fmla="val 338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6002338" y="5494338"/>
            <a:ext cx="26019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 tidak kontinu di x=a</a:t>
            </a:r>
          </a:p>
        </p:txBody>
      </p:sp>
      <p:sp>
        <p:nvSpPr>
          <p:cNvPr id="7188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9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0" name="WordArt 23"/>
          <p:cNvSpPr>
            <a:spLocks noChangeArrowheads="1" noChangeShapeType="1" noTextEdit="1"/>
          </p:cNvSpPr>
          <p:nvPr/>
        </p:nvSpPr>
        <p:spPr bwMode="auto">
          <a:xfrm>
            <a:off x="2286001" y="228600"/>
            <a:ext cx="567055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Kekontinuan</a:t>
            </a:r>
            <a:r>
              <a:rPr lang="en-US" sz="36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 </a:t>
            </a:r>
            <a:r>
              <a:rPr lang="en-US" sz="3600" kern="10" dirty="0" err="1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fungsi</a:t>
            </a:r>
            <a:endParaRPr lang="en-US" sz="3600" kern="10" dirty="0">
              <a:ln w="12700">
                <a:solidFill>
                  <a:srgbClr val="3333CC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0"/>
                            </p:stCondLst>
                            <p:childTnLst>
                              <p:par>
                                <p:cTn id="6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0"/>
                            </p:stCondLst>
                            <p:childTnLst>
                              <p:par>
                                <p:cTn id="7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15366" grpId="0"/>
      <p:bldP spid="15367" grpId="0"/>
      <p:bldP spid="15369" grpId="0"/>
      <p:bldP spid="15370" grpId="0" animBg="1"/>
      <p:bldP spid="15371" grpId="0" animBg="1"/>
      <p:bldP spid="15372" grpId="0"/>
      <p:bldP spid="15373" grpId="0"/>
      <p:bldP spid="15374" grpId="0" animBg="1"/>
      <p:bldP spid="15375" grpId="0"/>
      <p:bldP spid="15376" grpId="0" animBg="1"/>
      <p:bldP spid="15377" grpId="0" animBg="1"/>
      <p:bldP spid="15378" grpId="0"/>
      <p:bldP spid="15379" grpId="0" animBg="1"/>
      <p:bldP spid="153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749550" y="10509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695450" y="2270125"/>
            <a:ext cx="281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316288" y="2136775"/>
            <a:ext cx="317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6389" name="Freeform 5"/>
          <p:cNvSpPr>
            <a:spLocks/>
          </p:cNvSpPr>
          <p:nvPr/>
        </p:nvSpPr>
        <p:spPr bwMode="auto">
          <a:xfrm>
            <a:off x="2609850" y="1711325"/>
            <a:ext cx="844550" cy="254000"/>
          </a:xfrm>
          <a:custGeom>
            <a:avLst/>
            <a:gdLst>
              <a:gd name="T0" fmla="*/ 0 w 576"/>
              <a:gd name="T1" fmla="*/ 254000 h 160"/>
              <a:gd name="T2" fmla="*/ 281517 w 576"/>
              <a:gd name="T3" fmla="*/ 25400 h 160"/>
              <a:gd name="T4" fmla="*/ 844550 w 576"/>
              <a:gd name="T5" fmla="*/ 101600 h 160"/>
              <a:gd name="T6" fmla="*/ 0 60000 65536"/>
              <a:gd name="T7" fmla="*/ 0 60000 65536"/>
              <a:gd name="T8" fmla="*/ 0 60000 65536"/>
              <a:gd name="T9" fmla="*/ 0 w 576"/>
              <a:gd name="T10" fmla="*/ 0 h 160"/>
              <a:gd name="T11" fmla="*/ 576 w 576"/>
              <a:gd name="T12" fmla="*/ 160 h 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60">
                <a:moveTo>
                  <a:pt x="0" y="160"/>
                </a:moveTo>
                <a:cubicBezTo>
                  <a:pt x="48" y="96"/>
                  <a:pt x="96" y="32"/>
                  <a:pt x="192" y="16"/>
                </a:cubicBezTo>
                <a:cubicBezTo>
                  <a:pt x="288" y="0"/>
                  <a:pt x="432" y="32"/>
                  <a:pt x="576" y="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3454400" y="1431925"/>
            <a:ext cx="984250" cy="88900"/>
          </a:xfrm>
          <a:custGeom>
            <a:avLst/>
            <a:gdLst>
              <a:gd name="T0" fmla="*/ 0 w 672"/>
              <a:gd name="T1" fmla="*/ 76200 h 56"/>
              <a:gd name="T2" fmla="*/ 281214 w 672"/>
              <a:gd name="T3" fmla="*/ 0 h 56"/>
              <a:gd name="T4" fmla="*/ 703036 w 672"/>
              <a:gd name="T5" fmla="*/ 76200 h 56"/>
              <a:gd name="T6" fmla="*/ 984250 w 672"/>
              <a:gd name="T7" fmla="*/ 76200 h 5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56"/>
              <a:gd name="T14" fmla="*/ 672 w 672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56">
                <a:moveTo>
                  <a:pt x="0" y="48"/>
                </a:moveTo>
                <a:cubicBezTo>
                  <a:pt x="56" y="24"/>
                  <a:pt x="112" y="0"/>
                  <a:pt x="192" y="0"/>
                </a:cubicBezTo>
                <a:cubicBezTo>
                  <a:pt x="272" y="0"/>
                  <a:pt x="400" y="40"/>
                  <a:pt x="480" y="48"/>
                </a:cubicBezTo>
                <a:cubicBezTo>
                  <a:pt x="560" y="56"/>
                  <a:pt x="616" y="52"/>
                  <a:pt x="67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555750" y="1016000"/>
            <a:ext cx="4953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(ii)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846388" y="2378075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3895725" y="2393950"/>
            <a:ext cx="21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H="1">
            <a:off x="2735263" y="1812925"/>
            <a:ext cx="703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06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2435225" y="1660525"/>
          <a:ext cx="230188" cy="338138"/>
        </p:xfrm>
        <a:graphic>
          <a:graphicData uri="http://schemas.openxmlformats.org/presentationml/2006/ole">
            <p:oleObj spid="_x0000_s9218" name="Equation" r:id="rId3" imgW="164885" imgH="215619" progId="Equation.3">
              <p:embed/>
            </p:oleObj>
          </a:graphicData>
        </a:graphic>
      </p:graphicFrame>
      <p:sp>
        <p:nvSpPr>
          <p:cNvPr id="8207" name="Rectangle 1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2439988" y="1355725"/>
          <a:ext cx="242887" cy="304800"/>
        </p:xfrm>
        <a:graphic>
          <a:graphicData uri="http://schemas.openxmlformats.org/presentationml/2006/ole">
            <p:oleObj spid="_x0000_s9219" name="Equation" r:id="rId4" imgW="190335" imgH="215713" progId="Equation.3">
              <p:embed/>
            </p:oleObj>
          </a:graphicData>
        </a:graphic>
      </p:graphicFrame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2735263" y="1508125"/>
            <a:ext cx="703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4837113" y="1354138"/>
            <a:ext cx="4056062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Karena limit kiri(L1) tidak</a:t>
            </a:r>
          </a:p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sama dengan limit kanan(L2)</a:t>
            </a:r>
          </a:p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maka f(x) tidak mempunyai limit</a:t>
            </a:r>
          </a:p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di x=a</a:t>
            </a:r>
          </a:p>
        </p:txBody>
      </p:sp>
      <p:sp>
        <p:nvSpPr>
          <p:cNvPr id="16401" name="AutoShape 17"/>
          <p:cNvSpPr>
            <a:spLocks noChangeArrowheads="1"/>
          </p:cNvSpPr>
          <p:nvPr/>
        </p:nvSpPr>
        <p:spPr bwMode="auto">
          <a:xfrm>
            <a:off x="6218238" y="2457450"/>
            <a:ext cx="319087" cy="376238"/>
          </a:xfrm>
          <a:prstGeom prst="downArrow">
            <a:avLst>
              <a:gd name="adj1" fmla="val 50000"/>
              <a:gd name="adj2" fmla="val 294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4908550" y="2924175"/>
            <a:ext cx="3759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Fungsi f(x) tidak kontinu di x=a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1570038" y="3571875"/>
            <a:ext cx="5540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(iii)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2735263" y="3489325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1962150" y="5013325"/>
            <a:ext cx="267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06" name="Freeform 22"/>
          <p:cNvSpPr>
            <a:spLocks/>
          </p:cNvSpPr>
          <p:nvPr/>
        </p:nvSpPr>
        <p:spPr bwMode="auto">
          <a:xfrm>
            <a:off x="2524125" y="4010025"/>
            <a:ext cx="1689100" cy="698500"/>
          </a:xfrm>
          <a:custGeom>
            <a:avLst/>
            <a:gdLst>
              <a:gd name="T0" fmla="*/ 0 w 1152"/>
              <a:gd name="T1" fmla="*/ 698500 h 440"/>
              <a:gd name="T2" fmla="*/ 351896 w 1152"/>
              <a:gd name="T3" fmla="*/ 393700 h 440"/>
              <a:gd name="T4" fmla="*/ 985308 w 1152"/>
              <a:gd name="T5" fmla="*/ 241300 h 440"/>
              <a:gd name="T6" fmla="*/ 1407583 w 1152"/>
              <a:gd name="T7" fmla="*/ 12700 h 440"/>
              <a:gd name="T8" fmla="*/ 1689100 w 1152"/>
              <a:gd name="T9" fmla="*/ 165100 h 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440"/>
              <a:gd name="T17" fmla="*/ 1152 w 1152"/>
              <a:gd name="T18" fmla="*/ 440 h 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440">
                <a:moveTo>
                  <a:pt x="0" y="440"/>
                </a:moveTo>
                <a:cubicBezTo>
                  <a:pt x="64" y="368"/>
                  <a:pt x="128" y="296"/>
                  <a:pt x="240" y="248"/>
                </a:cubicBezTo>
                <a:cubicBezTo>
                  <a:pt x="352" y="200"/>
                  <a:pt x="552" y="192"/>
                  <a:pt x="672" y="152"/>
                </a:cubicBezTo>
                <a:cubicBezTo>
                  <a:pt x="792" y="112"/>
                  <a:pt x="880" y="16"/>
                  <a:pt x="960" y="8"/>
                </a:cubicBezTo>
                <a:cubicBezTo>
                  <a:pt x="1040" y="0"/>
                  <a:pt x="1096" y="52"/>
                  <a:pt x="1152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3368675" y="4927600"/>
            <a:ext cx="293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3357563" y="3495675"/>
            <a:ext cx="3381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●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3382963" y="4073525"/>
            <a:ext cx="3095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º</a:t>
            </a:r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3509963" y="3730625"/>
            <a:ext cx="0" cy="128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 flipH="1">
            <a:off x="2735263" y="3705225"/>
            <a:ext cx="774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2270125" y="3489325"/>
            <a:ext cx="5921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f(a)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4978400" y="3392488"/>
            <a:ext cx="1077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f(a) ada</a:t>
            </a:r>
          </a:p>
        </p:txBody>
      </p:sp>
      <p:sp>
        <p:nvSpPr>
          <p:cNvPr id="8223" name="Rectangle 30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5022850" y="3889375"/>
          <a:ext cx="914400" cy="487363"/>
        </p:xfrm>
        <a:graphic>
          <a:graphicData uri="http://schemas.openxmlformats.org/presentationml/2006/ole">
            <p:oleObj spid="_x0000_s9220" name="Equation" r:id="rId5" imgW="558800" imgH="279400" progId="Equation.3">
              <p:embed/>
            </p:oleObj>
          </a:graphicData>
        </a:graphic>
      </p:graphicFrame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2946400" y="5165725"/>
            <a:ext cx="21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 flipH="1">
            <a:off x="4002088" y="5165725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flipH="1">
            <a:off x="2735263" y="4251325"/>
            <a:ext cx="774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2509838" y="4029075"/>
            <a:ext cx="311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L</a:t>
            </a:r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>
            <a:off x="2630488" y="3917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 flipH="1" flipV="1">
            <a:off x="2627313" y="4403725"/>
            <a:ext cx="14287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5989638" y="3865563"/>
            <a:ext cx="590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ada</a:t>
            </a: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4908550" y="4473575"/>
            <a:ext cx="42354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Tapi nilai fungsi tidak sama dengan</a:t>
            </a:r>
          </a:p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limit fungsi</a:t>
            </a:r>
          </a:p>
        </p:txBody>
      </p:sp>
      <p:sp>
        <p:nvSpPr>
          <p:cNvPr id="16424" name="AutoShape 40"/>
          <p:cNvSpPr>
            <a:spLocks noChangeArrowheads="1"/>
          </p:cNvSpPr>
          <p:nvPr/>
        </p:nvSpPr>
        <p:spPr bwMode="auto">
          <a:xfrm>
            <a:off x="6362700" y="5121275"/>
            <a:ext cx="315913" cy="2587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4994275" y="5553075"/>
            <a:ext cx="3725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Fungsi f(x) tidak kontinu di x=a</a:t>
            </a:r>
          </a:p>
        </p:txBody>
      </p:sp>
      <p:sp>
        <p:nvSpPr>
          <p:cNvPr id="8234" name="AutoShape 4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35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4017E-6 4.04624E-6 L 0.03943 -0.00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0"/>
                            </p:stCondLst>
                            <p:childTnLst>
                              <p:par>
                                <p:cTn id="3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3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000"/>
                            </p:stCondLst>
                            <p:childTnLst>
                              <p:par>
                                <p:cTn id="4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0"/>
                            </p:stCondLst>
                            <p:childTnLst>
                              <p:par>
                                <p:cTn id="4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39 -0.00462 L -0.03847 4.04624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0"/>
                            </p:stCondLst>
                            <p:childTnLst>
                              <p:par>
                                <p:cTn id="4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0"/>
                            </p:stCondLst>
                            <p:childTnLst>
                              <p:par>
                                <p:cTn id="5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5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000"/>
                            </p:stCondLst>
                            <p:childTnLst>
                              <p:par>
                                <p:cTn id="5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0"/>
                            </p:stCondLst>
                            <p:childTnLst>
                              <p:par>
                                <p:cTn id="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000"/>
                            </p:stCondLst>
                            <p:childTnLst>
                              <p:par>
                                <p:cTn id="6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4000"/>
                            </p:stCondLst>
                            <p:childTnLst>
                              <p:par>
                                <p:cTn id="7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0"/>
                            </p:stCondLst>
                            <p:childTnLst>
                              <p:par>
                                <p:cTn id="7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8000"/>
                            </p:stCondLst>
                            <p:childTnLst>
                              <p:par>
                                <p:cTn id="7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0"/>
                            </p:stCondLst>
                            <p:childTnLst>
                              <p:par>
                                <p:cTn id="8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2000"/>
                            </p:stCondLst>
                            <p:childTnLst>
                              <p:par>
                                <p:cTn id="8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4000"/>
                            </p:stCondLst>
                            <p:childTnLst>
                              <p:par>
                                <p:cTn id="9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6000"/>
                            </p:stCondLst>
                            <p:childTnLst>
                              <p:par>
                                <p:cTn id="9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8000"/>
                            </p:stCondLst>
                            <p:childTnLst>
                              <p:par>
                                <p:cTn id="9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20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00"/>
                            </p:stCondLst>
                            <p:childTnLst>
                              <p:par>
                                <p:cTn id="10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000"/>
                            </p:stCondLst>
                            <p:childTnLst>
                              <p:par>
                                <p:cTn id="10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4000"/>
                            </p:stCondLst>
                            <p:childTnLst>
                              <p:par>
                                <p:cTn id="1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6000"/>
                            </p:stCondLst>
                            <p:childTnLst>
                              <p:par>
                                <p:cTn id="1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8000"/>
                            </p:stCondLst>
                            <p:childTnLst>
                              <p:par>
                                <p:cTn id="1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0000"/>
                            </p:stCondLst>
                            <p:childTnLst>
                              <p:par>
                                <p:cTn id="12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20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2000"/>
                            </p:stCondLst>
                            <p:childTnLst>
                              <p:par>
                                <p:cTn id="12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02 9.82659E-7 L 0.03366 9.82659E-7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4000"/>
                            </p:stCondLst>
                            <p:childTnLst>
                              <p:par>
                                <p:cTn id="13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2" dur="20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6000"/>
                            </p:stCondLst>
                            <p:childTnLst>
                              <p:par>
                                <p:cTn id="13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1 0.03098 L -0.00321 -0.0023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8000"/>
                            </p:stCondLst>
                            <p:childTnLst>
                              <p:par>
                                <p:cTn id="1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9" dur="20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00"/>
                            </p:stCondLst>
                            <p:childTnLst>
                              <p:par>
                                <p:cTn id="14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02 9.82659E-7 L -0.05194 9.82659E-7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2000"/>
                            </p:stCondLst>
                            <p:childTnLst>
                              <p:par>
                                <p:cTn id="14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6" dur="20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4000"/>
                            </p:stCondLst>
                            <p:childTnLst>
                              <p:par>
                                <p:cTn id="1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2312E-6 3.75723E-6 L -4.12312E-6 0.04208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6000"/>
                            </p:stCondLst>
                            <p:childTnLst>
                              <p:par>
                                <p:cTn id="15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3" dur="20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8000"/>
                            </p:stCondLst>
                            <p:childTnLst>
                              <p:par>
                                <p:cTn id="15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7" dur="20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80000"/>
                            </p:stCondLst>
                            <p:childTnLst>
                              <p:par>
                                <p:cTn id="15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1" dur="20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2000"/>
                            </p:stCondLst>
                            <p:childTnLst>
                              <p:par>
                                <p:cTn id="1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5" dur="20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4000"/>
                            </p:stCondLst>
                            <p:childTnLst>
                              <p:par>
                                <p:cTn id="16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9" dur="20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7" grpId="0" animBg="1"/>
      <p:bldP spid="16388" grpId="0"/>
      <p:bldP spid="16389" grpId="0" animBg="1"/>
      <p:bldP spid="16390" grpId="0" animBg="1"/>
      <p:bldP spid="16391" grpId="0"/>
      <p:bldP spid="16392" grpId="0" animBg="1"/>
      <p:bldP spid="16392" grpId="1" animBg="1"/>
      <p:bldP spid="16393" grpId="0" animBg="1"/>
      <p:bldP spid="16393" grpId="1" animBg="1"/>
      <p:bldP spid="16394" grpId="0" animBg="1"/>
      <p:bldP spid="16399" grpId="0" animBg="1"/>
      <p:bldP spid="16400" grpId="0"/>
      <p:bldP spid="16401" grpId="0" animBg="1"/>
      <p:bldP spid="16402" grpId="0"/>
      <p:bldP spid="16403" grpId="0"/>
      <p:bldP spid="16404" grpId="0" animBg="1"/>
      <p:bldP spid="16405" grpId="0" animBg="1"/>
      <p:bldP spid="16406" grpId="0" animBg="1"/>
      <p:bldP spid="16407" grpId="0"/>
      <p:bldP spid="16408" grpId="0"/>
      <p:bldP spid="16409" grpId="0"/>
      <p:bldP spid="16410" grpId="0" animBg="1"/>
      <p:bldP spid="16411" grpId="0" animBg="1"/>
      <p:bldP spid="16412" grpId="0"/>
      <p:bldP spid="16413" grpId="0"/>
      <p:bldP spid="16416" grpId="0" animBg="1"/>
      <p:bldP spid="16416" grpId="1" animBg="1"/>
      <p:bldP spid="16417" grpId="0" animBg="1"/>
      <p:bldP spid="16417" grpId="1" animBg="1"/>
      <p:bldP spid="16418" grpId="0" animBg="1"/>
      <p:bldP spid="16419" grpId="0"/>
      <p:bldP spid="16420" grpId="0" animBg="1"/>
      <p:bldP spid="16420" grpId="1" animBg="1"/>
      <p:bldP spid="16421" grpId="0" animBg="1"/>
      <p:bldP spid="16421" grpId="1" animBg="1"/>
      <p:bldP spid="16422" grpId="0"/>
      <p:bldP spid="16423" grpId="0"/>
      <p:bldP spid="16424" grpId="0" animBg="1"/>
      <p:bldP spid="164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882</Words>
  <Application>Microsoft Office PowerPoint</Application>
  <PresentationFormat>On-screen Show (4:3)</PresentationFormat>
  <Paragraphs>174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Kekontinuan pada interval</vt:lpstr>
      <vt:lpstr>Slide 17</vt:lpstr>
      <vt:lpstr>Slide 18</vt:lpstr>
      <vt:lpstr>Limit dan Kekontinuan Fungsi Komposisi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Sapto</cp:lastModifiedBy>
  <cp:revision>83</cp:revision>
  <dcterms:created xsi:type="dcterms:W3CDTF">2013-02-08T01:55:00Z</dcterms:created>
  <dcterms:modified xsi:type="dcterms:W3CDTF">2013-12-24T02:32:40Z</dcterms:modified>
</cp:coreProperties>
</file>