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30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1563" y="64293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CB87EB-A44E-4EB7-AD2A-33567B409E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47618D-CA57-45AF-83ED-0403CE529CEC}" type="datetimeFigureOut">
              <a:rPr lang="en-US" smtClean="0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EB130A-6994-4B36-8241-AC6B18CAD6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27AA8C-CE33-4FFE-B62F-337B51B885D0}" type="datetimeFigureOut">
              <a:rPr lang="en-US" smtClean="0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05B121-599C-4822-832D-5FBDD855B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sz="5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LINGKARAN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4267200" cy="1371600"/>
          </a:xfrm>
        </p:spPr>
        <p:txBody>
          <a:bodyPr/>
          <a:lstStyle/>
          <a:p>
            <a:pPr lvl="1"/>
            <a:r>
              <a:rPr lang="en-US" sz="1800" dirty="0" err="1" smtClean="0">
                <a:solidFill>
                  <a:schemeClr val="bg1"/>
                </a:solidFill>
              </a:rPr>
              <a:t>Menentukan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pusat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lingkaran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jari-jari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lingkaran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800" dirty="0" err="1" smtClean="0">
                <a:solidFill>
                  <a:schemeClr val="bg1"/>
                </a:solidFill>
              </a:rPr>
              <a:t>Menentukan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kedudukan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titik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terhadap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lingkaran</a:t>
            </a:r>
            <a:r>
              <a:rPr lang="en-US" sz="1800" dirty="0" smtClean="0">
                <a:solidFill>
                  <a:schemeClr val="bg1"/>
                </a:solidFill>
              </a:rPr>
              <a:t> , </a:t>
            </a:r>
            <a:r>
              <a:rPr lang="en-US" sz="1800" dirty="0" err="1" smtClean="0">
                <a:solidFill>
                  <a:schemeClr val="bg1"/>
                </a:solidFill>
              </a:rPr>
              <a:t>titik</a:t>
            </a:r>
            <a:r>
              <a:rPr lang="en-US" sz="1800" dirty="0" smtClean="0">
                <a:solidFill>
                  <a:schemeClr val="bg1"/>
                </a:solidFill>
              </a:rPr>
              <a:t> focus.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1857375" y="1428750"/>
            <a:ext cx="721518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100" i="1" dirty="0" err="1">
                <a:latin typeface="Arial Narrow" pitchFamily="34" charset="0"/>
              </a:rPr>
              <a:t>Tentukan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persamaan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garis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singgung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lingkaran</a:t>
            </a:r>
            <a:r>
              <a:rPr lang="en-US" sz="2100" i="1" dirty="0">
                <a:latin typeface="Arial Narrow" pitchFamily="34" charset="0"/>
              </a:rPr>
              <a:t> L: (x – 2)</a:t>
            </a:r>
            <a:r>
              <a:rPr lang="en-US" sz="2100" i="1" baseline="30000" dirty="0">
                <a:latin typeface="Arial Narrow" pitchFamily="34" charset="0"/>
              </a:rPr>
              <a:t>2</a:t>
            </a:r>
            <a:r>
              <a:rPr lang="en-US" sz="2100" i="1" dirty="0">
                <a:latin typeface="Arial Narrow" pitchFamily="34" charset="0"/>
              </a:rPr>
              <a:t> + (y + 1)</a:t>
            </a:r>
            <a:r>
              <a:rPr lang="en-US" sz="2100" i="1" baseline="30000" dirty="0">
                <a:latin typeface="Arial Narrow" pitchFamily="34" charset="0"/>
              </a:rPr>
              <a:t>2</a:t>
            </a:r>
            <a:r>
              <a:rPr lang="en-US" sz="2100" i="1" dirty="0">
                <a:latin typeface="Arial Narrow" pitchFamily="34" charset="0"/>
              </a:rPr>
              <a:t> = 17</a:t>
            </a:r>
          </a:p>
          <a:p>
            <a:r>
              <a:rPr lang="en-US" sz="24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di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titik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potongnya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dengan</a:t>
            </a:r>
            <a:r>
              <a:rPr lang="en-US" sz="2100" i="1" dirty="0">
                <a:latin typeface="Arial Narrow" pitchFamily="34" charset="0"/>
              </a:rPr>
              <a:t> </a:t>
            </a:r>
            <a:r>
              <a:rPr lang="en-US" sz="2100" i="1" dirty="0" err="1">
                <a:latin typeface="Arial Narrow" pitchFamily="34" charset="0"/>
              </a:rPr>
              <a:t>garis</a:t>
            </a:r>
            <a:r>
              <a:rPr lang="en-US" sz="2100" i="1" dirty="0">
                <a:latin typeface="Arial Narrow" pitchFamily="34" charset="0"/>
              </a:rPr>
              <a:t> x = 3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1785938" y="10715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Contoh</a:t>
            </a:r>
            <a:r>
              <a:rPr lang="en-US" sz="24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13321" name="TextBox 19"/>
          <p:cNvSpPr txBox="1">
            <a:spLocks noChangeArrowheads="1"/>
          </p:cNvSpPr>
          <p:nvPr/>
        </p:nvSpPr>
        <p:spPr bwMode="auto">
          <a:xfrm>
            <a:off x="1928813" y="22145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Jawab :</a:t>
            </a:r>
          </a:p>
        </p:txBody>
      </p:sp>
      <p:sp>
        <p:nvSpPr>
          <p:cNvPr id="13322" name="TextBox 20"/>
          <p:cNvSpPr txBox="1">
            <a:spLocks noChangeArrowheads="1"/>
          </p:cNvSpPr>
          <p:nvPr/>
        </p:nvSpPr>
        <p:spPr bwMode="auto">
          <a:xfrm>
            <a:off x="1928813" y="2643188"/>
            <a:ext cx="721518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Arial Narrow" pitchFamily="34" charset="0"/>
              </a:rPr>
              <a:t>L : (x - 2)</a:t>
            </a:r>
            <a:r>
              <a:rPr lang="en-US" sz="2800" baseline="30000">
                <a:latin typeface="Arial Narrow" pitchFamily="34" charset="0"/>
              </a:rPr>
              <a:t>2</a:t>
            </a:r>
            <a:r>
              <a:rPr lang="en-US" sz="2800">
                <a:latin typeface="Arial Narrow" pitchFamily="34" charset="0"/>
              </a:rPr>
              <a:t> + (y + 1)</a:t>
            </a:r>
            <a:r>
              <a:rPr lang="en-US" sz="2800" baseline="30000">
                <a:latin typeface="Arial Narrow" pitchFamily="34" charset="0"/>
              </a:rPr>
              <a:t>2 </a:t>
            </a:r>
            <a:r>
              <a:rPr lang="en-US" sz="2800">
                <a:latin typeface="Arial Narrow" pitchFamily="34" charset="0"/>
              </a:rPr>
              <a:t>= 17</a:t>
            </a:r>
          </a:p>
          <a:p>
            <a:r>
              <a:rPr lang="en-US" sz="2800">
                <a:latin typeface="Arial Narrow" pitchFamily="34" charset="0"/>
              </a:rPr>
              <a:t>Untuk x = 3, maka (3 - 2)</a:t>
            </a:r>
            <a:r>
              <a:rPr lang="en-US" sz="2800" baseline="30000">
                <a:latin typeface="Arial Narrow" pitchFamily="34" charset="0"/>
              </a:rPr>
              <a:t>2  </a:t>
            </a:r>
            <a:r>
              <a:rPr lang="en-US" sz="2800">
                <a:latin typeface="Arial Narrow" pitchFamily="34" charset="0"/>
              </a:rPr>
              <a:t>+ (y + 1)</a:t>
            </a:r>
            <a:r>
              <a:rPr lang="en-US" sz="2800" baseline="30000">
                <a:latin typeface="Arial Narrow" pitchFamily="34" charset="0"/>
              </a:rPr>
              <a:t>2 </a:t>
            </a:r>
            <a:r>
              <a:rPr lang="en-US" sz="2800">
                <a:latin typeface="Arial Narrow" pitchFamily="34" charset="0"/>
              </a:rPr>
              <a:t> = 17</a:t>
            </a:r>
          </a:p>
          <a:p>
            <a:r>
              <a:rPr lang="en-US" sz="2800">
                <a:latin typeface="Arial Narrow" pitchFamily="34" charset="0"/>
                <a:sym typeface="Wingdings" pitchFamily="2" charset="2"/>
              </a:rPr>
              <a:t>		</a:t>
            </a:r>
            <a:r>
              <a:rPr lang="en-US" sz="2800">
                <a:latin typeface="Arial Narrow" pitchFamily="34" charset="0"/>
              </a:rPr>
              <a:t>      (y +1)</a:t>
            </a:r>
            <a:r>
              <a:rPr lang="en-US" sz="2800" baseline="30000">
                <a:latin typeface="Arial Narrow" pitchFamily="34" charset="0"/>
              </a:rPr>
              <a:t>2    </a:t>
            </a:r>
            <a:r>
              <a:rPr lang="en-US" sz="2800">
                <a:latin typeface="Arial Narrow" pitchFamily="34" charset="0"/>
              </a:rPr>
              <a:t>= 16</a:t>
            </a:r>
          </a:p>
          <a:p>
            <a:r>
              <a:rPr lang="en-US" sz="2800">
                <a:latin typeface="Arial Narrow" pitchFamily="34" charset="0"/>
                <a:sym typeface="Wingdings" pitchFamily="2" charset="2"/>
              </a:rPr>
              <a:t>		</a:t>
            </a:r>
            <a:r>
              <a:rPr lang="en-US" sz="2800">
                <a:latin typeface="Arial Narrow" pitchFamily="34" charset="0"/>
              </a:rPr>
              <a:t>       y +1      = 4 atau y + 1 = - 4</a:t>
            </a:r>
          </a:p>
          <a:p>
            <a:r>
              <a:rPr lang="en-US" sz="2800">
                <a:latin typeface="Arial Narrow" pitchFamily="34" charset="0"/>
                <a:sym typeface="Wingdings" pitchFamily="2" charset="2"/>
              </a:rPr>
              <a:t>		       </a:t>
            </a:r>
            <a:r>
              <a:rPr lang="en-US" sz="2800">
                <a:latin typeface="Arial Narrow" pitchFamily="34" charset="0"/>
              </a:rPr>
              <a:t> y = 3 atau y = -5</a:t>
            </a:r>
          </a:p>
          <a:p>
            <a:endParaRPr lang="en-US" sz="2800">
              <a:latin typeface="Arial Narrow" pitchFamily="34" charset="0"/>
            </a:endParaRPr>
          </a:p>
          <a:p>
            <a:r>
              <a:rPr lang="en-US" sz="2800">
                <a:latin typeface="Arial Narrow" pitchFamily="34" charset="0"/>
              </a:rPr>
              <a:t>Jadi, titik singgungnya adalah T</a:t>
            </a:r>
            <a:r>
              <a:rPr lang="en-US" sz="2800" baseline="-25000">
                <a:latin typeface="Arial Narrow" pitchFamily="34" charset="0"/>
              </a:rPr>
              <a:t>1</a:t>
            </a:r>
            <a:r>
              <a:rPr lang="en-US" sz="2800">
                <a:latin typeface="Arial Narrow" pitchFamily="34" charset="0"/>
              </a:rPr>
              <a:t> (3,3) dan T</a:t>
            </a:r>
            <a:r>
              <a:rPr lang="en-US" sz="2800" baseline="-25000">
                <a:latin typeface="Arial Narrow" pitchFamily="34" charset="0"/>
              </a:rPr>
              <a:t>2</a:t>
            </a:r>
            <a:r>
              <a:rPr lang="en-US" sz="2800">
                <a:latin typeface="Arial Narrow" pitchFamily="34" charset="0"/>
              </a:rPr>
              <a:t> (3, -5)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609600" y="457200"/>
            <a:ext cx="7215187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Times New Roman" pitchFamily="18" charset="0"/>
              </a:rPr>
              <a:t>a. </a:t>
            </a:r>
            <a:r>
              <a:rPr lang="en-US" sz="2400" dirty="0" err="1">
                <a:latin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</a:rPr>
              <a:t> T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(3,3), </a:t>
            </a:r>
            <a:r>
              <a:rPr lang="en-US" sz="2400" dirty="0" err="1">
                <a:latin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persamaan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garis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singgungnya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adalah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</a:rPr>
              <a:t>	(x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-2)(x-2) + (y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+ 1) (y + 1)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(3-2) (x-2) + (3 + 1)(y + 1)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x - 2 + 4y + 4                     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x + 4y                               	= 15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</a:pPr>
            <a:endParaRPr lang="en-US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Times New Roman" pitchFamily="18" charset="0"/>
              </a:rPr>
              <a:t>b. </a:t>
            </a:r>
            <a:r>
              <a:rPr lang="en-US" sz="2400" dirty="0" err="1">
                <a:latin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</a:rPr>
              <a:t> T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 (3,-5), </a:t>
            </a:r>
            <a:r>
              <a:rPr lang="en-US" sz="2400" dirty="0" err="1">
                <a:latin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persamaan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garis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singgungnya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adalah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</a:rPr>
              <a:t>	(x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-2)(x – 2) + (y</a:t>
            </a:r>
            <a:r>
              <a:rPr lang="en-US" sz="2400" baseline="-25000" dirty="0">
                <a:latin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</a:rPr>
              <a:t>+ 1)(y + 1)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(3 – 2)(x-2) + (-5 + 1)(y + 1)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x – 2 – 4y – 4                      	= 17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ts val="2800"/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</a:t>
            </a:r>
            <a:r>
              <a:rPr lang="en-US" sz="2400" dirty="0">
                <a:latin typeface="Times New Roman" pitchFamily="18" charset="0"/>
              </a:rPr>
              <a:t> x – 4y                                 	= 23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</a:pPr>
            <a:endParaRPr lang="en-US" sz="2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533400" y="914400"/>
            <a:ext cx="728662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b="1" dirty="0" err="1">
                <a:latin typeface="Comic Sans MS" pitchFamily="66" charset="0"/>
              </a:rPr>
              <a:t>Menentukan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persamaan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garis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singgung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lingkaran</a:t>
            </a:r>
            <a:r>
              <a:rPr lang="en-US" sz="2400" b="1" dirty="0">
                <a:latin typeface="Comic Sans MS" pitchFamily="66" charset="0"/>
              </a:rPr>
              <a:t> L : x²+ y²+ Ax + By + C = 0</a:t>
            </a:r>
            <a:endParaRPr lang="en-US" sz="2400" dirty="0">
              <a:latin typeface="Comic Sans MS" pitchFamily="66" charset="0"/>
            </a:endParaRP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Persamaan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garis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singgung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di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titik</a:t>
            </a:r>
            <a:r>
              <a:rPr lang="en-US" sz="2000" dirty="0">
                <a:latin typeface="Comic Sans MS" pitchFamily="66" charset="0"/>
              </a:rPr>
              <a:t> P</a:t>
            </a:r>
            <a:r>
              <a:rPr lang="en-US" sz="2000" i="1" dirty="0">
                <a:latin typeface="Comic Sans MS" pitchFamily="66" charset="0"/>
              </a:rPr>
              <a:t>(x</a:t>
            </a:r>
            <a:r>
              <a:rPr lang="en-US" sz="2000" i="1" baseline="-25000" dirty="0">
                <a:latin typeface="Comic Sans MS" pitchFamily="66" charset="0"/>
              </a:rPr>
              <a:t>1 </a:t>
            </a:r>
            <a:r>
              <a:rPr lang="en-US" sz="2000" i="1" dirty="0">
                <a:latin typeface="Comic Sans MS" pitchFamily="66" charset="0"/>
              </a:rPr>
              <a:t>, y</a:t>
            </a:r>
            <a:r>
              <a:rPr lang="en-US" sz="2000" i="1" baseline="-25000" dirty="0">
                <a:latin typeface="Comic Sans MS" pitchFamily="66" charset="0"/>
              </a:rPr>
              <a:t>1</a:t>
            </a:r>
            <a:r>
              <a:rPr lang="en-US" sz="2000" i="1" dirty="0">
                <a:latin typeface="Comic Sans MS" pitchFamily="66" charset="0"/>
              </a:rPr>
              <a:t>) </a:t>
            </a:r>
            <a:r>
              <a:rPr lang="en-US" sz="2000" i="1" dirty="0" err="1">
                <a:latin typeface="Comic Sans MS" pitchFamily="66" charset="0"/>
              </a:rPr>
              <a:t>pada</a:t>
            </a:r>
            <a:r>
              <a:rPr lang="en-US" sz="2000" i="1" dirty="0">
                <a:latin typeface="Comic Sans MS" pitchFamily="66" charset="0"/>
              </a:rPr>
              <a:t> </a:t>
            </a:r>
            <a:r>
              <a:rPr lang="en-US" sz="2000" i="1" dirty="0" err="1">
                <a:latin typeface="Comic Sans MS" pitchFamily="66" charset="0"/>
              </a:rPr>
              <a:t>lingkaran</a:t>
            </a:r>
            <a:r>
              <a:rPr lang="en-US" sz="2000" i="1" dirty="0">
                <a:latin typeface="Comic Sans MS" pitchFamily="66" charset="0"/>
              </a:rPr>
              <a:t>      </a:t>
            </a:r>
            <a:r>
              <a:rPr lang="en-US" sz="2000" dirty="0">
                <a:latin typeface="Comic Sans MS" pitchFamily="66" charset="0"/>
              </a:rPr>
              <a:t>L : x²+y²+Ax+By+C = 0 </a:t>
            </a:r>
            <a:r>
              <a:rPr lang="en-US" sz="2000" dirty="0" err="1">
                <a:latin typeface="Comic Sans MS" pitchFamily="66" charset="0"/>
              </a:rPr>
              <a:t>adalah</a:t>
            </a:r>
            <a:endParaRPr lang="en-US" sz="2000" dirty="0">
              <a:latin typeface="Comic Sans MS" pitchFamily="66" charset="0"/>
            </a:endParaRPr>
          </a:p>
          <a:p>
            <a:endParaRPr lang="en-US" sz="1600" i="1" dirty="0">
              <a:latin typeface="Comic Sans MS" pitchFamily="66" charset="0"/>
            </a:endParaRPr>
          </a:p>
          <a:p>
            <a:r>
              <a:rPr lang="en-US" sz="2800" i="1" dirty="0">
                <a:solidFill>
                  <a:srgbClr val="CC0066"/>
                </a:solidFill>
                <a:latin typeface="Comic Sans MS" pitchFamily="66" charset="0"/>
              </a:rPr>
              <a:t>x</a:t>
            </a:r>
            <a:r>
              <a:rPr lang="en-US" sz="2800" i="1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i="1" dirty="0">
                <a:solidFill>
                  <a:srgbClr val="CC0066"/>
                </a:solidFill>
                <a:latin typeface="Comic Sans MS" pitchFamily="66" charset="0"/>
              </a:rPr>
              <a:t>x + y</a:t>
            </a:r>
            <a:r>
              <a:rPr lang="en-US" sz="2800" i="1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i="1" dirty="0">
                <a:solidFill>
                  <a:srgbClr val="CC0066"/>
                </a:solidFill>
                <a:latin typeface="Comic Sans MS" pitchFamily="66" charset="0"/>
              </a:rPr>
              <a:t>y + ½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Ax + ½Ax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+ ½By + ½By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 +C = 0</a:t>
            </a:r>
            <a:r>
              <a:rPr lang="en-US" sz="2800" i="1" dirty="0">
                <a:solidFill>
                  <a:srgbClr val="CC0066"/>
                </a:solidFill>
                <a:latin typeface="Comic Sans MS" pitchFamily="66" charset="0"/>
              </a:rPr>
              <a:t>        </a:t>
            </a:r>
          </a:p>
          <a:p>
            <a:r>
              <a:rPr lang="en-US" sz="2800" i="1" dirty="0">
                <a:solidFill>
                  <a:srgbClr val="CC0066"/>
                </a:solidFill>
                <a:latin typeface="Comic Sans MS" pitchFamily="66" charset="0"/>
              </a:rPr>
              <a:t>      </a:t>
            </a:r>
          </a:p>
          <a:p>
            <a:r>
              <a:rPr lang="en-US" sz="2800" i="1" dirty="0" err="1">
                <a:solidFill>
                  <a:srgbClr val="CC0066"/>
                </a:solidFill>
                <a:latin typeface="Comic Sans MS" pitchFamily="66" charset="0"/>
              </a:rPr>
              <a:t>atau</a:t>
            </a:r>
            <a:endParaRPr lang="en-US" sz="2800" dirty="0">
              <a:solidFill>
                <a:srgbClr val="CC0066"/>
              </a:solidFill>
              <a:latin typeface="Comic Sans MS" pitchFamily="66" charset="0"/>
            </a:endParaRPr>
          </a:p>
          <a:p>
            <a:endParaRPr lang="en-US" sz="2800" dirty="0">
              <a:solidFill>
                <a:srgbClr val="CC0066"/>
              </a:solidFill>
              <a:latin typeface="Comic Sans MS" pitchFamily="66" charset="0"/>
            </a:endParaRPr>
          </a:p>
          <a:p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x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x + y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y + </a:t>
            </a:r>
            <a:r>
              <a:rPr lang="en-US" sz="2800" u="sng" dirty="0">
                <a:solidFill>
                  <a:srgbClr val="CC0066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  (x+x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)</a:t>
            </a:r>
            <a:r>
              <a:rPr lang="en-US" sz="2800" u="sng" dirty="0">
                <a:solidFill>
                  <a:srgbClr val="CC0066"/>
                </a:solidFill>
                <a:latin typeface="Comic Sans MS" pitchFamily="66" charset="0"/>
              </a:rPr>
              <a:t> B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 (y</a:t>
            </a:r>
            <a:r>
              <a:rPr lang="en-US" sz="2800" baseline="-25000" dirty="0">
                <a:solidFill>
                  <a:srgbClr val="CC0066"/>
                </a:solidFill>
                <a:latin typeface="Comic Sans MS" pitchFamily="66" charset="0"/>
              </a:rPr>
              <a:t>1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+y) +C = 0</a:t>
            </a:r>
          </a:p>
          <a:p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                 2            2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1" name="Rectangle 25"/>
          <p:cNvSpPr>
            <a:spLocks noChangeArrowheads="1"/>
          </p:cNvSpPr>
          <p:nvPr/>
        </p:nvSpPr>
        <p:spPr bwMode="auto">
          <a:xfrm>
            <a:off x="609600" y="533400"/>
            <a:ext cx="72358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sz="2000" dirty="0" err="1">
                <a:latin typeface="Trebuchet MS" pitchFamily="34" charset="0"/>
              </a:rPr>
              <a:t>Hitung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nilai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diskriminan</a:t>
            </a:r>
            <a:r>
              <a:rPr lang="en-US" sz="2000" dirty="0">
                <a:latin typeface="Trebuchet MS" pitchFamily="34" charset="0"/>
              </a:rPr>
              <a:t> D=b²-4ac =0.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sz="2000" dirty="0" err="1">
                <a:latin typeface="Trebuchet MS" pitchFamily="34" charset="0"/>
              </a:rPr>
              <a:t>Susun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persamaan</a:t>
            </a:r>
            <a:r>
              <a:rPr lang="en-US" sz="2000" dirty="0">
                <a:latin typeface="Trebuchet MS" pitchFamily="34" charset="0"/>
              </a:rPr>
              <a:t> yang </a:t>
            </a:r>
            <a:r>
              <a:rPr lang="en-US" sz="2000" dirty="0" err="1">
                <a:latin typeface="Trebuchet MS" pitchFamily="34" charset="0"/>
              </a:rPr>
              <a:t>diperoleh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untuk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menentukan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nilai-nilai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n,dinyatakan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dalam</a:t>
            </a:r>
            <a:r>
              <a:rPr lang="en-US" sz="2000" dirty="0">
                <a:latin typeface="Trebuchet MS" pitchFamily="34" charset="0"/>
              </a:rPr>
              <a:t> m </a:t>
            </a:r>
            <a:r>
              <a:rPr lang="en-US" sz="2000" dirty="0" err="1">
                <a:latin typeface="Trebuchet MS" pitchFamily="34" charset="0"/>
              </a:rPr>
              <a:t>dan</a:t>
            </a:r>
            <a:r>
              <a:rPr lang="en-US" sz="2000" dirty="0">
                <a:latin typeface="Trebuchet MS" pitchFamily="34" charset="0"/>
              </a:rPr>
              <a:t> r yang </a:t>
            </a:r>
            <a:r>
              <a:rPr lang="en-US" sz="2000" dirty="0" err="1">
                <a:latin typeface="Trebuchet MS" pitchFamily="34" charset="0"/>
              </a:rPr>
              <a:t>diketahui</a:t>
            </a:r>
            <a:r>
              <a:rPr lang="en-US" sz="2000" dirty="0">
                <a:latin typeface="Trebuchet MS" pitchFamily="34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menyubtitusikan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kembali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nilai</a:t>
            </a:r>
            <a:r>
              <a:rPr lang="en-US" sz="2000" dirty="0">
                <a:latin typeface="Trebuchet MS" pitchFamily="34" charset="0"/>
              </a:rPr>
              <a:t> n yang </a:t>
            </a:r>
            <a:r>
              <a:rPr lang="en-US" sz="2000" dirty="0" err="1">
                <a:latin typeface="Trebuchet MS" pitchFamily="34" charset="0"/>
              </a:rPr>
              <a:t>diperoleh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dari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langkah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ke</a:t>
            </a:r>
            <a:r>
              <a:rPr lang="en-US" sz="2000" dirty="0">
                <a:latin typeface="Trebuchet MS" pitchFamily="34" charset="0"/>
              </a:rPr>
              <a:t> 3 </a:t>
            </a:r>
            <a:r>
              <a:rPr lang="en-US" sz="2000" dirty="0" err="1">
                <a:latin typeface="Trebuchet MS" pitchFamily="34" charset="0"/>
              </a:rPr>
              <a:t>ke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dalam</a:t>
            </a:r>
            <a:r>
              <a:rPr lang="en-US" sz="2000" dirty="0">
                <a:latin typeface="Trebuchet MS" pitchFamily="34" charset="0"/>
              </a:rPr>
              <a:t> (1) </a:t>
            </a:r>
            <a:r>
              <a:rPr lang="en-US" sz="2000" dirty="0" err="1">
                <a:latin typeface="Trebuchet MS" pitchFamily="34" charset="0"/>
              </a:rPr>
              <a:t>akan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diperoleh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rumus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persamaaan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singgung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gradient m.</a:t>
            </a:r>
          </a:p>
        </p:txBody>
      </p:sp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1066800" y="2895600"/>
            <a:ext cx="723582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300" b="1" dirty="0" err="1">
                <a:solidFill>
                  <a:srgbClr val="FF0000"/>
                </a:solidFill>
                <a:latin typeface="Trebuchet MS" pitchFamily="34" charset="0"/>
              </a:rPr>
              <a:t>Garis</a:t>
            </a:r>
            <a:r>
              <a:rPr lang="en-US" sz="23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rebuchet MS" pitchFamily="34" charset="0"/>
              </a:rPr>
              <a:t>singgung</a:t>
            </a:r>
            <a:r>
              <a:rPr lang="en-US" sz="23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rebuchet MS" pitchFamily="34" charset="0"/>
              </a:rPr>
              <a:t>pada</a:t>
            </a:r>
            <a:r>
              <a:rPr lang="en-US" sz="23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rebuchet MS" pitchFamily="34" charset="0"/>
              </a:rPr>
              <a:t>lingkaran</a:t>
            </a:r>
            <a:r>
              <a:rPr lang="en-US" sz="2300" b="1" dirty="0">
                <a:solidFill>
                  <a:srgbClr val="FF0000"/>
                </a:solidFill>
                <a:latin typeface="Trebuchet MS" pitchFamily="34" charset="0"/>
              </a:rPr>
              <a:t> L : (x-a)</a:t>
            </a:r>
            <a:r>
              <a:rPr lang="en-US" sz="2300" b="1" i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2300" b="1" i="1" baseline="30000" dirty="0">
                <a:solidFill>
                  <a:srgbClr val="FF0000"/>
                </a:solidFill>
                <a:latin typeface="Trebuchet MS" pitchFamily="34" charset="0"/>
              </a:rPr>
              <a:t>2</a:t>
            </a:r>
            <a:r>
              <a:rPr lang="en-US" sz="2300" b="1" i="1" dirty="0">
                <a:solidFill>
                  <a:srgbClr val="FF0000"/>
                </a:solidFill>
                <a:latin typeface="Trebuchet MS" pitchFamily="34" charset="0"/>
              </a:rPr>
              <a:t>+(y-b)</a:t>
            </a:r>
            <a:r>
              <a:rPr lang="en-US" sz="2300" b="1" i="1" baseline="30000" dirty="0">
                <a:solidFill>
                  <a:srgbClr val="FF0000"/>
                </a:solidFill>
                <a:latin typeface="Trebuchet MS" pitchFamily="34" charset="0"/>
              </a:rPr>
              <a:t>2</a:t>
            </a:r>
            <a:r>
              <a:rPr lang="en-US" sz="2300" b="1" i="1" dirty="0">
                <a:solidFill>
                  <a:srgbClr val="FF0000"/>
                </a:solidFill>
                <a:latin typeface="Trebuchet MS" pitchFamily="34" charset="0"/>
              </a:rPr>
              <a:t>  =r</a:t>
            </a:r>
            <a:r>
              <a:rPr lang="en-US" sz="2300" b="1" i="1" baseline="300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  <a:p>
            <a:pPr>
              <a:tabLst>
                <a:tab pos="228600" algn="l"/>
              </a:tabLst>
            </a:pPr>
            <a:endParaRPr lang="en-US" sz="900" dirty="0">
              <a:latin typeface="Trebuchet MS" pitchFamily="34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 err="1">
                <a:latin typeface="Trebuchet MS" pitchFamily="34" charset="0"/>
              </a:rPr>
              <a:t>Berdasarkan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hasil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bagian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sebelumnya</a:t>
            </a:r>
            <a:r>
              <a:rPr lang="en-US" sz="2000" dirty="0">
                <a:latin typeface="Trebuchet MS" pitchFamily="34" charset="0"/>
              </a:rPr>
              <a:t>, </a:t>
            </a:r>
            <a:r>
              <a:rPr lang="en-US" sz="2000" dirty="0" err="1">
                <a:latin typeface="Trebuchet MS" pitchFamily="34" charset="0"/>
              </a:rPr>
              <a:t>maka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persamaan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singgung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lingkaran</a:t>
            </a:r>
            <a:r>
              <a:rPr lang="en-US" sz="2000" dirty="0">
                <a:latin typeface="Trebuchet MS" pitchFamily="34" charset="0"/>
              </a:rPr>
              <a:t> L : x² + y² =r²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gradien</a:t>
            </a:r>
            <a:r>
              <a:rPr lang="en-US" sz="2000" dirty="0">
                <a:latin typeface="Trebuchet MS" pitchFamily="34" charset="0"/>
              </a:rPr>
              <a:t> m </a:t>
            </a:r>
            <a:r>
              <a:rPr lang="en-US" sz="2000" dirty="0" err="1">
                <a:latin typeface="Trebuchet MS" pitchFamily="34" charset="0"/>
              </a:rPr>
              <a:t>adalah</a:t>
            </a:r>
            <a:r>
              <a:rPr lang="en-US" sz="2000" dirty="0">
                <a:latin typeface="Trebuchet MS" pitchFamily="34" charset="0"/>
              </a:rPr>
              <a:t> y=</a:t>
            </a:r>
            <a:r>
              <a:rPr lang="en-US" sz="2000" dirty="0" err="1">
                <a:latin typeface="Trebuchet MS" pitchFamily="34" charset="0"/>
              </a:rPr>
              <a:t>mx</a:t>
            </a:r>
            <a:r>
              <a:rPr lang="en-US" sz="2000" dirty="0">
                <a:latin typeface="Trebuchet MS" pitchFamily="34" charset="0"/>
              </a:rPr>
              <a:t> ± r √m²+1</a:t>
            </a:r>
          </a:p>
          <a:p>
            <a:pPr>
              <a:tabLst>
                <a:tab pos="228600" algn="l"/>
              </a:tabLst>
            </a:pPr>
            <a:endParaRPr lang="en-US" sz="400" dirty="0">
              <a:latin typeface="Trebuchet MS" pitchFamily="34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 err="1">
                <a:latin typeface="Trebuchet MS" pitchFamily="34" charset="0"/>
              </a:rPr>
              <a:t>Selanjutnya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mengubah</a:t>
            </a:r>
            <a:r>
              <a:rPr lang="en-US" sz="2000" dirty="0">
                <a:latin typeface="Trebuchet MS" pitchFamily="34" charset="0"/>
              </a:rPr>
              <a:t> x </a:t>
            </a:r>
            <a:r>
              <a:rPr lang="en-US" sz="2000" dirty="0" err="1">
                <a:latin typeface="Trebuchet MS" pitchFamily="34" charset="0"/>
              </a:rPr>
              <a:t>dan</a:t>
            </a:r>
            <a:r>
              <a:rPr lang="en-US" sz="2000" dirty="0">
                <a:latin typeface="Trebuchet MS" pitchFamily="34" charset="0"/>
              </a:rPr>
              <a:t> y </a:t>
            </a:r>
            <a:r>
              <a:rPr lang="en-US" sz="2000" dirty="0" err="1">
                <a:latin typeface="Trebuchet MS" pitchFamily="34" charset="0"/>
              </a:rPr>
              <a:t>diperoleh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bahwa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persamaan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singgung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lingkaran</a:t>
            </a:r>
            <a:r>
              <a:rPr lang="en-US" sz="2000" dirty="0">
                <a:latin typeface="Trebuchet MS" pitchFamily="34" charset="0"/>
              </a:rPr>
              <a:t> L: 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dirty="0">
                <a:latin typeface="Trebuchet MS" pitchFamily="34" charset="0"/>
              </a:rPr>
              <a:t>(x-a)</a:t>
            </a:r>
            <a:r>
              <a:rPr lang="en-US" sz="2000" i="1" dirty="0">
                <a:latin typeface="Trebuchet MS" pitchFamily="34" charset="0"/>
              </a:rPr>
              <a:t> </a:t>
            </a:r>
            <a:r>
              <a:rPr lang="en-US" sz="2000" i="1" baseline="30000" dirty="0">
                <a:latin typeface="Trebuchet MS" pitchFamily="34" charset="0"/>
              </a:rPr>
              <a:t>2</a:t>
            </a:r>
            <a:r>
              <a:rPr lang="en-US" sz="2000" i="1" dirty="0">
                <a:latin typeface="Trebuchet MS" pitchFamily="34" charset="0"/>
              </a:rPr>
              <a:t>+(y-b)</a:t>
            </a:r>
            <a:r>
              <a:rPr lang="en-US" sz="2000" i="1" baseline="30000" dirty="0">
                <a:latin typeface="Trebuchet MS" pitchFamily="34" charset="0"/>
              </a:rPr>
              <a:t>2 </a:t>
            </a:r>
            <a:r>
              <a:rPr lang="en-US" sz="2000" i="1" dirty="0">
                <a:latin typeface="Trebuchet MS" pitchFamily="34" charset="0"/>
              </a:rPr>
              <a:t> = r</a:t>
            </a:r>
            <a:r>
              <a:rPr lang="en-US" sz="2000" i="1" baseline="30000" dirty="0">
                <a:latin typeface="Trebuchet MS" pitchFamily="34" charset="0"/>
              </a:rPr>
              <a:t>2</a:t>
            </a:r>
            <a:r>
              <a:rPr lang="en-US" sz="2000" i="1" dirty="0">
                <a:latin typeface="Trebuchet MS" pitchFamily="34" charset="0"/>
              </a:rPr>
              <a:t> </a:t>
            </a:r>
            <a:r>
              <a:rPr lang="en-US" sz="2000" i="1" dirty="0" err="1">
                <a:latin typeface="Trebuchet MS" pitchFamily="34" charset="0"/>
              </a:rPr>
              <a:t>dengan</a:t>
            </a:r>
            <a:r>
              <a:rPr lang="en-US" sz="2000" i="1" dirty="0">
                <a:latin typeface="Trebuchet MS" pitchFamily="34" charset="0"/>
              </a:rPr>
              <a:t> </a:t>
            </a:r>
            <a:r>
              <a:rPr lang="en-US" sz="2000" i="1" dirty="0" err="1">
                <a:latin typeface="Trebuchet MS" pitchFamily="34" charset="0"/>
              </a:rPr>
              <a:t>gradien</a:t>
            </a:r>
            <a:r>
              <a:rPr lang="en-US" sz="2000" i="1" dirty="0">
                <a:latin typeface="Trebuchet MS" pitchFamily="34" charset="0"/>
              </a:rPr>
              <a:t> m </a:t>
            </a:r>
            <a:r>
              <a:rPr lang="en-US" sz="2000" i="1" dirty="0" err="1">
                <a:latin typeface="Trebuchet MS" pitchFamily="34" charset="0"/>
              </a:rPr>
              <a:t>adalah</a:t>
            </a:r>
            <a:r>
              <a:rPr lang="en-US" sz="2000" i="1" dirty="0">
                <a:latin typeface="Trebuchet MS" pitchFamily="34" charset="0"/>
              </a:rPr>
              <a:t> :</a:t>
            </a:r>
            <a:endParaRPr lang="en-US" sz="2000" dirty="0">
              <a:latin typeface="Trebuchet MS" pitchFamily="34" charset="0"/>
            </a:endParaRPr>
          </a:p>
          <a:p>
            <a:pPr algn="ctr">
              <a:tabLst>
                <a:tab pos="228600" algn="l"/>
              </a:tabLst>
            </a:pPr>
            <a:endParaRPr lang="en-US" sz="2000" b="1" dirty="0">
              <a:latin typeface="Trebuchet MS" pitchFamily="34" charset="0"/>
            </a:endParaRPr>
          </a:p>
          <a:p>
            <a:pPr algn="ctr">
              <a:tabLst>
                <a:tab pos="228600" algn="l"/>
              </a:tabLst>
            </a:pPr>
            <a:r>
              <a:rPr lang="en-US" sz="2000" b="1" dirty="0">
                <a:latin typeface="Trebuchet MS" pitchFamily="34" charset="0"/>
              </a:rPr>
              <a:t>y - b = m(x - a) ± r √m²+1</a:t>
            </a:r>
          </a:p>
          <a:p>
            <a:pPr algn="ctr" eaLnBrk="0" hangingPunct="0">
              <a:tabLst>
                <a:tab pos="228600" algn="l"/>
              </a:tabLst>
            </a:pPr>
            <a:endParaRPr lang="en-US" sz="2000" b="1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25"/>
          <p:cNvSpPr>
            <a:spLocks noChangeArrowheads="1"/>
          </p:cNvSpPr>
          <p:nvPr/>
        </p:nvSpPr>
        <p:spPr bwMode="auto">
          <a:xfrm>
            <a:off x="1908175" y="1196975"/>
            <a:ext cx="24479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CONTOH SOAL :</a:t>
            </a:r>
          </a:p>
        </p:txBody>
      </p:sp>
      <p:sp>
        <p:nvSpPr>
          <p:cNvPr id="5128" name="Rectangle 26"/>
          <p:cNvSpPr>
            <a:spLocks noChangeArrowheads="1"/>
          </p:cNvSpPr>
          <p:nvPr/>
        </p:nvSpPr>
        <p:spPr bwMode="auto">
          <a:xfrm>
            <a:off x="1908175" y="1519238"/>
            <a:ext cx="72009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3525" indent="-263525"/>
            <a:r>
              <a:rPr lang="en-US" sz="2000" dirty="0"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Tentukan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persamaan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garis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singgung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pada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lingkaran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        (x - 4)</a:t>
            </a:r>
            <a:r>
              <a:rPr lang="en-US" sz="2000" baseline="30000" dirty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+ (y + 2)</a:t>
            </a:r>
            <a:r>
              <a:rPr lang="en-US" sz="2000" baseline="30000" dirty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= 20</a:t>
            </a:r>
            <a:r>
              <a:rPr lang="en-US" dirty="0"/>
              <a:t> 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yang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tegak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lurus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dengan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mic Sans MS" pitchFamily="66" charset="0"/>
                <a:cs typeface="Times New Roman" pitchFamily="18" charset="0"/>
              </a:rPr>
              <a:t>garis</a:t>
            </a:r>
            <a:r>
              <a:rPr lang="en-US" sz="2000" dirty="0">
                <a:latin typeface="Comic Sans MS" pitchFamily="66" charset="0"/>
                <a:cs typeface="Times New Roman" pitchFamily="18" charset="0"/>
              </a:rPr>
              <a:t>      2x + y - 5 = 0</a:t>
            </a:r>
          </a:p>
        </p:txBody>
      </p:sp>
      <p:sp>
        <p:nvSpPr>
          <p:cNvPr id="5129" name="Rectangle 27"/>
          <p:cNvSpPr>
            <a:spLocks noChangeArrowheads="1"/>
          </p:cNvSpPr>
          <p:nvPr/>
        </p:nvSpPr>
        <p:spPr bwMode="auto">
          <a:xfrm>
            <a:off x="1908175" y="2708275"/>
            <a:ext cx="7235825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 err="1">
                <a:latin typeface="Trebuchet MS" pitchFamily="34" charset="0"/>
              </a:rPr>
              <a:t>Gradien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2x + y – 5 = 0  </a:t>
            </a:r>
            <a:r>
              <a:rPr lang="en-US" sz="2000" dirty="0" err="1">
                <a:latin typeface="Trebuchet MS" pitchFamily="34" charset="0"/>
              </a:rPr>
              <a:t>ditentukan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terlebih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dahulu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mengubah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ke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bentuk</a:t>
            </a:r>
            <a:r>
              <a:rPr lang="en-US" sz="2000" dirty="0">
                <a:latin typeface="Trebuchet MS" pitchFamily="34" charset="0"/>
              </a:rPr>
              <a:t>  y = m</a:t>
            </a:r>
            <a:r>
              <a:rPr lang="en-US" sz="2000" baseline="-25000" dirty="0">
                <a:latin typeface="Trebuchet MS" pitchFamily="34" charset="0"/>
              </a:rPr>
              <a:t>1</a:t>
            </a:r>
            <a:r>
              <a:rPr lang="en-US" sz="2000" dirty="0">
                <a:latin typeface="Trebuchet MS" pitchFamily="34" charset="0"/>
              </a:rPr>
              <a:t>x + n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latin typeface="Trebuchet MS" pitchFamily="34" charset="0"/>
              </a:rPr>
              <a:t>y = m</a:t>
            </a:r>
            <a:r>
              <a:rPr lang="en-US" sz="2000" baseline="-25000" dirty="0">
                <a:latin typeface="Trebuchet MS" pitchFamily="34" charset="0"/>
              </a:rPr>
              <a:t>1</a:t>
            </a:r>
            <a:r>
              <a:rPr lang="en-US" sz="2000" dirty="0">
                <a:latin typeface="Trebuchet MS" pitchFamily="34" charset="0"/>
              </a:rPr>
              <a:t>x + n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latin typeface="Trebuchet MS" pitchFamily="34" charset="0"/>
              </a:rPr>
              <a:t>y = -2x + 5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 err="1">
                <a:latin typeface="Trebuchet MS" pitchFamily="34" charset="0"/>
              </a:rPr>
              <a:t>Diperoleh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gradien</a:t>
            </a:r>
            <a:r>
              <a:rPr lang="en-US" sz="2000" dirty="0">
                <a:latin typeface="Trebuchet MS" pitchFamily="34" charset="0"/>
              </a:rPr>
              <a:t> m</a:t>
            </a:r>
            <a:r>
              <a:rPr lang="en-US" sz="2000" baseline="-25000" dirty="0">
                <a:latin typeface="Trebuchet MS" pitchFamily="34" charset="0"/>
              </a:rPr>
              <a:t>1</a:t>
            </a:r>
            <a:r>
              <a:rPr lang="en-US" sz="2000" dirty="0">
                <a:latin typeface="Trebuchet MS" pitchFamily="34" charset="0"/>
              </a:rPr>
              <a:t> = -2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singgung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dinyatakan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tegak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lurus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garis</a:t>
            </a:r>
            <a:r>
              <a:rPr lang="en-US" sz="2000" dirty="0">
                <a:latin typeface="Trebuchet MS" pitchFamily="34" charset="0"/>
              </a:rPr>
              <a:t>               2x + y - 5 = 0  </a:t>
            </a:r>
            <a:r>
              <a:rPr lang="en-US" sz="2000" dirty="0" err="1">
                <a:latin typeface="Trebuchet MS" pitchFamily="34" charset="0"/>
              </a:rPr>
              <a:t>oleh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karena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itu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berlaku</a:t>
            </a:r>
            <a:r>
              <a:rPr lang="en-US" sz="2000" dirty="0">
                <a:latin typeface="Trebuchet MS" pitchFamily="34" charset="0"/>
              </a:rPr>
              <a:t>, 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latin typeface="Trebuchet MS" pitchFamily="34" charset="0"/>
              </a:rPr>
              <a:t>m</a:t>
            </a:r>
            <a:r>
              <a:rPr lang="en-US" sz="2000" baseline="-25000" dirty="0">
                <a:latin typeface="Trebuchet MS" pitchFamily="34" charset="0"/>
              </a:rPr>
              <a:t>g</a:t>
            </a:r>
            <a:r>
              <a:rPr lang="en-US" sz="2000" dirty="0">
                <a:latin typeface="Trebuchet MS" pitchFamily="34" charset="0"/>
              </a:rPr>
              <a:t> =        </a:t>
            </a:r>
            <a:r>
              <a:rPr lang="en-US" sz="2000" dirty="0">
                <a:latin typeface="Trebuchet MS" pitchFamily="34" charset="0"/>
                <a:sym typeface="Wingdings" pitchFamily="2" charset="2"/>
              </a:rPr>
              <a:t> m =       = </a:t>
            </a:r>
          </a:p>
        </p:txBody>
      </p:sp>
      <p:sp>
        <p:nvSpPr>
          <p:cNvPr id="5130" name="Rectangle 28"/>
          <p:cNvSpPr>
            <a:spLocks noChangeArrowheads="1"/>
          </p:cNvSpPr>
          <p:nvPr/>
        </p:nvSpPr>
        <p:spPr bwMode="auto">
          <a:xfrm>
            <a:off x="1908175" y="2349500"/>
            <a:ext cx="1368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latin typeface="Trebuchet MS" pitchFamily="34" charset="0"/>
              </a:rPr>
              <a:t>Jawab :</a:t>
            </a:r>
          </a:p>
        </p:txBody>
      </p:sp>
      <p:graphicFrame>
        <p:nvGraphicFramePr>
          <p:cNvPr id="5122" name="Object 34"/>
          <p:cNvGraphicFramePr>
            <a:graphicFrameLocks noChangeAspect="1"/>
          </p:cNvGraphicFramePr>
          <p:nvPr/>
        </p:nvGraphicFramePr>
        <p:xfrm>
          <a:off x="2486025" y="5059363"/>
          <a:ext cx="355600" cy="584200"/>
        </p:xfrm>
        <a:graphic>
          <a:graphicData uri="http://schemas.openxmlformats.org/presentationml/2006/ole">
            <p:oleObj spid="_x0000_s96258" name="Equation" r:id="rId3" imgW="355320" imgH="583920" progId="Equation.3">
              <p:embed/>
            </p:oleObj>
          </a:graphicData>
        </a:graphic>
      </p:graphicFrame>
      <p:graphicFrame>
        <p:nvGraphicFramePr>
          <p:cNvPr id="5123" name="Object 35"/>
          <p:cNvGraphicFramePr>
            <a:graphicFrameLocks noChangeAspect="1"/>
          </p:cNvGraphicFramePr>
          <p:nvPr/>
        </p:nvGraphicFramePr>
        <p:xfrm>
          <a:off x="3779838" y="5045075"/>
          <a:ext cx="419100" cy="584200"/>
        </p:xfrm>
        <a:graphic>
          <a:graphicData uri="http://schemas.openxmlformats.org/presentationml/2006/ole">
            <p:oleObj spid="_x0000_s96259" name="Equation" r:id="rId4" imgW="419040" imgH="583920" progId="Equation.3">
              <p:embed/>
            </p:oleObj>
          </a:graphicData>
        </a:graphic>
      </p:graphicFrame>
      <p:graphicFrame>
        <p:nvGraphicFramePr>
          <p:cNvPr id="5124" name="Object 36"/>
          <p:cNvGraphicFramePr>
            <a:graphicFrameLocks noChangeAspect="1"/>
          </p:cNvGraphicFramePr>
          <p:nvPr/>
        </p:nvGraphicFramePr>
        <p:xfrm>
          <a:off x="4530725" y="5045075"/>
          <a:ext cx="215900" cy="584200"/>
        </p:xfrm>
        <a:graphic>
          <a:graphicData uri="http://schemas.openxmlformats.org/presentationml/2006/ole">
            <p:oleObj spid="_x0000_s96260" name="Equation" r:id="rId5" imgW="2156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5" name="Rectangle 25"/>
          <p:cNvSpPr>
            <a:spLocks noChangeArrowheads="1"/>
          </p:cNvSpPr>
          <p:nvPr/>
        </p:nvSpPr>
        <p:spPr bwMode="auto">
          <a:xfrm>
            <a:off x="1908175" y="1152525"/>
            <a:ext cx="7165975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Persamaan lingkaran diberikan dalam bentuk baku              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(x - 4)</a:t>
            </a:r>
            <a:r>
              <a:rPr lang="en-US" sz="2000" baseline="30000">
                <a:solidFill>
                  <a:srgbClr val="000000"/>
                </a:solidFill>
                <a:latin typeface="Trebuchet MS" pitchFamily="34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 + (y + 2)</a:t>
            </a:r>
            <a:r>
              <a:rPr lang="en-US" sz="2000" baseline="30000">
                <a:solidFill>
                  <a:srgbClr val="000000"/>
                </a:solidFill>
                <a:latin typeface="Trebuchet MS" pitchFamily="34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 = 20  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Sehingga   a = 4  , b = - 2  dan  r =        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solidFill>
                  <a:srgbClr val="000000"/>
                </a:solidFill>
                <a:latin typeface="Trebuchet MS" pitchFamily="34" charset="0"/>
              </a:rPr>
              <a:t>Jadi persamaan garis singgung dengan gradien m =     adalah</a:t>
            </a:r>
          </a:p>
        </p:txBody>
      </p:sp>
      <p:graphicFrame>
        <p:nvGraphicFramePr>
          <p:cNvPr id="6146" name="Object 33"/>
          <p:cNvGraphicFramePr>
            <a:graphicFrameLocks noChangeAspect="1"/>
          </p:cNvGraphicFramePr>
          <p:nvPr/>
        </p:nvGraphicFramePr>
        <p:xfrm>
          <a:off x="3024188" y="1295400"/>
          <a:ext cx="114300" cy="215900"/>
        </p:xfrm>
        <a:graphic>
          <a:graphicData uri="http://schemas.openxmlformats.org/presentationml/2006/ole">
            <p:oleObj spid="_x0000_s97282" name="Equation" r:id="rId3" imgW="114120" imgH="215640" progId="Equation.3">
              <p:embed/>
            </p:oleObj>
          </a:graphicData>
        </a:graphic>
      </p:graphicFrame>
      <p:graphicFrame>
        <p:nvGraphicFramePr>
          <p:cNvPr id="6147" name="Rectangle 34"/>
          <p:cNvGraphicFramePr>
            <a:graphicFrameLocks/>
          </p:cNvGraphicFramePr>
          <p:nvPr/>
        </p:nvGraphicFramePr>
        <p:xfrm>
          <a:off x="5343525" y="4835525"/>
          <a:ext cx="2706688" cy="2079625"/>
        </p:xfrm>
        <a:graphic>
          <a:graphicData uri="http://schemas.openxmlformats.org/presentationml/2006/ole">
            <p:oleObj spid="_x0000_s97283" name="Equation" r:id="rId4" imgW="0" imgH="0" progId="Equation.3">
              <p:embed/>
            </p:oleObj>
          </a:graphicData>
        </a:graphic>
      </p:graphicFrame>
      <p:graphicFrame>
        <p:nvGraphicFramePr>
          <p:cNvPr id="6148" name="Object 37"/>
          <p:cNvGraphicFramePr>
            <a:graphicFrameLocks noChangeAspect="1"/>
          </p:cNvGraphicFramePr>
          <p:nvPr/>
        </p:nvGraphicFramePr>
        <p:xfrm>
          <a:off x="7785100" y="2235200"/>
          <a:ext cx="215900" cy="584200"/>
        </p:xfrm>
        <a:graphic>
          <a:graphicData uri="http://schemas.openxmlformats.org/presentationml/2006/ole">
            <p:oleObj spid="_x0000_s97284" name="Equation" r:id="rId5" imgW="215640" imgH="583920" progId="Equation.3">
              <p:embed/>
            </p:oleObj>
          </a:graphicData>
        </a:graphic>
      </p:graphicFrame>
      <p:graphicFrame>
        <p:nvGraphicFramePr>
          <p:cNvPr id="6149" name="Object 38"/>
          <p:cNvGraphicFramePr>
            <a:graphicFrameLocks noChangeAspect="1"/>
          </p:cNvGraphicFramePr>
          <p:nvPr/>
        </p:nvGraphicFramePr>
        <p:xfrm>
          <a:off x="5867400" y="1716088"/>
          <a:ext cx="584200" cy="381000"/>
        </p:xfrm>
        <a:graphic>
          <a:graphicData uri="http://schemas.openxmlformats.org/presentationml/2006/ole">
            <p:oleObj spid="_x0000_s97285" name="Equation" r:id="rId6" imgW="583920" imgH="380880" progId="Equation.3">
              <p:embed/>
            </p:oleObj>
          </a:graphicData>
        </a:graphic>
      </p:graphicFrame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1943100" y="2636838"/>
            <a:ext cx="72009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(y – b)  = m (x – a) 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r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800" dirty="0">
              <a:solidFill>
                <a:schemeClr val="bg1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(y + 2)  = ½.(x – 4) 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(y + 2)  = ½.(x – 4) 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2000" dirty="0">
              <a:solidFill>
                <a:schemeClr val="bg1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(y + 2)  = ½.(x – 4) 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2y + 4  = x – 4 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endParaRPr lang="en-US" sz="2000" u="sng" dirty="0">
              <a:solidFill>
                <a:schemeClr val="bg1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2y + 4 = x – 4 </a:t>
            </a:r>
            <a:r>
              <a:rPr lang="en-US" sz="2000" b="1" u="sng" dirty="0">
                <a:solidFill>
                  <a:schemeClr val="bg1"/>
                </a:solidFill>
                <a:latin typeface="Trebuchet MS" pitchFamily="34" charset="0"/>
              </a:rPr>
              <a:t>+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2y + 4 = x – 4 </a:t>
            </a:r>
            <a:r>
              <a:rPr lang="en-US" sz="2000" u="sng" dirty="0">
                <a:solidFill>
                  <a:schemeClr val="bg1"/>
                </a:solidFill>
                <a:latin typeface="Trebuchet MS" pitchFamily="34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Trebuchet MS" pitchFamily="34" charset="0"/>
              </a:rPr>
              <a:t>  10</a:t>
            </a:r>
            <a:endParaRPr lang="en-US" sz="2000" u="sng" dirty="0">
              <a:solidFill>
                <a:schemeClr val="bg1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20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6150" name="Object 40"/>
          <p:cNvGraphicFramePr>
            <a:graphicFrameLocks noChangeAspect="1"/>
          </p:cNvGraphicFramePr>
          <p:nvPr/>
        </p:nvGraphicFramePr>
        <p:xfrm>
          <a:off x="4552950" y="2665413"/>
          <a:ext cx="738188" cy="381000"/>
        </p:xfrm>
        <a:graphic>
          <a:graphicData uri="http://schemas.openxmlformats.org/presentationml/2006/ole">
            <p:oleObj spid="_x0000_s97286" name="Equation" r:id="rId7" imgW="850680" imgH="380880" progId="Equation.3">
              <p:embed/>
            </p:oleObj>
          </a:graphicData>
        </a:graphic>
      </p:graphicFrame>
      <p:graphicFrame>
        <p:nvGraphicFramePr>
          <p:cNvPr id="6151" name="Object 41"/>
          <p:cNvGraphicFramePr>
            <a:graphicFrameLocks noChangeAspect="1"/>
          </p:cNvGraphicFramePr>
          <p:nvPr/>
        </p:nvGraphicFramePr>
        <p:xfrm>
          <a:off x="4962525" y="6202363"/>
          <a:ext cx="100013" cy="215900"/>
        </p:xfrm>
        <a:graphic>
          <a:graphicData uri="http://schemas.openxmlformats.org/presentationml/2006/ole">
            <p:oleObj spid="_x0000_s97287" name="Equation" r:id="rId8" imgW="114120" imgH="215640" progId="Equation.3">
              <p:embed/>
            </p:oleObj>
          </a:graphicData>
        </a:graphic>
      </p:graphicFrame>
      <p:graphicFrame>
        <p:nvGraphicFramePr>
          <p:cNvPr id="6152" name="Object 42"/>
          <p:cNvGraphicFramePr>
            <a:graphicFrameLocks noChangeAspect="1"/>
          </p:cNvGraphicFramePr>
          <p:nvPr/>
        </p:nvGraphicFramePr>
        <p:xfrm>
          <a:off x="4427538" y="3170238"/>
          <a:ext cx="508000" cy="381000"/>
        </p:xfrm>
        <a:graphic>
          <a:graphicData uri="http://schemas.openxmlformats.org/presentationml/2006/ole">
            <p:oleObj spid="_x0000_s97288" name="Equation" r:id="rId9" imgW="583920" imgH="380880" progId="Equation.3">
              <p:embed/>
            </p:oleObj>
          </a:graphicData>
        </a:graphic>
      </p:graphicFrame>
      <p:graphicFrame>
        <p:nvGraphicFramePr>
          <p:cNvPr id="6153" name="Object 43"/>
          <p:cNvGraphicFramePr>
            <a:graphicFrameLocks noChangeAspect="1"/>
          </p:cNvGraphicFramePr>
          <p:nvPr/>
        </p:nvGraphicFramePr>
        <p:xfrm>
          <a:off x="5033963" y="3009900"/>
          <a:ext cx="828675" cy="812800"/>
        </p:xfrm>
        <a:graphic>
          <a:graphicData uri="http://schemas.openxmlformats.org/presentationml/2006/ole">
            <p:oleObj spid="_x0000_s97289" name="Equation" r:id="rId10" imgW="952200" imgH="812520" progId="Equation.3">
              <p:embed/>
            </p:oleObj>
          </a:graphicData>
        </a:graphic>
      </p:graphicFrame>
      <p:graphicFrame>
        <p:nvGraphicFramePr>
          <p:cNvPr id="6154" name="Object 46"/>
          <p:cNvGraphicFramePr>
            <a:graphicFrameLocks noChangeAspect="1"/>
          </p:cNvGraphicFramePr>
          <p:nvPr/>
        </p:nvGraphicFramePr>
        <p:xfrm>
          <a:off x="4427538" y="3933825"/>
          <a:ext cx="508000" cy="381000"/>
        </p:xfrm>
        <a:graphic>
          <a:graphicData uri="http://schemas.openxmlformats.org/presentationml/2006/ole">
            <p:oleObj spid="_x0000_s97290" name="Equation" r:id="rId11" imgW="583920" imgH="380880" progId="Equation.3">
              <p:embed/>
            </p:oleObj>
          </a:graphicData>
        </a:graphic>
      </p:graphicFrame>
      <p:graphicFrame>
        <p:nvGraphicFramePr>
          <p:cNvPr id="6155" name="Object 47"/>
          <p:cNvGraphicFramePr>
            <a:graphicFrameLocks noChangeAspect="1"/>
          </p:cNvGraphicFramePr>
          <p:nvPr/>
        </p:nvGraphicFramePr>
        <p:xfrm>
          <a:off x="5003800" y="3789363"/>
          <a:ext cx="750888" cy="660400"/>
        </p:xfrm>
        <a:graphic>
          <a:graphicData uri="http://schemas.openxmlformats.org/presentationml/2006/ole">
            <p:oleObj spid="_x0000_s97291" name="Equation" r:id="rId12" imgW="863280" imgH="660240" progId="Equation.3">
              <p:embed/>
            </p:oleObj>
          </a:graphicData>
        </a:graphic>
      </p:graphicFrame>
      <p:graphicFrame>
        <p:nvGraphicFramePr>
          <p:cNvPr id="6156" name="Object 49"/>
          <p:cNvGraphicFramePr>
            <a:graphicFrameLocks noChangeAspect="1"/>
          </p:cNvGraphicFramePr>
          <p:nvPr/>
        </p:nvGraphicFramePr>
        <p:xfrm>
          <a:off x="4500563" y="4581525"/>
          <a:ext cx="508000" cy="381000"/>
        </p:xfrm>
        <a:graphic>
          <a:graphicData uri="http://schemas.openxmlformats.org/presentationml/2006/ole">
            <p:oleObj spid="_x0000_s97292" name="Equation" r:id="rId13" imgW="583920" imgH="380880" progId="Equation.3">
              <p:embed/>
            </p:oleObj>
          </a:graphicData>
        </a:graphic>
      </p:graphicFrame>
      <p:graphicFrame>
        <p:nvGraphicFramePr>
          <p:cNvPr id="6157" name="Object 50"/>
          <p:cNvGraphicFramePr>
            <a:graphicFrameLocks noChangeAspect="1"/>
          </p:cNvGraphicFramePr>
          <p:nvPr/>
        </p:nvGraphicFramePr>
        <p:xfrm>
          <a:off x="5119688" y="4437063"/>
          <a:ext cx="385762" cy="673100"/>
        </p:xfrm>
        <a:graphic>
          <a:graphicData uri="http://schemas.openxmlformats.org/presentationml/2006/ole">
            <p:oleObj spid="_x0000_s97293" name="Equation" r:id="rId14" imgW="444240" imgH="672840" progId="Equation.3">
              <p:embed/>
            </p:oleObj>
          </a:graphicData>
        </a:graphic>
      </p:graphicFrame>
      <p:graphicFrame>
        <p:nvGraphicFramePr>
          <p:cNvPr id="6158" name="Object 51"/>
          <p:cNvGraphicFramePr>
            <a:graphicFrameLocks noChangeAspect="1"/>
          </p:cNvGraphicFramePr>
          <p:nvPr/>
        </p:nvGraphicFramePr>
        <p:xfrm>
          <a:off x="3976688" y="5164138"/>
          <a:ext cx="966787" cy="468312"/>
        </p:xfrm>
        <a:graphic>
          <a:graphicData uri="http://schemas.openxmlformats.org/presentationml/2006/ole">
            <p:oleObj spid="_x0000_s97294" name="Equation" r:id="rId15" imgW="1079280" imgH="393480" progId="Equation.3">
              <p:embed/>
            </p:oleObj>
          </a:graphicData>
        </a:graphic>
      </p:graphicFrame>
      <p:graphicFrame>
        <p:nvGraphicFramePr>
          <p:cNvPr id="6159" name="Object 52"/>
          <p:cNvGraphicFramePr>
            <a:graphicFrameLocks noChangeAspect="1"/>
          </p:cNvGraphicFramePr>
          <p:nvPr/>
        </p:nvGraphicFramePr>
        <p:xfrm>
          <a:off x="3910013" y="5619750"/>
          <a:ext cx="619125" cy="381000"/>
        </p:xfrm>
        <a:graphic>
          <a:graphicData uri="http://schemas.openxmlformats.org/presentationml/2006/ole">
            <p:oleObj spid="_x0000_s97295" name="Equation" r:id="rId16" imgW="7110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5" name="Rectangle 25"/>
          <p:cNvSpPr>
            <a:spLocks noChangeArrowheads="1"/>
          </p:cNvSpPr>
          <p:nvPr/>
        </p:nvSpPr>
        <p:spPr bwMode="auto">
          <a:xfrm>
            <a:off x="1979613" y="1268413"/>
            <a:ext cx="712946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Diperoleh  2  garis singgung dengan persamaan masing –masing  :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2000">
              <a:latin typeface="Trebuchet MS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2y + 4 = x – 4 + 10	dan		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2y      = x – 4 – 4 + 10	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2y      = x + 2				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x –  2y + 2 = 0	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en-US" sz="2000">
              <a:latin typeface="Trebuchet MS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sz="2000">
                <a:latin typeface="Trebuchet MS" pitchFamily="34" charset="0"/>
              </a:rPr>
              <a:t>	 </a:t>
            </a:r>
          </a:p>
        </p:txBody>
      </p:sp>
      <p:sp>
        <p:nvSpPr>
          <p:cNvPr id="17416" name="Text Box 27"/>
          <p:cNvSpPr txBox="1">
            <a:spLocks noChangeArrowheads="1"/>
          </p:cNvSpPr>
          <p:nvPr/>
        </p:nvSpPr>
        <p:spPr bwMode="auto">
          <a:xfrm>
            <a:off x="5651500" y="2019300"/>
            <a:ext cx="360045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2y + 4 = x - 4 - 10</a:t>
            </a:r>
          </a:p>
          <a:p>
            <a:r>
              <a:rPr lang="en-US" sz="2000">
                <a:latin typeface="Trebuchet MS" pitchFamily="34" charset="0"/>
              </a:rPr>
              <a:t>2y       = x – 4 – 4 - 10</a:t>
            </a:r>
          </a:p>
          <a:p>
            <a:r>
              <a:rPr lang="en-US" sz="2000">
                <a:latin typeface="Trebuchet MS" pitchFamily="34" charset="0"/>
              </a:rPr>
              <a:t>2y       = x - 18</a:t>
            </a:r>
          </a:p>
          <a:p>
            <a:r>
              <a:rPr lang="en-US" sz="2000">
                <a:latin typeface="Trebuchet MS" pitchFamily="34" charset="0"/>
              </a:rPr>
              <a:t>x - 2y - 18 = 0</a:t>
            </a:r>
          </a:p>
          <a:p>
            <a:pPr>
              <a:spcBef>
                <a:spcPct val="50000"/>
              </a:spcBef>
            </a:pPr>
            <a:endParaRPr lang="en-US" sz="20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2500306"/>
            <a:ext cx="839225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PERSAMAAN</a:t>
            </a: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LINGKARAN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857250" y="1131888"/>
            <a:ext cx="7215188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eaLnBrk="0" hangingPunct="0">
              <a:spcBef>
                <a:spcPct val="20000"/>
              </a:spcBef>
            </a:pPr>
            <a:r>
              <a:rPr lang="en-US" sz="2800" b="1">
                <a:latin typeface="Trebuchet MS" pitchFamily="34" charset="0"/>
              </a:rPr>
              <a:t>I.</a:t>
            </a:r>
            <a:r>
              <a:rPr lang="id-ID" sz="2800" b="1">
                <a:latin typeface="Trebuchet MS" pitchFamily="34" charset="0"/>
              </a:rPr>
              <a:t> </a:t>
            </a:r>
            <a:r>
              <a:rPr lang="en-US" sz="2800" b="1">
                <a:latin typeface="Trebuchet MS" pitchFamily="34" charset="0"/>
              </a:rPr>
              <a:t>Menentukan Persamaan Garis Singgung yang Melalui suatu titik pada Lingkaran</a:t>
            </a:r>
            <a:endParaRPr lang="en-US" sz="2000">
              <a:latin typeface="Trebuchet MS" pitchFamily="34" charset="0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1143000" y="2143125"/>
            <a:ext cx="714375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gradien</a:t>
            </a:r>
            <a:r>
              <a:rPr lang="en-US" sz="2400" dirty="0">
                <a:latin typeface="Arial Narrow" pitchFamily="34" charset="0"/>
              </a:rPr>
              <a:t> g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garis</a:t>
            </a:r>
            <a:r>
              <a:rPr lang="en-US" sz="2400" dirty="0">
                <a:latin typeface="Arial Narrow" pitchFamily="34" charset="0"/>
              </a:rPr>
              <a:t> lain </a:t>
            </a:r>
            <a:r>
              <a:rPr lang="en-US" sz="2400" dirty="0" err="1">
                <a:latin typeface="Arial Narrow" pitchFamily="34" charset="0"/>
              </a:rPr>
              <a:t>umumnya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ada</a:t>
            </a:r>
            <a:r>
              <a:rPr lang="en-US" sz="2400" dirty="0">
                <a:latin typeface="Arial Narrow" pitchFamily="34" charset="0"/>
              </a:rPr>
              <a:t> 2 </a:t>
            </a:r>
            <a:r>
              <a:rPr lang="en-US" sz="2400" dirty="0" err="1">
                <a:latin typeface="Arial Narrow" pitchFamily="34" charset="0"/>
              </a:rPr>
              <a:t>yaitu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saling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tegak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lurus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saling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sejajar</a:t>
            </a:r>
            <a:r>
              <a:rPr lang="en-US" sz="2400" dirty="0">
                <a:latin typeface="Arial Narrow" pitchFamily="34" charset="0"/>
              </a:rPr>
              <a:t>.</a:t>
            </a:r>
          </a:p>
          <a:p>
            <a:endParaRPr lang="en-US" sz="2400" dirty="0">
              <a:latin typeface="Arial Narrow" pitchFamily="34" charset="0"/>
            </a:endParaRPr>
          </a:p>
          <a:p>
            <a:r>
              <a:rPr lang="en-US" sz="2400" dirty="0">
                <a:latin typeface="Arial Narrow" pitchFamily="34" charset="0"/>
              </a:rPr>
              <a:t>Dari </a:t>
            </a:r>
            <a:r>
              <a:rPr lang="en-US" sz="2400" dirty="0" err="1">
                <a:latin typeface="Arial Narrow" pitchFamily="34" charset="0"/>
              </a:rPr>
              <a:t>kedua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tersebut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kita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menentukan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gradien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garis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singgung</a:t>
            </a:r>
            <a:r>
              <a:rPr lang="en-US" sz="2400" dirty="0">
                <a:latin typeface="Arial Narrow" pitchFamily="34" charset="0"/>
              </a:rPr>
              <a:t>.</a:t>
            </a:r>
          </a:p>
          <a:p>
            <a:endParaRPr lang="en-US" sz="1100" dirty="0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785813" y="4286250"/>
            <a:ext cx="77866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3300"/>
              </a:buClr>
              <a:buSzPts val="3200"/>
            </a:pPr>
            <a:r>
              <a:rPr lang="en-US" sz="2400">
                <a:solidFill>
                  <a:srgbClr val="663300"/>
                </a:solidFill>
                <a:latin typeface="Trebuchet MS" pitchFamily="34" charset="0"/>
              </a:rPr>
              <a:t>3 </a:t>
            </a:r>
            <a:r>
              <a:rPr lang="en-US" sz="2400">
                <a:solidFill>
                  <a:srgbClr val="660033"/>
                </a:solidFill>
                <a:latin typeface="Trebuchet MS" pitchFamily="34" charset="0"/>
              </a:rPr>
              <a:t>Bentuk Persamaan Garis Singgung Pada Lingkaran</a:t>
            </a:r>
            <a:endParaRPr lang="en-US">
              <a:solidFill>
                <a:srgbClr val="660033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2000" b="1">
              <a:solidFill>
                <a:srgbClr val="660033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SzPts val="3200"/>
            </a:pPr>
            <a:r>
              <a:rPr lang="en-US" sz="2000" b="1">
                <a:solidFill>
                  <a:srgbClr val="660033"/>
                </a:solidFill>
                <a:latin typeface="Trebuchet MS" pitchFamily="34" charset="0"/>
              </a:rPr>
              <a:t>1. Persamaan garis singgung lingkaran  L : x² + y² = r²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SzPts val="3200"/>
            </a:pPr>
            <a:r>
              <a:rPr lang="en-US" sz="2000" b="1">
                <a:solidFill>
                  <a:srgbClr val="660033"/>
                </a:solidFill>
                <a:latin typeface="Trebuchet MS" pitchFamily="34" charset="0"/>
              </a:rPr>
              <a:t>2. Persamaan garis singgung lingkaran  L: (x-a)</a:t>
            </a:r>
            <a:r>
              <a:rPr lang="en-US" sz="2000" b="1" i="1">
                <a:solidFill>
                  <a:srgbClr val="660033"/>
                </a:solidFill>
                <a:latin typeface="Trebuchet MS" pitchFamily="34" charset="0"/>
              </a:rPr>
              <a:t> </a:t>
            </a:r>
            <a:r>
              <a:rPr lang="en-US" sz="2000" b="1" i="1" baseline="30000">
                <a:solidFill>
                  <a:srgbClr val="660033"/>
                </a:solidFill>
                <a:latin typeface="Trebuchet MS" pitchFamily="34" charset="0"/>
              </a:rPr>
              <a:t>2</a:t>
            </a:r>
            <a:r>
              <a:rPr lang="en-US" sz="2000" b="1" i="1">
                <a:solidFill>
                  <a:srgbClr val="660033"/>
                </a:solidFill>
                <a:latin typeface="Trebuchet MS" pitchFamily="34" charset="0"/>
              </a:rPr>
              <a:t>+(y-b)</a:t>
            </a:r>
            <a:r>
              <a:rPr lang="en-US" sz="2000" b="1" i="1" baseline="30000">
                <a:solidFill>
                  <a:srgbClr val="660033"/>
                </a:solidFill>
                <a:latin typeface="Trebuchet MS" pitchFamily="34" charset="0"/>
              </a:rPr>
              <a:t>2</a:t>
            </a:r>
            <a:r>
              <a:rPr lang="en-US" sz="2000" b="1" i="1">
                <a:solidFill>
                  <a:srgbClr val="660033"/>
                </a:solidFill>
                <a:latin typeface="Trebuchet MS" pitchFamily="34" charset="0"/>
              </a:rPr>
              <a:t>  =r</a:t>
            </a:r>
            <a:r>
              <a:rPr lang="en-US" sz="2000" b="1" i="1" baseline="30000">
                <a:solidFill>
                  <a:srgbClr val="660033"/>
                </a:solidFill>
                <a:latin typeface="Trebuchet MS" pitchFamily="34" charset="0"/>
              </a:rPr>
              <a:t>2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SzPts val="3200"/>
            </a:pPr>
            <a:r>
              <a:rPr lang="en-US" sz="2000" b="1">
                <a:solidFill>
                  <a:srgbClr val="660033"/>
                </a:solidFill>
                <a:latin typeface="Trebuchet MS" pitchFamily="34" charset="0"/>
              </a:rPr>
              <a:t>3. Persamaan garis singgung lingkaran  L : x²+y²+Ax+By+C = 0</a:t>
            </a:r>
          </a:p>
        </p:txBody>
      </p:sp>
      <p:sp>
        <p:nvSpPr>
          <p:cNvPr id="19" name="Right Arrow 18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250825" y="2695575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28813" y="1111250"/>
            <a:ext cx="7215187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garis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singgung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 : x² + y² = r²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 (x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,y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terletak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 : x² + y² = r²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² + y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² = r² ….(1)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Gradien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MP 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4" descr="Scan matemati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4475" y="3581400"/>
            <a:ext cx="32861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929188" y="3352800"/>
          <a:ext cx="357187" cy="758825"/>
        </p:xfrm>
        <a:graphic>
          <a:graphicData uri="http://schemas.openxmlformats.org/presentationml/2006/ole">
            <p:oleObj spid="_x0000_s92162" name="Equation" r:id="rId4" imgW="203040" imgH="431640" progId="Equation.3">
              <p:embed/>
            </p:oleObj>
          </a:graphicData>
        </a:graphic>
      </p:graphicFrame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447800" y="1771650"/>
            <a:ext cx="721518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Karena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garis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singgung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lingkaran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(g)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tegak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lurus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jari-jari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melalui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titik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singgungnya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maka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	m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.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m</a:t>
            </a:r>
            <a:r>
              <a:rPr lang="en-US" sz="32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MP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= -1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	m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	  =</a:t>
            </a:r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 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  <a:cs typeface="Arial" pitchFamily="34" charset="0"/>
            </a:endParaRPr>
          </a:p>
        </p:txBody>
      </p:sp>
      <p:graphicFrame>
        <p:nvGraphicFramePr>
          <p:cNvPr id="2050" name="Object 24"/>
          <p:cNvGraphicFramePr>
            <a:graphicFrameLocks noChangeAspect="1"/>
          </p:cNvGraphicFramePr>
          <p:nvPr/>
        </p:nvGraphicFramePr>
        <p:xfrm>
          <a:off x="3429000" y="3455988"/>
          <a:ext cx="642938" cy="809625"/>
        </p:xfrm>
        <a:graphic>
          <a:graphicData uri="http://schemas.openxmlformats.org/presentationml/2006/ole">
            <p:oleObj spid="_x0000_s93186" name="Equation" r:id="rId3" imgW="342720" imgH="431640" progId="Equation.3">
              <p:embed/>
            </p:oleObj>
          </a:graphicData>
        </a:graphic>
      </p:graphicFrame>
      <p:graphicFrame>
        <p:nvGraphicFramePr>
          <p:cNvPr id="2051" name="Object 24"/>
          <p:cNvGraphicFramePr>
            <a:graphicFrameLocks noChangeAspect="1"/>
          </p:cNvGraphicFramePr>
          <p:nvPr/>
        </p:nvGraphicFramePr>
        <p:xfrm>
          <a:off x="4143375" y="3402013"/>
          <a:ext cx="928688" cy="928687"/>
        </p:xfrm>
        <a:graphic>
          <a:graphicData uri="http://schemas.openxmlformats.org/presentationml/2006/ole">
            <p:oleObj spid="_x0000_s93187" name="Equation" r:id="rId4" imgW="431640" imgH="431640" progId="Equation.3">
              <p:embed/>
            </p:oleObj>
          </a:graphicData>
        </a:graphic>
      </p:graphicFrame>
      <p:sp>
        <p:nvSpPr>
          <p:cNvPr id="24" name="Right Arrow 23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295400" y="381000"/>
            <a:ext cx="7246937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Gradien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garis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singgung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adalah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en-US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         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maka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persamaan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garis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singgungnya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adalah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 algn="ctr">
              <a:defRPr/>
            </a:pPr>
            <a:endParaRPr lang="en-US" sz="800" dirty="0">
              <a:solidFill>
                <a:srgbClr val="FF0066"/>
              </a:solidFill>
              <a:latin typeface="Comic Sans MS" pitchFamily="66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y -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		= m (x-x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y -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		=         (x-x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                            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y-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²	= - 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x + 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²</a:t>
            </a:r>
          </a:p>
          <a:p>
            <a:pPr>
              <a:defRPr/>
            </a:pP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y + 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x	=  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² +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²</a:t>
            </a:r>
          </a:p>
          <a:p>
            <a:pP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 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x + 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y	=  r²</a:t>
            </a:r>
            <a:endParaRPr lang="en-US" sz="2800" dirty="0">
              <a:solidFill>
                <a:srgbClr val="FF0066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28800" y="4800600"/>
            <a:ext cx="58118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Jadi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persamaan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garis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singgung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di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titik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P (x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,y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pada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lingkaran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L : x² + y² = r²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Arial" pitchFamily="34" charset="0"/>
              </a:rPr>
              <a:t>adalah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081" name="Text Box 4"/>
          <p:cNvSpPr txBox="1">
            <a:spLocks noChangeArrowheads="1"/>
          </p:cNvSpPr>
          <p:nvPr/>
        </p:nvSpPr>
        <p:spPr bwMode="auto">
          <a:xfrm>
            <a:off x="2917825" y="6113463"/>
            <a:ext cx="32146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800" b="1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x + y</a:t>
            </a:r>
            <a:r>
              <a:rPr lang="en-US" sz="2800" b="1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y	= r²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074" name="Object 24"/>
          <p:cNvGraphicFramePr>
            <a:graphicFrameLocks noChangeAspect="1"/>
          </p:cNvGraphicFramePr>
          <p:nvPr/>
        </p:nvGraphicFramePr>
        <p:xfrm>
          <a:off x="5632450" y="1057275"/>
          <a:ext cx="682625" cy="928688"/>
        </p:xfrm>
        <a:graphic>
          <a:graphicData uri="http://schemas.openxmlformats.org/presentationml/2006/ole">
            <p:oleObj spid="_x0000_s94210" name="Equation" r:id="rId3" imgW="317160" imgH="431640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4027488" y="2609850"/>
          <a:ext cx="682625" cy="928688"/>
        </p:xfrm>
        <a:graphic>
          <a:graphicData uri="http://schemas.openxmlformats.org/presentationml/2006/ole">
            <p:oleObj spid="_x0000_s94211" name="Equation" r:id="rId4" imgW="317160" imgH="431640" progId="Equation.3">
              <p:embed/>
            </p:oleObj>
          </a:graphicData>
        </a:graphic>
      </p:graphicFrame>
      <p:sp>
        <p:nvSpPr>
          <p:cNvPr id="24" name="Right Arrow 23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1857375" y="1428750"/>
            <a:ext cx="7286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>
                <a:latin typeface="Arial Narrow" pitchFamily="34" charset="0"/>
              </a:rPr>
              <a:t>1. Tentukan persamaan garis singgung yang melalui titik (2,2) pada lingkaran </a:t>
            </a:r>
          </a:p>
          <a:p>
            <a:r>
              <a:rPr lang="en-US" sz="2000">
                <a:latin typeface="Arial Narrow" pitchFamily="34" charset="0"/>
              </a:rPr>
              <a:t>     x</a:t>
            </a:r>
            <a:r>
              <a:rPr lang="en-US" sz="2000" baseline="30000">
                <a:latin typeface="Arial Narrow" pitchFamily="34" charset="0"/>
              </a:rPr>
              <a:t>2 </a:t>
            </a:r>
            <a:r>
              <a:rPr lang="en-US" sz="2000">
                <a:latin typeface="Arial Narrow" pitchFamily="34" charset="0"/>
              </a:rPr>
              <a:t>+ y</a:t>
            </a:r>
            <a:r>
              <a:rPr lang="en-US" sz="2000" baseline="30000">
                <a:latin typeface="Arial Narrow" pitchFamily="34" charset="0"/>
              </a:rPr>
              <a:t>2</a:t>
            </a:r>
            <a:r>
              <a:rPr lang="en-US" sz="2000">
                <a:latin typeface="Arial Narrow" pitchFamily="34" charset="0"/>
              </a:rPr>
              <a:t> = 8 !</a:t>
            </a:r>
          </a:p>
          <a:p>
            <a:endParaRPr lang="en-US" sz="2000">
              <a:latin typeface="Arial Narrow" pitchFamily="34" charset="0"/>
            </a:endParaRPr>
          </a:p>
        </p:txBody>
      </p:sp>
      <p:sp>
        <p:nvSpPr>
          <p:cNvPr id="11272" name="TextBox 23"/>
          <p:cNvSpPr txBox="1">
            <a:spLocks noChangeArrowheads="1"/>
          </p:cNvSpPr>
          <p:nvPr/>
        </p:nvSpPr>
        <p:spPr bwMode="auto">
          <a:xfrm>
            <a:off x="1785938" y="10715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Contoh</a:t>
            </a:r>
            <a:r>
              <a:rPr lang="en-US" sz="24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11273" name="TextBox 24"/>
          <p:cNvSpPr txBox="1">
            <a:spLocks noChangeArrowheads="1"/>
          </p:cNvSpPr>
          <p:nvPr/>
        </p:nvSpPr>
        <p:spPr bwMode="auto">
          <a:xfrm>
            <a:off x="1928813" y="2786063"/>
            <a:ext cx="7215187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 Narrow" pitchFamily="34" charset="0"/>
              </a:rPr>
              <a:t>Anda periksa dahulu apakah titik (2, 2) terletak pada lingkaran x</a:t>
            </a:r>
            <a:r>
              <a:rPr lang="en-US" sz="2000" baseline="30000">
                <a:latin typeface="Arial Narrow" pitchFamily="34" charset="0"/>
              </a:rPr>
              <a:t>2 </a:t>
            </a:r>
            <a:r>
              <a:rPr lang="en-US" sz="2000">
                <a:latin typeface="Arial Narrow" pitchFamily="34" charset="0"/>
              </a:rPr>
              <a:t>+ y</a:t>
            </a:r>
            <a:r>
              <a:rPr lang="en-US" sz="2000" baseline="30000">
                <a:latin typeface="Arial Narrow" pitchFamily="34" charset="0"/>
              </a:rPr>
              <a:t>2</a:t>
            </a:r>
            <a:r>
              <a:rPr lang="en-US" sz="2000" baseline="-25000">
                <a:latin typeface="Arial Narrow" pitchFamily="34" charset="0"/>
              </a:rPr>
              <a:t> </a:t>
            </a:r>
            <a:r>
              <a:rPr lang="en-US" sz="2000">
                <a:latin typeface="Arial Narrow" pitchFamily="34" charset="0"/>
              </a:rPr>
              <a:t>= 8.</a:t>
            </a:r>
          </a:p>
          <a:p>
            <a:r>
              <a:rPr lang="en-US" sz="2000">
                <a:latin typeface="Arial Narrow" pitchFamily="34" charset="0"/>
              </a:rPr>
              <a:t>     (2)</a:t>
            </a:r>
            <a:r>
              <a:rPr lang="en-US" sz="2000" baseline="30000">
                <a:latin typeface="Arial Narrow" pitchFamily="34" charset="0"/>
              </a:rPr>
              <a:t>2</a:t>
            </a:r>
            <a:r>
              <a:rPr lang="en-US" sz="2000">
                <a:latin typeface="Arial Narrow" pitchFamily="34" charset="0"/>
              </a:rPr>
              <a:t> + (2)</a:t>
            </a:r>
            <a:r>
              <a:rPr lang="en-US" sz="2000" baseline="30000">
                <a:latin typeface="Arial Narrow" pitchFamily="34" charset="0"/>
              </a:rPr>
              <a:t>2</a:t>
            </a:r>
            <a:r>
              <a:rPr lang="en-US" sz="2000">
                <a:latin typeface="Arial Narrow" pitchFamily="34" charset="0"/>
              </a:rPr>
              <a:t>  = 8</a:t>
            </a:r>
          </a:p>
          <a:p>
            <a:r>
              <a:rPr lang="en-US" sz="2000">
                <a:latin typeface="Arial Narrow" pitchFamily="34" charset="0"/>
              </a:rPr>
              <a:t>      4    +  4     = 8 (benar)</a:t>
            </a:r>
          </a:p>
          <a:p>
            <a:endParaRPr lang="en-US" sz="2000">
              <a:latin typeface="Arial Narrow" pitchFamily="34" charset="0"/>
            </a:endParaRPr>
          </a:p>
          <a:p>
            <a:r>
              <a:rPr lang="en-US" sz="2000">
                <a:latin typeface="Arial Narrow" pitchFamily="34" charset="0"/>
              </a:rPr>
              <a:t>Jadi titik (2, 2) adalah </a:t>
            </a:r>
            <a:r>
              <a:rPr lang="en-US" sz="2000" i="1">
                <a:latin typeface="Arial Narrow" pitchFamily="34" charset="0"/>
              </a:rPr>
              <a:t>titik singgung</a:t>
            </a:r>
            <a:r>
              <a:rPr lang="en-US" sz="2000">
                <a:latin typeface="Arial Narrow" pitchFamily="34" charset="0"/>
              </a:rPr>
              <a:t> sehingga persamaan garis singgung melalui (2, 2) pada lingkaran x</a:t>
            </a:r>
            <a:r>
              <a:rPr lang="en-US" sz="2000" baseline="30000">
                <a:latin typeface="Arial Narrow" pitchFamily="34" charset="0"/>
              </a:rPr>
              <a:t>2 </a:t>
            </a:r>
            <a:r>
              <a:rPr lang="en-US" sz="2000">
                <a:latin typeface="Arial Narrow" pitchFamily="34" charset="0"/>
              </a:rPr>
              <a:t>+ y</a:t>
            </a:r>
            <a:r>
              <a:rPr lang="en-US" sz="2000" baseline="30000">
                <a:latin typeface="Arial Narrow" pitchFamily="34" charset="0"/>
              </a:rPr>
              <a:t>2</a:t>
            </a:r>
            <a:r>
              <a:rPr lang="en-US" sz="2000">
                <a:latin typeface="Arial Narrow" pitchFamily="34" charset="0"/>
              </a:rPr>
              <a:t> = 8 dapat dihitung dengan cara </a:t>
            </a:r>
            <a:r>
              <a:rPr lang="en-US" sz="2000" i="1">
                <a:latin typeface="Arial Narrow" pitchFamily="34" charset="0"/>
              </a:rPr>
              <a:t>pembagian adil</a:t>
            </a:r>
            <a:r>
              <a:rPr lang="en-US" sz="2000">
                <a:latin typeface="Arial Narrow" pitchFamily="34" charset="0"/>
              </a:rPr>
              <a:t> :</a:t>
            </a:r>
          </a:p>
          <a:p>
            <a:endParaRPr lang="en-US" sz="2000">
              <a:latin typeface="Arial Narrow" pitchFamily="34" charset="0"/>
            </a:endParaRPr>
          </a:p>
          <a:p>
            <a:r>
              <a:rPr lang="en-US" sz="2000">
                <a:latin typeface="Arial Narrow" pitchFamily="34" charset="0"/>
              </a:rPr>
              <a:t>x</a:t>
            </a:r>
            <a:r>
              <a:rPr lang="en-US" sz="2000" baseline="-25000">
                <a:latin typeface="Arial Narrow" pitchFamily="34" charset="0"/>
              </a:rPr>
              <a:t>1</a:t>
            </a:r>
            <a:r>
              <a:rPr lang="en-US" sz="2000">
                <a:latin typeface="Arial Narrow" pitchFamily="34" charset="0"/>
              </a:rPr>
              <a:t>x + y</a:t>
            </a:r>
            <a:r>
              <a:rPr lang="en-US" sz="2000" baseline="-25000">
                <a:latin typeface="Arial Narrow" pitchFamily="34" charset="0"/>
              </a:rPr>
              <a:t>1</a:t>
            </a:r>
            <a:r>
              <a:rPr lang="en-US" sz="2000">
                <a:latin typeface="Arial Narrow" pitchFamily="34" charset="0"/>
              </a:rPr>
              <a:t>y = 8 dengan x</a:t>
            </a:r>
            <a:r>
              <a:rPr lang="en-US" sz="2000" baseline="-25000">
                <a:latin typeface="Arial Narrow" pitchFamily="34" charset="0"/>
              </a:rPr>
              <a:t>1</a:t>
            </a:r>
            <a:r>
              <a:rPr lang="en-US" sz="2000">
                <a:latin typeface="Arial Narrow" pitchFamily="34" charset="0"/>
              </a:rPr>
              <a:t> = 2 dan y</a:t>
            </a:r>
            <a:r>
              <a:rPr lang="en-US" sz="2000" baseline="-25000">
                <a:latin typeface="Arial Narrow" pitchFamily="34" charset="0"/>
              </a:rPr>
              <a:t>1</a:t>
            </a:r>
            <a:r>
              <a:rPr lang="en-US" sz="2000">
                <a:latin typeface="Arial Narrow" pitchFamily="34" charset="0"/>
              </a:rPr>
              <a:t> = 2</a:t>
            </a:r>
          </a:p>
          <a:p>
            <a:r>
              <a:rPr lang="en-US" sz="2000">
                <a:latin typeface="Arial Narrow" pitchFamily="34" charset="0"/>
              </a:rPr>
              <a:t>2x + 2y = 8</a:t>
            </a:r>
          </a:p>
          <a:p>
            <a:r>
              <a:rPr lang="en-US" sz="2000">
                <a:latin typeface="Arial Narrow" pitchFamily="34" charset="0"/>
              </a:rPr>
              <a:t>  x +   y = 4</a:t>
            </a:r>
            <a:endParaRPr lang="en-US" sz="1600">
              <a:latin typeface="Arial Narrow" pitchFamily="34" charset="0"/>
            </a:endParaRPr>
          </a:p>
        </p:txBody>
      </p:sp>
      <p:sp>
        <p:nvSpPr>
          <p:cNvPr id="11274" name="TextBox 25"/>
          <p:cNvSpPr txBox="1">
            <a:spLocks noChangeArrowheads="1"/>
          </p:cNvSpPr>
          <p:nvPr/>
        </p:nvSpPr>
        <p:spPr bwMode="auto">
          <a:xfrm>
            <a:off x="1928813" y="22145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Jawab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71600" y="1166812"/>
            <a:ext cx="7286625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7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>
                <a:latin typeface="Arial" pitchFamily="34" charset="0"/>
                <a:cs typeface="Arial" pitchFamily="34" charset="0"/>
              </a:rPr>
              <a:t>persamaan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>
                <a:latin typeface="Arial" pitchFamily="34" charset="0"/>
                <a:cs typeface="Arial" pitchFamily="34" charset="0"/>
              </a:rPr>
              <a:t>garis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>
                <a:latin typeface="Arial" pitchFamily="34" charset="0"/>
                <a:cs typeface="Arial" pitchFamily="34" charset="0"/>
              </a:rPr>
              <a:t>singgung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>
                <a:latin typeface="Arial" pitchFamily="34" charset="0"/>
                <a:cs typeface="Arial" pitchFamily="34" charset="0"/>
              </a:rPr>
              <a:t>lingkaran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L: (x-a)</a:t>
            </a:r>
            <a:r>
              <a:rPr lang="en-US" sz="17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i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700" b="1" i="1" dirty="0">
                <a:latin typeface="Arial" pitchFamily="34" charset="0"/>
                <a:cs typeface="Arial" pitchFamily="34" charset="0"/>
              </a:rPr>
              <a:t>+(y-b)</a:t>
            </a:r>
            <a:r>
              <a:rPr lang="en-US" sz="1700" b="1" i="1" baseline="30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1700" b="1" i="1" dirty="0">
                <a:latin typeface="Arial" pitchFamily="34" charset="0"/>
                <a:cs typeface="Arial" pitchFamily="34" charset="0"/>
              </a:rPr>
              <a:t> =r</a:t>
            </a:r>
            <a:r>
              <a:rPr lang="en-US" sz="1700" b="1" i="1" baseline="30000" dirty="0"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defRPr/>
            </a:pPr>
            <a:endParaRPr lang="en-US" sz="1050" i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 err="1">
                <a:latin typeface="Times New Roman" pitchFamily="18" charset="0"/>
                <a:cs typeface="Arial" pitchFamily="34" charset="0"/>
              </a:rPr>
              <a:t>Titik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P(x</a:t>
            </a:r>
            <a:r>
              <a:rPr lang="en-US" sz="2000" i="1" baseline="-25000" dirty="0">
                <a:latin typeface="Times New Roman" pitchFamily="18" charset="0"/>
                <a:cs typeface="Arial" pitchFamily="34" charset="0"/>
              </a:rPr>
              <a:t>1,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y</a:t>
            </a:r>
            <a:r>
              <a:rPr lang="en-US" sz="2000" i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terletak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pada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lingkaran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L :(x-a)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baseline="30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+(y-b) </a:t>
            </a:r>
            <a:r>
              <a:rPr lang="en-US" sz="2000" i="1" baseline="30000" dirty="0">
                <a:latin typeface="Times New Roman" pitchFamily="18" charset="0"/>
                <a:cs typeface="Arial" pitchFamily="34" charset="0"/>
              </a:rPr>
              <a:t>2  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=r </a:t>
            </a:r>
            <a:r>
              <a:rPr lang="en-US" sz="2000" i="1" baseline="30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maka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,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(</a:t>
            </a:r>
            <a:r>
              <a:rPr lang="en-US" sz="2000" b="1" i="1" dirty="0">
                <a:latin typeface="Times New Roman" pitchFamily="18" charset="0"/>
                <a:cs typeface="Arial" pitchFamily="34" charset="0"/>
              </a:rPr>
              <a:t>x</a:t>
            </a:r>
            <a:r>
              <a:rPr lang="en-US" sz="2000" b="1" i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i="1" dirty="0">
                <a:latin typeface="Times New Roman" pitchFamily="18" charset="0"/>
                <a:cs typeface="Arial" pitchFamily="34" charset="0"/>
              </a:rPr>
              <a:t>-a)² +(y</a:t>
            </a:r>
            <a:r>
              <a:rPr lang="en-US" sz="2000" b="1" i="1" baseline="-25000" dirty="0">
                <a:latin typeface="Times New Roman" pitchFamily="18" charset="0"/>
                <a:cs typeface="Arial" pitchFamily="34" charset="0"/>
              </a:rPr>
              <a:t>1-</a:t>
            </a:r>
            <a:r>
              <a:rPr lang="en-US" sz="2000" b="1" i="1" dirty="0">
                <a:latin typeface="Times New Roman" pitchFamily="18" charset="0"/>
                <a:cs typeface="Arial" pitchFamily="34" charset="0"/>
              </a:rPr>
              <a:t>b)²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sz="2000" b="1" i="1" dirty="0">
                <a:latin typeface="Times New Roman" pitchFamily="18" charset="0"/>
                <a:cs typeface="Arial" pitchFamily="34" charset="0"/>
              </a:rPr>
              <a:t>r²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1400" i="1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Gradien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MP 	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2000" b="1" dirty="0" err="1"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2000" baseline="-25000" dirty="0" err="1">
                <a:latin typeface="Times New Roman" pitchFamily="18" charset="0"/>
                <a:cs typeface="Arial" pitchFamily="34" charset="0"/>
              </a:rPr>
              <a:t>MP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 .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Arial" pitchFamily="34" charset="0"/>
              </a:rPr>
              <a:t>g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        	=     - 1</a:t>
            </a:r>
          </a:p>
          <a:p>
            <a:pPr>
              <a:defRPr/>
            </a:pPr>
            <a:endParaRPr lang="en-US" sz="20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2000" i="1" dirty="0">
                <a:latin typeface="Times New Roman" pitchFamily="18" charset="0"/>
                <a:cs typeface="Arial" pitchFamily="34" charset="0"/>
              </a:rPr>
              <a:t>               .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m</a:t>
            </a:r>
            <a:r>
              <a:rPr lang="en-US" sz="2000" baseline="-25000" dirty="0">
                <a:latin typeface="Times New Roman" pitchFamily="18" charset="0"/>
                <a:cs typeface="Arial" pitchFamily="34" charset="0"/>
              </a:rPr>
              <a:t>g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    	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     - 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1</a:t>
            </a:r>
          </a:p>
          <a:p>
            <a:pPr>
              <a:defRPr/>
            </a:pPr>
            <a:endParaRPr lang="en-US" sz="2000" i="1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20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2000" i="1" dirty="0">
                <a:latin typeface="Times New Roman" pitchFamily="18" charset="0"/>
                <a:cs typeface="Arial" pitchFamily="34" charset="0"/>
              </a:rPr>
              <a:t> 	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Arial" pitchFamily="34" charset="0"/>
              </a:rPr>
              <a:t>g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 	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</a:t>
            </a:r>
          </a:p>
          <a:p>
            <a:pPr>
              <a:defRPr/>
            </a:pPr>
            <a:endParaRPr lang="en-US" sz="20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800" dirty="0">
              <a:latin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Jadi,gradien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garis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singgungnya</a:t>
            </a:r>
            <a:r>
              <a:rPr lang="en-US" sz="2000" i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pitchFamily="34" charset="0"/>
              </a:rPr>
              <a:t>adalah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149725" y="2273300"/>
          <a:ext cx="857250" cy="911225"/>
        </p:xfrm>
        <a:graphic>
          <a:graphicData uri="http://schemas.openxmlformats.org/presentationml/2006/ole">
            <p:oleObj spid="_x0000_s95234" name="Equation" r:id="rId3" imgW="406080" imgH="4316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28813" y="3517900"/>
          <a:ext cx="857250" cy="911225"/>
        </p:xfrm>
        <a:graphic>
          <a:graphicData uri="http://schemas.openxmlformats.org/presentationml/2006/ole">
            <p:oleObj spid="_x0000_s95235" name="Equation" r:id="rId4" imgW="406080" imgH="431640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4000500" y="4375150"/>
          <a:ext cx="1098550" cy="911225"/>
        </p:xfrm>
        <a:graphic>
          <a:graphicData uri="http://schemas.openxmlformats.org/presentationml/2006/ole">
            <p:oleObj spid="_x0000_s95236" name="Equation" r:id="rId5" imgW="520560" imgH="43164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134100" y="5143500"/>
          <a:ext cx="1795463" cy="911225"/>
        </p:xfrm>
        <a:graphic>
          <a:graphicData uri="http://schemas.openxmlformats.org/presentationml/2006/ole">
            <p:oleObj spid="_x0000_s95237" name="Equation" r:id="rId6" imgW="850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>
            <a:hlinkClick r:id="" action="ppaction://hlinkshowjump?jump=nextslide"/>
          </p:cNvPr>
          <p:cNvSpPr/>
          <p:nvPr/>
        </p:nvSpPr>
        <p:spPr>
          <a:xfrm>
            <a:off x="8429652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hlinkClick r:id="" action="ppaction://hlinkshowjump?jump=previousslide"/>
          </p:cNvPr>
          <p:cNvSpPr/>
          <p:nvPr/>
        </p:nvSpPr>
        <p:spPr>
          <a:xfrm rot="10800000">
            <a:off x="357158" y="6215082"/>
            <a:ext cx="500066" cy="3571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914400" y="685800"/>
            <a:ext cx="728662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 dirty="0" err="1">
                <a:latin typeface="Arial Narrow" pitchFamily="34" charset="0"/>
              </a:rPr>
              <a:t>Untuk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mencari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persamaan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garis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singgungnya,kita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masukkan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gradien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tadi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ke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dalam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persamaan</a:t>
            </a:r>
            <a:r>
              <a:rPr lang="en-US" sz="2800" i="1" dirty="0">
                <a:latin typeface="Arial Narrow" pitchFamily="34" charset="0"/>
              </a:rPr>
              <a:t> :</a:t>
            </a:r>
            <a:endParaRPr lang="en-US" sz="2800" dirty="0">
              <a:latin typeface="Arial Narrow" pitchFamily="34" charset="0"/>
            </a:endParaRPr>
          </a:p>
          <a:p>
            <a:r>
              <a:rPr lang="en-US" sz="2800" i="1" dirty="0">
                <a:latin typeface="Arial Narrow" pitchFamily="34" charset="0"/>
              </a:rPr>
              <a:t>y -y</a:t>
            </a:r>
            <a:r>
              <a:rPr lang="en-US" sz="2800" i="1" baseline="-25000" dirty="0">
                <a:latin typeface="Arial Narrow" pitchFamily="34" charset="0"/>
              </a:rPr>
              <a:t>1 </a:t>
            </a:r>
            <a:r>
              <a:rPr lang="en-US" sz="2800" i="1" dirty="0">
                <a:latin typeface="Arial Narrow" pitchFamily="34" charset="0"/>
              </a:rPr>
              <a:t>  =  m(x-x</a:t>
            </a:r>
            <a:r>
              <a:rPr lang="en-US" sz="2800" i="1" baseline="-25000" dirty="0">
                <a:latin typeface="Arial Narrow" pitchFamily="34" charset="0"/>
              </a:rPr>
              <a:t>1</a:t>
            </a:r>
            <a:r>
              <a:rPr lang="en-US" sz="2800" i="1" dirty="0">
                <a:latin typeface="Arial Narrow" pitchFamily="34" charset="0"/>
              </a:rPr>
              <a:t>)</a:t>
            </a:r>
            <a:endParaRPr lang="en-US" sz="2800" dirty="0">
              <a:latin typeface="Arial Narrow" pitchFamily="34" charset="0"/>
            </a:endParaRPr>
          </a:p>
          <a:p>
            <a:endParaRPr lang="en-US" sz="2800" i="1" dirty="0">
              <a:latin typeface="Arial Narrow" pitchFamily="34" charset="0"/>
            </a:endParaRPr>
          </a:p>
          <a:p>
            <a:r>
              <a:rPr lang="en-US" sz="2800" i="1" dirty="0" err="1">
                <a:latin typeface="Arial Narrow" pitchFamily="34" charset="0"/>
              </a:rPr>
              <a:t>Maka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kita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akan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menemukan</a:t>
            </a:r>
            <a:r>
              <a:rPr lang="en-US" sz="2800" i="1" dirty="0">
                <a:latin typeface="Arial Narrow" pitchFamily="34" charset="0"/>
              </a:rPr>
              <a:t>  </a:t>
            </a:r>
            <a:r>
              <a:rPr lang="en-US" sz="2800" i="1" dirty="0" err="1">
                <a:latin typeface="Arial Narrow" pitchFamily="34" charset="0"/>
              </a:rPr>
              <a:t>persamaan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garis</a:t>
            </a:r>
            <a:r>
              <a:rPr lang="en-US" sz="2800" i="1" dirty="0">
                <a:latin typeface="Arial Narrow" pitchFamily="34" charset="0"/>
              </a:rPr>
              <a:t>     </a:t>
            </a:r>
            <a:r>
              <a:rPr lang="en-US" sz="2800" i="1" dirty="0" err="1">
                <a:latin typeface="Arial Narrow" pitchFamily="34" charset="0"/>
              </a:rPr>
              <a:t>singgungnya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di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Titik</a:t>
            </a:r>
            <a:r>
              <a:rPr lang="en-US" sz="2800" i="1" dirty="0">
                <a:latin typeface="Arial Narrow" pitchFamily="34" charset="0"/>
              </a:rPr>
              <a:t> P(x</a:t>
            </a:r>
            <a:r>
              <a:rPr lang="en-US" sz="2800" i="1" baseline="-25000" dirty="0">
                <a:latin typeface="Arial Narrow" pitchFamily="34" charset="0"/>
              </a:rPr>
              <a:t>1</a:t>
            </a:r>
            <a:r>
              <a:rPr lang="en-US" sz="2800" i="1" dirty="0">
                <a:latin typeface="Arial Narrow" pitchFamily="34" charset="0"/>
              </a:rPr>
              <a:t>,y</a:t>
            </a:r>
            <a:r>
              <a:rPr lang="en-US" sz="2800" i="1" baseline="-25000" dirty="0">
                <a:latin typeface="Arial Narrow" pitchFamily="34" charset="0"/>
              </a:rPr>
              <a:t>1) </a:t>
            </a:r>
            <a:r>
              <a:rPr lang="en-US" sz="2800" i="1" dirty="0">
                <a:latin typeface="Arial Narrow" pitchFamily="34" charset="0"/>
              </a:rPr>
              <a:t>yang </a:t>
            </a:r>
            <a:r>
              <a:rPr lang="en-US" sz="2800" i="1" dirty="0" err="1">
                <a:latin typeface="Arial Narrow" pitchFamily="34" charset="0"/>
              </a:rPr>
              <a:t>terletak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pada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lingkaran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L : (x-a)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baseline="30000" dirty="0">
                <a:latin typeface="Arial Narrow" pitchFamily="34" charset="0"/>
              </a:rPr>
              <a:t>2 </a:t>
            </a:r>
            <a:r>
              <a:rPr lang="en-US" sz="2800" i="1" dirty="0">
                <a:latin typeface="Arial Narrow" pitchFamily="34" charset="0"/>
              </a:rPr>
              <a:t>+ (y-b)</a:t>
            </a:r>
            <a:r>
              <a:rPr lang="en-US" sz="2800" i="1" baseline="30000" dirty="0">
                <a:latin typeface="Arial Narrow" pitchFamily="34" charset="0"/>
              </a:rPr>
              <a:t>2 </a:t>
            </a:r>
            <a:r>
              <a:rPr lang="en-US" sz="2800" i="1" dirty="0">
                <a:latin typeface="Arial Narrow" pitchFamily="34" charset="0"/>
              </a:rPr>
              <a:t> = r</a:t>
            </a:r>
            <a:r>
              <a:rPr lang="en-US" sz="2800" i="1" baseline="30000" dirty="0">
                <a:latin typeface="Arial Narrow" pitchFamily="34" charset="0"/>
              </a:rPr>
              <a:t>2</a:t>
            </a:r>
            <a:r>
              <a:rPr lang="en-US" sz="2800" i="1" baseline="-25000" dirty="0">
                <a:latin typeface="Arial Narrow" pitchFamily="34" charset="0"/>
              </a:rPr>
              <a:t> </a:t>
            </a:r>
            <a:r>
              <a:rPr lang="en-US" sz="2800" i="1" dirty="0">
                <a:latin typeface="Arial Narrow" pitchFamily="34" charset="0"/>
              </a:rPr>
              <a:t> </a:t>
            </a:r>
            <a:r>
              <a:rPr lang="en-US" sz="2800" i="1" dirty="0" err="1">
                <a:latin typeface="Arial Narrow" pitchFamily="34" charset="0"/>
              </a:rPr>
              <a:t>adalah</a:t>
            </a:r>
            <a:endParaRPr lang="en-US" sz="2800" dirty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43125" y="4286250"/>
            <a:ext cx="6286500" cy="86201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i="1" dirty="0">
                <a:latin typeface="Comic Sans MS" pitchFamily="66" charset="0"/>
                <a:cs typeface="Arial" pitchFamily="34" charset="0"/>
              </a:rPr>
              <a:t>(x</a:t>
            </a:r>
            <a:r>
              <a:rPr lang="en-US" sz="3200" i="1" baseline="-25000" dirty="0">
                <a:latin typeface="Comic Sans MS" pitchFamily="66" charset="0"/>
                <a:cs typeface="Arial" pitchFamily="34" charset="0"/>
              </a:rPr>
              <a:t>1 </a:t>
            </a:r>
            <a:r>
              <a:rPr lang="en-US" sz="3200" i="1" dirty="0">
                <a:latin typeface="Comic Sans MS" pitchFamily="66" charset="0"/>
                <a:cs typeface="Arial" pitchFamily="34" charset="0"/>
              </a:rPr>
              <a:t>- a)(x - a)+(y</a:t>
            </a:r>
            <a:r>
              <a:rPr lang="en-US" sz="3200" i="1" baseline="-25000" dirty="0">
                <a:latin typeface="Comic Sans MS" pitchFamily="66" charset="0"/>
                <a:cs typeface="Arial" pitchFamily="34" charset="0"/>
              </a:rPr>
              <a:t>1</a:t>
            </a:r>
            <a:r>
              <a:rPr lang="en-US" sz="3200" i="1" dirty="0">
                <a:latin typeface="Comic Sans MS" pitchFamily="66" charset="0"/>
                <a:cs typeface="Arial" pitchFamily="34" charset="0"/>
              </a:rPr>
              <a:t> – b)(y - b) =  r²</a:t>
            </a:r>
            <a:endParaRPr lang="en-US" sz="3200" dirty="0">
              <a:latin typeface="Comic Sans MS" pitchFamily="66" charset="0"/>
              <a:cs typeface="Arial" pitchFamily="34" charset="0"/>
            </a:endParaRPr>
          </a:p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957</Words>
  <Application>Microsoft Office PowerPoint</Application>
  <PresentationFormat>On-screen Show (4:3)</PresentationFormat>
  <Paragraphs>154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69</cp:revision>
  <dcterms:created xsi:type="dcterms:W3CDTF">2013-02-08T01:55:00Z</dcterms:created>
  <dcterms:modified xsi:type="dcterms:W3CDTF">2015-05-13T07:05:27Z</dcterms:modified>
</cp:coreProperties>
</file>