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873901-D00F-440A-9714-0C51B61173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2BD36-393E-4EE5-8351-D8FC22DBA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57C39A-9D9A-41AB-A086-A9862982C4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7155D-E92E-4A4F-8D98-915C8348D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dirty="0" smtClean="0"/>
              <a:t>PARABOLA   </a:t>
            </a:r>
            <a:r>
              <a:rPr lang="en-US" b="1" dirty="0" err="1" smtClean="0"/>
              <a:t>dan</a:t>
            </a:r>
            <a:r>
              <a:rPr lang="en-US" b="1" dirty="0" smtClean="0"/>
              <a:t> HYPERBOLA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6248400" cy="1371600"/>
          </a:xfrm>
        </p:spPr>
        <p:txBody>
          <a:bodyPr/>
          <a:lstStyle/>
          <a:p>
            <a:pPr marL="400050" lvl="1" indent="-400050">
              <a:buFont typeface="Courier New" pitchFamily="49" charset="0"/>
              <a:buChar char="o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Persamaan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hiperbola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00050" lvl="1" indent="-400050">
              <a:buFont typeface="Courier New" pitchFamily="49" charset="0"/>
              <a:buChar char="o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Membedakan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parabola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hiperbola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00050" indent="-400050">
              <a:buFont typeface="Courier New" pitchFamily="49" charset="0"/>
              <a:buChar char="o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persamaan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hiperbola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4495800" y="838200"/>
            <a:ext cx="0" cy="441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990600" y="2971800"/>
            <a:ext cx="7239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1676400" y="9906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 rot="10800000">
            <a:off x="5486400" y="11430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727325" y="265588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19800" y="266223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2819400" y="1524000"/>
            <a:ext cx="39624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6096000" y="1524000"/>
            <a:ext cx="6858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080125" y="2936875"/>
            <a:ext cx="920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F(c,0)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057400" y="3048000"/>
            <a:ext cx="1123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F’(-c,0)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181600" y="28956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352800" y="2971800"/>
            <a:ext cx="506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A’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858000" y="1295400"/>
            <a:ext cx="938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P(x,y)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71600" y="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57200" y="457200"/>
            <a:ext cx="32972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 i="1">
                <a:solidFill>
                  <a:srgbClr val="006600"/>
                </a:solidFill>
                <a:latin typeface="Times New Roman" pitchFamily="18" charset="0"/>
              </a:rPr>
              <a:t>Direktrix &amp; Eksentrisitet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3886200" y="1066800"/>
            <a:ext cx="0" cy="41148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092700" y="1066800"/>
            <a:ext cx="0" cy="4267200"/>
          </a:xfrm>
          <a:prstGeom prst="line">
            <a:avLst/>
          </a:prstGeom>
          <a:noFill/>
          <a:ln w="381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>
            <a:off x="5105400" y="1504950"/>
            <a:ext cx="1676400" cy="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5486400"/>
            <a:ext cx="7810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000" b="1">
                <a:latin typeface="Times New Roman" pitchFamily="18" charset="0"/>
              </a:rPr>
              <a:t>X = k</a:t>
            </a:r>
            <a:endParaRPr kumimoji="1"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895600" y="5410200"/>
            <a:ext cx="92868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000" b="1">
                <a:latin typeface="Times New Roman" pitchFamily="18" charset="0"/>
              </a:rPr>
              <a:t>X = - k</a:t>
            </a:r>
            <a:endParaRPr kumimoji="1"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5257800" y="685800"/>
            <a:ext cx="4587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L</a:t>
            </a:r>
            <a:r>
              <a:rPr kumimoji="1" lang="en-US" sz="1400">
                <a:latin typeface="Times New Roman" pitchFamily="18" charset="0"/>
              </a:rPr>
              <a:t>1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429000" y="533400"/>
            <a:ext cx="4587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L</a:t>
            </a:r>
            <a:r>
              <a:rPr kumimoji="1" lang="en-US" sz="14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4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24" grpId="0" animBg="1"/>
      <p:bldP spid="34825" grpId="0" animBg="1"/>
      <p:bldP spid="34825" grpId="1" animBg="1"/>
      <p:bldP spid="34833" grpId="0" animBg="1"/>
      <p:bldP spid="34834" grpId="0" animBg="1"/>
      <p:bldP spid="348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Eksentrisitet dan direktrix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Ambil PF : PL =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Jika P di A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– a = e ( a – k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– a = ea – ek …………(1)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Jika P di A1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+ a = e ( a + k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+ a = e ( a + k ) ……….(2)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Dari (1) dan (2)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– a = ea – ek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+ a = ea + ek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2c = 2ea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  e = c / a   ……………..(3)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(3) Ke (2)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C + a = c/a ( a+ k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      a² = 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smtClean="0"/>
              <a:t>      k = a² /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495800" y="838200"/>
            <a:ext cx="0" cy="441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990600" y="3048000"/>
            <a:ext cx="7239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Freeform 4"/>
          <p:cNvSpPr>
            <a:spLocks/>
          </p:cNvSpPr>
          <p:nvPr/>
        </p:nvSpPr>
        <p:spPr bwMode="auto">
          <a:xfrm>
            <a:off x="1676400" y="9906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 rot="10800000">
            <a:off x="5486400" y="1066800"/>
            <a:ext cx="1981200" cy="41148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2727325" y="2727325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5976938" y="2705100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2819400" y="1524000"/>
            <a:ext cx="39624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6096000" y="1524000"/>
            <a:ext cx="6858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6080125" y="2936875"/>
            <a:ext cx="920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F(c,0)</a:t>
            </a:r>
          </a:p>
        </p:txBody>
      </p:sp>
      <p:sp>
        <p:nvSpPr>
          <p:cNvPr id="4109" name="Text Box 11"/>
          <p:cNvSpPr txBox="1">
            <a:spLocks noChangeArrowheads="1"/>
          </p:cNvSpPr>
          <p:nvPr/>
        </p:nvSpPr>
        <p:spPr bwMode="auto">
          <a:xfrm>
            <a:off x="2057400" y="3048000"/>
            <a:ext cx="1123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F’(-c,0)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181600" y="28956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352800" y="2971800"/>
            <a:ext cx="506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A’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858000" y="1295400"/>
            <a:ext cx="938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P(x,y)</a:t>
            </a:r>
          </a:p>
        </p:txBody>
      </p:sp>
      <p:sp>
        <p:nvSpPr>
          <p:cNvPr id="4113" name="Text Box 15"/>
          <p:cNvSpPr txBox="1">
            <a:spLocks noChangeArrowheads="1"/>
          </p:cNvSpPr>
          <p:nvPr/>
        </p:nvSpPr>
        <p:spPr bwMode="auto">
          <a:xfrm>
            <a:off x="1371600" y="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1295400" y="304800"/>
            <a:ext cx="2492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 i="1">
                <a:solidFill>
                  <a:srgbClr val="006600"/>
                </a:solidFill>
                <a:latin typeface="Times New Roman" pitchFamily="18" charset="0"/>
              </a:rPr>
              <a:t>Asimtot Hiperbola</a:t>
            </a:r>
          </a:p>
        </p:txBody>
      </p:sp>
      <p:sp>
        <p:nvSpPr>
          <p:cNvPr id="4115" name="Line 22"/>
          <p:cNvSpPr>
            <a:spLocks noChangeShapeType="1"/>
          </p:cNvSpPr>
          <p:nvPr/>
        </p:nvSpPr>
        <p:spPr bwMode="auto">
          <a:xfrm flipV="1">
            <a:off x="5486400" y="2286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23"/>
          <p:cNvSpPr>
            <a:spLocks noChangeShapeType="1"/>
          </p:cNvSpPr>
          <p:nvPr/>
        </p:nvSpPr>
        <p:spPr bwMode="auto">
          <a:xfrm flipV="1">
            <a:off x="3457575" y="2286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24"/>
          <p:cNvSpPr>
            <a:spLocks noChangeShapeType="1"/>
          </p:cNvSpPr>
          <p:nvPr/>
        </p:nvSpPr>
        <p:spPr bwMode="auto">
          <a:xfrm flipV="1">
            <a:off x="1752600" y="990600"/>
            <a:ext cx="5638800" cy="3962400"/>
          </a:xfrm>
          <a:prstGeom prst="line">
            <a:avLst/>
          </a:prstGeom>
          <a:noFill/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25"/>
          <p:cNvSpPr>
            <a:spLocks noChangeShapeType="1"/>
          </p:cNvSpPr>
          <p:nvPr/>
        </p:nvSpPr>
        <p:spPr bwMode="auto">
          <a:xfrm>
            <a:off x="1828800" y="1066800"/>
            <a:ext cx="5638800" cy="4210050"/>
          </a:xfrm>
          <a:prstGeom prst="line">
            <a:avLst/>
          </a:prstGeom>
          <a:noFill/>
          <a:ln w="12700" cap="sq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26"/>
          <p:cNvSpPr>
            <a:spLocks noChangeShapeType="1"/>
          </p:cNvSpPr>
          <p:nvPr/>
        </p:nvSpPr>
        <p:spPr bwMode="auto">
          <a:xfrm>
            <a:off x="3429000" y="2314575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20" name="Rectangle 2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1600200" y="5029200"/>
          <a:ext cx="838200" cy="533400"/>
        </p:xfrm>
        <a:graphic>
          <a:graphicData uri="http://schemas.openxmlformats.org/presentationml/2006/ole">
            <p:oleObj spid="_x0000_s4098" name="Equation" r:id="rId3" imgW="545760" imgH="393480" progId="Equation.3">
              <p:embed/>
            </p:oleObj>
          </a:graphicData>
        </a:graphic>
      </p:graphicFrame>
      <p:graphicFrame>
        <p:nvGraphicFramePr>
          <p:cNvPr id="4099" name="Object 29"/>
          <p:cNvGraphicFramePr>
            <a:graphicFrameLocks noChangeAspect="1"/>
          </p:cNvGraphicFramePr>
          <p:nvPr>
            <p:ph/>
          </p:nvPr>
        </p:nvGraphicFramePr>
        <p:xfrm>
          <a:off x="4248150" y="2928938"/>
          <a:ext cx="647700" cy="393700"/>
        </p:xfrm>
        <a:graphic>
          <a:graphicData uri="http://schemas.openxmlformats.org/presentationml/2006/ole">
            <p:oleObj spid="_x0000_s4099" name="Equation" r:id="rId4" imgW="647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6" grpId="0" animBg="1"/>
      <p:bldP spid="27657" grpId="0" animBg="1"/>
      <p:bldP spid="276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77875"/>
          </a:xfrm>
        </p:spPr>
        <p:txBody>
          <a:bodyPr/>
          <a:lstStyle/>
          <a:p>
            <a:pPr eaLnBrk="1" hangingPunct="1"/>
            <a:r>
              <a:rPr lang="en-US" sz="3000" b="0" dirty="0" err="1" smtClean="0"/>
              <a:t>Latihan</a:t>
            </a:r>
            <a:endParaRPr lang="en-US" sz="3000" b="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066800"/>
            <a:ext cx="7620000" cy="5257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>
                <a:latin typeface="Baskerville Old Face" pitchFamily="18" charset="0"/>
              </a:rPr>
              <a:t>Diketahui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dengan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persamaan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	9x² - 16y² = 144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	a. </a:t>
            </a:r>
            <a:r>
              <a:rPr lang="en-US" sz="2000" dirty="0" err="1" smtClean="0">
                <a:latin typeface="Baskerville Old Face" pitchFamily="18" charset="0"/>
              </a:rPr>
              <a:t>Tentukan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persamaan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garis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asimtotnya</a:t>
            </a: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	b. </a:t>
            </a:r>
            <a:r>
              <a:rPr lang="en-US" sz="2000" dirty="0" err="1" smtClean="0">
                <a:latin typeface="Baskerville Old Face" pitchFamily="18" charset="0"/>
              </a:rPr>
              <a:t>Tentukan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nilai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eksentrisitasnya</a:t>
            </a: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	 c. </a:t>
            </a:r>
            <a:r>
              <a:rPr lang="en-US" sz="2000" dirty="0" err="1" smtClean="0">
                <a:latin typeface="Baskerville Old Face" pitchFamily="18" charset="0"/>
              </a:rPr>
              <a:t>Gambarkan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tersebut</a:t>
            </a: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000" dirty="0" err="1" smtClean="0">
                <a:latin typeface="Baskerville Old Face" pitchFamily="18" charset="0"/>
              </a:rPr>
              <a:t>Kalau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eksentrisitet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suatu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adalah</a:t>
            </a:r>
            <a:r>
              <a:rPr lang="en-US" sz="2000" dirty="0" smtClean="0">
                <a:latin typeface="Baskerville Old Face" pitchFamily="18" charset="0"/>
              </a:rPr>
              <a:t> 13/12, </a:t>
            </a:r>
            <a:r>
              <a:rPr lang="en-US" sz="2000" dirty="0" err="1" smtClean="0">
                <a:latin typeface="Baskerville Old Face" pitchFamily="18" charset="0"/>
              </a:rPr>
              <a:t>sedangkan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jarak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antara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kedua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fokus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adalah</a:t>
            </a:r>
            <a:r>
              <a:rPr lang="en-US" sz="2000" dirty="0" smtClean="0">
                <a:latin typeface="Baskerville Old Face" pitchFamily="18" charset="0"/>
              </a:rPr>
              <a:t> 39, </a:t>
            </a:r>
            <a:r>
              <a:rPr lang="en-US" sz="2000" dirty="0" err="1" smtClean="0">
                <a:latin typeface="Baskerville Old Face" pitchFamily="18" charset="0"/>
              </a:rPr>
              <a:t>tentukan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persamaan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pusatnya</a:t>
            </a: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3.	</a:t>
            </a:r>
            <a:r>
              <a:rPr lang="en-US" sz="2000" dirty="0" err="1" smtClean="0">
                <a:latin typeface="Baskerville Old Face" pitchFamily="18" charset="0"/>
              </a:rPr>
              <a:t>Gambarlah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grafik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r>
              <a:rPr lang="en-US" sz="2000" dirty="0" smtClean="0">
                <a:latin typeface="Baskerville Old Face" pitchFamily="18" charset="0"/>
              </a:rPr>
              <a:t>  9x² - 16y² - 36x – 32y – 124 = 0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Baskerville Old Face" pitchFamily="18" charset="0"/>
              </a:rPr>
              <a:t>	</a:t>
            </a:r>
            <a:r>
              <a:rPr lang="en-US" sz="2000" dirty="0" err="1" smtClean="0">
                <a:latin typeface="Baskerville Old Face" pitchFamily="18" charset="0"/>
              </a:rPr>
              <a:t>Tentukan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koordinat-koordinat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kedua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fokus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dan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kedua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puncaknya</a:t>
            </a: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000" dirty="0" err="1" smtClean="0">
                <a:latin typeface="Baskerville Old Face" pitchFamily="18" charset="0"/>
              </a:rPr>
              <a:t>Tentukan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persamaan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r>
              <a:rPr lang="en-US" sz="2000" dirty="0" smtClean="0">
                <a:latin typeface="Baskerville Old Face" pitchFamily="18" charset="0"/>
              </a:rPr>
              <a:t> yang </a:t>
            </a:r>
            <a:r>
              <a:rPr lang="en-US" sz="2000" dirty="0" err="1" smtClean="0">
                <a:latin typeface="Baskerville Old Face" pitchFamily="18" charset="0"/>
              </a:rPr>
              <a:t>berpusat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di</a:t>
            </a:r>
            <a:r>
              <a:rPr lang="en-US" sz="2000" dirty="0" smtClean="0">
                <a:latin typeface="Baskerville Old Face" pitchFamily="18" charset="0"/>
              </a:rPr>
              <a:t> (0,0), </a:t>
            </a:r>
            <a:r>
              <a:rPr lang="en-US" sz="2000" dirty="0" err="1" smtClean="0">
                <a:latin typeface="Baskerville Old Face" pitchFamily="18" charset="0"/>
              </a:rPr>
              <a:t>sumbu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utama</a:t>
            </a:r>
            <a:r>
              <a:rPr lang="en-US" sz="2000" dirty="0" smtClean="0">
                <a:latin typeface="Baskerville Old Face" pitchFamily="18" charset="0"/>
              </a:rPr>
              <a:t> x </a:t>
            </a:r>
            <a:r>
              <a:rPr lang="en-US" sz="2000" dirty="0" err="1" smtClean="0">
                <a:latin typeface="Baskerville Old Face" pitchFamily="18" charset="0"/>
              </a:rPr>
              <a:t>serta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melalui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titik</a:t>
            </a:r>
            <a:r>
              <a:rPr lang="en-US" sz="2000" dirty="0" smtClean="0">
                <a:latin typeface="Baskerville Old Face" pitchFamily="18" charset="0"/>
              </a:rPr>
              <a:t> (3,1) </a:t>
            </a:r>
            <a:r>
              <a:rPr lang="en-US" sz="2000" dirty="0" err="1" smtClean="0">
                <a:latin typeface="Baskerville Old Face" pitchFamily="18" charset="0"/>
              </a:rPr>
              <a:t>dan</a:t>
            </a:r>
            <a:r>
              <a:rPr lang="en-US" sz="2000" dirty="0" smtClean="0">
                <a:latin typeface="Baskerville Old Face" pitchFamily="18" charset="0"/>
              </a:rPr>
              <a:t> (9,5)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endParaRPr lang="en-US" sz="2000" dirty="0" smtClean="0">
              <a:latin typeface="Baskerville Old Face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000" dirty="0" err="1" smtClean="0">
                <a:latin typeface="Baskerville Old Face" pitchFamily="18" charset="0"/>
              </a:rPr>
              <a:t>Buktikan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Direktrik</a:t>
            </a:r>
            <a:r>
              <a:rPr lang="en-US" sz="2000" dirty="0" smtClean="0">
                <a:latin typeface="Baskerville Old Face" pitchFamily="18" charset="0"/>
              </a:rPr>
              <a:t>, </a:t>
            </a:r>
            <a:r>
              <a:rPr lang="en-US" sz="2000" dirty="0" err="1" smtClean="0">
                <a:latin typeface="Baskerville Old Face" pitchFamily="18" charset="0"/>
              </a:rPr>
              <a:t>eksentrisitet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dan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asimtot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000" dirty="0" err="1" smtClean="0">
                <a:latin typeface="Baskerville Old Face" pitchFamily="18" charset="0"/>
              </a:rPr>
              <a:t>hiperbola</a:t>
            </a:r>
            <a:endParaRPr lang="el-GR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endParaRPr lang="en-US" sz="20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  <a:cs typeface="Tahoma" pitchFamily="34" charset="0"/>
              </a:rPr>
              <a:t>HIPERBOLA</a:t>
            </a:r>
            <a:br>
              <a:rPr lang="en-US" dirty="0" smtClean="0">
                <a:latin typeface="Algerian" pitchFamily="82" charset="0"/>
                <a:cs typeface="Tahoma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91413" cy="1143000"/>
          </a:xfrm>
        </p:spPr>
        <p:txBody>
          <a:bodyPr/>
          <a:lstStyle/>
          <a:p>
            <a:pPr eaLnBrk="1" hangingPunct="1"/>
            <a:r>
              <a:rPr lang="en-US" smtClean="0"/>
              <a:t>Definisi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717800"/>
            <a:ext cx="7308850" cy="3413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Hiperbola adalah tempat kedudukan titik-titik dimana selisih jaraknya terhadap dua titik tertentu tetap harganya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8"/>
          <p:cNvSpPr>
            <a:spLocks noChangeShapeType="1"/>
          </p:cNvSpPr>
          <p:nvPr/>
        </p:nvSpPr>
        <p:spPr bwMode="auto">
          <a:xfrm>
            <a:off x="4495800" y="838200"/>
            <a:ext cx="0" cy="441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5" name="Line 9"/>
          <p:cNvSpPr>
            <a:spLocks noChangeShapeType="1"/>
          </p:cNvSpPr>
          <p:nvPr/>
        </p:nvSpPr>
        <p:spPr bwMode="auto">
          <a:xfrm>
            <a:off x="990600" y="2971800"/>
            <a:ext cx="7239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1676400" y="9906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 rot="10800000">
            <a:off x="5486400" y="11430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2727325" y="265588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6019800" y="266223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2819400" y="2209800"/>
            <a:ext cx="3124200" cy="7620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 flipV="1">
            <a:off x="2057400" y="1295400"/>
            <a:ext cx="41148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057400" y="1295400"/>
            <a:ext cx="7620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943600" y="2209800"/>
            <a:ext cx="152400" cy="7620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2819400" y="1524000"/>
            <a:ext cx="39624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6096000" y="1524000"/>
            <a:ext cx="6858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6080125" y="2936875"/>
            <a:ext cx="920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F(c,0)</a:t>
            </a:r>
          </a:p>
        </p:txBody>
      </p: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2057400" y="3048000"/>
            <a:ext cx="1123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F’(-c,0)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181600" y="28956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352800" y="2971800"/>
            <a:ext cx="506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A’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858000" y="1295400"/>
            <a:ext cx="938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P(x,y)</a:t>
            </a:r>
          </a:p>
        </p:txBody>
      </p:sp>
      <p:sp>
        <p:nvSpPr>
          <p:cNvPr id="8211" name="Text Box 25"/>
          <p:cNvSpPr txBox="1">
            <a:spLocks noChangeArrowheads="1"/>
          </p:cNvSpPr>
          <p:nvPr/>
        </p:nvSpPr>
        <p:spPr bwMode="auto">
          <a:xfrm>
            <a:off x="1371600" y="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8212" name="Text Box 26"/>
          <p:cNvSpPr txBox="1">
            <a:spLocks noChangeArrowheads="1"/>
          </p:cNvSpPr>
          <p:nvPr/>
        </p:nvSpPr>
        <p:spPr bwMode="auto">
          <a:xfrm>
            <a:off x="1371600" y="457200"/>
            <a:ext cx="3789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1" lang="en-US" sz="2400">
                <a:latin typeface="Times New Roman" pitchFamily="18" charset="0"/>
              </a:rPr>
              <a:t>Hiperbola Pusat di O(0,0)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096000" y="2057400"/>
            <a:ext cx="1039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P’(x,y)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905000" y="5486400"/>
            <a:ext cx="3716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kumimoji="1" lang="en-US" sz="2400">
                <a:latin typeface="Times New Roman" pitchFamily="18" charset="0"/>
              </a:rPr>
              <a:t>PF’-PF = P’F’-P’F = … = 2a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1279525" y="-34925"/>
            <a:ext cx="2951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 i="1">
                <a:solidFill>
                  <a:srgbClr val="006600"/>
                </a:solidFill>
                <a:latin typeface="Times New Roman" pitchFamily="18" charset="0"/>
              </a:rPr>
              <a:t>Persamaan Hiperbola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1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79" grpId="0" animBg="1"/>
      <p:bldP spid="7182" grpId="0" animBg="1"/>
      <p:bldP spid="7183" grpId="0" animBg="1"/>
      <p:bldP spid="7184" grpId="0" animBg="1"/>
      <p:bldP spid="7185" grpId="0" animBg="1"/>
      <p:bldP spid="7185" grpId="1" animBg="1"/>
      <p:bldP spid="7186" grpId="0" animBg="1"/>
      <p:bldP spid="7187" grpId="0" animBg="1"/>
      <p:bldP spid="718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Pada gambar di atas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Titik puncak A (a,0),   A’(-a,0)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Sumbu simetri yang melalui kedua titik api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F’ dan F dinamakan </a:t>
            </a:r>
            <a:r>
              <a:rPr lang="en-US" i="1" smtClean="0">
                <a:solidFill>
                  <a:srgbClr val="FF0000"/>
                </a:solidFill>
              </a:rPr>
              <a:t>sumbu utama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/ sumbu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    transversal / sumbu nyata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Sumbu simetri yang melalui titik tengah F’ dan  F dan tegak lurus FF’ dinamakan </a:t>
            </a:r>
            <a:r>
              <a:rPr lang="en-US" smtClean="0">
                <a:solidFill>
                  <a:srgbClr val="FF0000"/>
                </a:solidFill>
              </a:rPr>
              <a:t>sumbu sekawan / sumbu konjugasi / sumbu imajiner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Fokus F (c,0) dan F’ (-c,0)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PF’ - PF’ = P’F’ – P’F = …. = 2a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6610350" y="3817938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706563" y="1219200"/>
          <a:ext cx="6002337" cy="533400"/>
        </p:xfrm>
        <a:graphic>
          <a:graphicData uri="http://schemas.openxmlformats.org/presentationml/2006/ole">
            <p:oleObj spid="_x0000_s1027" name="Equation" r:id="rId4" imgW="4038480" imgH="279360" progId="Equation.3">
              <p:embed/>
            </p:oleObj>
          </a:graphicData>
        </a:graphic>
      </p:graphicFrame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722438" y="1905000"/>
          <a:ext cx="5927725" cy="533400"/>
        </p:xfrm>
        <a:graphic>
          <a:graphicData uri="http://schemas.openxmlformats.org/presentationml/2006/ole">
            <p:oleObj spid="_x0000_s1028" name="Equation" r:id="rId5" imgW="4025880" imgH="279360" progId="Equation.3">
              <p:embed/>
            </p:oleObj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600200" y="2667000"/>
            <a:ext cx="3897313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kumimoji="1" lang="en-US">
                <a:latin typeface="Times New Roman" pitchFamily="18" charset="0"/>
              </a:rPr>
              <a:t>(2) dan (3) masukan dalam (1)</a:t>
            </a:r>
          </a:p>
          <a:p>
            <a:pPr eaLnBrk="0" hangingPunct="0"/>
            <a:endParaRPr kumimoji="1" lang="en-US">
              <a:latin typeface="Times New Roman" pitchFamily="18" charset="0"/>
            </a:endParaRPr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749425" y="3200400"/>
          <a:ext cx="6026150" cy="636588"/>
        </p:xfrm>
        <a:graphic>
          <a:graphicData uri="http://schemas.openxmlformats.org/presentationml/2006/ole">
            <p:oleObj spid="_x0000_s1029" name="Equation" r:id="rId6" imgW="2616120" imgH="279360" progId="Equation.3">
              <p:embed/>
            </p:oleObj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676400" y="4953000"/>
            <a:ext cx="24701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sz="1600">
                <a:latin typeface="Times New Roman" pitchFamily="18" charset="0"/>
              </a:rPr>
              <a:t>Persamaan (4) dikuadratkan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1666875" y="4114800"/>
          <a:ext cx="6115050" cy="609600"/>
        </p:xfrm>
        <a:graphic>
          <a:graphicData uri="http://schemas.openxmlformats.org/presentationml/2006/ole">
            <p:oleObj spid="_x0000_s1030" name="Equation" r:id="rId7" imgW="4127400" imgH="279360" progId="Equation.3">
              <p:embed/>
            </p:oleObj>
          </a:graphicData>
        </a:graphic>
      </p:graphicFrame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712913" y="5562600"/>
          <a:ext cx="6402387" cy="544513"/>
        </p:xfrm>
        <a:graphic>
          <a:graphicData uri="http://schemas.openxmlformats.org/presentationml/2006/ole">
            <p:oleObj spid="_x0000_s1031" name="Equation" r:id="rId8" imgW="3251160" imgH="279360" progId="Equation.3">
              <p:embed/>
            </p:oleObj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52400" y="24384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60525" y="574675"/>
            <a:ext cx="60721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PF’ - PF = 2a                                                  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1500188" y="884238"/>
          <a:ext cx="6270625" cy="3336925"/>
        </p:xfrm>
        <a:graphic>
          <a:graphicData uri="http://schemas.openxmlformats.org/presentationml/2006/ole">
            <p:oleObj spid="_x0000_s2050" name="Equation" r:id="rId3" imgW="4152600" imgH="220968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730500" y="4624388"/>
          <a:ext cx="1784350" cy="892175"/>
        </p:xfrm>
        <a:graphic>
          <a:graphicData uri="http://schemas.openxmlformats.org/presentationml/2006/ole">
            <p:oleObj spid="_x0000_s2051" name="Equation" r:id="rId4" imgW="914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4495800" y="8382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990600" y="29718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1676400" y="9906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 rot="10800000">
            <a:off x="5486400" y="1143000"/>
            <a:ext cx="1752600" cy="3962400"/>
          </a:xfrm>
          <a:custGeom>
            <a:avLst/>
            <a:gdLst>
              <a:gd name="T0" fmla="*/ 0 w 1104"/>
              <a:gd name="T1" fmla="*/ 0 h 2400"/>
              <a:gd name="T2" fmla="*/ 2147483647 w 1104"/>
              <a:gd name="T3" fmla="*/ 2147483647 h 2400"/>
              <a:gd name="T4" fmla="*/ 0 w 1104"/>
              <a:gd name="T5" fmla="*/ 2147483647 h 2400"/>
              <a:gd name="T6" fmla="*/ 0 60000 65536"/>
              <a:gd name="T7" fmla="*/ 0 60000 65536"/>
              <a:gd name="T8" fmla="*/ 0 60000 65536"/>
              <a:gd name="T9" fmla="*/ 0 w 1104"/>
              <a:gd name="T10" fmla="*/ 0 h 2400"/>
              <a:gd name="T11" fmla="*/ 1104 w 1104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2400">
                <a:moveTo>
                  <a:pt x="0" y="0"/>
                </a:moveTo>
                <a:cubicBezTo>
                  <a:pt x="552" y="448"/>
                  <a:pt x="1104" y="896"/>
                  <a:pt x="1104" y="1296"/>
                </a:cubicBezTo>
                <a:cubicBezTo>
                  <a:pt x="1104" y="1696"/>
                  <a:pt x="184" y="2216"/>
                  <a:pt x="0" y="2400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727325" y="265588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6019800" y="2662238"/>
            <a:ext cx="260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 b="1">
                <a:latin typeface="Times New Roman" pitchFamily="18" charset="0"/>
              </a:rPr>
              <a:t>.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819400" y="2209800"/>
            <a:ext cx="3124200" cy="7620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943600" y="2209800"/>
            <a:ext cx="152400" cy="7620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2819400" y="1524000"/>
            <a:ext cx="39624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6096000" y="1524000"/>
            <a:ext cx="685800" cy="1447800"/>
          </a:xfrm>
          <a:prstGeom prst="line">
            <a:avLst/>
          </a:prstGeom>
          <a:noFill/>
          <a:ln w="12700">
            <a:solidFill>
              <a:srgbClr val="0033CC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6080125" y="2936875"/>
            <a:ext cx="14557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F(</a:t>
            </a:r>
            <a:r>
              <a:rPr kumimoji="1" lang="el-GR">
                <a:latin typeface="Times New Roman" pitchFamily="18" charset="0"/>
              </a:rPr>
              <a:t>α</a:t>
            </a:r>
            <a:r>
              <a:rPr kumimoji="1" lang="en-US" sz="2400">
                <a:latin typeface="Times New Roman" pitchFamily="18" charset="0"/>
              </a:rPr>
              <a:t> + c, </a:t>
            </a:r>
            <a:r>
              <a:rPr kumimoji="1" lang="el-GR" sz="2400"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1" 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181600" y="28956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352800" y="2971800"/>
            <a:ext cx="506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A’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858000" y="1295400"/>
            <a:ext cx="938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P(x,y)</a:t>
            </a:r>
          </a:p>
        </p:txBody>
      </p:sp>
      <p:sp>
        <p:nvSpPr>
          <p:cNvPr id="3089" name="Text Box 19"/>
          <p:cNvSpPr txBox="1">
            <a:spLocks noChangeArrowheads="1"/>
          </p:cNvSpPr>
          <p:nvPr/>
        </p:nvSpPr>
        <p:spPr bwMode="auto">
          <a:xfrm>
            <a:off x="1371600" y="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3090" name="Text Box 20"/>
          <p:cNvSpPr txBox="1">
            <a:spLocks noChangeArrowheads="1"/>
          </p:cNvSpPr>
          <p:nvPr/>
        </p:nvSpPr>
        <p:spPr bwMode="auto">
          <a:xfrm>
            <a:off x="1371600" y="304800"/>
            <a:ext cx="3503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457200" indent="-457200"/>
            <a:r>
              <a:rPr kumimoji="1" lang="en-US" sz="2400">
                <a:latin typeface="Times New Roman" pitchFamily="18" charset="0"/>
              </a:rPr>
              <a:t>2.  Hiperbola Pusat di (</a:t>
            </a:r>
            <a:r>
              <a:rPr kumimoji="1" lang="el-GR" sz="2400"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en-US" sz="2400">
                <a:latin typeface="Times New Roman" pitchFamily="18" charset="0"/>
              </a:rPr>
              <a:t>,</a:t>
            </a:r>
            <a:r>
              <a:rPr kumimoji="1" lang="el-GR" sz="2400"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1" 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096000" y="2057400"/>
            <a:ext cx="1039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P’(x,y)</a:t>
            </a:r>
          </a:p>
        </p:txBody>
      </p:sp>
      <p:sp>
        <p:nvSpPr>
          <p:cNvPr id="3092" name="Line 24"/>
          <p:cNvSpPr>
            <a:spLocks noChangeShapeType="1"/>
          </p:cNvSpPr>
          <p:nvPr/>
        </p:nvSpPr>
        <p:spPr bwMode="auto">
          <a:xfrm>
            <a:off x="457200" y="3733800"/>
            <a:ext cx="830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5"/>
          <p:cNvSpPr>
            <a:spLocks noChangeShapeType="1"/>
          </p:cNvSpPr>
          <p:nvPr/>
        </p:nvSpPr>
        <p:spPr bwMode="auto">
          <a:xfrm>
            <a:off x="3733800" y="990600"/>
            <a:ext cx="0" cy="434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94" name="Text Box 26"/>
          <p:cNvSpPr txBox="1">
            <a:spLocks noChangeArrowheads="1"/>
          </p:cNvSpPr>
          <p:nvPr/>
        </p:nvSpPr>
        <p:spPr bwMode="auto">
          <a:xfrm>
            <a:off x="8229600" y="32004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3095" name="Text Box 27"/>
          <p:cNvSpPr txBox="1">
            <a:spLocks noChangeArrowheads="1"/>
          </p:cNvSpPr>
          <p:nvPr/>
        </p:nvSpPr>
        <p:spPr bwMode="auto">
          <a:xfrm>
            <a:off x="3413125" y="4689475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3096" name="Text Box 29"/>
          <p:cNvSpPr txBox="1">
            <a:spLocks noChangeArrowheads="1"/>
          </p:cNvSpPr>
          <p:nvPr/>
        </p:nvSpPr>
        <p:spPr bwMode="auto">
          <a:xfrm>
            <a:off x="3962400" y="3043238"/>
            <a:ext cx="67468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b="1">
                <a:latin typeface="Times New Roman" pitchFamily="18" charset="0"/>
              </a:rPr>
              <a:t>(</a:t>
            </a:r>
            <a:r>
              <a:rPr kumimoji="1" lang="el-GR" b="1">
                <a:latin typeface="Times New Roman" pitchFamily="18" charset="0"/>
              </a:rPr>
              <a:t>α</a:t>
            </a:r>
            <a:r>
              <a:rPr kumimoji="1" lang="en-US" b="1">
                <a:latin typeface="Times New Roman" pitchFamily="18" charset="0"/>
              </a:rPr>
              <a:t>,</a:t>
            </a:r>
            <a:r>
              <a:rPr kumimoji="1" lang="el-GR" b="1">
                <a:latin typeface="Times New Roman" pitchFamily="18" charset="0"/>
              </a:rPr>
              <a:t>β</a:t>
            </a:r>
            <a:r>
              <a:rPr kumimoji="1" lang="en-US" b="1">
                <a:latin typeface="Times New Roman" pitchFamily="18" charset="0"/>
              </a:rPr>
              <a:t>)</a:t>
            </a:r>
          </a:p>
        </p:txBody>
      </p:sp>
      <p:sp>
        <p:nvSpPr>
          <p:cNvPr id="3097" name="Text Box 30"/>
          <p:cNvSpPr txBox="1">
            <a:spLocks noChangeArrowheads="1"/>
          </p:cNvSpPr>
          <p:nvPr/>
        </p:nvSpPr>
        <p:spPr bwMode="auto">
          <a:xfrm>
            <a:off x="1524000" y="3124200"/>
            <a:ext cx="1385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sz="2400">
                <a:latin typeface="Times New Roman" pitchFamily="18" charset="0"/>
              </a:rPr>
              <a:t>F(</a:t>
            </a:r>
            <a:r>
              <a:rPr kumimoji="1" lang="el-GR">
                <a:latin typeface="Times New Roman" pitchFamily="18" charset="0"/>
              </a:rPr>
              <a:t>α</a:t>
            </a:r>
            <a:r>
              <a:rPr kumimoji="1" lang="en-US" sz="2400">
                <a:latin typeface="Times New Roman" pitchFamily="18" charset="0"/>
              </a:rPr>
              <a:t> - c, </a:t>
            </a:r>
            <a:r>
              <a:rPr kumimoji="1" lang="el-GR" sz="2400"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1" lang="en-US" sz="2400">
                <a:latin typeface="Times New Roman" pitchFamily="18" charset="0"/>
              </a:rPr>
              <a:t>)</a:t>
            </a:r>
          </a:p>
        </p:txBody>
      </p:sp>
      <p:sp>
        <p:nvSpPr>
          <p:cNvPr id="3098" name="Rectangle 3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3505200" y="5638800"/>
          <a:ext cx="2590800" cy="838200"/>
        </p:xfrm>
        <a:graphic>
          <a:graphicData uri="http://schemas.openxmlformats.org/presentationml/2006/ole">
            <p:oleObj spid="_x0000_s3074" name="Equation" r:id="rId3" imgW="14478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35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1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60" grpId="0" animBg="1"/>
      <p:bldP spid="23563" grpId="0" animBg="1"/>
      <p:bldP spid="23563" grpId="1" animBg="1"/>
      <p:bldP spid="23564" grpId="0" animBg="1"/>
      <p:bldP spid="23565" grpId="0" animBg="1"/>
      <p:bldP spid="2356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6546850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0" i="1" smtClean="0">
                <a:solidFill>
                  <a:srgbClr val="006600"/>
                </a:solidFill>
              </a:rPr>
              <a:t>Direktrix dan Eksentrisitet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714875"/>
          </a:xfrm>
          <a:noFill/>
        </p:spPr>
        <p:txBody>
          <a:bodyPr/>
          <a:lstStyle/>
          <a:p>
            <a:pPr indent="7938" eaLnBrk="1" hangingPunct="1">
              <a:buFont typeface="Wingdings" pitchFamily="2" charset="2"/>
              <a:buNone/>
            </a:pPr>
            <a:r>
              <a:rPr lang="en-US" smtClean="0"/>
              <a:t>Hiperbola : </a:t>
            </a:r>
          </a:p>
          <a:p>
            <a:pPr indent="7938" eaLnBrk="1" hangingPunct="1">
              <a:buFont typeface="Wingdings" pitchFamily="2" charset="2"/>
              <a:buNone/>
            </a:pPr>
            <a:r>
              <a:rPr lang="en-US" smtClean="0"/>
              <a:t>Tempat kedudukan titik-titik yang perbandingan jarak kesuatu </a:t>
            </a:r>
            <a:r>
              <a:rPr lang="en-US" i="1" smtClean="0">
                <a:solidFill>
                  <a:srgbClr val="0033CC"/>
                </a:solidFill>
              </a:rPr>
              <a:t>titik</a:t>
            </a:r>
            <a:r>
              <a:rPr lang="en-US" i="1" smtClean="0"/>
              <a:t> </a:t>
            </a:r>
            <a:r>
              <a:rPr lang="en-US" smtClean="0"/>
              <a:t>dan suatu </a:t>
            </a:r>
            <a:r>
              <a:rPr lang="en-US" i="1" smtClean="0">
                <a:solidFill>
                  <a:srgbClr val="FF0000"/>
                </a:solidFill>
              </a:rPr>
              <a:t>garis</a:t>
            </a:r>
            <a:r>
              <a:rPr lang="en-US" smtClean="0"/>
              <a:t> tertentu tetap harganya, dimana </a:t>
            </a:r>
            <a:r>
              <a:rPr lang="en-US" i="1" smtClean="0">
                <a:solidFill>
                  <a:srgbClr val="CC0099"/>
                </a:solidFill>
              </a:rPr>
              <a:t>harga tetap</a:t>
            </a:r>
            <a:r>
              <a:rPr lang="en-US" smtClean="0"/>
              <a:t> itu besar dari 1.</a:t>
            </a:r>
          </a:p>
          <a:p>
            <a:pPr indent="7938" eaLnBrk="1" hangingPunct="1">
              <a:buFont typeface="Wingdings" pitchFamily="2" charset="2"/>
              <a:buNone/>
            </a:pPr>
            <a:endParaRPr lang="en-US" smtClean="0"/>
          </a:p>
          <a:p>
            <a:pPr indent="7938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0033CC"/>
                </a:solidFill>
              </a:rPr>
              <a:t>Titik</a:t>
            </a:r>
            <a:r>
              <a:rPr lang="en-US" smtClean="0"/>
              <a:t> tertentu itu disebut fokus ,</a:t>
            </a:r>
          </a:p>
          <a:p>
            <a:pPr indent="7938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Garis</a:t>
            </a:r>
            <a:r>
              <a:rPr lang="en-US" smtClean="0"/>
              <a:t> tertentu itu disebut direktrix,</a:t>
            </a:r>
          </a:p>
          <a:p>
            <a:pPr indent="7938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99"/>
                </a:solidFill>
              </a:rPr>
              <a:t>Harga tetap</a:t>
            </a:r>
            <a:r>
              <a:rPr lang="en-US" smtClean="0"/>
              <a:t> itu disebut eksentrisitet ( e = c /a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466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Equation 3.0</vt:lpstr>
      <vt:lpstr>Slide 1</vt:lpstr>
      <vt:lpstr>HIPERBOLA </vt:lpstr>
      <vt:lpstr>Definisi</vt:lpstr>
      <vt:lpstr>Slide 4</vt:lpstr>
      <vt:lpstr>Pada gambar di atas</vt:lpstr>
      <vt:lpstr>Slide 6</vt:lpstr>
      <vt:lpstr>Slide 7</vt:lpstr>
      <vt:lpstr>Slide 8</vt:lpstr>
      <vt:lpstr>Direktrix dan Eksentrisitet</vt:lpstr>
      <vt:lpstr>Slide 10</vt:lpstr>
      <vt:lpstr>Eksentrisitet dan direktrix</vt:lpstr>
      <vt:lpstr>Slide 12</vt:lpstr>
      <vt:lpstr>Latihan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70</cp:revision>
  <dcterms:created xsi:type="dcterms:W3CDTF">2013-02-08T01:55:00Z</dcterms:created>
  <dcterms:modified xsi:type="dcterms:W3CDTF">2013-11-21T04:24:03Z</dcterms:modified>
</cp:coreProperties>
</file>