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12"/>
  </p:notesMasterIdLst>
  <p:sldIdLst>
    <p:sldId id="257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522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616D6-973E-4BC8-99AD-2E6A8497949D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BBDEE-AE28-4D74-936B-056DF5E906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3E12-5830-4677-81C1-9697A6592C22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175C-532F-4C4F-B8D7-A5BC9CCA37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3E12-5830-4677-81C1-9697A6592C22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175C-532F-4C4F-B8D7-A5BC9CCA37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3E12-5830-4677-81C1-9697A6592C22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175C-532F-4C4F-B8D7-A5BC9CCA37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="0" spc="-7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  <a:lvl2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2pPr>
            <a:lvl3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3pPr>
            <a:lvl4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4pPr>
            <a:lvl5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Masukkan Nama Mata Kuliah Disini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 spc="0" baseline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Pokok Bahasan dari modul pertemuan yang akan disampaikan pada perkuliahan </a:t>
            </a:r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Disini diisi dengan Nama Dosen beserta Gelar</a:t>
            </a:r>
            <a:endParaRPr lang="en-US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 hasCustomPrompt="1"/>
          </p:nvPr>
        </p:nvSpPr>
        <p:spPr>
          <a:xfrm>
            <a:off x="2238375" y="4572000"/>
            <a:ext cx="1295400" cy="1600200"/>
          </a:xfrm>
          <a:prstGeom prst="round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500" b="1" baseline="0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r>
              <a:rPr lang="en-US" smtClean="0"/>
              <a:t>Letakkan foto Terbaik anda disini </a:t>
            </a:r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9" hasCustomPrompt="1"/>
          </p:nvPr>
        </p:nvSpPr>
        <p:spPr>
          <a:xfrm>
            <a:off x="-76200" y="2209800"/>
            <a:ext cx="1981200" cy="2057400"/>
          </a:xfrm>
          <a:prstGeom prst="rect">
            <a:avLst/>
          </a:prstGeom>
        </p:spPr>
        <p:txBody>
          <a:bodyPr/>
          <a:lstStyle>
            <a:lvl1pPr algn="r">
              <a:buNone/>
              <a:defRPr sz="13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 smtClean="0"/>
              <a:t>00</a:t>
            </a:r>
            <a:endParaRPr lang="en-US"/>
          </a:p>
        </p:txBody>
      </p:sp>
      <p:pic>
        <p:nvPicPr>
          <p:cNvPr id="29" name="Picture 28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66800" y="1556004"/>
            <a:ext cx="642816" cy="501396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Modul ke:</a:t>
            </a:r>
            <a:endParaRPr lang="en-US" sz="12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Fakultas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Program Studi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0" hasCustomPrompt="1"/>
          </p:nvPr>
        </p:nvSpPr>
        <p:spPr>
          <a:xfrm>
            <a:off x="76200" y="4114800"/>
            <a:ext cx="1752600" cy="4572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FAKULTAS</a:t>
            </a:r>
            <a:endParaRPr lang="en-US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953000"/>
            <a:ext cx="1828800" cy="6096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Program</a:t>
            </a:r>
          </a:p>
          <a:p>
            <a:pPr lvl="0"/>
            <a:r>
              <a:rPr lang="en-US" smtClean="0"/>
              <a:t>Studi</a:t>
            </a:r>
            <a:endParaRPr lang="en-US"/>
          </a:p>
        </p:txBody>
      </p:sp>
      <p:cxnSp>
        <p:nvCxnSpPr>
          <p:cNvPr id="38" name="Straight Connector 37"/>
          <p:cNvCxnSpPr/>
          <p:nvPr userDrawn="1"/>
        </p:nvCxnSpPr>
        <p:spPr>
          <a:xfrm rot="5400000">
            <a:off x="-228600" y="3429000"/>
            <a:ext cx="4495800" cy="762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enut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981200" y="2998113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Terima</a:t>
            </a:r>
            <a:r>
              <a:rPr lang="en-US" sz="5000" baseline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Kasih</a:t>
            </a:r>
            <a:endParaRPr lang="en-US" sz="50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47900" y="3886200"/>
            <a:ext cx="4648200" cy="533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Nama Dosen beserta Gelar</a:t>
            </a:r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967346" y="3781300"/>
            <a:ext cx="5209309" cy="1588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7" name="Picture 16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1500"/>
                  </p:stCondLst>
                  <p:childTnLst>
                    <p:animEffect transition="out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 flipH="1">
            <a:off x="838200" y="0"/>
            <a:ext cx="8305800" cy="6858000"/>
          </a:xfrm>
          <a:prstGeom prst="rect">
            <a:avLst/>
          </a:prstGeom>
          <a:noFill/>
          <a:effectLst/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152400"/>
            <a:ext cx="7239000" cy="762000"/>
          </a:xfrm>
          <a:prstGeom prst="rect">
            <a:avLst/>
          </a:prstGeom>
        </p:spPr>
        <p:txBody>
          <a:bodyPr/>
          <a:lstStyle>
            <a:lvl1pPr>
              <a:buNone/>
              <a:defRPr sz="4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defRPr>
            </a:lvl1pPr>
          </a:lstStyle>
          <a:p>
            <a:pPr lvl="0"/>
            <a:r>
              <a:rPr lang="en-US" smtClean="0"/>
              <a:t>Diisi dengan Judul</a:t>
            </a:r>
            <a:endParaRPr lang="en-US"/>
          </a:p>
        </p:txBody>
      </p:sp>
      <p:pic>
        <p:nvPicPr>
          <p:cNvPr id="12" name="Picture 11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8458200" y="152400"/>
            <a:ext cx="499450" cy="389571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52400" y="838200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305800" cy="480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200400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Sub Pokok Bahasan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491347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520046"/>
            <a:ext cx="7467600" cy="432953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Nama Mata Kuliah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953000"/>
            <a:ext cx="7467600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Pokok Bahasan Modul dari Pertemuan</a:t>
            </a:r>
            <a:endParaRPr lang="en-US"/>
          </a:p>
        </p:txBody>
      </p:sp>
      <p:pic>
        <p:nvPicPr>
          <p:cNvPr id="16" name="Picture 15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3E12-5830-4677-81C1-9697A6592C22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175C-532F-4C4F-B8D7-A5BC9CCA37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3E12-5830-4677-81C1-9697A6592C22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175C-532F-4C4F-B8D7-A5BC9CCA37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3E12-5830-4677-81C1-9697A6592C22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175C-532F-4C4F-B8D7-A5BC9CCA37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3E12-5830-4677-81C1-9697A6592C22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175C-532F-4C4F-B8D7-A5BC9CCA37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3E12-5830-4677-81C1-9697A6592C22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175C-532F-4C4F-B8D7-A5BC9CCA37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22F866-C060-4296-BDE8-F1AC1816BC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3E12-5830-4677-81C1-9697A6592C22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175C-532F-4C4F-B8D7-A5BC9CCA37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3E12-5830-4677-81C1-9697A6592C22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175C-532F-4C4F-B8D7-A5BC9CCA37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43E12-5830-4677-81C1-9697A6592C22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3175C-532F-4C4F-B8D7-A5BC9CCA374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D:\Dokumen Mercu\Pindahan\Data2 PPBA\Template PPT 2013\background.jpg"/>
          <p:cNvPicPr>
            <a:picLocks noChangeAspect="1" noChangeArrowheads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50" r:id="rId14"/>
    <p:sldLayoutId id="2147483651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5.gif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2209800" y="1524000"/>
            <a:ext cx="6705600" cy="1066800"/>
          </a:xfrm>
        </p:spPr>
        <p:txBody>
          <a:bodyPr>
            <a:normAutofit/>
          </a:bodyPr>
          <a:lstStyle/>
          <a:p>
            <a:r>
              <a:rPr lang="en-US" b="1" dirty="0" smtClean="0"/>
              <a:t>TRIGONOMETRI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438400" y="2438400"/>
            <a:ext cx="4267200" cy="1371600"/>
          </a:xfrm>
        </p:spPr>
        <p:txBody>
          <a:bodyPr>
            <a:noAutofit/>
          </a:bodyPr>
          <a:lstStyle/>
          <a:p>
            <a:pPr lvl="1"/>
            <a:r>
              <a:rPr lang="en-US" sz="2000" dirty="0" err="1" smtClean="0">
                <a:latin typeface="Franklin Gothic Book" pitchFamily="34" charset="0"/>
              </a:rPr>
              <a:t>Definisi</a:t>
            </a:r>
            <a:r>
              <a:rPr lang="en-US" sz="2000" dirty="0" smtClean="0">
                <a:latin typeface="Franklin Gothic Book" pitchFamily="34" charset="0"/>
              </a:rPr>
              <a:t> </a:t>
            </a:r>
            <a:r>
              <a:rPr lang="en-US" sz="2000" dirty="0" err="1" smtClean="0">
                <a:latin typeface="Franklin Gothic Book" pitchFamily="34" charset="0"/>
              </a:rPr>
              <a:t>perbandingan</a:t>
            </a:r>
            <a:r>
              <a:rPr lang="en-US" sz="2000" dirty="0" smtClean="0">
                <a:latin typeface="Franklin Gothic Book" pitchFamily="34" charset="0"/>
              </a:rPr>
              <a:t> </a:t>
            </a:r>
            <a:r>
              <a:rPr lang="en-US" sz="2000" dirty="0" err="1" smtClean="0">
                <a:latin typeface="Franklin Gothic Book" pitchFamily="34" charset="0"/>
              </a:rPr>
              <a:t>trigonometri</a:t>
            </a:r>
            <a:r>
              <a:rPr lang="en-US" sz="2000" dirty="0" smtClean="0">
                <a:latin typeface="Franklin Gothic Book" pitchFamily="34" charset="0"/>
              </a:rPr>
              <a:t> </a:t>
            </a:r>
          </a:p>
          <a:p>
            <a:pPr lvl="1"/>
            <a:r>
              <a:rPr lang="en-US" sz="2000" dirty="0" err="1" smtClean="0">
                <a:latin typeface="Franklin Gothic Book" pitchFamily="34" charset="0"/>
              </a:rPr>
              <a:t>Rumus-rumus</a:t>
            </a:r>
            <a:r>
              <a:rPr lang="en-US" sz="2000" dirty="0" smtClean="0">
                <a:latin typeface="Franklin Gothic Book" pitchFamily="34" charset="0"/>
              </a:rPr>
              <a:t> </a:t>
            </a:r>
            <a:r>
              <a:rPr lang="en-US" sz="2000" dirty="0" err="1" smtClean="0">
                <a:latin typeface="Franklin Gothic Book" pitchFamily="34" charset="0"/>
              </a:rPr>
              <a:t>trigonometri</a:t>
            </a:r>
            <a:r>
              <a:rPr lang="en-US" sz="2000" dirty="0" smtClean="0">
                <a:latin typeface="Franklin Gothic Book" pitchFamily="34" charset="0"/>
              </a:rPr>
              <a:t> </a:t>
            </a:r>
          </a:p>
          <a:p>
            <a:pPr lvl="1"/>
            <a:r>
              <a:rPr lang="en-US" sz="2000" dirty="0" err="1" smtClean="0">
                <a:latin typeface="Franklin Gothic Book" pitchFamily="34" charset="0"/>
              </a:rPr>
              <a:t>Grafik</a:t>
            </a:r>
            <a:r>
              <a:rPr lang="en-US" sz="2000" dirty="0" smtClean="0">
                <a:latin typeface="Franklin Gothic Book" pitchFamily="34" charset="0"/>
              </a:rPr>
              <a:t> </a:t>
            </a:r>
            <a:r>
              <a:rPr lang="en-US" sz="2000" dirty="0" err="1" smtClean="0">
                <a:latin typeface="Franklin Gothic Book" pitchFamily="34" charset="0"/>
              </a:rPr>
              <a:t>fungsi</a:t>
            </a:r>
            <a:r>
              <a:rPr lang="en-US" sz="2000" dirty="0" smtClean="0">
                <a:latin typeface="Franklin Gothic Book" pitchFamily="34" charset="0"/>
              </a:rPr>
              <a:t> </a:t>
            </a:r>
            <a:r>
              <a:rPr lang="en-US" sz="2000" dirty="0" err="1" smtClean="0">
                <a:latin typeface="Franklin Gothic Book" pitchFamily="34" charset="0"/>
              </a:rPr>
              <a:t>trigonometri</a:t>
            </a:r>
            <a:r>
              <a:rPr lang="en-US" sz="2000" dirty="0" smtClean="0">
                <a:latin typeface="Franklin Gothic Book" pitchFamily="34" charset="0"/>
              </a:rPr>
              <a:t> </a:t>
            </a:r>
          </a:p>
          <a:p>
            <a:pPr lvl="1"/>
            <a:r>
              <a:rPr lang="en-US" sz="2000" dirty="0" err="1" smtClean="0">
                <a:latin typeface="Franklin Gothic Book" pitchFamily="34" charset="0"/>
              </a:rPr>
              <a:t>Grafik</a:t>
            </a:r>
            <a:r>
              <a:rPr lang="en-US" sz="2000" dirty="0" smtClean="0">
                <a:latin typeface="Franklin Gothic Book" pitchFamily="34" charset="0"/>
              </a:rPr>
              <a:t> </a:t>
            </a:r>
            <a:r>
              <a:rPr lang="en-US" sz="2000" dirty="0" err="1" smtClean="0">
                <a:latin typeface="Franklin Gothic Book" pitchFamily="34" charset="0"/>
              </a:rPr>
              <a:t>fungsi</a:t>
            </a:r>
            <a:r>
              <a:rPr lang="en-US" sz="2000" dirty="0" smtClean="0">
                <a:latin typeface="Franklin Gothic Book" pitchFamily="34" charset="0"/>
              </a:rPr>
              <a:t> </a:t>
            </a:r>
            <a:r>
              <a:rPr lang="en-US" sz="2000" dirty="0" err="1" smtClean="0">
                <a:latin typeface="Franklin Gothic Book" pitchFamily="34" charset="0"/>
              </a:rPr>
              <a:t>trigonometri</a:t>
            </a:r>
            <a:r>
              <a:rPr lang="en-US" sz="2000" dirty="0" smtClean="0">
                <a:latin typeface="Franklin Gothic Book" pitchFamily="34" charset="0"/>
              </a:rPr>
              <a:t> </a:t>
            </a:r>
          </a:p>
          <a:p>
            <a:endParaRPr lang="en-US" dirty="0">
              <a:latin typeface="Franklin Gothic Book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id-ID" dirty="0" smtClean="0"/>
              <a:t>rs. Sapto Prayogo. M.Kom</a:t>
            </a:r>
            <a:endParaRPr lang="en-US" dirty="0"/>
          </a:p>
        </p:txBody>
      </p:sp>
      <p:pic>
        <p:nvPicPr>
          <p:cNvPr id="12" name="Picture Placeholder 11" descr="Badge1.jp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print"/>
          <a:srcRect t="5903" b="5903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ILMU KOMPUTER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id-ID" dirty="0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</a:t>
            </a:r>
            <a:r>
              <a:rPr lang="id-ID" dirty="0" smtClean="0"/>
              <a:t>si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id-ID" dirty="0" smtClean="0"/>
              <a:t>rs. Sapto Prayogo. M.Kom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0" y="1117600"/>
            <a:ext cx="91440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898525" indent="-898525" algn="just">
              <a:spcBef>
                <a:spcPct val="50000"/>
              </a:spcBef>
              <a:buFont typeface="Wingdings" pitchFamily="2" charset="2"/>
              <a:buChar char="ü"/>
              <a:defRPr/>
            </a:pP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itchFamily="18" charset="0"/>
              </a:rPr>
              <a:t>Menggunakan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itchFamily="18" charset="0"/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itchFamily="18" charset="0"/>
              </a:rPr>
              <a:t>rumus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itchFamily="18" charset="0"/>
              </a:rPr>
              <a:t> sinus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itchFamily="18" charset="0"/>
              </a:rPr>
              <a:t>dan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itchFamily="18" charset="0"/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itchFamily="18" charset="0"/>
              </a:rPr>
              <a:t>kosinus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itchFamily="18" charset="0"/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itchFamily="18" charset="0"/>
              </a:rPr>
              <a:t>jumlah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itchFamily="18" charset="0"/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itchFamily="18" charset="0"/>
              </a:rPr>
              <a:t>dua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itchFamily="18" charset="0"/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itchFamily="18" charset="0"/>
              </a:rPr>
              <a:t>sudut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itchFamily="18" charset="0"/>
              </a:rPr>
              <a:t>,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itchFamily="18" charset="0"/>
              </a:rPr>
              <a:t>selisih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itchFamily="18" charset="0"/>
              </a:rPr>
              <a:t> 	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itchFamily="18" charset="0"/>
              </a:rPr>
              <a:t>dua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itchFamily="18" charset="0"/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itchFamily="18" charset="0"/>
              </a:rPr>
              <a:t>sudut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itchFamily="18" charset="0"/>
              </a:rPr>
              <a:t>,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itchFamily="18" charset="0"/>
              </a:rPr>
              <a:t>dan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itchFamily="18" charset="0"/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itchFamily="18" charset="0"/>
              </a:rPr>
              <a:t>sudut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itchFamily="18" charset="0"/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itchFamily="18" charset="0"/>
              </a:rPr>
              <a:t>ganda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itchFamily="18" charset="0"/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itchFamily="18" charset="0"/>
              </a:rPr>
              <a:t>untuk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itchFamily="18" charset="0"/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itchFamily="18" charset="0"/>
              </a:rPr>
              <a:t>menghitung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itchFamily="18" charset="0"/>
              </a:rPr>
              <a:t> sinus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itchFamily="18" charset="0"/>
              </a:rPr>
              <a:t>dan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itchFamily="18" charset="0"/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itchFamily="18" charset="0"/>
              </a:rPr>
              <a:t>kosinus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itchFamily="18" charset="0"/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itchFamily="18" charset="0"/>
              </a:rPr>
              <a:t>sudut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itchFamily="18" charset="0"/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itchFamily="18" charset="0"/>
              </a:rPr>
              <a:t>tertentu</a:t>
            </a:r>
            <a:r>
              <a:rPr lang="en-US" sz="3600" dirty="0">
                <a:latin typeface="Baskerville Old Face" pitchFamily="18" charset="0"/>
              </a:rPr>
              <a:t> </a:t>
            </a:r>
          </a:p>
        </p:txBody>
      </p:sp>
      <p:pic>
        <p:nvPicPr>
          <p:cNvPr id="78859" name="Picture 11" descr="squrndorg_b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963" y="5661025"/>
            <a:ext cx="714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643063" y="500063"/>
            <a:ext cx="46434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98525" indent="-898525" algn="ctr">
              <a:spcBef>
                <a:spcPct val="50000"/>
              </a:spcBef>
            </a:pPr>
            <a:r>
              <a:rPr lang="en-US" sz="4000">
                <a:latin typeface="Baskerville Old Face" pitchFamily="18" charset="0"/>
              </a:rPr>
              <a:t>PENCAPAIAN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788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8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8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859"/>
                  </p:tgtEl>
                </p:cond>
              </p:nextCondLst>
            </p:seq>
          </p:childTnLst>
        </p:cTn>
      </p:par>
    </p:tnLst>
    <p:bldLst>
      <p:bldP spid="78854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5" name="AutoShape 9"/>
          <p:cNvSpPr>
            <a:spLocks noChangeArrowheads="1"/>
          </p:cNvSpPr>
          <p:nvPr/>
        </p:nvSpPr>
        <p:spPr bwMode="auto">
          <a:xfrm flipH="1">
            <a:off x="838200" y="1803400"/>
            <a:ext cx="2890838" cy="2514600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86" name="AutoShape 10"/>
          <p:cNvSpPr>
            <a:spLocks noChangeArrowheads="1"/>
          </p:cNvSpPr>
          <p:nvPr/>
        </p:nvSpPr>
        <p:spPr bwMode="auto">
          <a:xfrm flipH="1">
            <a:off x="842963" y="3152775"/>
            <a:ext cx="2890837" cy="1166813"/>
          </a:xfrm>
          <a:prstGeom prst="rtTriangl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87" name="Arc 11"/>
          <p:cNvSpPr>
            <a:spLocks/>
          </p:cNvSpPr>
          <p:nvPr/>
        </p:nvSpPr>
        <p:spPr bwMode="auto">
          <a:xfrm rot="6442451" flipH="1">
            <a:off x="1589087" y="3908426"/>
            <a:ext cx="339725" cy="381000"/>
          </a:xfrm>
          <a:custGeom>
            <a:avLst/>
            <a:gdLst>
              <a:gd name="T0" fmla="*/ 0 w 19318"/>
              <a:gd name="T1" fmla="*/ 0 h 21600"/>
              <a:gd name="T2" fmla="*/ 105065022 w 19318"/>
              <a:gd name="T3" fmla="*/ 65504760 h 21600"/>
              <a:gd name="T4" fmla="*/ 0 w 19318"/>
              <a:gd name="T5" fmla="*/ 118540664 h 21600"/>
              <a:gd name="T6" fmla="*/ 0 60000 65536"/>
              <a:gd name="T7" fmla="*/ 0 60000 65536"/>
              <a:gd name="T8" fmla="*/ 0 60000 65536"/>
              <a:gd name="T9" fmla="*/ 0 w 19318"/>
              <a:gd name="T10" fmla="*/ 0 h 21600"/>
              <a:gd name="T11" fmla="*/ 19318 w 1931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18" h="21600" fill="none" extrusionOk="0">
                <a:moveTo>
                  <a:pt x="-1" y="0"/>
                </a:moveTo>
                <a:cubicBezTo>
                  <a:pt x="8179" y="0"/>
                  <a:pt x="15657" y="4620"/>
                  <a:pt x="19317" y="11936"/>
                </a:cubicBezTo>
              </a:path>
              <a:path w="19318" h="21600" stroke="0" extrusionOk="0">
                <a:moveTo>
                  <a:pt x="-1" y="0"/>
                </a:moveTo>
                <a:cubicBezTo>
                  <a:pt x="8179" y="0"/>
                  <a:pt x="15657" y="4620"/>
                  <a:pt x="19317" y="11936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1447800" y="3908425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ym typeface="Symbol" pitchFamily="18" charset="2"/>
              </a:rPr>
              <a:t></a:t>
            </a:r>
          </a:p>
        </p:txBody>
      </p:sp>
      <p:sp>
        <p:nvSpPr>
          <p:cNvPr id="101389" name="Text Box 13"/>
          <p:cNvSpPr txBox="1">
            <a:spLocks noChangeArrowheads="1"/>
          </p:cNvSpPr>
          <p:nvPr/>
        </p:nvSpPr>
        <p:spPr bwMode="auto">
          <a:xfrm>
            <a:off x="1905000" y="3432175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663300"/>
                </a:solidFill>
                <a:sym typeface="Symbol" pitchFamily="18" charset="2"/>
              </a:rPr>
              <a:t> + </a:t>
            </a:r>
          </a:p>
        </p:txBody>
      </p:sp>
      <p:sp>
        <p:nvSpPr>
          <p:cNvPr id="101390" name="Arc 14"/>
          <p:cNvSpPr>
            <a:spLocks/>
          </p:cNvSpPr>
          <p:nvPr/>
        </p:nvSpPr>
        <p:spPr bwMode="auto">
          <a:xfrm rot="5572440" flipH="1">
            <a:off x="1910556" y="3175794"/>
            <a:ext cx="1144588" cy="990600"/>
          </a:xfrm>
          <a:custGeom>
            <a:avLst/>
            <a:gdLst>
              <a:gd name="T0" fmla="*/ 0 w 20854"/>
              <a:gd name="T1" fmla="*/ 0 h 21600"/>
              <a:gd name="T2" fmla="*/ 2147483647 w 20854"/>
              <a:gd name="T3" fmla="*/ 1540802897 h 21600"/>
              <a:gd name="T4" fmla="*/ 0 w 20854"/>
              <a:gd name="T5" fmla="*/ 2083469524 h 21600"/>
              <a:gd name="T6" fmla="*/ 0 60000 65536"/>
              <a:gd name="T7" fmla="*/ 0 60000 65536"/>
              <a:gd name="T8" fmla="*/ 0 60000 65536"/>
              <a:gd name="T9" fmla="*/ 0 w 20854"/>
              <a:gd name="T10" fmla="*/ 0 h 21600"/>
              <a:gd name="T11" fmla="*/ 20854 w 2085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54" h="21600" fill="none" extrusionOk="0">
                <a:moveTo>
                  <a:pt x="-1" y="0"/>
                </a:moveTo>
                <a:cubicBezTo>
                  <a:pt x="9762" y="0"/>
                  <a:pt x="18311" y="6548"/>
                  <a:pt x="20854" y="15973"/>
                </a:cubicBezTo>
              </a:path>
              <a:path w="20854" h="21600" stroke="0" extrusionOk="0">
                <a:moveTo>
                  <a:pt x="-1" y="0"/>
                </a:moveTo>
                <a:cubicBezTo>
                  <a:pt x="9762" y="0"/>
                  <a:pt x="18311" y="6548"/>
                  <a:pt x="20854" y="15973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91" name="Text Box 15"/>
          <p:cNvSpPr txBox="1">
            <a:spLocks noChangeArrowheads="1"/>
          </p:cNvSpPr>
          <p:nvPr/>
        </p:nvSpPr>
        <p:spPr bwMode="auto">
          <a:xfrm>
            <a:off x="1352550" y="362585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ym typeface="Symbol" pitchFamily="18" charset="2"/>
              </a:rPr>
              <a:t></a:t>
            </a:r>
          </a:p>
        </p:txBody>
      </p:sp>
      <p:sp>
        <p:nvSpPr>
          <p:cNvPr id="101392" name="Arc 16"/>
          <p:cNvSpPr>
            <a:spLocks/>
          </p:cNvSpPr>
          <p:nvPr/>
        </p:nvSpPr>
        <p:spPr bwMode="auto">
          <a:xfrm rot="5572440" flipH="1">
            <a:off x="1481137" y="3576638"/>
            <a:ext cx="339725" cy="381000"/>
          </a:xfrm>
          <a:custGeom>
            <a:avLst/>
            <a:gdLst>
              <a:gd name="T0" fmla="*/ 0 w 19308"/>
              <a:gd name="T1" fmla="*/ 0 h 21600"/>
              <a:gd name="T2" fmla="*/ 105173842 w 19308"/>
              <a:gd name="T3" fmla="*/ 65400514 h 21600"/>
              <a:gd name="T4" fmla="*/ 0 w 19308"/>
              <a:gd name="T5" fmla="*/ 118540664 h 21600"/>
              <a:gd name="T6" fmla="*/ 0 60000 65536"/>
              <a:gd name="T7" fmla="*/ 0 60000 65536"/>
              <a:gd name="T8" fmla="*/ 0 60000 65536"/>
              <a:gd name="T9" fmla="*/ 0 w 19308"/>
              <a:gd name="T10" fmla="*/ 0 h 21600"/>
              <a:gd name="T11" fmla="*/ 19308 w 1930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08" h="21600" fill="none" extrusionOk="0">
                <a:moveTo>
                  <a:pt x="-1" y="0"/>
                </a:moveTo>
                <a:cubicBezTo>
                  <a:pt x="8172" y="0"/>
                  <a:pt x="15644" y="4612"/>
                  <a:pt x="19308" y="11916"/>
                </a:cubicBezTo>
              </a:path>
              <a:path w="19308" h="21600" stroke="0" extrusionOk="0">
                <a:moveTo>
                  <a:pt x="-1" y="0"/>
                </a:moveTo>
                <a:cubicBezTo>
                  <a:pt x="8172" y="0"/>
                  <a:pt x="15644" y="4612"/>
                  <a:pt x="19308" y="11916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93" name="AutoShape 17"/>
          <p:cNvSpPr>
            <a:spLocks noChangeArrowheads="1"/>
          </p:cNvSpPr>
          <p:nvPr/>
        </p:nvSpPr>
        <p:spPr bwMode="auto">
          <a:xfrm flipH="1">
            <a:off x="5334000" y="1787525"/>
            <a:ext cx="2890838" cy="2514600"/>
          </a:xfrm>
          <a:prstGeom prst="rtTriangle">
            <a:avLst/>
          </a:prstGeom>
          <a:solidFill>
            <a:srgbClr val="FC04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94" name="AutoShape 18"/>
          <p:cNvSpPr>
            <a:spLocks noChangeArrowheads="1"/>
          </p:cNvSpPr>
          <p:nvPr/>
        </p:nvSpPr>
        <p:spPr bwMode="auto">
          <a:xfrm flipH="1">
            <a:off x="5338763" y="3136900"/>
            <a:ext cx="2890837" cy="1166813"/>
          </a:xfrm>
          <a:prstGeom prst="rtTriangle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95" name="Arc 19"/>
          <p:cNvSpPr>
            <a:spLocks/>
          </p:cNvSpPr>
          <p:nvPr/>
        </p:nvSpPr>
        <p:spPr bwMode="auto">
          <a:xfrm rot="6442451" flipH="1">
            <a:off x="6084887" y="3892551"/>
            <a:ext cx="339725" cy="381000"/>
          </a:xfrm>
          <a:custGeom>
            <a:avLst/>
            <a:gdLst>
              <a:gd name="T0" fmla="*/ 0 w 19318"/>
              <a:gd name="T1" fmla="*/ 0 h 21600"/>
              <a:gd name="T2" fmla="*/ 105065022 w 19318"/>
              <a:gd name="T3" fmla="*/ 65504760 h 21600"/>
              <a:gd name="T4" fmla="*/ 0 w 19318"/>
              <a:gd name="T5" fmla="*/ 118540664 h 21600"/>
              <a:gd name="T6" fmla="*/ 0 60000 65536"/>
              <a:gd name="T7" fmla="*/ 0 60000 65536"/>
              <a:gd name="T8" fmla="*/ 0 60000 65536"/>
              <a:gd name="T9" fmla="*/ 0 w 19318"/>
              <a:gd name="T10" fmla="*/ 0 h 21600"/>
              <a:gd name="T11" fmla="*/ 19318 w 1931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18" h="21600" fill="none" extrusionOk="0">
                <a:moveTo>
                  <a:pt x="-1" y="0"/>
                </a:moveTo>
                <a:cubicBezTo>
                  <a:pt x="8179" y="0"/>
                  <a:pt x="15657" y="4620"/>
                  <a:pt x="19317" y="11936"/>
                </a:cubicBezTo>
              </a:path>
              <a:path w="19318" h="21600" stroke="0" extrusionOk="0">
                <a:moveTo>
                  <a:pt x="-1" y="0"/>
                </a:moveTo>
                <a:cubicBezTo>
                  <a:pt x="8179" y="0"/>
                  <a:pt x="15657" y="4620"/>
                  <a:pt x="19317" y="11936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96" name="Text Box 20"/>
          <p:cNvSpPr txBox="1">
            <a:spLocks noChangeArrowheads="1"/>
          </p:cNvSpPr>
          <p:nvPr/>
        </p:nvSpPr>
        <p:spPr bwMode="auto">
          <a:xfrm>
            <a:off x="6629400" y="3357563"/>
            <a:ext cx="609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sym typeface="Symbol" pitchFamily="18" charset="2"/>
              </a:rPr>
              <a:t></a:t>
            </a:r>
          </a:p>
        </p:txBody>
      </p:sp>
      <p:sp>
        <p:nvSpPr>
          <p:cNvPr id="101397" name="Text Box 21"/>
          <p:cNvSpPr txBox="1">
            <a:spLocks noChangeArrowheads="1"/>
          </p:cNvSpPr>
          <p:nvPr/>
        </p:nvSpPr>
        <p:spPr bwMode="auto">
          <a:xfrm rot="-1600535">
            <a:off x="5708650" y="3571875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sym typeface="Symbol" pitchFamily="18" charset="2"/>
              </a:rPr>
              <a:t> - </a:t>
            </a:r>
          </a:p>
        </p:txBody>
      </p:sp>
      <p:sp>
        <p:nvSpPr>
          <p:cNvPr id="101398" name="Arc 22"/>
          <p:cNvSpPr>
            <a:spLocks/>
          </p:cNvSpPr>
          <p:nvPr/>
        </p:nvSpPr>
        <p:spPr bwMode="auto">
          <a:xfrm rot="5572440" flipH="1">
            <a:off x="6400006" y="3175794"/>
            <a:ext cx="1144588" cy="990600"/>
          </a:xfrm>
          <a:custGeom>
            <a:avLst/>
            <a:gdLst>
              <a:gd name="T0" fmla="*/ 0 w 20854"/>
              <a:gd name="T1" fmla="*/ 0 h 21600"/>
              <a:gd name="T2" fmla="*/ 2147483647 w 20854"/>
              <a:gd name="T3" fmla="*/ 1540802897 h 21600"/>
              <a:gd name="T4" fmla="*/ 0 w 20854"/>
              <a:gd name="T5" fmla="*/ 2083469524 h 21600"/>
              <a:gd name="T6" fmla="*/ 0 60000 65536"/>
              <a:gd name="T7" fmla="*/ 0 60000 65536"/>
              <a:gd name="T8" fmla="*/ 0 60000 65536"/>
              <a:gd name="T9" fmla="*/ 0 w 20854"/>
              <a:gd name="T10" fmla="*/ 0 h 21600"/>
              <a:gd name="T11" fmla="*/ 20854 w 2085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54" h="21600" fill="none" extrusionOk="0">
                <a:moveTo>
                  <a:pt x="-1" y="0"/>
                </a:moveTo>
                <a:cubicBezTo>
                  <a:pt x="9762" y="0"/>
                  <a:pt x="18311" y="6548"/>
                  <a:pt x="20854" y="15973"/>
                </a:cubicBezTo>
              </a:path>
              <a:path w="20854" h="21600" stroke="0" extrusionOk="0">
                <a:moveTo>
                  <a:pt x="-1" y="0"/>
                </a:moveTo>
                <a:cubicBezTo>
                  <a:pt x="9762" y="0"/>
                  <a:pt x="18311" y="6548"/>
                  <a:pt x="20854" y="15973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99" name="Text Box 23"/>
          <p:cNvSpPr txBox="1">
            <a:spLocks noChangeArrowheads="1"/>
          </p:cNvSpPr>
          <p:nvPr/>
        </p:nvSpPr>
        <p:spPr bwMode="auto">
          <a:xfrm>
            <a:off x="5946775" y="3876675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ym typeface="Symbol" pitchFamily="18" charset="2"/>
              </a:rPr>
              <a:t></a:t>
            </a:r>
          </a:p>
        </p:txBody>
      </p:sp>
      <p:sp>
        <p:nvSpPr>
          <p:cNvPr id="101400" name="Arc 24"/>
          <p:cNvSpPr>
            <a:spLocks/>
          </p:cNvSpPr>
          <p:nvPr/>
        </p:nvSpPr>
        <p:spPr bwMode="auto">
          <a:xfrm rot="5572440" flipH="1">
            <a:off x="6164262" y="3424238"/>
            <a:ext cx="339725" cy="381000"/>
          </a:xfrm>
          <a:custGeom>
            <a:avLst/>
            <a:gdLst>
              <a:gd name="T0" fmla="*/ 0 w 19308"/>
              <a:gd name="T1" fmla="*/ 0 h 21600"/>
              <a:gd name="T2" fmla="*/ 105173842 w 19308"/>
              <a:gd name="T3" fmla="*/ 65400514 h 21600"/>
              <a:gd name="T4" fmla="*/ 0 w 19308"/>
              <a:gd name="T5" fmla="*/ 118540664 h 21600"/>
              <a:gd name="T6" fmla="*/ 0 60000 65536"/>
              <a:gd name="T7" fmla="*/ 0 60000 65536"/>
              <a:gd name="T8" fmla="*/ 0 60000 65536"/>
              <a:gd name="T9" fmla="*/ 0 w 19308"/>
              <a:gd name="T10" fmla="*/ 0 h 21600"/>
              <a:gd name="T11" fmla="*/ 19308 w 1930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08" h="21600" fill="none" extrusionOk="0">
                <a:moveTo>
                  <a:pt x="-1" y="0"/>
                </a:moveTo>
                <a:cubicBezTo>
                  <a:pt x="8172" y="0"/>
                  <a:pt x="15644" y="4612"/>
                  <a:pt x="19308" y="11916"/>
                </a:cubicBezTo>
              </a:path>
              <a:path w="19308" h="21600" stroke="0" extrusionOk="0">
                <a:moveTo>
                  <a:pt x="-1" y="0"/>
                </a:moveTo>
                <a:cubicBezTo>
                  <a:pt x="8172" y="0"/>
                  <a:pt x="15644" y="4612"/>
                  <a:pt x="19308" y="11916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8450" name="Picture 31" descr="squrndorg_b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963" y="5661025"/>
            <a:ext cx="714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1643063" y="500063"/>
            <a:ext cx="46434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98525" indent="-898525" algn="ctr">
              <a:spcBef>
                <a:spcPct val="50000"/>
              </a:spcBef>
            </a:pPr>
            <a:r>
              <a:rPr lang="en-US" sz="4000">
                <a:latin typeface="Baskerville Old Face" pitchFamily="18" charset="0"/>
              </a:rPr>
              <a:t>PERHATIKAN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0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30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3000"/>
                                        <p:tgtEl>
                                          <p:spTgt spid="10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3000"/>
                                        <p:tgtEl>
                                          <p:spTgt spid="10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3000"/>
                                        <p:tgtEl>
                                          <p:spTgt spid="10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3000"/>
                                        <p:tgtEl>
                                          <p:spTgt spid="10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3000"/>
                                        <p:tgtEl>
                                          <p:spTgt spid="10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3000"/>
                                        <p:tgtEl>
                                          <p:spTgt spid="10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3000"/>
                                        <p:tgtEl>
                                          <p:spTgt spid="10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3000"/>
                                        <p:tgtEl>
                                          <p:spTgt spid="10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000"/>
                                        <p:tgtEl>
                                          <p:spTgt spid="10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3000"/>
                                        <p:tgtEl>
                                          <p:spTgt spid="10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0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3000"/>
                                        <p:tgtEl>
                                          <p:spTgt spid="10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10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3000"/>
                                        <p:tgtEl>
                                          <p:spTgt spid="10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5" grpId="0" animBg="1"/>
      <p:bldP spid="101386" grpId="0" animBg="1"/>
      <p:bldP spid="101387" grpId="0" animBg="1"/>
      <p:bldP spid="101388" grpId="0"/>
      <p:bldP spid="101389" grpId="0"/>
      <p:bldP spid="101390" grpId="0" animBg="1"/>
      <p:bldP spid="101391" grpId="0"/>
      <p:bldP spid="101392" grpId="0" animBg="1"/>
      <p:bldP spid="101393" grpId="0" animBg="1"/>
      <p:bldP spid="101394" grpId="0" animBg="1"/>
      <p:bldP spid="101395" grpId="0" animBg="1"/>
      <p:bldP spid="101396" grpId="0"/>
      <p:bldP spid="101397" grpId="0"/>
      <p:bldP spid="101398" grpId="0" animBg="1"/>
      <p:bldP spid="101399" grpId="0"/>
      <p:bldP spid="101400" grpId="0" animBg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AutoShape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885113" y="4594225"/>
            <a:ext cx="1079500" cy="28892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Jawab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33375" y="-15875"/>
            <a:ext cx="9144000" cy="852488"/>
            <a:chOff x="210" y="-10"/>
            <a:chExt cx="5760" cy="537"/>
          </a:xfrm>
        </p:grpSpPr>
        <p:sp>
          <p:nvSpPr>
            <p:cNvPr id="19464" name="Text Box 5"/>
            <p:cNvSpPr txBox="1">
              <a:spLocks noChangeArrowheads="1"/>
            </p:cNvSpPr>
            <p:nvPr/>
          </p:nvSpPr>
          <p:spPr bwMode="auto">
            <a:xfrm>
              <a:off x="210" y="-10"/>
              <a:ext cx="576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d-ID" sz="4400">
                  <a:solidFill>
                    <a:srgbClr val="FF0000"/>
                  </a:solidFill>
                </a:rPr>
                <a:t>Rumus sin (</a:t>
              </a:r>
              <a:r>
                <a:rPr lang="id-ID" sz="4400">
                  <a:solidFill>
                    <a:srgbClr val="FF0000"/>
                  </a:solidFill>
                  <a:sym typeface="Symbol" pitchFamily="18" charset="2"/>
                </a:rPr>
                <a:t> + ) dan sin </a:t>
              </a:r>
              <a:r>
                <a:rPr lang="id-ID" sz="4400">
                  <a:solidFill>
                    <a:srgbClr val="FF0000"/>
                  </a:solidFill>
                </a:rPr>
                <a:t>(</a:t>
              </a:r>
              <a:r>
                <a:rPr lang="id-ID" sz="4400">
                  <a:solidFill>
                    <a:srgbClr val="FF0000"/>
                  </a:solidFill>
                  <a:sym typeface="Symbol" pitchFamily="18" charset="2"/>
                </a:rPr>
                <a:t> </a:t>
              </a:r>
              <a:r>
                <a:rPr lang="en-US" sz="4400">
                  <a:solidFill>
                    <a:srgbClr val="FF0000"/>
                  </a:solidFill>
                  <a:sym typeface="Symbol" pitchFamily="18" charset="2"/>
                </a:rPr>
                <a:t>-</a:t>
              </a:r>
              <a:r>
                <a:rPr lang="id-ID" sz="4400">
                  <a:solidFill>
                    <a:srgbClr val="FF0000"/>
                  </a:solidFill>
                  <a:sym typeface="Symbol" pitchFamily="18" charset="2"/>
                </a:rPr>
                <a:t> )</a:t>
              </a:r>
            </a:p>
          </p:txBody>
        </p:sp>
        <p:sp>
          <p:nvSpPr>
            <p:cNvPr id="19465" name="Line 6"/>
            <p:cNvSpPr>
              <a:spLocks noChangeShapeType="1"/>
            </p:cNvSpPr>
            <p:nvPr/>
          </p:nvSpPr>
          <p:spPr bwMode="auto">
            <a:xfrm>
              <a:off x="295" y="527"/>
              <a:ext cx="5080" cy="0"/>
            </a:xfrm>
            <a:prstGeom prst="line">
              <a:avLst/>
            </a:prstGeom>
            <a:noFill/>
            <a:ln w="57150" cmpd="thinThick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5000" name="AutoShape 8"/>
          <p:cNvSpPr>
            <a:spLocks noChangeArrowheads="1"/>
          </p:cNvSpPr>
          <p:nvPr/>
        </p:nvSpPr>
        <p:spPr bwMode="auto">
          <a:xfrm>
            <a:off x="30163" y="981075"/>
            <a:ext cx="9113837" cy="1585913"/>
          </a:xfrm>
          <a:prstGeom prst="bevel">
            <a:avLst>
              <a:gd name="adj" fmla="val 4241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4200">
                <a:solidFill>
                  <a:schemeClr val="bg1"/>
                </a:solidFill>
              </a:rPr>
              <a:t>sin (</a:t>
            </a:r>
            <a:r>
              <a:rPr lang="en-US" sz="4200">
                <a:solidFill>
                  <a:schemeClr val="bg1"/>
                </a:solidFill>
                <a:sym typeface="Symbol" pitchFamily="18" charset="2"/>
              </a:rPr>
              <a:t> + ) = sin  cos  + cos  sin </a:t>
            </a:r>
          </a:p>
          <a:p>
            <a:r>
              <a:rPr lang="en-US" sz="4200">
                <a:solidFill>
                  <a:schemeClr val="bg1"/>
                </a:solidFill>
              </a:rPr>
              <a:t>sin (</a:t>
            </a:r>
            <a:r>
              <a:rPr lang="en-US" sz="4200">
                <a:solidFill>
                  <a:schemeClr val="bg1"/>
                </a:solidFill>
                <a:sym typeface="Symbol" pitchFamily="18" charset="2"/>
              </a:rPr>
              <a:t>  - ) = sin  cos   - cos  sin </a:t>
            </a:r>
          </a:p>
        </p:txBody>
      </p:sp>
      <p:pic>
        <p:nvPicPr>
          <p:cNvPr id="85001" name="Picture 9" descr="squrndorg_b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963" y="5661025"/>
            <a:ext cx="714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002" name="AutoShape 10"/>
          <p:cNvSpPr>
            <a:spLocks noChangeArrowheads="1"/>
          </p:cNvSpPr>
          <p:nvPr/>
        </p:nvSpPr>
        <p:spPr bwMode="auto">
          <a:xfrm>
            <a:off x="65088" y="2668588"/>
            <a:ext cx="936625" cy="360362"/>
          </a:xfrm>
          <a:prstGeom prst="roundRect">
            <a:avLst>
              <a:gd name="adj" fmla="val 40088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Contoh:</a:t>
            </a:r>
          </a:p>
        </p:txBody>
      </p:sp>
      <p:sp>
        <p:nvSpPr>
          <p:cNvPr id="85003" name="Text Box 11"/>
          <p:cNvSpPr txBox="1">
            <a:spLocks noChangeArrowheads="1"/>
          </p:cNvSpPr>
          <p:nvPr/>
        </p:nvSpPr>
        <p:spPr bwMode="auto">
          <a:xfrm>
            <a:off x="0" y="3201988"/>
            <a:ext cx="9144000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4500"/>
              </a:lnSpc>
              <a:spcBef>
                <a:spcPts val="2000"/>
              </a:spcBef>
            </a:pPr>
            <a:r>
              <a:rPr lang="en-US" sz="3200">
                <a:latin typeface="Baskerville Old Face" pitchFamily="18" charset="0"/>
              </a:rPr>
              <a:t>Tanpa menggunakan tabel matematika atau kalkulator, tentukan nilai sin 75</a:t>
            </a:r>
            <a:r>
              <a:rPr lang="en-US" sz="3200" baseline="55000">
                <a:latin typeface="Baskerville Old Face" pitchFamily="18" charset="0"/>
              </a:rPr>
              <a:t>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50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85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85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85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85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850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850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640"/>
                            </p:stCondLst>
                            <p:childTnLst>
                              <p:par>
                                <p:cTn id="37" presetID="19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001"/>
                  </p:tgtEl>
                </p:cond>
              </p:nextCondLst>
            </p:seq>
          </p:childTnLst>
        </p:cTn>
      </p:par>
    </p:tnLst>
    <p:bldLst>
      <p:bldP spid="84996" grpId="0" animBg="1"/>
      <p:bldP spid="85000" grpId="0" animBg="1"/>
      <p:bldP spid="85002" grpId="0" animBg="1"/>
      <p:bldP spid="8500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9" name="Picture 3" descr="squrndorg_b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963" y="5661025"/>
            <a:ext cx="714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0" name="AutoShape 4"/>
          <p:cNvSpPr>
            <a:spLocks noChangeArrowheads="1"/>
          </p:cNvSpPr>
          <p:nvPr/>
        </p:nvSpPr>
        <p:spPr bwMode="auto">
          <a:xfrm>
            <a:off x="0" y="0"/>
            <a:ext cx="936625" cy="574675"/>
          </a:xfrm>
          <a:prstGeom prst="downArrowCallout">
            <a:avLst>
              <a:gd name="adj1" fmla="val 40746"/>
              <a:gd name="adj2" fmla="val 40746"/>
              <a:gd name="adj3" fmla="val 16667"/>
              <a:gd name="adj4" fmla="val 6933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Jawab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0" y="596900"/>
            <a:ext cx="24844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Sin 75</a:t>
            </a:r>
            <a:r>
              <a:rPr lang="en-US" sz="4400" baseline="55000"/>
              <a:t>o</a:t>
            </a:r>
            <a:r>
              <a:rPr lang="en-US" sz="4400"/>
              <a:t> =</a:t>
            </a:r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2524125" y="596900"/>
            <a:ext cx="37036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Sin (45 + 30)</a:t>
            </a:r>
            <a:r>
              <a:rPr lang="en-US" sz="4400" baseline="55000"/>
              <a:t>o</a:t>
            </a:r>
            <a:endParaRPr lang="en-US" sz="4400"/>
          </a:p>
        </p:txBody>
      </p:sp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1908175" y="1460500"/>
            <a:ext cx="7235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/>
              <a:t>= Sin 45</a:t>
            </a:r>
            <a:r>
              <a:rPr lang="en-US" sz="3600" baseline="55000"/>
              <a:t>o</a:t>
            </a:r>
            <a:r>
              <a:rPr lang="en-US" sz="3600" baseline="30000"/>
              <a:t> </a:t>
            </a:r>
            <a:r>
              <a:rPr lang="en-US" sz="3600"/>
              <a:t>cos 30</a:t>
            </a:r>
            <a:r>
              <a:rPr lang="en-US" sz="3600" baseline="55000"/>
              <a:t>o</a:t>
            </a:r>
            <a:r>
              <a:rPr lang="en-US" sz="3600"/>
              <a:t> + cos 45</a:t>
            </a:r>
            <a:r>
              <a:rPr lang="en-US" sz="3600" baseline="55000"/>
              <a:t>o</a:t>
            </a:r>
            <a:r>
              <a:rPr lang="en-US" sz="3600"/>
              <a:t> sin 30</a:t>
            </a:r>
            <a:r>
              <a:rPr lang="en-US" sz="3600" baseline="55000"/>
              <a:t>o</a:t>
            </a:r>
            <a:endParaRPr lang="en-US" sz="3600"/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1908175" y="2252663"/>
            <a:ext cx="72358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= (</a:t>
            </a:r>
            <a:r>
              <a:rPr lang="en-US" sz="4400">
                <a:cs typeface="Arial" charset="0"/>
              </a:rPr>
              <a:t>½</a:t>
            </a:r>
            <a:r>
              <a:rPr lang="en-US" sz="4400">
                <a:cs typeface="Arial" charset="0"/>
                <a:sym typeface="Symbol" pitchFamily="18" charset="2"/>
              </a:rPr>
              <a:t>2) (</a:t>
            </a:r>
            <a:r>
              <a:rPr lang="en-US" sz="4400">
                <a:cs typeface="Arial" charset="0"/>
              </a:rPr>
              <a:t>½</a:t>
            </a:r>
            <a:r>
              <a:rPr lang="en-US" sz="4400">
                <a:cs typeface="Arial" charset="0"/>
                <a:sym typeface="Symbol" pitchFamily="18" charset="2"/>
              </a:rPr>
              <a:t>3)</a:t>
            </a:r>
            <a:r>
              <a:rPr lang="en-US" sz="4400"/>
              <a:t> + </a:t>
            </a:r>
            <a:r>
              <a:rPr lang="en-US" sz="4400">
                <a:cs typeface="Arial" charset="0"/>
              </a:rPr>
              <a:t>(½</a:t>
            </a:r>
            <a:r>
              <a:rPr lang="en-US" sz="4400">
                <a:cs typeface="Arial" charset="0"/>
                <a:sym typeface="Symbol" pitchFamily="18" charset="2"/>
              </a:rPr>
              <a:t>2) (</a:t>
            </a:r>
            <a:r>
              <a:rPr lang="en-US" sz="4400">
                <a:cs typeface="Arial" charset="0"/>
              </a:rPr>
              <a:t>½</a:t>
            </a:r>
            <a:r>
              <a:rPr lang="en-US" sz="4400">
                <a:cs typeface="Arial" charset="0"/>
                <a:sym typeface="Symbol" pitchFamily="18" charset="2"/>
              </a:rPr>
              <a:t>)</a:t>
            </a:r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1908175" y="3116263"/>
            <a:ext cx="46085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= (</a:t>
            </a:r>
            <a:r>
              <a:rPr lang="en-US" sz="4400">
                <a:cs typeface="Arial" charset="0"/>
              </a:rPr>
              <a:t>¼</a:t>
            </a:r>
            <a:r>
              <a:rPr lang="en-US" sz="4400">
                <a:cs typeface="Arial" charset="0"/>
                <a:sym typeface="Symbol" pitchFamily="18" charset="2"/>
              </a:rPr>
              <a:t>6) </a:t>
            </a:r>
            <a:r>
              <a:rPr lang="en-US" sz="4400"/>
              <a:t>+ </a:t>
            </a:r>
            <a:r>
              <a:rPr lang="en-US" sz="4400">
                <a:cs typeface="Arial" charset="0"/>
              </a:rPr>
              <a:t>(¼</a:t>
            </a:r>
            <a:r>
              <a:rPr lang="en-US" sz="4400">
                <a:cs typeface="Arial" charset="0"/>
                <a:sym typeface="Symbol" pitchFamily="18" charset="2"/>
              </a:rPr>
              <a:t>2)</a:t>
            </a:r>
          </a:p>
        </p:txBody>
      </p:sp>
      <p:sp>
        <p:nvSpPr>
          <p:cNvPr id="86026" name="Text Box 10"/>
          <p:cNvSpPr txBox="1">
            <a:spLocks noChangeArrowheads="1"/>
          </p:cNvSpPr>
          <p:nvPr/>
        </p:nvSpPr>
        <p:spPr bwMode="auto">
          <a:xfrm>
            <a:off x="1908175" y="3981450"/>
            <a:ext cx="38163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>
                <a:solidFill>
                  <a:srgbClr val="FF0000"/>
                </a:solidFill>
              </a:rPr>
              <a:t>= </a:t>
            </a:r>
            <a:r>
              <a:rPr lang="en-US" sz="4800">
                <a:solidFill>
                  <a:srgbClr val="FF0000"/>
                </a:solidFill>
                <a:cs typeface="Arial" charset="0"/>
              </a:rPr>
              <a:t>¼(</a:t>
            </a:r>
            <a:r>
              <a:rPr lang="en-US" sz="4800">
                <a:solidFill>
                  <a:srgbClr val="FF0000"/>
                </a:solidFill>
                <a:cs typeface="Arial" charset="0"/>
                <a:sym typeface="Symbol" pitchFamily="18" charset="2"/>
              </a:rPr>
              <a:t>6 </a:t>
            </a:r>
            <a:r>
              <a:rPr lang="en-US" sz="4800">
                <a:solidFill>
                  <a:srgbClr val="FF0000"/>
                </a:solidFill>
              </a:rPr>
              <a:t>+ </a:t>
            </a:r>
            <a:r>
              <a:rPr lang="en-US" sz="4800">
                <a:solidFill>
                  <a:srgbClr val="FF0000"/>
                </a:solidFill>
                <a:cs typeface="Arial" charset="0"/>
                <a:sym typeface="Symbol" pitchFamily="18" charset="2"/>
              </a:rPr>
              <a:t>2)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400"/>
                            </p:stCondLst>
                            <p:childTnLst>
                              <p:par>
                                <p:cTn id="1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860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860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860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860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860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860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860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0" dur="80"/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1" dur="80"/>
                                        <p:tgtEl>
                                          <p:spTgt spid="860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80"/>
                                        <p:tgtEl>
                                          <p:spTgt spid="860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019"/>
                  </p:tgtEl>
                </p:cond>
              </p:nextCondLst>
            </p:seq>
          </p:childTnLst>
        </p:cTn>
      </p:par>
    </p:tnLst>
    <p:bldLst>
      <p:bldP spid="86020" grpId="0" animBg="1"/>
      <p:bldP spid="86021" grpId="0"/>
      <p:bldP spid="86022" grpId="0"/>
      <p:bldP spid="86023" grpId="0"/>
      <p:bldP spid="86024" grpId="0"/>
      <p:bldP spid="86025" grpId="0"/>
      <p:bldP spid="860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885113" y="4594225"/>
            <a:ext cx="1079500" cy="28892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Jawab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33375" y="-15875"/>
            <a:ext cx="9144000" cy="852488"/>
            <a:chOff x="210" y="-10"/>
            <a:chExt cx="5760" cy="537"/>
          </a:xfrm>
        </p:grpSpPr>
        <p:sp>
          <p:nvSpPr>
            <p:cNvPr id="21512" name="Text Box 4"/>
            <p:cNvSpPr txBox="1">
              <a:spLocks noChangeArrowheads="1"/>
            </p:cNvSpPr>
            <p:nvPr/>
          </p:nvSpPr>
          <p:spPr bwMode="auto">
            <a:xfrm>
              <a:off x="210" y="-10"/>
              <a:ext cx="576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d-ID" sz="4400">
                  <a:solidFill>
                    <a:srgbClr val="7030A0"/>
                  </a:solidFill>
                </a:rPr>
                <a:t>Rumus </a:t>
              </a:r>
              <a:r>
                <a:rPr lang="en-US" sz="4400">
                  <a:solidFill>
                    <a:srgbClr val="7030A0"/>
                  </a:solidFill>
                </a:rPr>
                <a:t>cos</a:t>
              </a:r>
              <a:r>
                <a:rPr lang="id-ID" sz="4400">
                  <a:solidFill>
                    <a:srgbClr val="7030A0"/>
                  </a:solidFill>
                </a:rPr>
                <a:t> (</a:t>
              </a:r>
              <a:r>
                <a:rPr lang="id-ID" sz="4400">
                  <a:solidFill>
                    <a:srgbClr val="7030A0"/>
                  </a:solidFill>
                  <a:sym typeface="Symbol" pitchFamily="18" charset="2"/>
                </a:rPr>
                <a:t> + ) dan </a:t>
              </a:r>
              <a:r>
                <a:rPr lang="en-US" sz="4400">
                  <a:solidFill>
                    <a:srgbClr val="7030A0"/>
                  </a:solidFill>
                  <a:sym typeface="Symbol" pitchFamily="18" charset="2"/>
                </a:rPr>
                <a:t>cos</a:t>
              </a:r>
              <a:r>
                <a:rPr lang="id-ID" sz="4400">
                  <a:solidFill>
                    <a:srgbClr val="7030A0"/>
                  </a:solidFill>
                  <a:sym typeface="Symbol" pitchFamily="18" charset="2"/>
                </a:rPr>
                <a:t> </a:t>
              </a:r>
              <a:r>
                <a:rPr lang="id-ID" sz="4400">
                  <a:solidFill>
                    <a:srgbClr val="7030A0"/>
                  </a:solidFill>
                </a:rPr>
                <a:t>(</a:t>
              </a:r>
              <a:r>
                <a:rPr lang="id-ID" sz="4400">
                  <a:solidFill>
                    <a:srgbClr val="7030A0"/>
                  </a:solidFill>
                  <a:sym typeface="Symbol" pitchFamily="18" charset="2"/>
                </a:rPr>
                <a:t> </a:t>
              </a:r>
              <a:r>
                <a:rPr lang="en-US" sz="4400">
                  <a:solidFill>
                    <a:srgbClr val="7030A0"/>
                  </a:solidFill>
                  <a:sym typeface="Symbol" pitchFamily="18" charset="2"/>
                </a:rPr>
                <a:t>-</a:t>
              </a:r>
              <a:r>
                <a:rPr lang="id-ID" sz="4400">
                  <a:solidFill>
                    <a:srgbClr val="7030A0"/>
                  </a:solidFill>
                  <a:sym typeface="Symbol" pitchFamily="18" charset="2"/>
                </a:rPr>
                <a:t> )</a:t>
              </a:r>
            </a:p>
          </p:txBody>
        </p:sp>
        <p:sp>
          <p:nvSpPr>
            <p:cNvPr id="21513" name="Line 5"/>
            <p:cNvSpPr>
              <a:spLocks noChangeShapeType="1"/>
            </p:cNvSpPr>
            <p:nvPr/>
          </p:nvSpPr>
          <p:spPr bwMode="auto">
            <a:xfrm>
              <a:off x="295" y="527"/>
              <a:ext cx="5080" cy="0"/>
            </a:xfrm>
            <a:prstGeom prst="line">
              <a:avLst/>
            </a:prstGeom>
            <a:noFill/>
            <a:ln w="57150" cmpd="thinThick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4214" name="AutoShape 6"/>
          <p:cNvSpPr>
            <a:spLocks noChangeArrowheads="1"/>
          </p:cNvSpPr>
          <p:nvPr/>
        </p:nvSpPr>
        <p:spPr bwMode="auto">
          <a:xfrm>
            <a:off x="14288" y="981075"/>
            <a:ext cx="9113837" cy="1585913"/>
          </a:xfrm>
          <a:prstGeom prst="bevel">
            <a:avLst>
              <a:gd name="adj" fmla="val 4241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4200">
                <a:solidFill>
                  <a:schemeClr val="bg1"/>
                </a:solidFill>
              </a:rPr>
              <a:t>cos (</a:t>
            </a:r>
            <a:r>
              <a:rPr lang="en-US" sz="4200">
                <a:solidFill>
                  <a:schemeClr val="bg1"/>
                </a:solidFill>
                <a:sym typeface="Symbol" pitchFamily="18" charset="2"/>
              </a:rPr>
              <a:t> + ) = cos  cos   - sin  sin </a:t>
            </a:r>
          </a:p>
          <a:p>
            <a:r>
              <a:rPr lang="en-US" sz="4200">
                <a:solidFill>
                  <a:schemeClr val="bg1"/>
                </a:solidFill>
              </a:rPr>
              <a:t>cos (</a:t>
            </a:r>
            <a:r>
              <a:rPr lang="en-US" sz="4200">
                <a:solidFill>
                  <a:schemeClr val="bg1"/>
                </a:solidFill>
                <a:sym typeface="Symbol" pitchFamily="18" charset="2"/>
              </a:rPr>
              <a:t>  - ) = cos  cos  + sin  sin </a:t>
            </a:r>
          </a:p>
        </p:txBody>
      </p:sp>
      <p:pic>
        <p:nvPicPr>
          <p:cNvPr id="94215" name="Picture 7" descr="squrndorg_b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963" y="5661025"/>
            <a:ext cx="714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6" name="AutoShape 8"/>
          <p:cNvSpPr>
            <a:spLocks noChangeArrowheads="1"/>
          </p:cNvSpPr>
          <p:nvPr/>
        </p:nvSpPr>
        <p:spPr bwMode="auto">
          <a:xfrm>
            <a:off x="65088" y="2668588"/>
            <a:ext cx="936625" cy="360362"/>
          </a:xfrm>
          <a:prstGeom prst="roundRect">
            <a:avLst>
              <a:gd name="adj" fmla="val 40088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Contoh:</a:t>
            </a:r>
          </a:p>
        </p:txBody>
      </p: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0" y="3201988"/>
            <a:ext cx="9144000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4500"/>
              </a:lnSpc>
              <a:spcBef>
                <a:spcPts val="2000"/>
              </a:spcBef>
            </a:pPr>
            <a:r>
              <a:rPr lang="en-US" sz="3200">
                <a:latin typeface="Baskerville Old Face" pitchFamily="18" charset="0"/>
              </a:rPr>
              <a:t>Tanpa menggunakan tabel matematika atau kalkulator, tentukan nilai cos 15</a:t>
            </a:r>
            <a:r>
              <a:rPr lang="en-US" sz="3200" baseline="55000">
                <a:latin typeface="Baskerville Old Face" pitchFamily="18" charset="0"/>
              </a:rPr>
              <a:t>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42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94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94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94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94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942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942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640"/>
                            </p:stCondLst>
                            <p:childTnLst>
                              <p:par>
                                <p:cTn id="37" presetID="19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0" fill="hold"/>
                                        <p:tgtEl>
                                          <p:spTgt spid="94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0" fill="hold"/>
                                        <p:tgtEl>
                                          <p:spTgt spid="94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215"/>
                  </p:tgtEl>
                </p:cond>
              </p:nextCondLst>
            </p:seq>
          </p:childTnLst>
        </p:cTn>
      </p:par>
    </p:tnLst>
    <p:bldLst>
      <p:bldP spid="94210" grpId="0" animBg="1"/>
      <p:bldP spid="94214" grpId="0" animBg="1"/>
      <p:bldP spid="94216" grpId="0" animBg="1"/>
      <p:bldP spid="942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5" name="Picture 3" descr="squrndorg_b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963" y="5661025"/>
            <a:ext cx="714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36" name="AutoShape 4"/>
          <p:cNvSpPr>
            <a:spLocks noChangeArrowheads="1"/>
          </p:cNvSpPr>
          <p:nvPr/>
        </p:nvSpPr>
        <p:spPr bwMode="auto">
          <a:xfrm>
            <a:off x="0" y="0"/>
            <a:ext cx="936625" cy="574675"/>
          </a:xfrm>
          <a:prstGeom prst="downArrowCallout">
            <a:avLst>
              <a:gd name="adj1" fmla="val 40746"/>
              <a:gd name="adj2" fmla="val 40746"/>
              <a:gd name="adj3" fmla="val 16667"/>
              <a:gd name="adj4" fmla="val 6933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Jawab</a:t>
            </a: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-95250" y="596900"/>
            <a:ext cx="25558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cos 15</a:t>
            </a:r>
            <a:r>
              <a:rPr lang="en-US" sz="4400" baseline="55000"/>
              <a:t>o</a:t>
            </a:r>
            <a:r>
              <a:rPr lang="en-US" sz="4400"/>
              <a:t> =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2524125" y="596900"/>
            <a:ext cx="37036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cos (60 - 45)</a:t>
            </a:r>
            <a:r>
              <a:rPr lang="en-US" sz="4400" baseline="55000"/>
              <a:t>o</a:t>
            </a:r>
            <a:endParaRPr lang="en-US" sz="4400"/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1908175" y="1460500"/>
            <a:ext cx="7235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/>
              <a:t>= cos 60</a:t>
            </a:r>
            <a:r>
              <a:rPr lang="en-US" sz="3600" baseline="55000"/>
              <a:t>o </a:t>
            </a:r>
            <a:r>
              <a:rPr lang="en-US" sz="3600"/>
              <a:t>cos 45</a:t>
            </a:r>
            <a:r>
              <a:rPr lang="en-US" sz="3600" baseline="55000"/>
              <a:t>o</a:t>
            </a:r>
            <a:r>
              <a:rPr lang="en-US" sz="3600"/>
              <a:t> + sin 60</a:t>
            </a:r>
            <a:r>
              <a:rPr lang="en-US" sz="3600" baseline="55000"/>
              <a:t>o </a:t>
            </a:r>
            <a:r>
              <a:rPr lang="en-US" sz="3600"/>
              <a:t>sin 45</a:t>
            </a:r>
            <a:r>
              <a:rPr lang="en-US" sz="3600" baseline="55000"/>
              <a:t>o</a:t>
            </a:r>
            <a:endParaRPr lang="en-US" sz="3600"/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1908175" y="2252663"/>
            <a:ext cx="72358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= (</a:t>
            </a:r>
            <a:r>
              <a:rPr lang="en-US" sz="4400">
                <a:cs typeface="Arial" charset="0"/>
              </a:rPr>
              <a:t>½) (½</a:t>
            </a:r>
            <a:r>
              <a:rPr lang="en-US" sz="4400">
                <a:cs typeface="Arial" charset="0"/>
                <a:sym typeface="Symbol" pitchFamily="18" charset="2"/>
              </a:rPr>
              <a:t>2)</a:t>
            </a:r>
            <a:r>
              <a:rPr lang="en-US" sz="4400"/>
              <a:t> + </a:t>
            </a:r>
            <a:r>
              <a:rPr lang="en-US" sz="4400">
                <a:cs typeface="Arial" charset="0"/>
              </a:rPr>
              <a:t>(½</a:t>
            </a:r>
            <a:r>
              <a:rPr lang="en-US" sz="4400">
                <a:cs typeface="Arial" charset="0"/>
                <a:sym typeface="Symbol" pitchFamily="18" charset="2"/>
              </a:rPr>
              <a:t>3) (</a:t>
            </a:r>
            <a:r>
              <a:rPr lang="en-US" sz="4400">
                <a:cs typeface="Arial" charset="0"/>
              </a:rPr>
              <a:t>½</a:t>
            </a:r>
            <a:r>
              <a:rPr lang="en-US" sz="4400">
                <a:cs typeface="Arial" charset="0"/>
                <a:sym typeface="Symbol" pitchFamily="18" charset="2"/>
              </a:rPr>
              <a:t>2)</a:t>
            </a:r>
          </a:p>
        </p:txBody>
      </p:sp>
      <p:sp>
        <p:nvSpPr>
          <p:cNvPr id="95241" name="Text Box 9"/>
          <p:cNvSpPr txBox="1">
            <a:spLocks noChangeArrowheads="1"/>
          </p:cNvSpPr>
          <p:nvPr/>
        </p:nvSpPr>
        <p:spPr bwMode="auto">
          <a:xfrm>
            <a:off x="1908175" y="3116263"/>
            <a:ext cx="46085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= (</a:t>
            </a:r>
            <a:r>
              <a:rPr lang="en-US" sz="4400">
                <a:cs typeface="Arial" charset="0"/>
              </a:rPr>
              <a:t>¼</a:t>
            </a:r>
            <a:r>
              <a:rPr lang="en-US" sz="4400">
                <a:cs typeface="Arial" charset="0"/>
                <a:sym typeface="Symbol" pitchFamily="18" charset="2"/>
              </a:rPr>
              <a:t>2) </a:t>
            </a:r>
            <a:r>
              <a:rPr lang="en-US" sz="4400"/>
              <a:t>+ </a:t>
            </a:r>
            <a:r>
              <a:rPr lang="en-US" sz="4400">
                <a:cs typeface="Arial" charset="0"/>
              </a:rPr>
              <a:t>(¼</a:t>
            </a:r>
            <a:r>
              <a:rPr lang="en-US" sz="4400">
                <a:cs typeface="Arial" charset="0"/>
                <a:sym typeface="Symbol" pitchFamily="18" charset="2"/>
              </a:rPr>
              <a:t>6)</a:t>
            </a:r>
          </a:p>
        </p:txBody>
      </p:sp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1908175" y="3981450"/>
            <a:ext cx="38163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>
                <a:solidFill>
                  <a:srgbClr val="FF0000"/>
                </a:solidFill>
              </a:rPr>
              <a:t>= </a:t>
            </a:r>
            <a:r>
              <a:rPr lang="en-US" sz="4800">
                <a:solidFill>
                  <a:srgbClr val="FF0000"/>
                </a:solidFill>
                <a:cs typeface="Arial" charset="0"/>
              </a:rPr>
              <a:t>¼(</a:t>
            </a:r>
            <a:r>
              <a:rPr lang="en-US" sz="4800">
                <a:solidFill>
                  <a:srgbClr val="FF0000"/>
                </a:solidFill>
                <a:cs typeface="Arial" charset="0"/>
                <a:sym typeface="Symbol" pitchFamily="18" charset="2"/>
              </a:rPr>
              <a:t>6 </a:t>
            </a:r>
            <a:r>
              <a:rPr lang="en-US" sz="4800">
                <a:solidFill>
                  <a:srgbClr val="FF0000"/>
                </a:solidFill>
              </a:rPr>
              <a:t>+ </a:t>
            </a:r>
            <a:r>
              <a:rPr lang="en-US" sz="4800">
                <a:solidFill>
                  <a:srgbClr val="FF0000"/>
                </a:solidFill>
                <a:cs typeface="Arial" charset="0"/>
                <a:sym typeface="Symbol" pitchFamily="18" charset="2"/>
              </a:rPr>
              <a:t>2)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400"/>
                            </p:stCondLst>
                            <p:childTnLst>
                              <p:par>
                                <p:cTn id="1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952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952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952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0" dur="80"/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1" dur="80"/>
                                        <p:tgtEl>
                                          <p:spTgt spid="952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80"/>
                                        <p:tgtEl>
                                          <p:spTgt spid="952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235"/>
                  </p:tgtEl>
                </p:cond>
              </p:nextCondLst>
            </p:seq>
          </p:childTnLst>
        </p:cTn>
      </p:par>
    </p:tnLst>
    <p:bldLst>
      <p:bldP spid="95236" grpId="0" animBg="1"/>
      <p:bldP spid="95237" grpId="0"/>
      <p:bldP spid="95238" grpId="0"/>
      <p:bldP spid="95239" grpId="0"/>
      <p:bldP spid="95240" grpId="0"/>
      <p:bldP spid="95241" grpId="0"/>
      <p:bldP spid="952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885113" y="4594225"/>
            <a:ext cx="1079500" cy="28892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Jawab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33375" y="-15875"/>
            <a:ext cx="9144000" cy="852488"/>
            <a:chOff x="210" y="-10"/>
            <a:chExt cx="5760" cy="537"/>
          </a:xfrm>
        </p:grpSpPr>
        <p:sp>
          <p:nvSpPr>
            <p:cNvPr id="1036" name="Text Box 4"/>
            <p:cNvSpPr txBox="1">
              <a:spLocks noChangeArrowheads="1"/>
            </p:cNvSpPr>
            <p:nvPr/>
          </p:nvSpPr>
          <p:spPr bwMode="auto">
            <a:xfrm>
              <a:off x="210" y="-10"/>
              <a:ext cx="576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d-ID" sz="4400">
                  <a:solidFill>
                    <a:srgbClr val="FFFF00"/>
                  </a:solidFill>
                </a:rPr>
                <a:t>Rumus </a:t>
              </a:r>
              <a:r>
                <a:rPr lang="en-US" sz="4400">
                  <a:solidFill>
                    <a:srgbClr val="FFFF00"/>
                  </a:solidFill>
                </a:rPr>
                <a:t>tan</a:t>
              </a:r>
              <a:r>
                <a:rPr lang="id-ID" sz="4400">
                  <a:solidFill>
                    <a:srgbClr val="FFFF00"/>
                  </a:solidFill>
                </a:rPr>
                <a:t> (</a:t>
              </a:r>
              <a:r>
                <a:rPr lang="id-ID" sz="4400">
                  <a:solidFill>
                    <a:srgbClr val="FFFF00"/>
                  </a:solidFill>
                  <a:sym typeface="Symbol" pitchFamily="18" charset="2"/>
                </a:rPr>
                <a:t> + ) dan </a:t>
              </a:r>
              <a:r>
                <a:rPr lang="en-US" sz="4400">
                  <a:solidFill>
                    <a:srgbClr val="FFFF00"/>
                  </a:solidFill>
                  <a:sym typeface="Symbol" pitchFamily="18" charset="2"/>
                </a:rPr>
                <a:t>tan</a:t>
              </a:r>
              <a:r>
                <a:rPr lang="id-ID" sz="4400">
                  <a:solidFill>
                    <a:srgbClr val="FFFF00"/>
                  </a:solidFill>
                  <a:sym typeface="Symbol" pitchFamily="18" charset="2"/>
                </a:rPr>
                <a:t> </a:t>
              </a:r>
              <a:r>
                <a:rPr lang="id-ID" sz="4400">
                  <a:solidFill>
                    <a:srgbClr val="FFFF00"/>
                  </a:solidFill>
                </a:rPr>
                <a:t>(</a:t>
              </a:r>
              <a:r>
                <a:rPr lang="id-ID" sz="4400">
                  <a:solidFill>
                    <a:srgbClr val="FFFF00"/>
                  </a:solidFill>
                  <a:sym typeface="Symbol" pitchFamily="18" charset="2"/>
                </a:rPr>
                <a:t> </a:t>
              </a:r>
              <a:r>
                <a:rPr lang="en-US" sz="4400">
                  <a:solidFill>
                    <a:srgbClr val="FFFF00"/>
                  </a:solidFill>
                  <a:sym typeface="Symbol" pitchFamily="18" charset="2"/>
                </a:rPr>
                <a:t>-</a:t>
              </a:r>
              <a:r>
                <a:rPr lang="id-ID" sz="4400">
                  <a:solidFill>
                    <a:srgbClr val="FFFF00"/>
                  </a:solidFill>
                  <a:sym typeface="Symbol" pitchFamily="18" charset="2"/>
                </a:rPr>
                <a:t> )</a:t>
              </a:r>
            </a:p>
          </p:txBody>
        </p:sp>
        <p:sp>
          <p:nvSpPr>
            <p:cNvPr id="1037" name="Line 5"/>
            <p:cNvSpPr>
              <a:spLocks noChangeShapeType="1"/>
            </p:cNvSpPr>
            <p:nvPr/>
          </p:nvSpPr>
          <p:spPr bwMode="auto">
            <a:xfrm>
              <a:off x="295" y="527"/>
              <a:ext cx="5080" cy="0"/>
            </a:xfrm>
            <a:prstGeom prst="line">
              <a:avLst/>
            </a:prstGeom>
            <a:noFill/>
            <a:ln w="57150" cmpd="thinThick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96263" name="Picture 7" descr="squrndorg_b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7963" y="5661025"/>
            <a:ext cx="714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65088" y="2668588"/>
            <a:ext cx="936625" cy="360362"/>
          </a:xfrm>
          <a:prstGeom prst="roundRect">
            <a:avLst>
              <a:gd name="adj" fmla="val 40088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Contoh:</a:t>
            </a:r>
          </a:p>
        </p:txBody>
      </p:sp>
      <p:sp>
        <p:nvSpPr>
          <p:cNvPr id="96265" name="Text Box 9"/>
          <p:cNvSpPr txBox="1">
            <a:spLocks noChangeArrowheads="1"/>
          </p:cNvSpPr>
          <p:nvPr/>
        </p:nvSpPr>
        <p:spPr bwMode="auto">
          <a:xfrm>
            <a:off x="0" y="3201988"/>
            <a:ext cx="9144000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4500"/>
              </a:lnSpc>
              <a:spcBef>
                <a:spcPts val="2000"/>
              </a:spcBef>
            </a:pPr>
            <a:r>
              <a:rPr lang="en-US" sz="3600">
                <a:latin typeface="Baskerville Old Face" pitchFamily="18" charset="0"/>
              </a:rPr>
              <a:t>Tanpa menggunakan tabel matematika atau kalkulator, tentukan nilai tan 15</a:t>
            </a:r>
            <a:r>
              <a:rPr lang="en-US" sz="3600" baseline="55000">
                <a:latin typeface="Baskerville Old Face" pitchFamily="18" charset="0"/>
              </a:rPr>
              <a:t>o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4288" y="981075"/>
            <a:ext cx="9113837" cy="1585913"/>
            <a:chOff x="9" y="618"/>
            <a:chExt cx="5741" cy="999"/>
          </a:xfrm>
        </p:grpSpPr>
        <p:sp>
          <p:nvSpPr>
            <p:cNvPr id="1034" name="AutoShape 6"/>
            <p:cNvSpPr>
              <a:spLocks noChangeArrowheads="1"/>
            </p:cNvSpPr>
            <p:nvPr/>
          </p:nvSpPr>
          <p:spPr bwMode="auto">
            <a:xfrm>
              <a:off x="9" y="618"/>
              <a:ext cx="5741" cy="999"/>
            </a:xfrm>
            <a:prstGeom prst="bevel">
              <a:avLst>
                <a:gd name="adj" fmla="val 4241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4200">
                <a:solidFill>
                  <a:schemeClr val="bg1"/>
                </a:solidFill>
                <a:sym typeface="Symbol" pitchFamily="18" charset="2"/>
              </a:endParaRPr>
            </a:p>
          </p:txBody>
        </p:sp>
        <p:graphicFrame>
          <p:nvGraphicFramePr>
            <p:cNvPr id="1026" name="Object 10"/>
            <p:cNvGraphicFramePr>
              <a:graphicFrameLocks noChangeAspect="1"/>
            </p:cNvGraphicFramePr>
            <p:nvPr/>
          </p:nvGraphicFramePr>
          <p:xfrm>
            <a:off x="68" y="799"/>
            <a:ext cx="2540" cy="625"/>
          </p:xfrm>
          <a:graphic>
            <a:graphicData uri="http://schemas.openxmlformats.org/presentationml/2006/ole">
              <p:oleObj spid="_x0000_s92162" name="Equation" r:id="rId5" imgW="1701720" imgH="419040" progId="Equation.3">
                <p:embed/>
              </p:oleObj>
            </a:graphicData>
          </a:graphic>
        </p:graphicFrame>
        <p:graphicFrame>
          <p:nvGraphicFramePr>
            <p:cNvPr id="1027" name="Object 12"/>
            <p:cNvGraphicFramePr>
              <a:graphicFrameLocks noChangeAspect="1"/>
            </p:cNvGraphicFramePr>
            <p:nvPr/>
          </p:nvGraphicFramePr>
          <p:xfrm>
            <a:off x="3100" y="799"/>
            <a:ext cx="2540" cy="625"/>
          </p:xfrm>
          <a:graphic>
            <a:graphicData uri="http://schemas.openxmlformats.org/presentationml/2006/ole">
              <p:oleObj spid="_x0000_s92163" name="Equation" r:id="rId6" imgW="1701720" imgH="419040" progId="Equation.3">
                <p:embed/>
              </p:oleObj>
            </a:graphicData>
          </a:graphic>
        </p:graphicFrame>
        <p:sp>
          <p:nvSpPr>
            <p:cNvPr id="1035" name="Line 14"/>
            <p:cNvSpPr>
              <a:spLocks noChangeShapeType="1"/>
            </p:cNvSpPr>
            <p:nvPr/>
          </p:nvSpPr>
          <p:spPr bwMode="auto">
            <a:xfrm>
              <a:off x="2880" y="669"/>
              <a:ext cx="0" cy="907"/>
            </a:xfrm>
            <a:prstGeom prst="line">
              <a:avLst/>
            </a:prstGeom>
            <a:noFill/>
            <a:ln w="38100" cmpd="dbl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62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640"/>
                            </p:stCondLst>
                            <p:childTnLst>
                              <p:par>
                                <p:cTn id="37" presetID="19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63"/>
                  </p:tgtEl>
                </p:cond>
              </p:nextCondLst>
            </p:seq>
          </p:childTnLst>
        </p:cTn>
      </p:par>
    </p:tnLst>
    <p:bldLst>
      <p:bldP spid="96258" grpId="0" animBg="1"/>
      <p:bldP spid="96264" grpId="0" animBg="1"/>
      <p:bldP spid="962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3" name="Picture 3" descr="squrndorg_b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963" y="5661025"/>
            <a:ext cx="714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284" name="AutoShape 4"/>
          <p:cNvSpPr>
            <a:spLocks noChangeArrowheads="1"/>
          </p:cNvSpPr>
          <p:nvPr/>
        </p:nvSpPr>
        <p:spPr bwMode="auto">
          <a:xfrm>
            <a:off x="0" y="0"/>
            <a:ext cx="936625" cy="574675"/>
          </a:xfrm>
          <a:prstGeom prst="downArrowCallout">
            <a:avLst>
              <a:gd name="adj1" fmla="val 40746"/>
              <a:gd name="adj2" fmla="val 40746"/>
              <a:gd name="adj3" fmla="val 16667"/>
              <a:gd name="adj4" fmla="val 6933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Jawab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-95250" y="596900"/>
            <a:ext cx="25558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tan 15</a:t>
            </a:r>
            <a:r>
              <a:rPr lang="en-US" sz="4400" baseline="55000"/>
              <a:t>o</a:t>
            </a:r>
            <a:r>
              <a:rPr lang="en-US" sz="4400"/>
              <a:t> =</a:t>
            </a: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2555875" y="620713"/>
            <a:ext cx="37036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/>
              <a:t>tan (60 - 45)</a:t>
            </a:r>
            <a:r>
              <a:rPr lang="en-US" sz="4000" baseline="55000"/>
              <a:t>o</a:t>
            </a:r>
            <a:endParaRPr lang="en-US" sz="4000"/>
          </a:p>
        </p:txBody>
      </p:sp>
      <p:graphicFrame>
        <p:nvGraphicFramePr>
          <p:cNvPr id="97291" name="Object 11"/>
          <p:cNvGraphicFramePr>
            <a:graphicFrameLocks noChangeAspect="1"/>
          </p:cNvGraphicFramePr>
          <p:nvPr/>
        </p:nvGraphicFramePr>
        <p:xfrm>
          <a:off x="1852613" y="1319213"/>
          <a:ext cx="3798887" cy="1266825"/>
        </p:xfrm>
        <a:graphic>
          <a:graphicData uri="http://schemas.openxmlformats.org/presentationml/2006/ole">
            <p:oleObj spid="_x0000_s93186" name="Equation" r:id="rId4" imgW="1257120" imgH="419040" progId="Equation.3">
              <p:embed/>
            </p:oleObj>
          </a:graphicData>
        </a:graphic>
      </p:graphicFrame>
      <p:graphicFrame>
        <p:nvGraphicFramePr>
          <p:cNvPr id="97292" name="Object 12"/>
          <p:cNvGraphicFramePr>
            <a:graphicFrameLocks noChangeAspect="1"/>
          </p:cNvGraphicFramePr>
          <p:nvPr/>
        </p:nvGraphicFramePr>
        <p:xfrm>
          <a:off x="5868988" y="1314450"/>
          <a:ext cx="1871662" cy="1322388"/>
        </p:xfrm>
        <a:graphic>
          <a:graphicData uri="http://schemas.openxmlformats.org/presentationml/2006/ole">
            <p:oleObj spid="_x0000_s93187" name="Equation" r:id="rId5" imgW="647640" imgH="457200" progId="Equation.3">
              <p:embed/>
            </p:oleObj>
          </a:graphicData>
        </a:graphic>
      </p:graphicFrame>
      <p:graphicFrame>
        <p:nvGraphicFramePr>
          <p:cNvPr id="97293" name="Object 13"/>
          <p:cNvGraphicFramePr>
            <a:graphicFrameLocks noChangeAspect="1"/>
          </p:cNvGraphicFramePr>
          <p:nvPr/>
        </p:nvGraphicFramePr>
        <p:xfrm>
          <a:off x="1857375" y="2709863"/>
          <a:ext cx="3168650" cy="1358900"/>
        </p:xfrm>
        <a:graphic>
          <a:graphicData uri="http://schemas.openxmlformats.org/presentationml/2006/ole">
            <p:oleObj spid="_x0000_s93188" name="Equation" r:id="rId6" imgW="1066680" imgH="457200" progId="Equation.3">
              <p:embed/>
            </p:oleObj>
          </a:graphicData>
        </a:graphic>
      </p:graphicFrame>
      <p:graphicFrame>
        <p:nvGraphicFramePr>
          <p:cNvPr id="97294" name="Object 14"/>
          <p:cNvGraphicFramePr>
            <a:graphicFrameLocks noChangeAspect="1"/>
          </p:cNvGraphicFramePr>
          <p:nvPr/>
        </p:nvGraphicFramePr>
        <p:xfrm>
          <a:off x="5308600" y="2701925"/>
          <a:ext cx="3168650" cy="1268413"/>
        </p:xfrm>
        <a:graphic>
          <a:graphicData uri="http://schemas.openxmlformats.org/presentationml/2006/ole">
            <p:oleObj spid="_x0000_s93189" name="Equation" r:id="rId7" imgW="1079280" imgH="431640" progId="Equation.3">
              <p:embed/>
            </p:oleObj>
          </a:graphicData>
        </a:graphic>
      </p:graphicFrame>
      <p:graphicFrame>
        <p:nvGraphicFramePr>
          <p:cNvPr id="97295" name="Object 15"/>
          <p:cNvGraphicFramePr>
            <a:graphicFrameLocks noChangeAspect="1"/>
          </p:cNvGraphicFramePr>
          <p:nvPr/>
        </p:nvGraphicFramePr>
        <p:xfrm>
          <a:off x="1797050" y="4213225"/>
          <a:ext cx="2459038" cy="1608138"/>
        </p:xfrm>
        <a:graphic>
          <a:graphicData uri="http://schemas.openxmlformats.org/presentationml/2006/ole">
            <p:oleObj spid="_x0000_s93190" name="Equation" r:id="rId8" imgW="660240" imgH="431640" progId="Equation.3">
              <p:embed/>
            </p:oleObj>
          </a:graphicData>
        </a:graphic>
      </p:graphicFrame>
      <p:graphicFrame>
        <p:nvGraphicFramePr>
          <p:cNvPr id="97296" name="Object 16"/>
          <p:cNvGraphicFramePr>
            <a:graphicFrameLocks noChangeAspect="1"/>
          </p:cNvGraphicFramePr>
          <p:nvPr/>
        </p:nvGraphicFramePr>
        <p:xfrm>
          <a:off x="4421188" y="4603750"/>
          <a:ext cx="2079625" cy="850900"/>
        </p:xfrm>
        <a:graphic>
          <a:graphicData uri="http://schemas.openxmlformats.org/presentationml/2006/ole">
            <p:oleObj spid="_x0000_s93191" name="Equation" r:id="rId9" imgW="558720" imgH="2286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7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7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400"/>
                            </p:stCondLst>
                            <p:childTnLst>
                              <p:par>
                                <p:cTn id="1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972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972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972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729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729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7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729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729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7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283"/>
                  </p:tgtEl>
                </p:cond>
              </p:nextCondLst>
            </p:seq>
          </p:childTnLst>
        </p:cTn>
      </p:par>
    </p:tnLst>
    <p:bldLst>
      <p:bldP spid="97284" grpId="0" animBg="1"/>
      <p:bldP spid="97285" grpId="0"/>
      <p:bldP spid="9728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</TotalTime>
  <Words>315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mocher</dc:creator>
  <cp:lastModifiedBy>Sapto</cp:lastModifiedBy>
  <cp:revision>70</cp:revision>
  <dcterms:created xsi:type="dcterms:W3CDTF">2013-02-08T01:55:00Z</dcterms:created>
  <dcterms:modified xsi:type="dcterms:W3CDTF">2013-11-21T04:20:24Z</dcterms:modified>
</cp:coreProperties>
</file>