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63" r:id="rId4"/>
    <p:sldId id="264" r:id="rId5"/>
    <p:sldId id="265" r:id="rId6"/>
    <p:sldId id="266" r:id="rId7"/>
    <p:sldId id="271" r:id="rId8"/>
    <p:sldId id="27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25F00E-00ED-40A3-82C4-946A47BD5C2C}" type="slidenum">
              <a:rPr lang="id-ID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65002C-C8A0-4539-9FB6-8B335402AECD}" type="slidenum">
              <a:rPr lang="id-ID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787525" y="620713"/>
            <a:ext cx="7058025" cy="538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E0E33-7E13-4B6D-8247-2D54344C857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cap="all" dirty="0" err="1" smtClean="0"/>
              <a:t>Fungsi</a:t>
            </a:r>
            <a:r>
              <a:rPr lang="en-US" b="1" cap="all" dirty="0" smtClean="0"/>
              <a:t> </a:t>
            </a:r>
            <a:r>
              <a:rPr lang="en-US" b="1" cap="all" dirty="0" err="1" smtClean="0"/>
              <a:t>dan</a:t>
            </a:r>
            <a:r>
              <a:rPr lang="en-US" b="1" cap="all" dirty="0" smtClean="0"/>
              <a:t> </a:t>
            </a:r>
            <a:r>
              <a:rPr lang="en-US" b="1" cap="all" dirty="0" err="1" smtClean="0"/>
              <a:t>Grafik</a:t>
            </a:r>
            <a:r>
              <a:rPr lang="en-US" b="1" cap="all" dirty="0" smtClean="0"/>
              <a:t> </a:t>
            </a:r>
            <a:r>
              <a:rPr lang="en-US" b="1" cap="all" dirty="0" err="1" smtClean="0"/>
              <a:t>Fungsi</a:t>
            </a:r>
            <a:r>
              <a:rPr lang="en-US" b="1" cap="all" dirty="0" smtClean="0"/>
              <a:t> </a:t>
            </a:r>
            <a:r>
              <a:rPr lang="en-US" b="1" cap="all" dirty="0" err="1" smtClean="0"/>
              <a:t>Kuadrat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4267200" cy="1371600"/>
          </a:xfrm>
        </p:spPr>
        <p:txBody>
          <a:bodyPr/>
          <a:lstStyle/>
          <a:p>
            <a:pPr marL="231775" lvl="0" indent="341313">
              <a:buFont typeface="Wingdings" pitchFamily="2" charset="2"/>
              <a:buChar char="ü"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231775" lvl="0" indent="341313">
              <a:buFont typeface="Wingdings" pitchFamily="2" charset="2"/>
              <a:buChar char="ü"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pPr marL="231775" lvl="0" indent="341313">
              <a:buFont typeface="Wingdings" pitchFamily="2" charset="2"/>
              <a:buChar char="ü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endParaRPr lang="en-US" dirty="0" smtClean="0"/>
          </a:p>
          <a:p>
            <a:pPr marL="231775" lvl="0" indent="341313">
              <a:buFont typeface="Wingdings" pitchFamily="2" charset="2"/>
              <a:buChar char="ü"/>
            </a:pP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endParaRPr lang="en-US" dirty="0" smtClean="0"/>
          </a:p>
          <a:p>
            <a:pPr marL="231775" lvl="0" indent="341313">
              <a:buFont typeface="Wingdings" pitchFamily="2" charset="2"/>
              <a:buChar char="ü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ction Button: Forward or Next 25">
            <a:hlinkClick r:id="" action="ppaction://hlinkshowjump?jump=nextslide" highlightClick="1"/>
          </p:cNvPr>
          <p:cNvSpPr/>
          <p:nvPr/>
        </p:nvSpPr>
        <p:spPr>
          <a:xfrm>
            <a:off x="8429625" y="5572125"/>
            <a:ext cx="357188" cy="4000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2051050" y="1989138"/>
            <a:ext cx="6624638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Grafik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hubungan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fungsional</a:t>
            </a:r>
            <a:r>
              <a:rPr lang="en-US" sz="2000" dirty="0">
                <a:latin typeface="Calibri" pitchFamily="34" charset="0"/>
              </a:rPr>
              <a:t> yang </a:t>
            </a:r>
            <a:r>
              <a:rPr lang="en-US" sz="2000" dirty="0" err="1">
                <a:latin typeface="Calibri" pitchFamily="34" charset="0"/>
              </a:rPr>
              <a:t>disebut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dengan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fungsi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kuadrat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r>
              <a:rPr lang="en-US" sz="2000" dirty="0" err="1">
                <a:latin typeface="Calibri" pitchFamily="34" charset="0"/>
              </a:rPr>
              <a:t>Andaikan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fungsi</a:t>
            </a:r>
            <a:r>
              <a:rPr lang="en-US" sz="2000" dirty="0">
                <a:latin typeface="Calibri" pitchFamily="34" charset="0"/>
              </a:rPr>
              <a:t> f </a:t>
            </a:r>
            <a:r>
              <a:rPr lang="en-US" sz="2000" dirty="0" err="1">
                <a:latin typeface="Calibri" pitchFamily="34" charset="0"/>
              </a:rPr>
              <a:t>memasangkan</a:t>
            </a:r>
            <a:r>
              <a:rPr lang="en-US" sz="2000" dirty="0">
                <a:latin typeface="Calibri" pitchFamily="34" charset="0"/>
              </a:rPr>
              <a:t> x  </a:t>
            </a:r>
            <a:r>
              <a:rPr lang="en-US" sz="2000" dirty="0" err="1">
                <a:latin typeface="Calibri" pitchFamily="34" charset="0"/>
              </a:rPr>
              <a:t>ke</a:t>
            </a:r>
            <a:r>
              <a:rPr lang="en-US" sz="2000" dirty="0">
                <a:latin typeface="Calibri" pitchFamily="34" charset="0"/>
              </a:rPr>
              <a:t> x</a:t>
            </a:r>
            <a:r>
              <a:rPr lang="en-US" sz="2000" baseline="30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- x - 2untuk x </a:t>
            </a:r>
            <a:r>
              <a:rPr lang="en-US" sz="2000" dirty="0" err="1">
                <a:latin typeface="Calibri" pitchFamily="34" charset="0"/>
              </a:rPr>
              <a:t>bernilai</a:t>
            </a:r>
            <a:r>
              <a:rPr lang="en-US" sz="2000" dirty="0">
                <a:latin typeface="Calibri" pitchFamily="34" charset="0"/>
              </a:rPr>
              <a:t> -3, -2, -1, 0, 1, 2, 3.  </a:t>
            </a:r>
            <a:r>
              <a:rPr lang="en-US" sz="2000" dirty="0" err="1">
                <a:latin typeface="Calibri" pitchFamily="34" charset="0"/>
              </a:rPr>
              <a:t>Pernyataan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tersebut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dapat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ditulis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sebagai</a:t>
            </a:r>
            <a:r>
              <a:rPr lang="en-US" sz="2000" dirty="0">
                <a:latin typeface="Calibri" pitchFamily="34" charset="0"/>
              </a:rPr>
              <a:t> </a:t>
            </a:r>
          </a:p>
        </p:txBody>
      </p:sp>
      <p:sp>
        <p:nvSpPr>
          <p:cNvPr id="11269" name="TextBox 26"/>
          <p:cNvSpPr txBox="1">
            <a:spLocks noChangeArrowheads="1"/>
          </p:cNvSpPr>
          <p:nvPr/>
        </p:nvSpPr>
        <p:spPr bwMode="auto">
          <a:xfrm>
            <a:off x="1984375" y="1412875"/>
            <a:ext cx="4171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itchFamily="34" charset="0"/>
              </a:rPr>
              <a:t>Grafik Fungsi Kuadrat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051050" y="3284538"/>
            <a:ext cx="66976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f : x =&gt; x</a:t>
            </a:r>
            <a:r>
              <a:rPr lang="en-US" sz="2000" baseline="30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 - x – 2 atau f(x) = x</a:t>
            </a:r>
            <a:r>
              <a:rPr lang="en-US" sz="2000" baseline="30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 - x - 2</a:t>
            </a:r>
          </a:p>
          <a:p>
            <a:r>
              <a:rPr lang="en-US" sz="2000">
                <a:latin typeface="Calibri" pitchFamily="34" charset="0"/>
              </a:rPr>
              <a:t>Untuk x bernilai  -3,-2, -1, 0, 1, 2, 3  nilai f secara beruturutan ditulis sebagai f(-3), f(-2), f(-1), f(0), f(1), f(2), f(3) 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051050" y="4437063"/>
            <a:ext cx="64817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Pandang y = f(x) maka diperoleh pasangan titik-titik (x,y) berikut (-3, 10), (-2, 4), (-1, 0), (0, -2), (1, -2), (2, 0), dan (3, 4).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979613" y="1412875"/>
            <a:ext cx="309721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Andaikan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fungsi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r>
              <a:rPr lang="en-US" sz="2400" dirty="0">
                <a:latin typeface="Calibri" pitchFamily="34" charset="0"/>
              </a:rPr>
              <a:t>f(x) = x</a:t>
            </a:r>
            <a:r>
              <a:rPr lang="en-US" sz="2400" baseline="30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 - x - 2 </a:t>
            </a:r>
            <a:r>
              <a:rPr lang="en-US" sz="2400" dirty="0" err="1">
                <a:latin typeface="Calibri" pitchFamily="34" charset="0"/>
              </a:rPr>
              <a:t>didefinisikan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untuk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r>
              <a:rPr lang="en-US" sz="2400" dirty="0">
                <a:latin typeface="Calibri" pitchFamily="34" charset="0"/>
              </a:rPr>
              <a:t>-3 ≤ x ≤ 3, </a:t>
            </a:r>
            <a:r>
              <a:rPr lang="en-US" sz="2400" dirty="0" err="1">
                <a:latin typeface="Calibri" pitchFamily="34" charset="0"/>
              </a:rPr>
              <a:t>grafik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fungsi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tersebut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adalah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kurva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mulus</a:t>
            </a:r>
            <a:r>
              <a:rPr lang="en-US" sz="2400" dirty="0">
                <a:latin typeface="Calibri" pitchFamily="34" charset="0"/>
              </a:rPr>
              <a:t>  </a:t>
            </a:r>
            <a:r>
              <a:rPr lang="en-US" sz="2400" dirty="0" err="1">
                <a:latin typeface="Calibri" pitchFamily="34" charset="0"/>
              </a:rPr>
              <a:t>seperti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gambar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samping</a:t>
            </a:r>
            <a:r>
              <a:rPr lang="en-US" sz="2400" dirty="0">
                <a:latin typeface="Calibri" pitchFamily="34" charset="0"/>
              </a:rPr>
              <a:t>,  yang </a:t>
            </a:r>
            <a:r>
              <a:rPr lang="en-US" sz="2400" dirty="0" err="1">
                <a:latin typeface="Calibri" pitchFamily="34" charset="0"/>
              </a:rPr>
              <a:t>mana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grafik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tersebut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melalui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himpunan</a:t>
            </a:r>
            <a:r>
              <a:rPr lang="en-US" sz="2400" dirty="0">
                <a:latin typeface="Calibri" pitchFamily="34" charset="0"/>
              </a:rPr>
              <a:t>  </a:t>
            </a:r>
            <a:r>
              <a:rPr lang="en-US" sz="2400" dirty="0" err="1">
                <a:latin typeface="Calibri" pitchFamily="34" charset="0"/>
              </a:rPr>
              <a:t>titik-titik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pada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perhitungan</a:t>
            </a:r>
            <a:r>
              <a:rPr lang="en-US" sz="2400" dirty="0">
                <a:latin typeface="Calibri" pitchFamily="34" charset="0"/>
              </a:rPr>
              <a:t>  </a:t>
            </a:r>
            <a:r>
              <a:rPr lang="en-US" sz="2400" dirty="0" err="1">
                <a:latin typeface="Calibri" pitchFamily="34" charset="0"/>
              </a:rPr>
              <a:t>sebelumnya</a:t>
            </a:r>
            <a:r>
              <a:rPr lang="en-US" sz="2400" dirty="0">
                <a:latin typeface="Calibri" pitchFamily="34" charset="0"/>
              </a:rPr>
              <a:t>. 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/>
          <a:srcRect l="20787" t="12202" r="33202" b="19843"/>
          <a:stretch>
            <a:fillRect/>
          </a:stretch>
        </p:blipFill>
        <p:spPr bwMode="auto">
          <a:xfrm>
            <a:off x="5076825" y="1844675"/>
            <a:ext cx="3240088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2447925" y="5508625"/>
            <a:ext cx="5940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(-3, 10), (-2, 4), (-1, 0), (0, -2), (1, -2), (2, 0), dan (3, 4)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3528219" y="3464719"/>
            <a:ext cx="2447925" cy="194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2000" y="4292600"/>
            <a:ext cx="1439863" cy="129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19700" y="4797425"/>
            <a:ext cx="1223963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084888" y="4797425"/>
            <a:ext cx="719138" cy="71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335712" y="4689476"/>
            <a:ext cx="1223963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6588125" y="4364038"/>
            <a:ext cx="2232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79613" y="1593850"/>
            <a:ext cx="7094537" cy="127158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 err="1">
                <a:latin typeface="+mj-lt"/>
                <a:ea typeface="+mj-ea"/>
                <a:cs typeface="+mj-cs"/>
              </a:rPr>
              <a:t>Secara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umum</a:t>
            </a:r>
            <a:r>
              <a:rPr lang="en-US" sz="2900" dirty="0">
                <a:latin typeface="+mj-lt"/>
                <a:ea typeface="+mj-ea"/>
                <a:cs typeface="+mj-cs"/>
              </a:rPr>
              <a:t>, agar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menggambar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grafik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fungsi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kuadrat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lebih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praktis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3200" dirty="0">
                <a:latin typeface="+mn-lt"/>
              </a:rPr>
              <a:t>l</a:t>
            </a:r>
            <a:r>
              <a:rPr lang="en-US" sz="3200" dirty="0" err="1">
                <a:latin typeface="+mn-lt"/>
              </a:rPr>
              <a:t>angkah-langkahnya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adalah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menentukan</a:t>
            </a:r>
            <a:r>
              <a:rPr lang="en-US" sz="3200" dirty="0">
                <a:latin typeface="+mn-lt"/>
              </a:rPr>
              <a:t> :</a:t>
            </a:r>
            <a:endParaRPr lang="en-GB" sz="2900" dirty="0">
              <a:latin typeface="+mj-lt"/>
              <a:ea typeface="+mj-ea"/>
              <a:cs typeface="+mj-cs"/>
            </a:endParaRP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2038350" y="2290763"/>
            <a:ext cx="72866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alibri" pitchFamily="34" charset="0"/>
              </a:rPr>
              <a:t> 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Titik potong dengan sumbu X, jika y = 0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Titik potong dengan sumbu Y, jika x = 0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Titik Balik  (             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Persamaan sumbu simetri, x 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>
                <a:latin typeface="Calibri" pitchFamily="34" charset="0"/>
              </a:rPr>
              <a:t>						     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>
                <a:latin typeface="Calibri" pitchFamily="34" charset="0"/>
              </a:rPr>
              <a:t>						      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alibri" pitchFamily="34" charset="0"/>
              </a:rPr>
              <a:t> </a:t>
            </a:r>
            <a:endParaRPr lang="en-GB" sz="2800">
              <a:latin typeface="Calibri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04025" y="4292600"/>
          <a:ext cx="1200150" cy="696913"/>
        </p:xfrm>
        <a:graphic>
          <a:graphicData uri="http://schemas.openxmlformats.org/presentationml/2006/ole">
            <p:oleObj spid="_x0000_s73730" name="Equation" r:id="rId4" imgW="279360" imgH="228600" progId="Equation.3">
              <p:embed/>
            </p:oleObj>
          </a:graphicData>
        </a:graphic>
      </p:graphicFrame>
      <p:sp>
        <p:nvSpPr>
          <p:cNvPr id="29" name="Action Button: Forward or Next 28">
            <a:hlinkClick r:id="" action="ppaction://hlinkshowjump?jump=nextslide" highlightClick="1"/>
          </p:cNvPr>
          <p:cNvSpPr/>
          <p:nvPr/>
        </p:nvSpPr>
        <p:spPr>
          <a:xfrm>
            <a:off x="8429625" y="5572125"/>
            <a:ext cx="357188" cy="4000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" name="Action Button: Back or Previous 30">
            <a:hlinkClick r:id="" action="ppaction://hlinkshowjump?jump=previousslide" highlightClick="1"/>
          </p:cNvPr>
          <p:cNvSpPr/>
          <p:nvPr/>
        </p:nvSpPr>
        <p:spPr>
          <a:xfrm>
            <a:off x="8001000" y="5572125"/>
            <a:ext cx="357188" cy="4000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4340225" y="3798888"/>
          <a:ext cx="1049338" cy="711200"/>
        </p:xfrm>
        <a:graphic>
          <a:graphicData uri="http://schemas.openxmlformats.org/presentationml/2006/ole">
            <p:oleObj spid="_x0000_s73731" name="Equation" r:id="rId5" imgW="342720" imgH="2286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613" y="620713"/>
            <a:ext cx="6264275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Contoh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2000" dirty="0">
                <a:latin typeface="+mn-lt"/>
              </a:rPr>
              <a:t>Gambarlah grafik fungsi kuadrat  </a:t>
            </a:r>
            <a:r>
              <a:rPr lang="sv-SE" sz="2000" b="1" dirty="0">
                <a:solidFill>
                  <a:srgbClr val="FF0000"/>
                </a:solidFill>
                <a:latin typeface="+mn-lt"/>
              </a:rPr>
              <a:t> y = x</a:t>
            </a:r>
            <a:r>
              <a:rPr lang="sv-SE" sz="2000" b="1" baseline="30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sv-SE" sz="2000" b="1" dirty="0">
                <a:solidFill>
                  <a:srgbClr val="FF0000"/>
                </a:solidFill>
                <a:latin typeface="+mn-lt"/>
              </a:rPr>
              <a:t> - 2x - 8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979613" y="1412875"/>
            <a:ext cx="6840537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Penyelesaian:</a:t>
            </a:r>
          </a:p>
          <a:p>
            <a:r>
              <a:rPr lang="en-US" sz="2000">
                <a:latin typeface="Calibri" pitchFamily="34" charset="0"/>
              </a:rPr>
              <a:t>1. Tentukan Titik Potong dengan sumbu x.</a:t>
            </a:r>
          </a:p>
          <a:p>
            <a:r>
              <a:rPr lang="en-US" sz="2000">
                <a:latin typeface="Calibri" pitchFamily="34" charset="0"/>
              </a:rPr>
              <a:t>    </a:t>
            </a:r>
            <a:r>
              <a:rPr lang="sv-SE" sz="2000">
                <a:latin typeface="Calibri" pitchFamily="34" charset="0"/>
              </a:rPr>
              <a:t>Bila y = 0 maka x</a:t>
            </a:r>
            <a:r>
              <a:rPr lang="sv-SE" sz="2000" baseline="30000">
                <a:latin typeface="Calibri" pitchFamily="34" charset="0"/>
              </a:rPr>
              <a:t>2</a:t>
            </a:r>
            <a:r>
              <a:rPr lang="sv-SE" sz="2000">
                <a:latin typeface="Calibri" pitchFamily="34" charset="0"/>
              </a:rPr>
              <a:t> - 2x - 8 = 0, selanjutnya </a:t>
            </a:r>
          </a:p>
          <a:p>
            <a:r>
              <a:rPr lang="en-US" sz="2000">
                <a:latin typeface="Calibri" pitchFamily="34" charset="0"/>
              </a:rPr>
              <a:t>                          (x + 2)(x - 4) = 0   atau   x = -2 atau x = 4 </a:t>
            </a:r>
          </a:p>
          <a:p>
            <a:r>
              <a:rPr lang="en-US" sz="2000">
                <a:latin typeface="Calibri" pitchFamily="34" charset="0"/>
              </a:rPr>
              <a:t>      Jadi </a:t>
            </a:r>
            <a:r>
              <a:rPr lang="en-US" sz="2000" b="1">
                <a:latin typeface="Calibri" pitchFamily="34" charset="0"/>
              </a:rPr>
              <a:t>titik potong dengan sumbu X adalah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(-2,0)</a:t>
            </a:r>
            <a:r>
              <a:rPr lang="en-US" sz="2000" b="1">
                <a:latin typeface="Calibri" pitchFamily="34" charset="0"/>
              </a:rPr>
              <a:t> dan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(4,0).</a:t>
            </a:r>
          </a:p>
          <a:p>
            <a:r>
              <a:rPr lang="es-ES" sz="2000">
                <a:latin typeface="Calibri" pitchFamily="34" charset="0"/>
              </a:rPr>
              <a:t>2. Tentukan titik potong dengan sumbu y. </a:t>
            </a:r>
          </a:p>
          <a:p>
            <a:r>
              <a:rPr lang="en-US" sz="2000">
                <a:latin typeface="Calibri" pitchFamily="34" charset="0"/>
              </a:rPr>
              <a:t>    Bila x = 0 maka y = 02 - 2(0) - 8 = -8. </a:t>
            </a:r>
          </a:p>
          <a:p>
            <a:r>
              <a:rPr lang="en-US" sz="2000">
                <a:latin typeface="Calibri" pitchFamily="34" charset="0"/>
              </a:rPr>
              <a:t>    Sehingga </a:t>
            </a:r>
            <a:r>
              <a:rPr lang="en-US" sz="2000" b="1">
                <a:latin typeface="Calibri" pitchFamily="34" charset="0"/>
              </a:rPr>
              <a:t>titik potong dengan sumbu Y adalah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(0,-8)</a:t>
            </a:r>
            <a:endParaRPr 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908175" y="3933825"/>
            <a:ext cx="591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sz="2000">
                <a:latin typeface="Calibri" pitchFamily="34" charset="0"/>
              </a:rPr>
              <a:t>3. Menentukan Titik Balik dengan koordinat  (                 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659563" y="3789363"/>
          <a:ext cx="1008062" cy="682625"/>
        </p:xfrm>
        <a:graphic>
          <a:graphicData uri="http://schemas.openxmlformats.org/presentationml/2006/ole">
            <p:oleObj spid="_x0000_s74754" name="Equation" r:id="rId3" imgW="342720" imgH="228600" progId="Equation.3">
              <p:embed/>
            </p:oleObj>
          </a:graphicData>
        </a:graphic>
      </p:graphicFrame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8538" y="4365625"/>
            <a:ext cx="361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4365104"/>
            <a:ext cx="136815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10"/>
          <p:cNvSpPr txBox="1">
            <a:spLocks noChangeArrowheads="1"/>
          </p:cNvSpPr>
          <p:nvPr/>
        </p:nvSpPr>
        <p:spPr bwMode="auto">
          <a:xfrm>
            <a:off x="4140200" y="4379913"/>
            <a:ext cx="63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dan 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16016" y="4365104"/>
            <a:ext cx="403244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2195513" y="4941888"/>
            <a:ext cx="604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Sehingga </a:t>
            </a:r>
            <a:r>
              <a:rPr lang="en-US" sz="2000" b="1">
                <a:latin typeface="Calibri" pitchFamily="34" charset="0"/>
              </a:rPr>
              <a:t>titik balik grafik  adalah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(1,-9)</a:t>
            </a:r>
            <a:endParaRPr 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1908175" y="5332413"/>
            <a:ext cx="3849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sz="2000">
                <a:latin typeface="Calibri" pitchFamily="34" charset="0"/>
              </a:rPr>
              <a:t>4.  Persamaan sumbu simetri, x  =   </a:t>
            </a:r>
          </a:p>
        </p:txBody>
      </p:sp>
      <p:pic>
        <p:nvPicPr>
          <p:cNvPr id="206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5450" y="5305425"/>
            <a:ext cx="361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40152" y="5301208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051050" y="765175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>
                <a:latin typeface="Calibri" pitchFamily="34" charset="0"/>
              </a:rPr>
              <a:t>Atas dasar informasi yang kita peroleh dari persamaan </a:t>
            </a:r>
          </a:p>
          <a:p>
            <a:r>
              <a:rPr lang="es-ES" sz="2000" b="1">
                <a:solidFill>
                  <a:srgbClr val="FF0000"/>
                </a:solidFill>
                <a:latin typeface="Calibri" pitchFamily="34" charset="0"/>
              </a:rPr>
              <a:t>y = x</a:t>
            </a:r>
            <a:r>
              <a:rPr lang="es-ES" sz="2000" b="1" baseline="30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s-ES" sz="2000" b="1">
                <a:solidFill>
                  <a:srgbClr val="FF0000"/>
                </a:solidFill>
                <a:latin typeface="Calibri" pitchFamily="34" charset="0"/>
              </a:rPr>
              <a:t> - 2x - 8</a:t>
            </a:r>
            <a:r>
              <a:rPr lang="es-ES" sz="2000">
                <a:latin typeface="Calibri" pitchFamily="34" charset="0"/>
              </a:rPr>
              <a:t> diperoleh grafik berikut.</a:t>
            </a:r>
            <a:endParaRPr lang="en-US" sz="2000">
              <a:latin typeface="Calibri" pitchFamily="34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 l="27728" r="16815"/>
          <a:stretch>
            <a:fillRect/>
          </a:stretch>
        </p:blipFill>
        <p:spPr bwMode="auto">
          <a:xfrm>
            <a:off x="4932363" y="1773238"/>
            <a:ext cx="360045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051050" y="1844675"/>
            <a:ext cx="24495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1.  titik potong dengan sumbu X adalah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(-2,0)</a:t>
            </a:r>
            <a:r>
              <a:rPr lang="en-US" b="1">
                <a:latin typeface="Calibri" pitchFamily="34" charset="0"/>
              </a:rPr>
              <a:t> dan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(4,0)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051050" y="2924175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2. titik potong dengan sumbu Y adalah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(0,-8)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051050" y="3716338"/>
            <a:ext cx="2368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3.  titik balik grafik  adalah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(1,-9)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051050" y="4583113"/>
            <a:ext cx="2520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4.  Persamaan sumbu simetri,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x  =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48263" y="3789363"/>
            <a:ext cx="692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(-2,0)</a:t>
            </a:r>
            <a:endParaRPr lang="en-US"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40650" y="3716338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(4,0)</a:t>
            </a:r>
            <a:endParaRPr lang="en-US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51500" y="5157788"/>
            <a:ext cx="693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(0,-8)</a:t>
            </a:r>
            <a:endParaRPr lang="en-US">
              <a:latin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48488" y="5300663"/>
            <a:ext cx="69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(1,-9)</a:t>
            </a:r>
            <a:endParaRPr lang="en-US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3213" y="5486400"/>
            <a:ext cx="90487" cy="904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708525" y="3748088"/>
            <a:ext cx="3949700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99250" y="2133600"/>
            <a:ext cx="681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x  = 1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8 -0.23658 L 1.94444E-6 -2.1646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34 -0.18894 L 1.11111E-6 -4.81036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0.26226 L 3.61111E-6 -1.6651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19935 L 4.16667E-6 -2.3219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3 0.38806 L -4.72222E-6 4.3293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71663" y="644525"/>
            <a:ext cx="6948487" cy="623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TUGAS</a:t>
            </a:r>
            <a:endParaRPr lang="en-GB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124075" y="1557338"/>
            <a:ext cx="6059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Gambarlah Grafik Fungsi Kuadrat  y= x</a:t>
            </a:r>
            <a:r>
              <a:rPr lang="en-US" sz="2400" baseline="30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 + 8x + 7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 l="23581" t="13487" r="43227" b="21936"/>
          <a:stretch>
            <a:fillRect/>
          </a:stretch>
        </p:blipFill>
        <p:spPr bwMode="auto">
          <a:xfrm>
            <a:off x="3492500" y="2205038"/>
            <a:ext cx="35274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132138" y="2133600"/>
            <a:ext cx="4176712" cy="3671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Klik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disini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melihat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grafiknya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71663" y="644525"/>
            <a:ext cx="6948487" cy="623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TUGAS</a:t>
            </a:r>
            <a:endParaRPr lang="en-GB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2124075" y="1557338"/>
            <a:ext cx="5959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Gambarlah Grafik Fungsi Kuadrat  y= x</a:t>
            </a:r>
            <a:r>
              <a:rPr lang="en-US" sz="2400" baseline="30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 -3x -28</a:t>
            </a:r>
          </a:p>
        </p:txBody>
      </p:sp>
      <p:pic>
        <p:nvPicPr>
          <p:cNvPr id="18436" name="Picture 1"/>
          <p:cNvPicPr>
            <a:picLocks noChangeAspect="1" noChangeArrowheads="1"/>
          </p:cNvPicPr>
          <p:nvPr/>
        </p:nvPicPr>
        <p:blipFill>
          <a:blip r:embed="rId2"/>
          <a:srcRect l="26250" r="27814" b="7549"/>
          <a:stretch>
            <a:fillRect/>
          </a:stretch>
        </p:blipFill>
        <p:spPr bwMode="auto">
          <a:xfrm>
            <a:off x="2700338" y="2133600"/>
            <a:ext cx="51847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27313" y="2133600"/>
            <a:ext cx="5329237" cy="3671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Klik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disini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melihat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grafiknya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588</Words>
  <Application>Microsoft Office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69</cp:revision>
  <dcterms:created xsi:type="dcterms:W3CDTF">2013-02-08T01:55:00Z</dcterms:created>
  <dcterms:modified xsi:type="dcterms:W3CDTF">2013-11-21T04:32:41Z</dcterms:modified>
</cp:coreProperties>
</file>