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61" r:id="rId4"/>
    <p:sldId id="276" r:id="rId5"/>
    <p:sldId id="259" r:id="rId6"/>
    <p:sldId id="262" r:id="rId7"/>
    <p:sldId id="263" r:id="rId8"/>
    <p:sldId id="264" r:id="rId9"/>
    <p:sldId id="267" r:id="rId10"/>
    <p:sldId id="268" r:id="rId11"/>
    <p:sldId id="277" r:id="rId12"/>
    <p:sldId id="275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6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58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4152E-4EC0-4768-B1D5-B0DFA938EB56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A9000-80D4-4BE6-A954-1D484A824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PENGANTAR MANAJEMEN DAN BISNIS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057400" y="3048000"/>
            <a:ext cx="6705600" cy="533400"/>
          </a:xfrm>
        </p:spPr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/>
              <a:t>Riri</a:t>
            </a:r>
            <a:r>
              <a:rPr lang="en-US" dirty="0" smtClean="0"/>
              <a:t> </a:t>
            </a:r>
            <a:r>
              <a:rPr lang="en-US" dirty="0" err="1" smtClean="0"/>
              <a:t>Fajriah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, MM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FASILKOM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pic>
        <p:nvPicPr>
          <p:cNvPr id="11" name="Picture Placeholder 10" descr="12985405_10154132139076465_2600307748384517305_n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l="9524" r="9524"/>
          <a:stretch>
            <a:fillRect/>
          </a:stretch>
        </p:blipFill>
        <p:spPr/>
      </p:pic>
      <p:pic>
        <p:nvPicPr>
          <p:cNvPr id="10" name="Picture 9" descr="6992_kuncinya_di_pengembangan_sdm_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362200"/>
            <a:ext cx="3982775" cy="2060254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Fungsi</a:t>
            </a:r>
            <a:r>
              <a:rPr 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Manajemen</a:t>
            </a:r>
            <a:r>
              <a:rPr 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 SDM </a:t>
            </a:r>
            <a:r>
              <a:rPr lang="en-US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Dalam</a:t>
            </a:r>
            <a:r>
              <a:rPr 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Organisasi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066800"/>
            <a:ext cx="87630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700" b="1" dirty="0" err="1" smtClean="0">
                <a:solidFill>
                  <a:schemeClr val="bg1"/>
                </a:solidFill>
              </a:rPr>
              <a:t>Perspektif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Politik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dirty="0" smtClean="0">
                <a:solidFill>
                  <a:schemeClr val="bg1"/>
                </a:solidFill>
              </a:rPr>
              <a:t>: </a:t>
            </a:r>
            <a:r>
              <a:rPr lang="en-US" sz="1700" dirty="0" smtClean="0">
                <a:solidFill>
                  <a:schemeClr val="bg1"/>
                </a:solidFill>
              </a:rPr>
              <a:t>SDM </a:t>
            </a:r>
            <a:r>
              <a:rPr lang="en-US" sz="1700" dirty="0" err="1" smtClean="0">
                <a:solidFill>
                  <a:schemeClr val="bg1"/>
                </a:solidFill>
              </a:rPr>
              <a:t>merupakan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aset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terpenting</a:t>
            </a:r>
            <a:r>
              <a:rPr lang="en-US" sz="1700" dirty="0" smtClean="0">
                <a:solidFill>
                  <a:schemeClr val="bg1"/>
                </a:solidFill>
              </a:rPr>
              <a:t> yang </a:t>
            </a:r>
            <a:r>
              <a:rPr lang="en-US" sz="1700" dirty="0" err="1" smtClean="0">
                <a:solidFill>
                  <a:schemeClr val="bg1"/>
                </a:solidFill>
              </a:rPr>
              <a:t>dimiliki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oleh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suatu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organisasi,mulai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dari</a:t>
            </a:r>
            <a:r>
              <a:rPr lang="en-US" sz="1700" dirty="0" smtClean="0">
                <a:solidFill>
                  <a:schemeClr val="bg1"/>
                </a:solidFill>
              </a:rPr>
              <a:t> level </a:t>
            </a:r>
            <a:r>
              <a:rPr lang="en-US" sz="1700" dirty="0" err="1" smtClean="0">
                <a:solidFill>
                  <a:schemeClr val="bg1"/>
                </a:solidFill>
              </a:rPr>
              <a:t>makro</a:t>
            </a:r>
            <a:r>
              <a:rPr lang="en-US" sz="1700" dirty="0" smtClean="0">
                <a:solidFill>
                  <a:schemeClr val="bg1"/>
                </a:solidFill>
              </a:rPr>
              <a:t> (Negara), </a:t>
            </a:r>
            <a:r>
              <a:rPr lang="en-US" sz="1700" dirty="0" err="1" smtClean="0">
                <a:solidFill>
                  <a:schemeClr val="bg1"/>
                </a:solidFill>
              </a:rPr>
              <a:t>atau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bahkan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internasional</a:t>
            </a:r>
            <a:r>
              <a:rPr lang="en-US" sz="1700" dirty="0" smtClean="0">
                <a:solidFill>
                  <a:schemeClr val="bg1"/>
                </a:solidFill>
              </a:rPr>
              <a:t>, </a:t>
            </a:r>
            <a:r>
              <a:rPr lang="en-US" sz="1700" dirty="0" err="1" smtClean="0">
                <a:solidFill>
                  <a:schemeClr val="bg1"/>
                </a:solidFill>
              </a:rPr>
              <a:t>hingga</a:t>
            </a:r>
            <a:r>
              <a:rPr lang="en-US" sz="1700" dirty="0" smtClean="0">
                <a:solidFill>
                  <a:schemeClr val="bg1"/>
                </a:solidFill>
              </a:rPr>
              <a:t> level </a:t>
            </a:r>
            <a:r>
              <a:rPr lang="en-US" sz="1700" dirty="0" err="1" smtClean="0">
                <a:solidFill>
                  <a:schemeClr val="bg1"/>
                </a:solidFill>
              </a:rPr>
              <a:t>mikro</a:t>
            </a:r>
            <a:r>
              <a:rPr lang="en-US" sz="1700" dirty="0" smtClean="0">
                <a:solidFill>
                  <a:schemeClr val="bg1"/>
                </a:solidFill>
              </a:rPr>
              <a:t>. </a:t>
            </a:r>
            <a:endParaRPr lang="en-US" sz="17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700" b="1" dirty="0" err="1" smtClean="0">
                <a:solidFill>
                  <a:schemeClr val="bg1"/>
                </a:solidFill>
              </a:rPr>
              <a:t>Perspektif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Ekonomi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dirty="0" smtClean="0">
                <a:solidFill>
                  <a:schemeClr val="bg1"/>
                </a:solidFill>
              </a:rPr>
              <a:t>: </a:t>
            </a:r>
            <a:r>
              <a:rPr lang="en-US" sz="1700" dirty="0" smtClean="0">
                <a:solidFill>
                  <a:schemeClr val="bg1"/>
                </a:solidFill>
              </a:rPr>
              <a:t>Modal </a:t>
            </a:r>
            <a:r>
              <a:rPr lang="en-US" sz="1700" dirty="0" err="1" smtClean="0">
                <a:solidFill>
                  <a:schemeClr val="bg1"/>
                </a:solidFill>
              </a:rPr>
              <a:t>besar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berlimpahnya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kekayaan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alam</a:t>
            </a:r>
            <a:r>
              <a:rPr lang="en-US" sz="1700" dirty="0" smtClean="0">
                <a:solidFill>
                  <a:schemeClr val="bg1"/>
                </a:solidFill>
              </a:rPr>
              <a:t> (material), </a:t>
            </a:r>
            <a:r>
              <a:rPr lang="en-US" sz="1700" dirty="0" err="1" smtClean="0">
                <a:solidFill>
                  <a:schemeClr val="bg1"/>
                </a:solidFill>
              </a:rPr>
              <a:t>atau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prosedur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kerja</a:t>
            </a:r>
            <a:r>
              <a:rPr lang="en-US" sz="1700" dirty="0" smtClean="0">
                <a:solidFill>
                  <a:schemeClr val="bg1"/>
                </a:solidFill>
              </a:rPr>
              <a:t> yang </a:t>
            </a:r>
            <a:r>
              <a:rPr lang="en-US" sz="1700" dirty="0" err="1" smtClean="0">
                <a:solidFill>
                  <a:schemeClr val="bg1"/>
                </a:solidFill>
              </a:rPr>
              <a:t>bagus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sekalipun</a:t>
            </a:r>
            <a:r>
              <a:rPr lang="en-US" sz="1700" dirty="0" smtClean="0">
                <a:solidFill>
                  <a:schemeClr val="bg1"/>
                </a:solidFill>
              </a:rPr>
              <a:t>, </a:t>
            </a:r>
            <a:r>
              <a:rPr lang="en-US" sz="1700" dirty="0" err="1" smtClean="0">
                <a:solidFill>
                  <a:schemeClr val="bg1"/>
                </a:solidFill>
              </a:rPr>
              <a:t>tidak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akan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bermanfaat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secara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efesien</a:t>
            </a:r>
            <a:r>
              <a:rPr lang="en-US" sz="1700" dirty="0" smtClean="0">
                <a:solidFill>
                  <a:schemeClr val="bg1"/>
                </a:solidFill>
              </a:rPr>
              <a:t>, </a:t>
            </a:r>
            <a:r>
              <a:rPr lang="en-US" sz="1700" dirty="0" err="1" smtClean="0">
                <a:solidFill>
                  <a:schemeClr val="bg1"/>
                </a:solidFill>
              </a:rPr>
              <a:t>efektif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produktif</a:t>
            </a:r>
            <a:r>
              <a:rPr lang="en-US" sz="1700" dirty="0" smtClean="0">
                <a:solidFill>
                  <a:schemeClr val="bg1"/>
                </a:solidFill>
              </a:rPr>
              <a:t>, </a:t>
            </a:r>
            <a:r>
              <a:rPr lang="en-US" sz="1700" dirty="0" err="1" smtClean="0">
                <a:solidFill>
                  <a:schemeClr val="bg1"/>
                </a:solidFill>
              </a:rPr>
              <a:t>jika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manusianya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tidak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mendapat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perhatian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sungguh-sungguh</a:t>
            </a:r>
            <a:r>
              <a:rPr lang="en-US" sz="17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700" b="1" dirty="0" err="1" smtClean="0">
                <a:solidFill>
                  <a:schemeClr val="bg1"/>
                </a:solidFill>
              </a:rPr>
              <a:t>Perspektif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Hukum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dirty="0" smtClean="0">
                <a:solidFill>
                  <a:schemeClr val="bg1"/>
                </a:solidFill>
              </a:rPr>
              <a:t>: </a:t>
            </a:r>
            <a:r>
              <a:rPr lang="en-US" sz="1700" dirty="0" err="1" smtClean="0">
                <a:solidFill>
                  <a:schemeClr val="bg1"/>
                </a:solidFill>
              </a:rPr>
              <a:t>Dalam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organisasi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manapun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terdapat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berbagai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peraturan</a:t>
            </a:r>
            <a:r>
              <a:rPr lang="en-US" sz="1700" dirty="0" smtClean="0">
                <a:solidFill>
                  <a:schemeClr val="bg1"/>
                </a:solidFill>
              </a:rPr>
              <a:t>, </a:t>
            </a:r>
            <a:r>
              <a:rPr lang="en-US" sz="1700" dirty="0" err="1" smtClean="0">
                <a:solidFill>
                  <a:schemeClr val="bg1"/>
                </a:solidFill>
              </a:rPr>
              <a:t>ketentuan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atau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perjanjian-perjanjian</a:t>
            </a:r>
            <a:r>
              <a:rPr lang="en-US" sz="1700" dirty="0" smtClean="0">
                <a:solidFill>
                  <a:schemeClr val="bg1"/>
                </a:solidFill>
              </a:rPr>
              <a:t>, yang </a:t>
            </a:r>
            <a:r>
              <a:rPr lang="en-US" sz="1700" dirty="0" err="1" smtClean="0">
                <a:solidFill>
                  <a:schemeClr val="bg1"/>
                </a:solidFill>
              </a:rPr>
              <a:t>kesemuanya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mengatur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tentang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hak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kewajiban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secara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timbal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balik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antara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organisasi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dengan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anggotanya</a:t>
            </a:r>
            <a:r>
              <a:rPr lang="en-US" sz="1700" dirty="0" smtClean="0">
                <a:solidFill>
                  <a:schemeClr val="bg1"/>
                </a:solidFill>
              </a:rPr>
              <a:t>, </a:t>
            </a:r>
            <a:r>
              <a:rPr lang="en-US" sz="1700" dirty="0" err="1" smtClean="0">
                <a:solidFill>
                  <a:schemeClr val="bg1"/>
                </a:solidFill>
              </a:rPr>
              <a:t>antara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orang</a:t>
            </a:r>
            <a:r>
              <a:rPr lang="en-US" sz="1700" dirty="0" smtClean="0">
                <a:solidFill>
                  <a:schemeClr val="bg1"/>
                </a:solidFill>
              </a:rPr>
              <a:t> yang </a:t>
            </a:r>
            <a:r>
              <a:rPr lang="en-US" sz="1700" dirty="0" err="1" smtClean="0">
                <a:solidFill>
                  <a:schemeClr val="bg1"/>
                </a:solidFill>
              </a:rPr>
              <a:t>mempekerjakan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dengan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orang</a:t>
            </a:r>
            <a:r>
              <a:rPr lang="en-US" sz="1700" dirty="0" smtClean="0">
                <a:solidFill>
                  <a:schemeClr val="bg1"/>
                </a:solidFill>
              </a:rPr>
              <a:t> yang </a:t>
            </a:r>
            <a:r>
              <a:rPr lang="en-US" sz="1700" dirty="0" err="1" smtClean="0">
                <a:solidFill>
                  <a:schemeClr val="bg1"/>
                </a:solidFill>
              </a:rPr>
              <a:t>dipekerjakan</a:t>
            </a:r>
            <a:r>
              <a:rPr lang="en-US" sz="17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700" b="1" dirty="0" err="1" smtClean="0">
                <a:solidFill>
                  <a:schemeClr val="bg1"/>
                </a:solidFill>
              </a:rPr>
              <a:t>Perspektif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Sosio-Kultural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dirty="0" smtClean="0">
                <a:solidFill>
                  <a:schemeClr val="bg1"/>
                </a:solidFill>
              </a:rPr>
              <a:t>: </a:t>
            </a:r>
            <a:r>
              <a:rPr lang="en-US" sz="1700" dirty="0" err="1" smtClean="0">
                <a:solidFill>
                  <a:schemeClr val="bg1"/>
                </a:solidFill>
              </a:rPr>
              <a:t>Orang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bekerja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tidak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lagi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semata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untuk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memenuhi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kebutuhan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fisik.Melainkan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juga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menghendaki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diwujudkannya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kebutuhan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sosio-psikologis</a:t>
            </a:r>
            <a:r>
              <a:rPr lang="en-US" sz="17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700" b="1" dirty="0" err="1" smtClean="0">
                <a:solidFill>
                  <a:schemeClr val="bg1"/>
                </a:solidFill>
              </a:rPr>
              <a:t>Perspektif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Administrasi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dirty="0" smtClean="0">
                <a:solidFill>
                  <a:schemeClr val="bg1"/>
                </a:solidFill>
              </a:rPr>
              <a:t>: </a:t>
            </a:r>
            <a:r>
              <a:rPr lang="en-US" sz="1700" dirty="0" err="1" smtClean="0">
                <a:solidFill>
                  <a:schemeClr val="bg1"/>
                </a:solidFill>
              </a:rPr>
              <a:t>Kenyataan</a:t>
            </a:r>
            <a:r>
              <a:rPr lang="en-US" sz="1700" dirty="0" smtClean="0">
                <a:solidFill>
                  <a:schemeClr val="bg1"/>
                </a:solidFill>
              </a:rPr>
              <a:t> yang </a:t>
            </a:r>
            <a:r>
              <a:rPr lang="en-US" sz="1700" dirty="0" err="1" smtClean="0">
                <a:solidFill>
                  <a:schemeClr val="bg1"/>
                </a:solidFill>
              </a:rPr>
              <a:t>ada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mengindikasikan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bahwa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maju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atau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mundurnya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kehidupan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manusia</a:t>
            </a:r>
            <a:r>
              <a:rPr lang="en-US" sz="1700" dirty="0" smtClean="0">
                <a:solidFill>
                  <a:schemeClr val="bg1"/>
                </a:solidFill>
              </a:rPr>
              <a:t> , </a:t>
            </a:r>
            <a:r>
              <a:rPr lang="en-US" sz="1700" dirty="0" err="1" smtClean="0">
                <a:solidFill>
                  <a:schemeClr val="bg1"/>
                </a:solidFill>
              </a:rPr>
              <a:t>terwujud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atau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tidaknya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impian</a:t>
            </a:r>
            <a:r>
              <a:rPr lang="en-US" sz="1700" dirty="0" smtClean="0">
                <a:solidFill>
                  <a:schemeClr val="bg1"/>
                </a:solidFill>
              </a:rPr>
              <a:t>, </a:t>
            </a:r>
            <a:r>
              <a:rPr lang="en-US" sz="1700" dirty="0" err="1" smtClean="0">
                <a:solidFill>
                  <a:schemeClr val="bg1"/>
                </a:solidFill>
              </a:rPr>
              <a:t>cita-cita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indah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manusia,tergantung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kemampuannya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untuk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mengatur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memanfaatkan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sumber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daya</a:t>
            </a:r>
            <a:r>
              <a:rPr lang="en-US" sz="1700" dirty="0" smtClean="0">
                <a:solidFill>
                  <a:schemeClr val="bg1"/>
                </a:solidFill>
              </a:rPr>
              <a:t> yang </a:t>
            </a:r>
            <a:r>
              <a:rPr lang="en-US" sz="1700" dirty="0" err="1" smtClean="0">
                <a:solidFill>
                  <a:schemeClr val="bg1"/>
                </a:solidFill>
              </a:rPr>
              <a:t>ada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dalam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organisasi</a:t>
            </a:r>
            <a:r>
              <a:rPr lang="en-US" sz="1700" dirty="0" smtClean="0">
                <a:solidFill>
                  <a:schemeClr val="bg1"/>
                </a:solidFill>
              </a:rPr>
              <a:t>, </a:t>
            </a:r>
            <a:r>
              <a:rPr lang="en-US" sz="1700" dirty="0" err="1" smtClean="0">
                <a:solidFill>
                  <a:schemeClr val="bg1"/>
                </a:solidFill>
              </a:rPr>
              <a:t>termasuk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sumber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daya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manusianya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dengan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lebih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efisien</a:t>
            </a:r>
            <a:r>
              <a:rPr lang="en-US" sz="1700" dirty="0" smtClean="0">
                <a:solidFill>
                  <a:schemeClr val="bg1"/>
                </a:solidFill>
              </a:rPr>
              <a:t>, </a:t>
            </a:r>
            <a:r>
              <a:rPr lang="en-US" sz="1700" dirty="0" err="1" smtClean="0">
                <a:solidFill>
                  <a:schemeClr val="bg1"/>
                </a:solidFill>
              </a:rPr>
              <a:t>efektif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produktif</a:t>
            </a:r>
            <a:r>
              <a:rPr lang="en-US" sz="1700" dirty="0" smtClean="0">
                <a:solidFill>
                  <a:schemeClr val="bg1"/>
                </a:solidFill>
              </a:rPr>
              <a:t>. </a:t>
            </a:r>
            <a:endParaRPr lang="en-US" sz="17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700" b="1" dirty="0" err="1" smtClean="0">
                <a:solidFill>
                  <a:schemeClr val="bg1"/>
                </a:solidFill>
              </a:rPr>
              <a:t>Perspektif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Teknologi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dirty="0" smtClean="0">
                <a:solidFill>
                  <a:schemeClr val="bg1"/>
                </a:solidFill>
              </a:rPr>
              <a:t>: </a:t>
            </a:r>
            <a:r>
              <a:rPr lang="en-US" sz="1700" dirty="0" err="1" smtClean="0">
                <a:solidFill>
                  <a:schemeClr val="bg1"/>
                </a:solidFill>
              </a:rPr>
              <a:t>Manusia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diharapkan</a:t>
            </a:r>
            <a:r>
              <a:rPr lang="en-US" sz="1700" dirty="0" smtClean="0">
                <a:solidFill>
                  <a:schemeClr val="bg1"/>
                </a:solidFill>
              </a:rPr>
              <a:t> agar </a:t>
            </a:r>
            <a:r>
              <a:rPr lang="en-US" sz="1700" dirty="0" err="1" smtClean="0">
                <a:solidFill>
                  <a:schemeClr val="bg1"/>
                </a:solidFill>
              </a:rPr>
              <a:t>dapat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menyesuaikan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diri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dengan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berbagai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perkembangan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tersebut.Organisasi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dituntut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untuk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bisa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memanfaatkan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berbagai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kemajuan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teknologi.Hal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ini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hanya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bisa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dicapai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melalui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suatu</a:t>
            </a:r>
            <a:r>
              <a:rPr lang="en-US" sz="1700" dirty="0" smtClean="0">
                <a:solidFill>
                  <a:schemeClr val="bg1"/>
                </a:solidFill>
              </a:rPr>
              <a:t> system </a:t>
            </a:r>
            <a:r>
              <a:rPr lang="en-US" sz="1700" dirty="0" err="1" smtClean="0">
                <a:solidFill>
                  <a:schemeClr val="bg1"/>
                </a:solidFill>
              </a:rPr>
              <a:t>manajemen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sumber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daya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manusia</a:t>
            </a:r>
            <a:r>
              <a:rPr lang="en-US" sz="1700" dirty="0" smtClean="0">
                <a:solidFill>
                  <a:schemeClr val="bg1"/>
                </a:solidFill>
              </a:rPr>
              <a:t> yang </a:t>
            </a:r>
            <a:r>
              <a:rPr lang="en-US" sz="1700" dirty="0" err="1" smtClean="0">
                <a:solidFill>
                  <a:schemeClr val="bg1"/>
                </a:solidFill>
              </a:rPr>
              <a:t>tepat</a:t>
            </a:r>
            <a:r>
              <a:rPr lang="en-US" sz="1700" dirty="0" smtClean="0">
                <a:solidFill>
                  <a:schemeClr val="bg1"/>
                </a:solidFill>
              </a:rPr>
              <a:t>.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smtClean="0"/>
              <a:t>4 </a:t>
            </a:r>
            <a:r>
              <a:rPr lang="en-US" dirty="0" smtClean="0"/>
              <a:t>–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Motivasi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Hal-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motivasi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pic>
        <p:nvPicPr>
          <p:cNvPr id="6" name="Picture 5" descr="Working-in-Financial-Indust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04800"/>
            <a:ext cx="4038600" cy="2684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Motivasi</a:t>
            </a:r>
            <a:r>
              <a:rPr lang="en-US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en-US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Kerja</a:t>
            </a:r>
            <a:r>
              <a:rPr lang="en-US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 Dari </a:t>
            </a:r>
            <a:r>
              <a:rPr lang="en-US" sz="4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Pimpinan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610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1600" dirty="0" err="1" smtClean="0">
                <a:solidFill>
                  <a:schemeClr val="bg1"/>
                </a:solidFill>
              </a:rPr>
              <a:t>Memberikan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keterangan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mereka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perlukan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melakukan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sesuatu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pekerjaan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baik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dirty="0" err="1" smtClean="0">
                <a:solidFill>
                  <a:schemeClr val="bg1"/>
                </a:solidFill>
              </a:rPr>
              <a:t>Memberikan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kesempatan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umpan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balik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secara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teratur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dirty="0" err="1" smtClean="0">
                <a:solidFill>
                  <a:schemeClr val="bg1"/>
                </a:solidFill>
              </a:rPr>
              <a:t>Meminta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masukan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melibatkan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mereka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dalam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keputusan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mempengaruhi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pekerjaan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mereka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dirty="0" err="1" smtClean="0">
                <a:solidFill>
                  <a:schemeClr val="bg1"/>
                </a:solidFill>
              </a:rPr>
              <a:t>Membuat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saluran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komunikasi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mudah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dipergunakan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sehingga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dapat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menggunakannya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mengutarakan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pertanyaann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atau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kehawatiran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mereka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memperoleh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jawaban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dirty="0" err="1" smtClean="0">
                <a:solidFill>
                  <a:schemeClr val="bg1"/>
                </a:solidFill>
              </a:rPr>
              <a:t>Belajar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itu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sendiri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apa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memotivasi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mereka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dirty="0" err="1" smtClean="0">
                <a:solidFill>
                  <a:schemeClr val="bg1"/>
                </a:solidFill>
              </a:rPr>
              <a:t>Menghargai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karena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pekerjaan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mereka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baik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secara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umum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dirty="0" err="1" smtClean="0">
                <a:solidFill>
                  <a:schemeClr val="bg1"/>
                </a:solidFill>
              </a:rPr>
              <a:t>Terus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menerus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memelihara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hubungan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dbawahi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dirty="0" err="1" smtClean="0">
                <a:solidFill>
                  <a:schemeClr val="bg1"/>
                </a:solidFill>
              </a:rPr>
              <a:t>Memberi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selamat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secara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pribadi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melakukan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pekerjaan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baik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dirty="0" err="1" smtClean="0">
                <a:solidFill>
                  <a:schemeClr val="bg1"/>
                </a:solidFill>
              </a:rPr>
              <a:t>Kenalilah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kebutuhan-kebutuhan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pribadi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karena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lebih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terdorong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bekerja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bagi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perusahaan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memperhatikan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keperluan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pribadinya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dirty="0" err="1" smtClean="0">
                <a:solidFill>
                  <a:schemeClr val="bg1"/>
                </a:solidFill>
              </a:rPr>
              <a:t>Menulis</a:t>
            </a:r>
            <a:r>
              <a:rPr lang="en-US" sz="1600" dirty="0" smtClean="0">
                <a:solidFill>
                  <a:schemeClr val="bg1"/>
                </a:solidFill>
              </a:rPr>
              <a:t> memo </a:t>
            </a:r>
            <a:r>
              <a:rPr lang="en-US" sz="1600" dirty="0" err="1" smtClean="0">
                <a:solidFill>
                  <a:schemeClr val="bg1"/>
                </a:solidFill>
              </a:rPr>
              <a:t>secara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pribadi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tentang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hasil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kinerja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mereka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dirty="0" err="1" smtClean="0">
                <a:solidFill>
                  <a:schemeClr val="bg1"/>
                </a:solidFill>
              </a:rPr>
              <a:t>Memastikan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apakah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mempunyai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sarana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kerja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terbaik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dirty="0" err="1" smtClean="0">
                <a:solidFill>
                  <a:schemeClr val="bg1"/>
                </a:solidFill>
              </a:rPr>
              <a:t>Memberi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satu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pekerjaan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baik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dikerjakan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pimpinan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harus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memperlihatkan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bagaimana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mereka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dapat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berkembang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memberi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kesempatan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mempelajari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kemampuan-kemampuan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baru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dirty="0" err="1" smtClean="0">
                <a:solidFill>
                  <a:schemeClr val="bg1"/>
                </a:solidFill>
              </a:rPr>
              <a:t>Membantu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berkembangnya</a:t>
            </a:r>
            <a:r>
              <a:rPr lang="en-US" sz="1600" dirty="0" smtClean="0">
                <a:solidFill>
                  <a:schemeClr val="bg1"/>
                </a:solidFill>
              </a:rPr>
              <a:t> rasa “</a:t>
            </a:r>
            <a:r>
              <a:rPr lang="en-US" sz="1600" dirty="0" err="1" smtClean="0">
                <a:solidFill>
                  <a:schemeClr val="bg1"/>
                </a:solidFill>
              </a:rPr>
              <a:t>bermasyarakat</a:t>
            </a:r>
            <a:r>
              <a:rPr lang="en-US" sz="1600" dirty="0" smtClean="0">
                <a:solidFill>
                  <a:schemeClr val="bg1"/>
                </a:solidFill>
              </a:rPr>
              <a:t>” </a:t>
            </a:r>
            <a:r>
              <a:rPr lang="en-US" sz="1600" dirty="0" err="1" smtClean="0">
                <a:solidFill>
                  <a:schemeClr val="bg1"/>
                </a:solidFill>
              </a:rPr>
              <a:t>sehingga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merasa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betah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dalamnya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dirty="0" err="1" smtClean="0">
                <a:solidFill>
                  <a:schemeClr val="bg1"/>
                </a:solidFill>
              </a:rPr>
              <a:t>Gajilah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secara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bersaing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berdasarkan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apa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mereka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kerjakan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dirty="0" err="1" smtClean="0">
                <a:solidFill>
                  <a:schemeClr val="bg1"/>
                </a:solidFill>
              </a:rPr>
              <a:t>Menawarkan</a:t>
            </a:r>
            <a:r>
              <a:rPr lang="en-US" sz="1600" dirty="0" smtClean="0">
                <a:solidFill>
                  <a:schemeClr val="bg1"/>
                </a:solidFill>
              </a:rPr>
              <a:t> “</a:t>
            </a:r>
            <a:r>
              <a:rPr lang="en-US" sz="1600" dirty="0" err="1" smtClean="0">
                <a:solidFill>
                  <a:schemeClr val="bg1"/>
                </a:solidFill>
              </a:rPr>
              <a:t>pembagian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keuntungan</a:t>
            </a:r>
            <a:r>
              <a:rPr lang="en-US" sz="1600" dirty="0" smtClean="0">
                <a:solidFill>
                  <a:schemeClr val="bg1"/>
                </a:solidFill>
              </a:rPr>
              <a:t>” (profit sharing) </a:t>
            </a:r>
            <a:r>
              <a:rPr lang="en-US" sz="1600" dirty="0" err="1" smtClean="0">
                <a:solidFill>
                  <a:schemeClr val="bg1"/>
                </a:solidFill>
              </a:rPr>
              <a:t>kepada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Bab</a:t>
            </a:r>
            <a:r>
              <a:rPr lang="en-US" dirty="0" smtClean="0"/>
              <a:t> 5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SDM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/>
          </a:p>
        </p:txBody>
      </p:sp>
      <p:pic>
        <p:nvPicPr>
          <p:cNvPr id="6" name="Picture 5" descr="o-BUSINESS-PEOPLE-NETWORKING-faceboo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33400"/>
            <a:ext cx="5943600" cy="2244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Pengadaan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SDM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Dalam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Organisasi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6106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lphaUcPeriod"/>
            </a:pPr>
            <a:r>
              <a:rPr lang="en-US" b="1" dirty="0" smtClean="0">
                <a:solidFill>
                  <a:schemeClr val="bg1"/>
                </a:solidFill>
              </a:rPr>
              <a:t>PENGERTIAN PENGADAAN SDM</a:t>
            </a:r>
            <a:endParaRPr lang="en-US" dirty="0" smtClean="0">
              <a:solidFill>
                <a:schemeClr val="bg1"/>
              </a:solidFill>
            </a:endParaRPr>
          </a:p>
          <a:p>
            <a:pPr marL="349250" lvl="1"/>
            <a:r>
              <a:rPr lang="en-US" dirty="0" err="1" smtClean="0">
                <a:solidFill>
                  <a:schemeClr val="bg1"/>
                </a:solidFill>
              </a:rPr>
              <a:t>Proses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penarikan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seleksi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penempatan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orientasi</a:t>
            </a:r>
            <a:r>
              <a:rPr lang="en-US" dirty="0" smtClean="0">
                <a:solidFill>
                  <a:schemeClr val="bg1"/>
                </a:solidFill>
              </a:rPr>
              <a:t>&amp; </a:t>
            </a:r>
            <a:r>
              <a:rPr lang="en-US" dirty="0" err="1" smtClean="0">
                <a:solidFill>
                  <a:schemeClr val="bg1"/>
                </a:solidFill>
              </a:rPr>
              <a:t>induksi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mendapatkan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karyawan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sesuai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kebutuhan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perusahaan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349250" lvl="1"/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lphaUcPeriod"/>
            </a:pPr>
            <a:r>
              <a:rPr lang="en-US" b="1" dirty="0" smtClean="0">
                <a:solidFill>
                  <a:schemeClr val="bg1"/>
                </a:solidFill>
              </a:rPr>
              <a:t>PENTINGNYA FUNGSI PENGADAAN SDM</a:t>
            </a:r>
          </a:p>
          <a:p>
            <a:pPr marL="349250" lvl="1"/>
            <a:r>
              <a:rPr lang="en-US" dirty="0" err="1" smtClean="0">
                <a:solidFill>
                  <a:schemeClr val="bg1"/>
                </a:solidFill>
              </a:rPr>
              <a:t>Dikarenakan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mendapatkan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menempatkan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orang-orang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kompeten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serasi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serta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efektif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tidaklah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semudah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membeli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menempatkan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mesin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melainkan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merupakan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fungsi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operasional</a:t>
            </a:r>
            <a:r>
              <a:rPr lang="en-US" dirty="0" smtClean="0">
                <a:solidFill>
                  <a:schemeClr val="bg1"/>
                </a:solidFill>
              </a:rPr>
              <a:t> MSDM.</a:t>
            </a:r>
          </a:p>
          <a:p>
            <a:pPr marL="349250" lvl="1"/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lphaUcPeriod"/>
            </a:pPr>
            <a:r>
              <a:rPr lang="en-US" b="1" dirty="0" smtClean="0">
                <a:solidFill>
                  <a:schemeClr val="bg1"/>
                </a:solidFill>
              </a:rPr>
              <a:t>ANALISIS DAN PERANCANGAN PEKERJAAN</a:t>
            </a:r>
          </a:p>
          <a:p>
            <a:pPr marL="628650" lvl="1" indent="-284163">
              <a:buFont typeface="+mj-lt"/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Apa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bagaimana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mengapa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628650" lvl="1" indent="-284163">
              <a:buFont typeface="+mj-lt"/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analisa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mendesain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organisasi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menetapkan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spesifikasi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kerja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evaluasi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pekerjaan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perluasan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pengayaan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pekerjaan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628650" lvl="1" indent="-284163">
              <a:buFont typeface="+mj-lt"/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Persyaratan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pekerjaan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yaitu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merupakan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persyaratan-persyaratan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jabatan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tentang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keterampilan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dikehendaki</a:t>
            </a:r>
            <a:endParaRPr lang="en-US" dirty="0" smtClean="0">
              <a:solidFill>
                <a:schemeClr val="bg1"/>
              </a:solidFill>
            </a:endParaRPr>
          </a:p>
          <a:p>
            <a:pPr marL="628650" lvl="1" indent="-284163"/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lphaUcPeriod"/>
            </a:pPr>
            <a:r>
              <a:rPr lang="en-US" b="1" dirty="0" smtClean="0">
                <a:solidFill>
                  <a:schemeClr val="bg1"/>
                </a:solidFill>
              </a:rPr>
              <a:t>REKRUITMEN</a:t>
            </a:r>
            <a:endParaRPr lang="en-US" dirty="0" smtClean="0">
              <a:solidFill>
                <a:schemeClr val="bg1"/>
              </a:solidFill>
            </a:endParaRPr>
          </a:p>
          <a:p>
            <a:pPr marL="349250" lvl="1"/>
            <a:r>
              <a:rPr lang="en-US" dirty="0" err="1" smtClean="0">
                <a:solidFill>
                  <a:schemeClr val="bg1"/>
                </a:solidFill>
              </a:rPr>
              <a:t>Merupakan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proses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seleksi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yaitu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usaha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pertama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harus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dilakukan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perusahaan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memperoleh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karyawan</a:t>
            </a:r>
            <a:r>
              <a:rPr lang="en-US" dirty="0" smtClean="0">
                <a:solidFill>
                  <a:schemeClr val="bg1"/>
                </a:solidFill>
              </a:rPr>
              <a:t> yang qualified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kompeten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menjabat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serta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mengerjakan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pekerjaan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perusahaan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/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smtClean="0"/>
              <a:t>6 </a:t>
            </a:r>
            <a:r>
              <a:rPr lang="en-US" dirty="0" smtClean="0"/>
              <a:t>–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Jabatan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jabatan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/>
          </a:p>
        </p:txBody>
      </p:sp>
      <p:pic>
        <p:nvPicPr>
          <p:cNvPr id="8" name="Picture 7" descr="Template-bodyemail-artikel-ER-therightman_03.png"/>
          <p:cNvPicPr>
            <a:picLocks noChangeAspect="1"/>
          </p:cNvPicPr>
          <p:nvPr/>
        </p:nvPicPr>
        <p:blipFill>
          <a:blip r:embed="rId2"/>
          <a:srcRect l="3000" r="3000" b="3125"/>
          <a:stretch>
            <a:fillRect/>
          </a:stretch>
        </p:blipFill>
        <p:spPr>
          <a:xfrm>
            <a:off x="1066800" y="533400"/>
            <a:ext cx="7162800" cy="236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Proses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Analisa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Jabatan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0438" t="20710" r="24987" b="17456"/>
          <a:stretch/>
        </p:blipFill>
        <p:spPr bwMode="auto">
          <a:xfrm>
            <a:off x="914400" y="990600"/>
            <a:ext cx="6705600" cy="541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rto="http://schemas.microsoft.com/office/word/2006/arto" xmlns:wp="http://schemas.openxmlformats.org/drawingml/2006/wordprocessingDrawing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m="http://schemas.openxmlformats.org/officeDocument/2006/math" xmlns:ve="http://schemas.openxmlformats.org/markup-compatibility/2006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err="1" smtClean="0"/>
              <a:t>Bab</a:t>
            </a:r>
            <a:r>
              <a:rPr lang="en-US" sz="4800" dirty="0" smtClean="0"/>
              <a:t> 7</a:t>
            </a:r>
            <a:r>
              <a:rPr lang="en-US" sz="4800" dirty="0" smtClean="0"/>
              <a:t> </a:t>
            </a:r>
            <a:r>
              <a:rPr lang="en-US" sz="4800" dirty="0" smtClean="0"/>
              <a:t>– </a:t>
            </a:r>
            <a:r>
              <a:rPr lang="en-US" sz="4800" dirty="0" err="1" smtClean="0"/>
              <a:t>Pelatihan</a:t>
            </a:r>
            <a:r>
              <a:rPr lang="en-US" sz="4800" dirty="0" smtClean="0"/>
              <a:t> </a:t>
            </a:r>
            <a:r>
              <a:rPr lang="en-US" sz="4800" dirty="0" err="1" smtClean="0"/>
              <a:t>dan</a:t>
            </a:r>
            <a:r>
              <a:rPr lang="en-US" sz="4800" dirty="0" smtClean="0"/>
              <a:t> </a:t>
            </a:r>
            <a:r>
              <a:rPr lang="en-US" sz="4800" dirty="0" err="1" smtClean="0"/>
              <a:t>Pengembangan</a:t>
            </a:r>
            <a:r>
              <a:rPr lang="en-US" sz="4800" dirty="0" smtClean="0"/>
              <a:t> </a:t>
            </a:r>
            <a:r>
              <a:rPr lang="en-US" sz="4800" dirty="0" err="1" smtClean="0"/>
              <a:t>Sumber</a:t>
            </a:r>
            <a:r>
              <a:rPr lang="en-US" sz="4800" dirty="0" smtClean="0"/>
              <a:t> </a:t>
            </a:r>
            <a:r>
              <a:rPr lang="en-US" sz="4800" dirty="0" err="1" smtClean="0"/>
              <a:t>Daya</a:t>
            </a:r>
            <a:r>
              <a:rPr lang="en-US" sz="4800" dirty="0" smtClean="0"/>
              <a:t> </a:t>
            </a:r>
            <a:r>
              <a:rPr lang="en-US" sz="4800" dirty="0" err="1" smtClean="0"/>
              <a:t>Manusia</a:t>
            </a:r>
            <a:endParaRPr lang="en-US" sz="4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endParaRPr lang="en-US" dirty="0"/>
          </a:p>
        </p:txBody>
      </p:sp>
      <p:pic>
        <p:nvPicPr>
          <p:cNvPr id="6" name="Picture 5" descr="827306-01363515102011@ILUSTRASI--GUR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0"/>
            <a:ext cx="3581400" cy="2650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Proses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Pelatihan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dan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Pengembangan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SDM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219200"/>
            <a:ext cx="8305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lphaUcPeriod"/>
            </a:pPr>
            <a:r>
              <a:rPr lang="en-US" sz="2000" b="1" dirty="0" smtClean="0">
                <a:solidFill>
                  <a:schemeClr val="bg1"/>
                </a:solidFill>
              </a:rPr>
              <a:t>ANALISIS KEBUTUHAN</a:t>
            </a:r>
          </a:p>
          <a:p>
            <a:pPr marL="344488" lvl="1"/>
            <a:r>
              <a:rPr lang="en-US" sz="2000" dirty="0" err="1" smtClean="0">
                <a:solidFill>
                  <a:schemeClr val="bg1"/>
                </a:solidFill>
              </a:rPr>
              <a:t>Adalah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mengetahui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keterampilan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kerja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spesifik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dibutuhkan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menganalisis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keterampilan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kebutuhan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calon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akan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dilatih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mengembangkan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pengetahuan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khusus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terukur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serta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tujuan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prestasi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lphaUcPeriod"/>
            </a:pPr>
            <a:r>
              <a:rPr lang="en-US" sz="2000" b="1" dirty="0" smtClean="0">
                <a:solidFill>
                  <a:schemeClr val="bg1"/>
                </a:solidFill>
              </a:rPr>
              <a:t>MERENCANAKAN INSTRUKSI</a:t>
            </a:r>
          </a:p>
          <a:p>
            <a:pPr marL="349250" lvl="1"/>
            <a:r>
              <a:rPr lang="en-US" sz="2000" dirty="0" err="1" smtClean="0">
                <a:solidFill>
                  <a:schemeClr val="bg1"/>
                </a:solidFill>
              </a:rPr>
              <a:t>Untuk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memutuskan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menyusun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menghasilkan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isi</a:t>
            </a:r>
            <a:r>
              <a:rPr lang="en-US" sz="2000" dirty="0" smtClean="0">
                <a:solidFill>
                  <a:schemeClr val="bg1"/>
                </a:solidFill>
              </a:rPr>
              <a:t> program </a:t>
            </a:r>
            <a:r>
              <a:rPr lang="en-US" sz="2000" dirty="0" err="1" smtClean="0">
                <a:solidFill>
                  <a:schemeClr val="bg1"/>
                </a:solidFill>
              </a:rPr>
              <a:t>pelatihan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termasuk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buku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kerja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latihan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aktivitas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menggunakan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teknik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pelatihan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kerja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langsung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</a:t>
            </a:r>
            <a:r>
              <a:rPr lang="en-US" sz="2000" dirty="0" smtClean="0">
                <a:solidFill>
                  <a:schemeClr val="bg1"/>
                </a:solidFill>
              </a:rPr>
              <a:t> bantu </a:t>
            </a:r>
            <a:r>
              <a:rPr lang="en-US" sz="2000" dirty="0" err="1" smtClean="0">
                <a:solidFill>
                  <a:schemeClr val="bg1"/>
                </a:solidFill>
              </a:rPr>
              <a:t>oleh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komputer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lphaUcPeriod"/>
            </a:pPr>
            <a:r>
              <a:rPr lang="en-US" sz="2000" b="1" dirty="0" smtClean="0">
                <a:solidFill>
                  <a:schemeClr val="bg1"/>
                </a:solidFill>
              </a:rPr>
              <a:t>VALIDASI</a:t>
            </a:r>
          </a:p>
          <a:p>
            <a:pPr marL="344488" lvl="1"/>
            <a:r>
              <a:rPr lang="en-US" sz="2000" dirty="0" err="1" smtClean="0">
                <a:solidFill>
                  <a:schemeClr val="bg1"/>
                </a:solidFill>
              </a:rPr>
              <a:t>Dimana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orang–orang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terlibat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membuat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sebuah</a:t>
            </a:r>
            <a:r>
              <a:rPr lang="en-US" sz="2000" dirty="0" smtClean="0">
                <a:solidFill>
                  <a:schemeClr val="bg1"/>
                </a:solidFill>
              </a:rPr>
              <a:t> program </a:t>
            </a:r>
            <a:r>
              <a:rPr lang="en-US" sz="2000" dirty="0" err="1" smtClean="0">
                <a:solidFill>
                  <a:schemeClr val="bg1"/>
                </a:solidFill>
              </a:rPr>
              <a:t>pelatihan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menyajikannya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kepada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beberapa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pemirsa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dapat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mewakili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lphaUcPeriod"/>
            </a:pPr>
            <a:r>
              <a:rPr lang="en-US" sz="2000" b="1" dirty="0" smtClean="0">
                <a:solidFill>
                  <a:schemeClr val="bg1"/>
                </a:solidFill>
              </a:rPr>
              <a:t>MENERAPKAN PROGRAM</a:t>
            </a:r>
          </a:p>
          <a:p>
            <a:pPr marL="407988" lvl="1"/>
            <a:r>
              <a:rPr lang="en-US" sz="2000" dirty="0" err="1" smtClean="0">
                <a:solidFill>
                  <a:schemeClr val="bg1"/>
                </a:solidFill>
              </a:rPr>
              <a:t>Melatih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karyawan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ditargetkan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lphaUcPeriod"/>
            </a:pPr>
            <a:r>
              <a:rPr lang="en-US" sz="2000" b="1" dirty="0" smtClean="0">
                <a:solidFill>
                  <a:schemeClr val="bg1"/>
                </a:solidFill>
              </a:rPr>
              <a:t>EVALUASI DAN TINDAK LANJUT</a:t>
            </a:r>
          </a:p>
          <a:p>
            <a:pPr marL="344488" lvl="1"/>
            <a:r>
              <a:rPr lang="en-US" sz="2000" dirty="0" err="1" smtClean="0">
                <a:solidFill>
                  <a:schemeClr val="bg1"/>
                </a:solidFill>
              </a:rPr>
              <a:t>Dimana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manajemen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menilai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keberhasilan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atau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kegagalan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suatu</a:t>
            </a:r>
            <a:r>
              <a:rPr lang="en-US" sz="2000" dirty="0" smtClean="0">
                <a:solidFill>
                  <a:schemeClr val="bg1"/>
                </a:solidFill>
              </a:rPr>
              <a:t> program.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err="1" smtClean="0"/>
              <a:t>Bab</a:t>
            </a:r>
            <a:r>
              <a:rPr lang="en-US" sz="4800" dirty="0" smtClean="0"/>
              <a:t> </a:t>
            </a:r>
            <a:r>
              <a:rPr lang="en-US" sz="4800" dirty="0" smtClean="0"/>
              <a:t>8 </a:t>
            </a:r>
            <a:r>
              <a:rPr lang="en-US" sz="4800" dirty="0" smtClean="0"/>
              <a:t>– </a:t>
            </a:r>
            <a:r>
              <a:rPr lang="en-US" sz="4800" dirty="0" err="1" smtClean="0"/>
              <a:t>Kompensasi</a:t>
            </a:r>
            <a:r>
              <a:rPr lang="en-US" sz="4800" dirty="0" smtClean="0"/>
              <a:t> </a:t>
            </a:r>
            <a:r>
              <a:rPr lang="en-US" sz="4800" dirty="0" err="1" smtClean="0"/>
              <a:t>dan</a:t>
            </a:r>
            <a:r>
              <a:rPr lang="en-US" sz="4800" dirty="0" smtClean="0"/>
              <a:t> Benefit</a:t>
            </a:r>
            <a:endParaRPr lang="en-US" sz="4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Hal-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kompensasi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Perusahaan</a:t>
            </a:r>
            <a:endParaRPr lang="en-US" dirty="0"/>
          </a:p>
        </p:txBody>
      </p:sp>
      <p:pic>
        <p:nvPicPr>
          <p:cNvPr id="7" name="Picture 6" descr="money-icon-psd-finance-symbol_30-2336.jpg"/>
          <p:cNvPicPr>
            <a:picLocks noChangeAspect="1"/>
          </p:cNvPicPr>
          <p:nvPr/>
        </p:nvPicPr>
        <p:blipFill>
          <a:blip r:embed="rId2"/>
          <a:srcRect t="10213" b="2979"/>
          <a:stretch>
            <a:fillRect/>
          </a:stretch>
        </p:blipFill>
        <p:spPr>
          <a:xfrm>
            <a:off x="2286000" y="609600"/>
            <a:ext cx="4191000" cy="2731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Abstract &amp; </a:t>
            </a:r>
            <a:r>
              <a:rPr lang="en-US" dirty="0" err="1" smtClean="0"/>
              <a:t>Kompetensi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1066800"/>
            <a:ext cx="8305800" cy="4800600"/>
          </a:xfrm>
        </p:spPr>
        <p:txBody>
          <a:bodyPr/>
          <a:lstStyle/>
          <a:p>
            <a:pPr lvl="0"/>
            <a:r>
              <a:rPr lang="en-US" sz="2800" b="1" u="sng" dirty="0" smtClean="0"/>
              <a:t>Abstract</a:t>
            </a:r>
          </a:p>
          <a:p>
            <a:pPr marL="463550" lvl="1" indent="-6350">
              <a:buNone/>
            </a:pPr>
            <a:r>
              <a:rPr lang="en-US" sz="2400" dirty="0" err="1" smtClean="0"/>
              <a:t>Manajemen</a:t>
            </a:r>
            <a:r>
              <a:rPr lang="en-US" sz="2400" dirty="0" smtClean="0"/>
              <a:t> SDM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strategi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.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SDM </a:t>
            </a:r>
            <a:r>
              <a:rPr lang="en-US" sz="2400" dirty="0" err="1" smtClean="0"/>
              <a:t>mempelajari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perencanaan</a:t>
            </a:r>
            <a:r>
              <a:rPr lang="en-US" sz="2400" dirty="0" smtClean="0"/>
              <a:t> SDM,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,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</a:t>
            </a:r>
            <a:r>
              <a:rPr lang="en-US" sz="2400" dirty="0" smtClean="0"/>
              <a:t>, </a:t>
            </a:r>
            <a:r>
              <a:rPr lang="en-US" sz="2400" dirty="0" err="1" smtClean="0"/>
              <a:t>pelatihan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, </a:t>
            </a:r>
            <a:r>
              <a:rPr lang="en-US" sz="2400" dirty="0" err="1" smtClean="0"/>
              <a:t>kompensasi</a:t>
            </a:r>
            <a:r>
              <a:rPr lang="en-US" sz="2400" dirty="0" smtClean="0"/>
              <a:t>, </a:t>
            </a:r>
            <a:r>
              <a:rPr lang="en-US" sz="2400" dirty="0" err="1" smtClean="0"/>
              <a:t>kepemimpinan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pemberhentian</a:t>
            </a:r>
            <a:r>
              <a:rPr lang="en-US" sz="2400" dirty="0" smtClean="0"/>
              <a:t>.</a:t>
            </a:r>
          </a:p>
          <a:p>
            <a:pPr marL="463550" lvl="1" indent="-6350">
              <a:buNone/>
            </a:pPr>
            <a:endParaRPr lang="en-US" sz="2400" dirty="0" smtClean="0"/>
          </a:p>
          <a:p>
            <a:pPr lvl="0"/>
            <a:r>
              <a:rPr lang="en-US" sz="2800" b="1" u="sng" dirty="0" err="1" smtClean="0"/>
              <a:t>Kompetensi</a:t>
            </a:r>
            <a:endParaRPr lang="en-US" sz="2800" b="1" u="sng" dirty="0" smtClean="0"/>
          </a:p>
          <a:p>
            <a:pPr marL="463550" lvl="1" indent="-6350">
              <a:buNone/>
            </a:pP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menjelaskan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perihal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personalia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,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. Serta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menjelaskan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perihal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perencanaan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evaluasi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.</a:t>
            </a:r>
            <a:endParaRPr lang="it-IT" sz="2400" dirty="0" smtClean="0"/>
          </a:p>
          <a:p>
            <a:pPr lvl="1">
              <a:buNone/>
            </a:pPr>
            <a:endParaRPr lang="it-IT" dirty="0" smtClean="0"/>
          </a:p>
          <a:p>
            <a:endParaRPr lang="it-IT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Kompensasi</a:t>
            </a:r>
            <a:r>
              <a:rPr 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 SDM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219200"/>
            <a:ext cx="8305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Ada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beberapa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hal</a:t>
            </a:r>
            <a:r>
              <a:rPr lang="en-US" sz="2400" b="1" dirty="0" smtClean="0">
                <a:solidFill>
                  <a:schemeClr val="bg1"/>
                </a:solidFill>
              </a:rPr>
              <a:t> yang </a:t>
            </a:r>
            <a:r>
              <a:rPr lang="en-US" sz="2400" b="1" dirty="0" err="1" smtClean="0">
                <a:solidFill>
                  <a:schemeClr val="bg1"/>
                </a:solidFill>
              </a:rPr>
              <a:t>harus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diperhatikan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dalam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membuat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sebuah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sistim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kompensasi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diperusahaan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yaitu</a:t>
            </a:r>
            <a:r>
              <a:rPr lang="en-US" sz="2400" b="1" dirty="0" smtClean="0">
                <a:solidFill>
                  <a:schemeClr val="bg1"/>
                </a:solidFill>
              </a:rPr>
              <a:t> :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2400" b="1" dirty="0" err="1" smtClean="0">
                <a:solidFill>
                  <a:schemeClr val="bg1"/>
                </a:solidFill>
              </a:rPr>
              <a:t>Kompensasi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harus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memenuhi</a:t>
            </a:r>
            <a:r>
              <a:rPr lang="en-US" sz="2400" b="1" dirty="0" smtClean="0">
                <a:solidFill>
                  <a:schemeClr val="bg1"/>
                </a:solidFill>
              </a:rPr>
              <a:t> rasa </a:t>
            </a:r>
            <a:r>
              <a:rPr lang="en-US" sz="2400" b="1" dirty="0" err="1" smtClean="0">
                <a:solidFill>
                  <a:schemeClr val="bg1"/>
                </a:solidFill>
              </a:rPr>
              <a:t>keadilan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bagi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setiap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karyawan</a:t>
            </a:r>
            <a:r>
              <a:rPr lang="en-US" sz="2400" b="1" dirty="0" smtClean="0">
                <a:solidFill>
                  <a:schemeClr val="bg1"/>
                </a:solidFill>
              </a:rPr>
              <a:t> (</a:t>
            </a:r>
            <a:r>
              <a:rPr lang="en-US" sz="2400" b="1" i="1" dirty="0" smtClean="0">
                <a:solidFill>
                  <a:schemeClr val="bg1"/>
                </a:solidFill>
              </a:rPr>
              <a:t>Internally Equitable</a:t>
            </a:r>
            <a:r>
              <a:rPr lang="en-US" sz="2400" b="1" dirty="0" smtClean="0">
                <a:solidFill>
                  <a:schemeClr val="bg1"/>
                </a:solidFill>
              </a:rPr>
              <a:t>).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2400" b="1" dirty="0" err="1" smtClean="0">
                <a:solidFill>
                  <a:schemeClr val="bg1"/>
                </a:solidFill>
              </a:rPr>
              <a:t>Mempunyai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dalam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bersaing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dengan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pasar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tenaga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kerja</a:t>
            </a:r>
            <a:r>
              <a:rPr lang="en-US" sz="2400" b="1" dirty="0" smtClean="0">
                <a:solidFill>
                  <a:schemeClr val="bg1"/>
                </a:solidFill>
              </a:rPr>
              <a:t> (</a:t>
            </a:r>
            <a:r>
              <a:rPr lang="en-US" sz="2400" b="1" i="1" dirty="0" smtClean="0">
                <a:solidFill>
                  <a:schemeClr val="bg1"/>
                </a:solidFill>
              </a:rPr>
              <a:t>Externally Competitiveness</a:t>
            </a:r>
            <a:r>
              <a:rPr lang="en-US" sz="2400" b="1" dirty="0" smtClean="0">
                <a:solidFill>
                  <a:schemeClr val="bg1"/>
                </a:solidFill>
              </a:rPr>
              <a:t>).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2400" b="1" dirty="0" err="1" smtClean="0">
                <a:solidFill>
                  <a:schemeClr val="bg1"/>
                </a:solidFill>
              </a:rPr>
              <a:t>Pemberian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Kompensasi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akan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menunjang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keberhasilan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perusahaan</a:t>
            </a:r>
            <a:r>
              <a:rPr lang="en-US" sz="2400" b="1" dirty="0" smtClean="0">
                <a:solidFill>
                  <a:schemeClr val="bg1"/>
                </a:solidFill>
              </a:rPr>
              <a:t> (</a:t>
            </a:r>
            <a:r>
              <a:rPr lang="en-US" sz="2400" b="1" i="1" dirty="0" smtClean="0">
                <a:solidFill>
                  <a:schemeClr val="bg1"/>
                </a:solidFill>
              </a:rPr>
              <a:t>Performance Driven</a:t>
            </a:r>
            <a:r>
              <a:rPr lang="en-US" sz="2400" b="1" dirty="0" smtClean="0">
                <a:solidFill>
                  <a:schemeClr val="bg1"/>
                </a:solidFill>
              </a:rPr>
              <a:t>).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2400" b="1" dirty="0" err="1" smtClean="0">
                <a:solidFill>
                  <a:schemeClr val="bg1"/>
                </a:solidFill>
              </a:rPr>
              <a:t>Berdasarkan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kemampuan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perusahaan</a:t>
            </a:r>
            <a:r>
              <a:rPr lang="en-US" sz="2400" b="1" dirty="0" smtClean="0">
                <a:solidFill>
                  <a:schemeClr val="bg1"/>
                </a:solidFill>
              </a:rPr>
              <a:t> (</a:t>
            </a:r>
            <a:r>
              <a:rPr lang="en-US" sz="2400" b="1" i="1" dirty="0" smtClean="0">
                <a:solidFill>
                  <a:schemeClr val="bg1"/>
                </a:solidFill>
              </a:rPr>
              <a:t>Affordable</a:t>
            </a:r>
            <a:r>
              <a:rPr lang="en-US" sz="2400" b="1" dirty="0" smtClean="0">
                <a:solidFill>
                  <a:schemeClr val="bg1"/>
                </a:solidFill>
              </a:rPr>
              <a:t>).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2400" b="1" dirty="0" err="1" smtClean="0">
                <a:solidFill>
                  <a:schemeClr val="bg1"/>
                </a:solidFill>
              </a:rPr>
              <a:t>Memenuhi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perundangan</a:t>
            </a:r>
            <a:r>
              <a:rPr lang="en-US" sz="2400" b="1" dirty="0" smtClean="0">
                <a:solidFill>
                  <a:schemeClr val="bg1"/>
                </a:solidFill>
              </a:rPr>
              <a:t> yang </a:t>
            </a:r>
            <a:r>
              <a:rPr lang="en-US" sz="2400" b="1" dirty="0" err="1" smtClean="0">
                <a:solidFill>
                  <a:schemeClr val="bg1"/>
                </a:solidFill>
              </a:rPr>
              <a:t>berlaku</a:t>
            </a:r>
            <a:r>
              <a:rPr lang="en-US" sz="2400" b="1" dirty="0" smtClean="0">
                <a:solidFill>
                  <a:schemeClr val="bg1"/>
                </a:solidFill>
              </a:rPr>
              <a:t> (</a:t>
            </a:r>
            <a:r>
              <a:rPr lang="en-US" sz="2400" b="1" i="1" dirty="0" smtClean="0">
                <a:solidFill>
                  <a:schemeClr val="bg1"/>
                </a:solidFill>
              </a:rPr>
              <a:t>Legally Defensible</a:t>
            </a:r>
            <a:r>
              <a:rPr lang="en-US" sz="2400" b="1" dirty="0" smtClean="0">
                <a:solidFill>
                  <a:schemeClr val="bg1"/>
                </a:solidFill>
              </a:rPr>
              <a:t>).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2400" b="1" dirty="0" err="1" smtClean="0">
                <a:solidFill>
                  <a:schemeClr val="bg1"/>
                </a:solidFill>
              </a:rPr>
              <a:t>Setiap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orang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mudah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memahami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mengerti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akan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sistim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kompensasinya</a:t>
            </a:r>
            <a:r>
              <a:rPr lang="en-US" sz="2400" b="1" dirty="0" smtClean="0">
                <a:solidFill>
                  <a:schemeClr val="bg1"/>
                </a:solidFill>
              </a:rPr>
              <a:t> (</a:t>
            </a:r>
            <a:r>
              <a:rPr lang="en-US" sz="2400" b="1" i="1" dirty="0" smtClean="0">
                <a:solidFill>
                  <a:schemeClr val="bg1"/>
                </a:solidFill>
              </a:rPr>
              <a:t>Explainable</a:t>
            </a:r>
            <a:r>
              <a:rPr lang="en-US" sz="2400" b="1" dirty="0" smtClean="0">
                <a:solidFill>
                  <a:schemeClr val="bg1"/>
                </a:solidFill>
              </a:rPr>
              <a:t>).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2400" b="1" dirty="0" err="1" smtClean="0">
                <a:solidFill>
                  <a:schemeClr val="bg1"/>
                </a:solidFill>
              </a:rPr>
              <a:t>Fleksibel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terhadap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perkembangan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bisnis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perusahaan</a:t>
            </a:r>
            <a:r>
              <a:rPr lang="en-US" sz="2400" b="1" dirty="0" smtClean="0">
                <a:solidFill>
                  <a:schemeClr val="bg1"/>
                </a:solidFill>
              </a:rPr>
              <a:t> (</a:t>
            </a:r>
            <a:r>
              <a:rPr lang="en-US" sz="2400" b="1" i="1" dirty="0" err="1" smtClean="0">
                <a:solidFill>
                  <a:schemeClr val="bg1"/>
                </a:solidFill>
              </a:rPr>
              <a:t>Managable</a:t>
            </a:r>
            <a:r>
              <a:rPr lang="en-US" sz="2400" b="1" dirty="0" smtClean="0">
                <a:solidFill>
                  <a:schemeClr val="bg1"/>
                </a:solidFill>
              </a:rPr>
              <a:t>).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err="1" smtClean="0"/>
              <a:t>Bab</a:t>
            </a:r>
            <a:r>
              <a:rPr lang="en-US" sz="4800" dirty="0" smtClean="0"/>
              <a:t> 9</a:t>
            </a:r>
            <a:r>
              <a:rPr lang="en-US" sz="4800" dirty="0" smtClean="0"/>
              <a:t> </a:t>
            </a:r>
            <a:r>
              <a:rPr lang="en-US" sz="4800" dirty="0" smtClean="0"/>
              <a:t>– </a:t>
            </a:r>
            <a:r>
              <a:rPr lang="en-US" sz="4800" dirty="0" err="1" smtClean="0"/>
              <a:t>Pertimbangan</a:t>
            </a:r>
            <a:r>
              <a:rPr lang="en-US" sz="4800" dirty="0" smtClean="0"/>
              <a:t> </a:t>
            </a:r>
            <a:r>
              <a:rPr lang="en-US" sz="4800" dirty="0" err="1" smtClean="0"/>
              <a:t>Strategik</a:t>
            </a:r>
            <a:r>
              <a:rPr lang="en-US" sz="4800" dirty="0" smtClean="0"/>
              <a:t> </a:t>
            </a:r>
            <a:r>
              <a:rPr lang="en-US" sz="4800" dirty="0" err="1" smtClean="0"/>
              <a:t>Dalam</a:t>
            </a:r>
            <a:r>
              <a:rPr lang="en-US" sz="4800" dirty="0" smtClean="0"/>
              <a:t> </a:t>
            </a:r>
            <a:r>
              <a:rPr lang="en-US" sz="4800" dirty="0" err="1" smtClean="0"/>
              <a:t>Perancangan</a:t>
            </a:r>
            <a:r>
              <a:rPr lang="en-US" sz="4800" dirty="0" smtClean="0"/>
              <a:t> Program Benefit</a:t>
            </a:r>
            <a:endParaRPr lang="en-US" sz="4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Hal-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Perusahaan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program benefit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(</a:t>
            </a:r>
            <a:r>
              <a:rPr lang="en-US" dirty="0" err="1" smtClean="0"/>
              <a:t>tenaga</a:t>
            </a:r>
            <a:r>
              <a:rPr lang="en-US" dirty="0" smtClean="0"/>
              <a:t> SDM)</a:t>
            </a:r>
            <a:endParaRPr lang="en-US" dirty="0"/>
          </a:p>
        </p:txBody>
      </p:sp>
      <p:pic>
        <p:nvPicPr>
          <p:cNvPr id="6" name="Picture 5" descr="stock-vector-employee-benefits-chart-with-keywords-and-icons-3032180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34" y="-1"/>
            <a:ext cx="2989865" cy="2438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Strategi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Dalam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Perencanaan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Program Benefit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78486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 b="1" dirty="0" smtClean="0">
                <a:solidFill>
                  <a:schemeClr val="bg1"/>
                </a:solidFill>
              </a:rPr>
              <a:t>RENCANA STRATEGIK BISNIS JANGKA PANJANG</a:t>
            </a:r>
          </a:p>
          <a:p>
            <a:r>
              <a:rPr lang="en-US" sz="1500" dirty="0" err="1" smtClean="0">
                <a:solidFill>
                  <a:schemeClr val="bg1"/>
                </a:solidFill>
              </a:rPr>
              <a:t>Pada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tahap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perkembangan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awal</a:t>
            </a:r>
            <a:r>
              <a:rPr lang="en-US" sz="1500" dirty="0" smtClean="0">
                <a:solidFill>
                  <a:schemeClr val="bg1"/>
                </a:solidFill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</a:rPr>
              <a:t>perusahaan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umumnya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menawarkan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gaji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dasar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dan</a:t>
            </a:r>
            <a:r>
              <a:rPr lang="en-US" sz="1500" dirty="0" smtClean="0">
                <a:solidFill>
                  <a:schemeClr val="bg1"/>
                </a:solidFill>
              </a:rPr>
              <a:t> benefit yang </a:t>
            </a:r>
            <a:r>
              <a:rPr lang="en-US" sz="1500" dirty="0" err="1" smtClean="0">
                <a:solidFill>
                  <a:schemeClr val="bg1"/>
                </a:solidFill>
              </a:rPr>
              <a:t>rendah</a:t>
            </a:r>
            <a:r>
              <a:rPr lang="en-US" sz="1500" dirty="0" smtClean="0">
                <a:solidFill>
                  <a:schemeClr val="bg1"/>
                </a:solidFill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</a:rPr>
              <a:t>namun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insentifnya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besar</a:t>
            </a:r>
            <a:r>
              <a:rPr lang="en-US" sz="1500" dirty="0" smtClean="0">
                <a:solidFill>
                  <a:schemeClr val="bg1"/>
                </a:solidFill>
              </a:rPr>
              <a:t>. </a:t>
            </a:r>
            <a:r>
              <a:rPr lang="en-US" sz="1500" dirty="0" err="1" smtClean="0">
                <a:solidFill>
                  <a:schemeClr val="bg1"/>
                </a:solidFill>
              </a:rPr>
              <a:t>Sedangkan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pada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tahap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dewasa</a:t>
            </a:r>
            <a:r>
              <a:rPr lang="en-US" sz="1500" dirty="0" smtClean="0">
                <a:solidFill>
                  <a:schemeClr val="bg1"/>
                </a:solidFill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</a:rPr>
              <a:t>perusahaan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lebih</a:t>
            </a:r>
            <a:r>
              <a:rPr lang="en-US" sz="1500" dirty="0" smtClean="0">
                <a:solidFill>
                  <a:schemeClr val="bg1"/>
                </a:solidFill>
              </a:rPr>
              <a:t> royal </a:t>
            </a:r>
            <a:r>
              <a:rPr lang="en-US" sz="1500" dirty="0" err="1" smtClean="0">
                <a:solidFill>
                  <a:schemeClr val="bg1"/>
                </a:solidFill>
              </a:rPr>
              <a:t>dalam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ketiga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bentuk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kompensasinya</a:t>
            </a:r>
            <a:r>
              <a:rPr lang="en-US" sz="1500" dirty="0" smtClean="0">
                <a:solidFill>
                  <a:schemeClr val="bg1"/>
                </a:solidFill>
              </a:rPr>
              <a:t>. </a:t>
            </a:r>
          </a:p>
          <a:p>
            <a:endParaRPr lang="en-US" sz="1500" dirty="0" smtClean="0">
              <a:solidFill>
                <a:schemeClr val="bg1"/>
              </a:solidFill>
            </a:endParaRPr>
          </a:p>
          <a:p>
            <a:pPr lvl="0"/>
            <a:r>
              <a:rPr lang="en-US" sz="1500" b="1" dirty="0" smtClean="0">
                <a:solidFill>
                  <a:schemeClr val="bg1"/>
                </a:solidFill>
              </a:rPr>
              <a:t>DIVERSITAS DALAM ANGKATAN KERJA BERARTI ADA DIVERSITAS DALAM PREFERENSI BENEFIT</a:t>
            </a:r>
          </a:p>
          <a:p>
            <a:r>
              <a:rPr lang="en-US" sz="1500" dirty="0" err="1" smtClean="0">
                <a:solidFill>
                  <a:schemeClr val="bg1"/>
                </a:solidFill>
              </a:rPr>
              <a:t>Karyawan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muda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umumnya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lebih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senang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dengan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pembayaran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langsung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daripada</a:t>
            </a:r>
            <a:r>
              <a:rPr lang="en-US" sz="1500" dirty="0" smtClean="0">
                <a:solidFill>
                  <a:schemeClr val="bg1"/>
                </a:solidFill>
              </a:rPr>
              <a:t> program </a:t>
            </a:r>
            <a:r>
              <a:rPr lang="en-US" sz="1500" dirty="0" err="1" smtClean="0">
                <a:solidFill>
                  <a:schemeClr val="bg1"/>
                </a:solidFill>
              </a:rPr>
              <a:t>pensiun</a:t>
            </a:r>
            <a:r>
              <a:rPr lang="en-US" sz="1500" dirty="0" smtClean="0">
                <a:solidFill>
                  <a:schemeClr val="bg1"/>
                </a:solidFill>
              </a:rPr>
              <a:t>. </a:t>
            </a:r>
            <a:r>
              <a:rPr lang="en-US" sz="1500" dirty="0" err="1" smtClean="0">
                <a:solidFill>
                  <a:schemeClr val="bg1"/>
                </a:solidFill>
              </a:rPr>
              <a:t>Sedangkan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karyawan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tua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lebih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senang</a:t>
            </a:r>
            <a:r>
              <a:rPr lang="en-US" sz="1500" dirty="0" smtClean="0">
                <a:solidFill>
                  <a:schemeClr val="bg1"/>
                </a:solidFill>
              </a:rPr>
              <a:t> yang </a:t>
            </a:r>
            <a:r>
              <a:rPr lang="en-US" sz="1500" dirty="0" err="1" smtClean="0">
                <a:solidFill>
                  <a:schemeClr val="bg1"/>
                </a:solidFill>
              </a:rPr>
              <a:t>sebaliknya</a:t>
            </a:r>
            <a:r>
              <a:rPr lang="en-US" sz="1500" dirty="0" smtClean="0">
                <a:solidFill>
                  <a:schemeClr val="bg1"/>
                </a:solidFill>
              </a:rPr>
              <a:t>. </a:t>
            </a:r>
          </a:p>
          <a:p>
            <a:endParaRPr lang="en-US" sz="1500" dirty="0" smtClean="0">
              <a:solidFill>
                <a:schemeClr val="bg1"/>
              </a:solidFill>
            </a:endParaRPr>
          </a:p>
          <a:p>
            <a:pPr lvl="0"/>
            <a:r>
              <a:rPr lang="en-US" sz="1500" b="1" dirty="0" smtClean="0">
                <a:solidFill>
                  <a:schemeClr val="bg1"/>
                </a:solidFill>
              </a:rPr>
              <a:t>PERSYARATAN LEGAL</a:t>
            </a:r>
          </a:p>
          <a:p>
            <a:r>
              <a:rPr lang="en-US" sz="1500" dirty="0" err="1" smtClean="0">
                <a:solidFill>
                  <a:schemeClr val="bg1"/>
                </a:solidFill>
              </a:rPr>
              <a:t>Pemerintah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memiliki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peran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besar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dalam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mengatur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benefits.Sementara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perusahaan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memfokuskan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untuk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mengendalikan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biaya</a:t>
            </a:r>
            <a:r>
              <a:rPr lang="en-US" sz="1500" dirty="0" smtClean="0">
                <a:solidFill>
                  <a:schemeClr val="bg1"/>
                </a:solidFill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</a:rPr>
              <a:t>pemerintah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menginginkan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kesejahteraan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sosial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ekonomi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bagi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rakyatnya</a:t>
            </a:r>
            <a:r>
              <a:rPr lang="en-US" sz="1500" dirty="0" smtClean="0">
                <a:solidFill>
                  <a:schemeClr val="bg1"/>
                </a:solidFill>
              </a:rPr>
              <a:t>.</a:t>
            </a:r>
          </a:p>
          <a:p>
            <a:endParaRPr lang="en-US" sz="1500" dirty="0" smtClean="0">
              <a:solidFill>
                <a:schemeClr val="bg1"/>
              </a:solidFill>
            </a:endParaRPr>
          </a:p>
          <a:p>
            <a:pPr lvl="0"/>
            <a:r>
              <a:rPr lang="en-US" sz="1500" b="1" dirty="0" smtClean="0">
                <a:solidFill>
                  <a:schemeClr val="bg1"/>
                </a:solidFill>
              </a:rPr>
              <a:t>KEKOMPETITIFAN DARI BENEFITS YANG DITAWARKAN</a:t>
            </a:r>
            <a:endParaRPr lang="en-US" sz="1500" dirty="0" smtClean="0">
              <a:solidFill>
                <a:schemeClr val="bg1"/>
              </a:solidFill>
            </a:endParaRPr>
          </a:p>
          <a:p>
            <a:r>
              <a:rPr lang="en-US" sz="1500" dirty="0" err="1" smtClean="0">
                <a:solidFill>
                  <a:schemeClr val="bg1"/>
                </a:solidFill>
              </a:rPr>
              <a:t>Isu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mengenai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ini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lebih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besar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dari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isu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kekompetitifan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gaji.Dalam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hal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gaji</a:t>
            </a:r>
            <a:r>
              <a:rPr lang="en-US" sz="1500" dirty="0" smtClean="0">
                <a:solidFill>
                  <a:schemeClr val="bg1"/>
                </a:solidFill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</a:rPr>
              <a:t>manajemen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karyawan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hanya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perlu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fokus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pada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pembayaran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langsung</a:t>
            </a:r>
            <a:r>
              <a:rPr lang="en-US" sz="1500" dirty="0" smtClean="0">
                <a:solidFill>
                  <a:schemeClr val="bg1"/>
                </a:solidFill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</a:rPr>
              <a:t>baik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tetap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maupun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variabel</a:t>
            </a:r>
            <a:r>
              <a:rPr lang="en-US" sz="1500" dirty="0" smtClean="0">
                <a:solidFill>
                  <a:schemeClr val="bg1"/>
                </a:solidFill>
              </a:rPr>
              <a:t>. </a:t>
            </a:r>
            <a:r>
              <a:rPr lang="en-US" sz="1500" dirty="0" err="1" smtClean="0">
                <a:solidFill>
                  <a:schemeClr val="bg1"/>
                </a:solidFill>
              </a:rPr>
              <a:t>Sedangkan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dalam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hal</a:t>
            </a:r>
            <a:r>
              <a:rPr lang="en-US" sz="1500" dirty="0" smtClean="0">
                <a:solidFill>
                  <a:schemeClr val="bg1"/>
                </a:solidFill>
              </a:rPr>
              <a:t> benefits, </a:t>
            </a:r>
            <a:r>
              <a:rPr lang="en-US" sz="1500" dirty="0" err="1" smtClean="0">
                <a:solidFill>
                  <a:schemeClr val="bg1"/>
                </a:solidFill>
              </a:rPr>
              <a:t>fokus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perusahaan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adalah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pada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biaya</a:t>
            </a:r>
            <a:r>
              <a:rPr lang="en-US" sz="1500" dirty="0" smtClean="0">
                <a:solidFill>
                  <a:schemeClr val="bg1"/>
                </a:solidFill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</a:rPr>
              <a:t>sementara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karyawan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berfokus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pada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nilai</a:t>
            </a:r>
            <a:r>
              <a:rPr lang="en-US" sz="1500" dirty="0" smtClean="0">
                <a:solidFill>
                  <a:schemeClr val="bg1"/>
                </a:solidFill>
              </a:rPr>
              <a:t>.</a:t>
            </a:r>
          </a:p>
          <a:p>
            <a:endParaRPr lang="en-US" sz="1500" dirty="0" smtClean="0">
              <a:solidFill>
                <a:schemeClr val="bg1"/>
              </a:solidFill>
            </a:endParaRPr>
          </a:p>
          <a:p>
            <a:pPr lvl="0"/>
            <a:r>
              <a:rPr lang="en-US" sz="1500" b="1" dirty="0" smtClean="0">
                <a:solidFill>
                  <a:schemeClr val="bg1"/>
                </a:solidFill>
              </a:rPr>
              <a:t>STRATEGI KOMPENSASI TOTAL</a:t>
            </a:r>
          </a:p>
          <a:p>
            <a:r>
              <a:rPr lang="en-US" sz="1500" dirty="0" err="1" smtClean="0">
                <a:solidFill>
                  <a:schemeClr val="bg1"/>
                </a:solidFill>
              </a:rPr>
              <a:t>Sesuai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dengan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tujuan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utama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penyusunan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kompensasi</a:t>
            </a:r>
            <a:r>
              <a:rPr lang="en-US" sz="1500" dirty="0" smtClean="0">
                <a:solidFill>
                  <a:schemeClr val="bg1"/>
                </a:solidFill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</a:rPr>
              <a:t>yaitu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untuk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mengintegrasikan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gaji</a:t>
            </a:r>
            <a:r>
              <a:rPr lang="en-US" sz="1500" dirty="0" smtClean="0">
                <a:solidFill>
                  <a:schemeClr val="bg1"/>
                </a:solidFill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</a:rPr>
              <a:t>insentif</a:t>
            </a:r>
            <a:r>
              <a:rPr lang="en-US" sz="1500" dirty="0" smtClean="0">
                <a:solidFill>
                  <a:schemeClr val="bg1"/>
                </a:solidFill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</a:rPr>
              <a:t>dan</a:t>
            </a:r>
            <a:r>
              <a:rPr lang="en-US" sz="1500" dirty="0" smtClean="0">
                <a:solidFill>
                  <a:schemeClr val="bg1"/>
                </a:solidFill>
              </a:rPr>
              <a:t> benefit </a:t>
            </a:r>
            <a:r>
              <a:rPr lang="en-US" sz="1500" dirty="0" err="1" smtClean="0">
                <a:solidFill>
                  <a:schemeClr val="bg1"/>
                </a:solidFill>
              </a:rPr>
              <a:t>dalam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satu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paket</a:t>
            </a:r>
            <a:r>
              <a:rPr lang="en-US" sz="1500" dirty="0" smtClean="0">
                <a:solidFill>
                  <a:schemeClr val="bg1"/>
                </a:solidFill>
              </a:rPr>
              <a:t> yang </a:t>
            </a:r>
            <a:r>
              <a:rPr lang="en-US" sz="1500" dirty="0" err="1" smtClean="0">
                <a:solidFill>
                  <a:schemeClr val="bg1"/>
                </a:solidFill>
              </a:rPr>
              <a:t>mendorong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pencapaian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tujuan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organisasional</a:t>
            </a:r>
            <a:r>
              <a:rPr lang="en-US" sz="1500" dirty="0" smtClean="0">
                <a:solidFill>
                  <a:schemeClr val="bg1"/>
                </a:solidFill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</a:rPr>
              <a:t>maka</a:t>
            </a:r>
            <a:r>
              <a:rPr lang="en-US" sz="1500" dirty="0" smtClean="0">
                <a:solidFill>
                  <a:schemeClr val="bg1"/>
                </a:solidFill>
              </a:rPr>
              <a:t> benefit yang </a:t>
            </a:r>
            <a:r>
              <a:rPr lang="en-US" sz="1500" dirty="0" err="1" smtClean="0">
                <a:solidFill>
                  <a:schemeClr val="bg1"/>
                </a:solidFill>
              </a:rPr>
              <a:t>ditawarkan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harus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efektif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dengan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tujuan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tersebut</a:t>
            </a:r>
            <a:r>
              <a:rPr lang="en-US" sz="1500" dirty="0" smtClean="0">
                <a:solidFill>
                  <a:schemeClr val="bg1"/>
                </a:solidFill>
              </a:rPr>
              <a:t>.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4800" dirty="0" err="1" smtClean="0"/>
              <a:t>Bab</a:t>
            </a:r>
            <a:r>
              <a:rPr lang="en-US" sz="4800" dirty="0" smtClean="0"/>
              <a:t> 10 – </a:t>
            </a:r>
            <a:r>
              <a:rPr lang="en-US" sz="4800" dirty="0" err="1" smtClean="0"/>
              <a:t>Hubungan</a:t>
            </a:r>
            <a:r>
              <a:rPr lang="en-US" sz="4800" dirty="0" smtClean="0"/>
              <a:t> Gaya </a:t>
            </a:r>
            <a:r>
              <a:rPr lang="en-US" sz="4800" dirty="0" err="1" smtClean="0"/>
              <a:t>Kepemimpinan</a:t>
            </a:r>
            <a:r>
              <a:rPr lang="en-US" sz="4800" dirty="0" smtClean="0"/>
              <a:t> </a:t>
            </a:r>
            <a:r>
              <a:rPr lang="en-US" sz="4800" dirty="0" err="1" smtClean="0"/>
              <a:t>Dengan</a:t>
            </a:r>
            <a:r>
              <a:rPr lang="en-US" sz="4800" dirty="0" smtClean="0"/>
              <a:t> </a:t>
            </a:r>
            <a:r>
              <a:rPr lang="en-US" sz="4800" dirty="0" err="1" smtClean="0"/>
              <a:t>Motivasi</a:t>
            </a:r>
            <a:r>
              <a:rPr lang="en-US" sz="4800" dirty="0" smtClean="0"/>
              <a:t> </a:t>
            </a:r>
            <a:r>
              <a:rPr lang="en-US" sz="4800" dirty="0" err="1" smtClean="0"/>
              <a:t>Kerja</a:t>
            </a:r>
            <a:endParaRPr lang="en-US" sz="4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motivasi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sdm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/>
          </a:p>
        </p:txBody>
      </p:sp>
      <p:pic>
        <p:nvPicPr>
          <p:cNvPr id="7" name="Picture 6" descr="wo-ico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52400"/>
            <a:ext cx="269875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Kepemimpinan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 = </a:t>
            </a: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Motivasi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Kerja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pic>
        <p:nvPicPr>
          <p:cNvPr id="6" name="Picture 5" descr="followersh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43000"/>
            <a:ext cx="4572000" cy="2933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600" y="44196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Seorang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pemimpin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memotivasi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pengikut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melalui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kepemimpinan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tertentu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menghasilkan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pencapaian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tujuan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kelompok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tujuan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individu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Pengikut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termotivasi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berusaha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mencapai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tujuan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sukarela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selanjutnya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menghasilkan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kepuasan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Kepuasan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mengakibatkan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perilaku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pencapaian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tujuan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diulang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kembali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mencapai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tujuan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memenuhi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kebutuhan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datang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4800" dirty="0" err="1" smtClean="0"/>
              <a:t>Bab</a:t>
            </a:r>
            <a:r>
              <a:rPr lang="en-US" sz="4800" dirty="0" smtClean="0"/>
              <a:t> </a:t>
            </a:r>
            <a:r>
              <a:rPr lang="en-US" sz="4800" dirty="0" smtClean="0"/>
              <a:t>11 </a:t>
            </a:r>
            <a:r>
              <a:rPr lang="en-US" sz="4800" dirty="0" smtClean="0"/>
              <a:t>– </a:t>
            </a:r>
            <a:r>
              <a:rPr lang="en-US" sz="4800" dirty="0" err="1" smtClean="0"/>
              <a:t>Teori</a:t>
            </a:r>
            <a:r>
              <a:rPr lang="en-US" sz="4800" dirty="0" smtClean="0"/>
              <a:t> </a:t>
            </a:r>
            <a:r>
              <a:rPr lang="en-US" sz="4800" dirty="0" err="1" smtClean="0"/>
              <a:t>Sifat</a:t>
            </a:r>
            <a:r>
              <a:rPr lang="en-US" sz="4800" dirty="0" smtClean="0"/>
              <a:t> </a:t>
            </a:r>
            <a:r>
              <a:rPr lang="en-US" sz="4800" dirty="0" err="1" smtClean="0"/>
              <a:t>Kepemimpinan</a:t>
            </a:r>
            <a:endParaRPr lang="en-US" sz="4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Teori-teori</a:t>
            </a:r>
            <a:r>
              <a:rPr lang="en-US" dirty="0" smtClean="0"/>
              <a:t> yang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/>
          </a:p>
        </p:txBody>
      </p:sp>
      <p:pic>
        <p:nvPicPr>
          <p:cNvPr id="6" name="Picture 5" descr="leadership-0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0"/>
            <a:ext cx="4419600" cy="2943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Sifat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Kepemimpinan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Yang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Efektif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78486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i="1" dirty="0" smtClean="0">
                <a:solidFill>
                  <a:schemeClr val="bg1"/>
                </a:solidFill>
              </a:rPr>
              <a:t>Need for achievement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Seorang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pemimpin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harus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bertanggung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jawab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bekerja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keras</a:t>
            </a:r>
            <a:r>
              <a:rPr lang="en-US" dirty="0" smtClean="0">
                <a:solidFill>
                  <a:schemeClr val="bg1"/>
                </a:solidFill>
              </a:rPr>
              <a:t> agar </a:t>
            </a:r>
            <a:r>
              <a:rPr lang="en-US" dirty="0" err="1" smtClean="0">
                <a:solidFill>
                  <a:schemeClr val="bg1"/>
                </a:solidFill>
              </a:rPr>
              <a:t>berhasil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b="1" i="1" dirty="0" err="1" smtClean="0">
                <a:solidFill>
                  <a:schemeClr val="bg1"/>
                </a:solidFill>
              </a:rPr>
              <a:t>Intellegence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Pemimpin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harus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memiliki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pertimbangan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alasan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pemikiran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baik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b="1" i="1" dirty="0" smtClean="0">
                <a:solidFill>
                  <a:schemeClr val="bg1"/>
                </a:solidFill>
              </a:rPr>
              <a:t>Decisiveness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Seorang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pemimpin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harus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mampu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membuat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keputusan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tanpa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keraguan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b="1" i="1" dirty="0" smtClean="0">
                <a:solidFill>
                  <a:schemeClr val="bg1"/>
                </a:solidFill>
              </a:rPr>
              <a:t>Self Confidence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Seorang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pemimpin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harus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memiliki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kesan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positif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sebagai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seorang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yangmemiliki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kemampuan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b="1" i="1" dirty="0" smtClean="0">
                <a:solidFill>
                  <a:schemeClr val="bg1"/>
                </a:solidFill>
              </a:rPr>
              <a:t>Initiative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Pemimpin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harus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menjadi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acuan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melakukan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pekerjaan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pengawasanyang</a:t>
            </a:r>
            <a:r>
              <a:rPr lang="en-US" dirty="0" smtClean="0">
                <a:solidFill>
                  <a:schemeClr val="bg1"/>
                </a:solidFill>
              </a:rPr>
              <a:t> minimal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b="1" i="1" dirty="0" smtClean="0">
                <a:solidFill>
                  <a:schemeClr val="bg1"/>
                </a:solidFill>
              </a:rPr>
              <a:t>Supervisory Ability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Pemimpin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harus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mendelegasikan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tugas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bawahannya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0"/>
            <a:endParaRPr 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4800" dirty="0" err="1" smtClean="0"/>
              <a:t>Bab</a:t>
            </a:r>
            <a:r>
              <a:rPr lang="en-US" sz="4800" dirty="0" smtClean="0"/>
              <a:t> </a:t>
            </a:r>
            <a:r>
              <a:rPr lang="en-US" sz="4800" dirty="0" smtClean="0"/>
              <a:t>12 </a:t>
            </a:r>
            <a:r>
              <a:rPr lang="en-US" sz="4800" dirty="0" smtClean="0"/>
              <a:t>– </a:t>
            </a:r>
            <a:r>
              <a:rPr lang="en-US" sz="4800" dirty="0" err="1" smtClean="0"/>
              <a:t>Proses</a:t>
            </a:r>
            <a:r>
              <a:rPr lang="en-US" sz="4800" dirty="0" smtClean="0"/>
              <a:t> </a:t>
            </a:r>
            <a:r>
              <a:rPr lang="en-US" sz="4800" dirty="0" err="1" smtClean="0"/>
              <a:t>Pemberhentian</a:t>
            </a:r>
            <a:endParaRPr lang="en-US" sz="4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pemberhentian</a:t>
            </a:r>
            <a:r>
              <a:rPr lang="en-US" dirty="0" smtClean="0"/>
              <a:t> </a:t>
            </a:r>
            <a:r>
              <a:rPr lang="en-US" dirty="0" err="1" smtClean="0"/>
              <a:t>sdm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/>
          </a:p>
        </p:txBody>
      </p:sp>
      <p:pic>
        <p:nvPicPr>
          <p:cNvPr id="7" name="Picture 6" descr="resig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8600"/>
            <a:ext cx="5105400" cy="340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Proses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Pemberhentian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7848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b="1" i="1" dirty="0" smtClean="0">
              <a:solidFill>
                <a:schemeClr val="bg1"/>
              </a:solidFill>
            </a:endParaRPr>
          </a:p>
          <a:p>
            <a:pPr lvl="0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305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bg1"/>
                </a:solidFill>
              </a:rPr>
              <a:t>Menurut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Undang-undang</a:t>
            </a:r>
            <a:r>
              <a:rPr lang="en-US" sz="1500" dirty="0" smtClean="0">
                <a:solidFill>
                  <a:schemeClr val="bg1"/>
                </a:solidFill>
              </a:rPr>
              <a:t> No. 13 </a:t>
            </a:r>
            <a:r>
              <a:rPr lang="en-US" sz="1500" dirty="0" err="1" smtClean="0">
                <a:solidFill>
                  <a:schemeClr val="bg1"/>
                </a:solidFill>
              </a:rPr>
              <a:t>Tahun</a:t>
            </a:r>
            <a:r>
              <a:rPr lang="en-US" sz="1500" dirty="0" smtClean="0">
                <a:solidFill>
                  <a:schemeClr val="bg1"/>
                </a:solidFill>
              </a:rPr>
              <a:t> 2003 </a:t>
            </a:r>
            <a:r>
              <a:rPr lang="en-US" sz="1500" dirty="0" err="1" smtClean="0">
                <a:solidFill>
                  <a:schemeClr val="bg1"/>
                </a:solidFill>
              </a:rPr>
              <a:t>mengartikan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bahwa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Pemberhentian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atau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Pemutusan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hubungan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kerja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adalah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pengakhiran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hubungan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kerja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karena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suatu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hal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tertentu</a:t>
            </a:r>
            <a:r>
              <a:rPr lang="en-US" sz="1500" dirty="0" smtClean="0">
                <a:solidFill>
                  <a:schemeClr val="bg1"/>
                </a:solidFill>
              </a:rPr>
              <a:t> yang </a:t>
            </a:r>
            <a:r>
              <a:rPr lang="en-US" sz="1500" dirty="0" err="1" smtClean="0">
                <a:solidFill>
                  <a:schemeClr val="bg1"/>
                </a:solidFill>
              </a:rPr>
              <a:t>mengakibatkan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berakhirnya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hak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kewajiban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antar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pekerja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pengusaha</a:t>
            </a:r>
            <a:r>
              <a:rPr lang="en-US" sz="1500" dirty="0" smtClean="0">
                <a:solidFill>
                  <a:schemeClr val="bg1"/>
                </a:solidFill>
              </a:rPr>
              <a:t>.</a:t>
            </a:r>
          </a:p>
          <a:p>
            <a:endParaRPr lang="en-US" sz="1500" dirty="0" smtClean="0">
              <a:solidFill>
                <a:schemeClr val="bg1"/>
              </a:solidFill>
            </a:endParaRPr>
          </a:p>
          <a:p>
            <a:r>
              <a:rPr lang="en-US" sz="1500" dirty="0" err="1" smtClean="0">
                <a:solidFill>
                  <a:schemeClr val="bg1"/>
                </a:solidFill>
              </a:rPr>
              <a:t>Alasan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karyawan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diberhentikan</a:t>
            </a:r>
            <a:r>
              <a:rPr lang="en-US" sz="1500" dirty="0" smtClean="0">
                <a:solidFill>
                  <a:schemeClr val="bg1"/>
                </a:solidFill>
              </a:rPr>
              <a:t> 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500" dirty="0" err="1" smtClean="0">
                <a:solidFill>
                  <a:schemeClr val="bg1"/>
                </a:solidFill>
              </a:rPr>
              <a:t>Undang-Undang</a:t>
            </a:r>
            <a:endParaRPr lang="en-US" sz="15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500" dirty="0" err="1" smtClean="0">
                <a:solidFill>
                  <a:schemeClr val="bg1"/>
                </a:solidFill>
              </a:rPr>
              <a:t>Keinginan</a:t>
            </a:r>
            <a:r>
              <a:rPr lang="en-US" sz="1500" dirty="0" smtClean="0">
                <a:solidFill>
                  <a:schemeClr val="bg1"/>
                </a:solidFill>
              </a:rPr>
              <a:t> Perusahaan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500" dirty="0" err="1" smtClean="0">
                <a:solidFill>
                  <a:schemeClr val="bg1"/>
                </a:solidFill>
              </a:rPr>
              <a:t>Keinginan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Karyawan</a:t>
            </a:r>
            <a:endParaRPr lang="en-US" sz="15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500" dirty="0" err="1" smtClean="0">
                <a:solidFill>
                  <a:schemeClr val="bg1"/>
                </a:solidFill>
              </a:rPr>
              <a:t>Pensiun</a:t>
            </a:r>
            <a:endParaRPr lang="en-US" sz="15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500" dirty="0" err="1" smtClean="0">
                <a:solidFill>
                  <a:schemeClr val="bg1"/>
                </a:solidFill>
              </a:rPr>
              <a:t>Kontrak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Kerja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Berakhir</a:t>
            </a:r>
            <a:endParaRPr lang="en-US" sz="15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500" dirty="0" err="1" smtClean="0">
                <a:solidFill>
                  <a:schemeClr val="bg1"/>
                </a:solidFill>
              </a:rPr>
              <a:t>Meninggal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Dunia</a:t>
            </a:r>
            <a:endParaRPr lang="en-US" sz="15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500" dirty="0" smtClean="0">
                <a:solidFill>
                  <a:schemeClr val="bg1"/>
                </a:solidFill>
              </a:rPr>
              <a:t>Perusahaan </a:t>
            </a:r>
            <a:r>
              <a:rPr lang="en-US" sz="1500" dirty="0" err="1" smtClean="0">
                <a:solidFill>
                  <a:schemeClr val="bg1"/>
                </a:solidFill>
              </a:rPr>
              <a:t>Dilikuidasi</a:t>
            </a:r>
            <a:endParaRPr lang="en-US" sz="1500" dirty="0" smtClean="0">
              <a:solidFill>
                <a:schemeClr val="bg1"/>
              </a:solidFill>
            </a:endParaRPr>
          </a:p>
          <a:p>
            <a:pPr marL="342900" indent="-342900"/>
            <a:endParaRPr lang="en-US" sz="1500" dirty="0" smtClean="0">
              <a:solidFill>
                <a:schemeClr val="bg1"/>
              </a:solidFill>
            </a:endParaRPr>
          </a:p>
          <a:p>
            <a:r>
              <a:rPr lang="en-US" sz="1500" dirty="0" err="1" smtClean="0">
                <a:solidFill>
                  <a:schemeClr val="bg1"/>
                </a:solidFill>
              </a:rPr>
              <a:t>Adapun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bebera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cara</a:t>
            </a:r>
            <a:r>
              <a:rPr lang="en-US" sz="1500" dirty="0" smtClean="0">
                <a:solidFill>
                  <a:schemeClr val="bg1"/>
                </a:solidFill>
              </a:rPr>
              <a:t> yang </a:t>
            </a:r>
            <a:r>
              <a:rPr lang="en-US" sz="1500" dirty="0" err="1" smtClean="0">
                <a:solidFill>
                  <a:schemeClr val="bg1"/>
                </a:solidFill>
              </a:rPr>
              <a:t>dilakukan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dalam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proses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pemberhentian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karyawan</a:t>
            </a:r>
            <a:r>
              <a:rPr lang="en-US" sz="1500" dirty="0" smtClean="0">
                <a:solidFill>
                  <a:schemeClr val="bg1"/>
                </a:solidFill>
              </a:rPr>
              <a:t> :</a:t>
            </a:r>
            <a:endParaRPr lang="en-US" sz="1500" dirty="0" smtClean="0">
              <a:solidFill>
                <a:schemeClr val="bg1"/>
              </a:solidFill>
            </a:endParaRPr>
          </a:p>
          <a:p>
            <a:pPr lvl="0"/>
            <a:r>
              <a:rPr lang="en-US" sz="1500" dirty="0" err="1" smtClean="0">
                <a:solidFill>
                  <a:schemeClr val="bg1"/>
                </a:solidFill>
              </a:rPr>
              <a:t>Bila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kehendak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perusahaan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dengan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berbagai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alasan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untuk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memberhentikan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dari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pekerjaannya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perlu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ditempuh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terlebih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dahulu</a:t>
            </a:r>
            <a:r>
              <a:rPr lang="en-US" sz="1500" dirty="0" smtClean="0">
                <a:solidFill>
                  <a:schemeClr val="bg1"/>
                </a:solidFill>
              </a:rPr>
              <a:t> :</a:t>
            </a:r>
            <a:endParaRPr lang="en-US" sz="15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500" dirty="0" err="1" smtClean="0">
                <a:solidFill>
                  <a:schemeClr val="bg1"/>
                </a:solidFill>
              </a:rPr>
              <a:t>Adakan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musyawarah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antara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karyawan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dengan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perusahaan</a:t>
            </a:r>
            <a:r>
              <a:rPr lang="en-US" sz="15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500" dirty="0" err="1" smtClean="0">
                <a:solidFill>
                  <a:schemeClr val="bg1"/>
                </a:solidFill>
              </a:rPr>
              <a:t>Bila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musyawarah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menemui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jalan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buntu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maka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jalan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terakhir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adalah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melalui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pengadilan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atau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instansi</a:t>
            </a:r>
            <a:r>
              <a:rPr lang="en-US" sz="1500" dirty="0" smtClean="0">
                <a:solidFill>
                  <a:schemeClr val="bg1"/>
                </a:solidFill>
              </a:rPr>
              <a:t> yang </a:t>
            </a:r>
            <a:r>
              <a:rPr lang="en-US" sz="1500" dirty="0" err="1" smtClean="0">
                <a:solidFill>
                  <a:schemeClr val="bg1"/>
                </a:solidFill>
              </a:rPr>
              <a:t>berwenang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memutuskan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perkara</a:t>
            </a:r>
            <a:r>
              <a:rPr lang="en-US" sz="1500" dirty="0" smtClean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sz="1500" dirty="0" err="1" smtClean="0">
                <a:solidFill>
                  <a:schemeClr val="bg1"/>
                </a:solidFill>
              </a:rPr>
              <a:t>Bagi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karyawan</a:t>
            </a:r>
            <a:r>
              <a:rPr lang="en-US" sz="1500" dirty="0" smtClean="0">
                <a:solidFill>
                  <a:schemeClr val="bg1"/>
                </a:solidFill>
              </a:rPr>
              <a:t> yang </a:t>
            </a:r>
            <a:r>
              <a:rPr lang="en-US" sz="1500" dirty="0" err="1" smtClean="0">
                <a:solidFill>
                  <a:schemeClr val="bg1"/>
                </a:solidFill>
              </a:rPr>
              <a:t>melakukan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pelanggaran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berat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dapat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langsung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diserahkan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kepada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pihak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kepolisian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untuk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diproses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lebih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lanjut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tanpa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meminta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ijin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legih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dahulu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kepada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Dinas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terkait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atau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berwenang</a:t>
            </a:r>
            <a:r>
              <a:rPr lang="en-US" sz="1500" dirty="0" smtClean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sz="1500" dirty="0" err="1" smtClean="0">
                <a:solidFill>
                  <a:schemeClr val="bg1"/>
                </a:solidFill>
              </a:rPr>
              <a:t>bagi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karyawan</a:t>
            </a:r>
            <a:r>
              <a:rPr lang="en-US" sz="1500" dirty="0" smtClean="0">
                <a:solidFill>
                  <a:schemeClr val="bg1"/>
                </a:solidFill>
              </a:rPr>
              <a:t> yang </a:t>
            </a:r>
            <a:r>
              <a:rPr lang="en-US" sz="1500" dirty="0" err="1" smtClean="0">
                <a:solidFill>
                  <a:schemeClr val="bg1"/>
                </a:solidFill>
              </a:rPr>
              <a:t>akan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pensiun</a:t>
            </a:r>
            <a:r>
              <a:rPr lang="en-US" sz="1500" dirty="0" smtClean="0">
                <a:solidFill>
                  <a:schemeClr val="bg1"/>
                </a:solidFill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</a:rPr>
              <a:t>dapat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diajukan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sesuai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dengan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peraturan</a:t>
            </a:r>
            <a:r>
              <a:rPr lang="en-US" sz="1500" dirty="0" smtClean="0">
                <a:solidFill>
                  <a:schemeClr val="bg1"/>
                </a:solidFill>
              </a:rPr>
              <a:t>. </a:t>
            </a:r>
            <a:r>
              <a:rPr lang="en-US" sz="1500" dirty="0" err="1" smtClean="0">
                <a:solidFill>
                  <a:schemeClr val="bg1"/>
                </a:solidFill>
              </a:rPr>
              <a:t>Demikian</a:t>
            </a:r>
            <a:r>
              <a:rPr lang="en-US" sz="1500" dirty="0" smtClean="0">
                <a:solidFill>
                  <a:schemeClr val="bg1"/>
                </a:solidFill>
              </a:rPr>
              <a:t> pula </a:t>
            </a:r>
            <a:r>
              <a:rPr lang="en-US" sz="1500" dirty="0" err="1" smtClean="0">
                <a:solidFill>
                  <a:schemeClr val="bg1"/>
                </a:solidFill>
              </a:rPr>
              <a:t>terhadap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karyawan</a:t>
            </a:r>
            <a:r>
              <a:rPr lang="en-US" sz="1500" dirty="0" smtClean="0">
                <a:solidFill>
                  <a:schemeClr val="bg1"/>
                </a:solidFill>
              </a:rPr>
              <a:t> yang </a:t>
            </a:r>
            <a:r>
              <a:rPr lang="en-US" sz="1500" dirty="0" err="1" smtClean="0">
                <a:solidFill>
                  <a:schemeClr val="bg1"/>
                </a:solidFill>
              </a:rPr>
              <a:t>akan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mengundurkan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diri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atau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atas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kehendak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karyawan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diatur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atas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sesui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dengan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paraturan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perusahaan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dan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peraturan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perundang-undangan</a:t>
            </a:r>
            <a:r>
              <a:rPr lang="en-US" sz="15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/>
              <a:t> 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Riri</a:t>
            </a:r>
            <a:r>
              <a:rPr lang="en-US" dirty="0" smtClean="0"/>
              <a:t> </a:t>
            </a:r>
            <a:r>
              <a:rPr lang="en-US" dirty="0" err="1" smtClean="0"/>
              <a:t>Fajriah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, MM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pemahaman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pengertian</a:t>
            </a:r>
            <a:r>
              <a:rPr lang="en-US" sz="2400" dirty="0" smtClean="0"/>
              <a:t> </a:t>
            </a:r>
            <a:r>
              <a:rPr lang="en-US" sz="2400" dirty="0" err="1" smtClean="0"/>
              <a:t>personalia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pentingnya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strategi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menganalisa</a:t>
            </a:r>
            <a:r>
              <a:rPr lang="en-US" sz="2400" dirty="0" smtClean="0"/>
              <a:t> </a:t>
            </a:r>
            <a:r>
              <a:rPr lang="en-US" sz="2400" dirty="0" err="1" smtClean="0"/>
              <a:t>strategi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tepat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motivasi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</a:t>
            </a:r>
            <a:r>
              <a:rPr lang="en-US" sz="2400" dirty="0" smtClean="0"/>
              <a:t> agar </a:t>
            </a:r>
            <a:r>
              <a:rPr lang="en-US" sz="2400" dirty="0" err="1" smtClean="0"/>
              <a:t>berdampak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kepuasan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hal-hal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diperhatikan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perencanaan</a:t>
            </a:r>
            <a:r>
              <a:rPr lang="en-US" sz="2400" dirty="0" smtClean="0"/>
              <a:t> SDM,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,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</a:t>
            </a:r>
            <a:r>
              <a:rPr lang="en-US" sz="2400" dirty="0" smtClean="0"/>
              <a:t>, </a:t>
            </a:r>
            <a:r>
              <a:rPr lang="en-US" sz="2400" dirty="0" err="1" smtClean="0"/>
              <a:t>pelatihan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, </a:t>
            </a:r>
            <a:r>
              <a:rPr lang="en-US" sz="2400" dirty="0" err="1" smtClean="0"/>
              <a:t>kompensasi</a:t>
            </a:r>
            <a:r>
              <a:rPr lang="en-US" sz="2400" dirty="0" smtClean="0"/>
              <a:t>, </a:t>
            </a:r>
            <a:r>
              <a:rPr lang="en-US" sz="2400" dirty="0" err="1" smtClean="0"/>
              <a:t>kepemimpinan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pemberhentian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4800600"/>
          </a:xfrm>
        </p:spPr>
        <p:txBody>
          <a:bodyPr/>
          <a:lstStyle/>
          <a:p>
            <a:pPr lvl="0"/>
            <a:r>
              <a:rPr lang="en-US" sz="2200" dirty="0" err="1" smtClean="0"/>
              <a:t>Bab</a:t>
            </a:r>
            <a:r>
              <a:rPr lang="en-US" sz="2200" dirty="0" smtClean="0"/>
              <a:t> 1 – </a:t>
            </a:r>
            <a:r>
              <a:rPr lang="en-US" sz="2200" dirty="0" err="1" smtClean="0"/>
              <a:t>Pengertian</a:t>
            </a:r>
            <a:r>
              <a:rPr lang="en-US" sz="2200" dirty="0" smtClean="0"/>
              <a:t> </a:t>
            </a:r>
            <a:r>
              <a:rPr lang="en-US" sz="2200" dirty="0" err="1" smtClean="0"/>
              <a:t>Manajemen</a:t>
            </a:r>
            <a:r>
              <a:rPr lang="en-US" sz="2200" dirty="0" smtClean="0"/>
              <a:t> </a:t>
            </a:r>
            <a:r>
              <a:rPr lang="en-US" sz="2200" dirty="0" err="1" smtClean="0"/>
              <a:t>Sumber</a:t>
            </a:r>
            <a:r>
              <a:rPr lang="en-US" sz="2200" dirty="0" smtClean="0"/>
              <a:t> </a:t>
            </a:r>
            <a:r>
              <a:rPr lang="en-US" sz="2200" dirty="0" err="1" smtClean="0"/>
              <a:t>Daya</a:t>
            </a:r>
            <a:r>
              <a:rPr lang="en-US" sz="2200" dirty="0" smtClean="0"/>
              <a:t> </a:t>
            </a:r>
            <a:r>
              <a:rPr lang="en-US" sz="2200" dirty="0" err="1" smtClean="0"/>
              <a:t>Manusia</a:t>
            </a:r>
            <a:r>
              <a:rPr lang="en-US" sz="2200" dirty="0" smtClean="0"/>
              <a:t> (MSDM)</a:t>
            </a:r>
          </a:p>
          <a:p>
            <a:pPr lvl="0"/>
            <a:r>
              <a:rPr lang="en-US" sz="2200" dirty="0" err="1" smtClean="0"/>
              <a:t>Bab</a:t>
            </a:r>
            <a:r>
              <a:rPr lang="en-US" sz="2200" dirty="0" smtClean="0"/>
              <a:t> 2 – </a:t>
            </a:r>
            <a:r>
              <a:rPr lang="en-US" sz="2200" dirty="0" err="1" smtClean="0"/>
              <a:t>Pemahaman</a:t>
            </a:r>
            <a:r>
              <a:rPr lang="en-US" sz="2200" dirty="0" smtClean="0"/>
              <a:t> </a:t>
            </a:r>
            <a:r>
              <a:rPr lang="en-US" sz="2200" dirty="0" err="1" smtClean="0"/>
              <a:t>Manajemen</a:t>
            </a:r>
            <a:r>
              <a:rPr lang="en-US" sz="2200" dirty="0" smtClean="0"/>
              <a:t> </a:t>
            </a:r>
            <a:r>
              <a:rPr lang="en-US" sz="2200" dirty="0" err="1" smtClean="0"/>
              <a:t>Personalia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Manajemen</a:t>
            </a:r>
            <a:r>
              <a:rPr lang="en-US" sz="2200" dirty="0" smtClean="0"/>
              <a:t> </a:t>
            </a:r>
            <a:r>
              <a:rPr lang="en-US" sz="2200" dirty="0" err="1" smtClean="0"/>
              <a:t>Sumber</a:t>
            </a:r>
            <a:r>
              <a:rPr lang="en-US" sz="2200" dirty="0" smtClean="0"/>
              <a:t> </a:t>
            </a:r>
            <a:r>
              <a:rPr lang="en-US" sz="2200" dirty="0" err="1" smtClean="0"/>
              <a:t>Daya</a:t>
            </a:r>
            <a:r>
              <a:rPr lang="en-US" sz="2200" dirty="0" smtClean="0"/>
              <a:t> </a:t>
            </a:r>
            <a:r>
              <a:rPr lang="en-US" sz="2200" dirty="0" err="1" smtClean="0"/>
              <a:t>Manusia</a:t>
            </a:r>
            <a:endParaRPr lang="en-US" sz="2200" dirty="0" smtClean="0"/>
          </a:p>
          <a:p>
            <a:pPr lvl="0"/>
            <a:r>
              <a:rPr lang="en-US" sz="2200" dirty="0" err="1" smtClean="0"/>
              <a:t>Bab</a:t>
            </a:r>
            <a:r>
              <a:rPr lang="en-US" sz="2200" dirty="0" smtClean="0"/>
              <a:t> 3 – </a:t>
            </a:r>
            <a:r>
              <a:rPr lang="en-US" sz="2200" dirty="0" err="1" smtClean="0"/>
              <a:t>Fungsi</a:t>
            </a:r>
            <a:r>
              <a:rPr lang="en-US" sz="2200" dirty="0" smtClean="0"/>
              <a:t> </a:t>
            </a:r>
            <a:r>
              <a:rPr lang="en-US" sz="2200" dirty="0" err="1" smtClean="0"/>
              <a:t>Manajemen</a:t>
            </a:r>
            <a:r>
              <a:rPr lang="en-US" sz="2200" dirty="0" smtClean="0"/>
              <a:t> SDM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Organisasi</a:t>
            </a:r>
            <a:endParaRPr lang="en-US" sz="2200" dirty="0" smtClean="0"/>
          </a:p>
          <a:p>
            <a:pPr lvl="0"/>
            <a:r>
              <a:rPr lang="en-US" sz="2200" dirty="0" err="1" smtClean="0"/>
              <a:t>Bab</a:t>
            </a:r>
            <a:r>
              <a:rPr lang="en-US" sz="2200" dirty="0" smtClean="0"/>
              <a:t> 4 – </a:t>
            </a:r>
            <a:r>
              <a:rPr lang="en-US" sz="2200" dirty="0" err="1" smtClean="0"/>
              <a:t>Meningkatkan</a:t>
            </a:r>
            <a:r>
              <a:rPr lang="en-US" sz="2200" dirty="0" smtClean="0"/>
              <a:t> </a:t>
            </a:r>
            <a:r>
              <a:rPr lang="en-US" sz="2200" dirty="0" err="1" smtClean="0"/>
              <a:t>Motivasi</a:t>
            </a:r>
            <a:r>
              <a:rPr lang="en-US" sz="2200" dirty="0" smtClean="0"/>
              <a:t> </a:t>
            </a:r>
            <a:r>
              <a:rPr lang="en-US" sz="2200" dirty="0" err="1" smtClean="0"/>
              <a:t>Kerja</a:t>
            </a:r>
            <a:endParaRPr lang="en-US" sz="2200" dirty="0" smtClean="0"/>
          </a:p>
          <a:p>
            <a:pPr lvl="0"/>
            <a:r>
              <a:rPr lang="en-US" sz="2200" dirty="0" err="1" smtClean="0"/>
              <a:t>Bab</a:t>
            </a:r>
            <a:r>
              <a:rPr lang="en-US" sz="2200" dirty="0" smtClean="0"/>
              <a:t> 5 – </a:t>
            </a:r>
            <a:r>
              <a:rPr lang="en-US" sz="2200" dirty="0" err="1" smtClean="0"/>
              <a:t>Pengadaan</a:t>
            </a:r>
            <a:r>
              <a:rPr lang="en-US" sz="2200" dirty="0" smtClean="0"/>
              <a:t> </a:t>
            </a:r>
            <a:r>
              <a:rPr lang="en-US" sz="2200" dirty="0" err="1" smtClean="0"/>
              <a:t>Sumber</a:t>
            </a:r>
            <a:r>
              <a:rPr lang="en-US" sz="2200" dirty="0" smtClean="0"/>
              <a:t> </a:t>
            </a:r>
            <a:r>
              <a:rPr lang="en-US" sz="2200" dirty="0" err="1" smtClean="0"/>
              <a:t>Daya</a:t>
            </a:r>
            <a:r>
              <a:rPr lang="en-US" sz="2200" dirty="0" smtClean="0"/>
              <a:t> </a:t>
            </a:r>
            <a:r>
              <a:rPr lang="en-US" sz="2200" dirty="0" err="1" smtClean="0"/>
              <a:t>Manusia</a:t>
            </a:r>
            <a:endParaRPr lang="en-US" sz="2200" dirty="0" smtClean="0"/>
          </a:p>
          <a:p>
            <a:pPr lvl="0"/>
            <a:r>
              <a:rPr lang="en-US" sz="2200" dirty="0" err="1" smtClean="0"/>
              <a:t>Bab</a:t>
            </a:r>
            <a:r>
              <a:rPr lang="en-US" sz="2200" dirty="0" smtClean="0"/>
              <a:t> 6 – </a:t>
            </a:r>
            <a:r>
              <a:rPr lang="en-US" sz="2200" dirty="0" err="1" smtClean="0"/>
              <a:t>Identifikasi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Analisis</a:t>
            </a:r>
            <a:r>
              <a:rPr lang="en-US" sz="2200" dirty="0" smtClean="0"/>
              <a:t> </a:t>
            </a:r>
            <a:r>
              <a:rPr lang="en-US" sz="2200" dirty="0" err="1" smtClean="0"/>
              <a:t>Jabatan</a:t>
            </a:r>
            <a:endParaRPr lang="en-US" sz="2200" dirty="0" smtClean="0"/>
          </a:p>
          <a:p>
            <a:pPr lvl="0"/>
            <a:r>
              <a:rPr lang="en-US" sz="2200" dirty="0" err="1" smtClean="0"/>
              <a:t>Bab</a:t>
            </a:r>
            <a:r>
              <a:rPr lang="en-US" sz="2200" dirty="0" smtClean="0"/>
              <a:t> 7 – </a:t>
            </a:r>
            <a:r>
              <a:rPr lang="en-US" sz="2200" dirty="0" err="1" smtClean="0"/>
              <a:t>Pelatihan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Pengembangan</a:t>
            </a:r>
            <a:r>
              <a:rPr lang="en-US" sz="2200" dirty="0" smtClean="0"/>
              <a:t> </a:t>
            </a:r>
            <a:r>
              <a:rPr lang="en-US" sz="2200" dirty="0" err="1" smtClean="0"/>
              <a:t>Sumber</a:t>
            </a:r>
            <a:r>
              <a:rPr lang="en-US" sz="2200" dirty="0" smtClean="0"/>
              <a:t> </a:t>
            </a:r>
            <a:r>
              <a:rPr lang="en-US" sz="2200" dirty="0" err="1" smtClean="0"/>
              <a:t>Daya</a:t>
            </a:r>
            <a:r>
              <a:rPr lang="en-US" sz="2200" dirty="0" smtClean="0"/>
              <a:t> </a:t>
            </a:r>
            <a:r>
              <a:rPr lang="en-US" sz="2200" dirty="0" err="1" smtClean="0"/>
              <a:t>Manusia</a:t>
            </a:r>
            <a:endParaRPr lang="en-US" sz="2200" dirty="0" smtClean="0"/>
          </a:p>
          <a:p>
            <a:pPr lvl="0"/>
            <a:r>
              <a:rPr lang="en-US" sz="2200" dirty="0" err="1" smtClean="0"/>
              <a:t>Bab</a:t>
            </a:r>
            <a:r>
              <a:rPr lang="en-US" sz="2200" dirty="0" smtClean="0"/>
              <a:t> 8 – </a:t>
            </a:r>
            <a:r>
              <a:rPr lang="en-US" sz="2200" dirty="0" err="1" smtClean="0"/>
              <a:t>Kompensasi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Benefit</a:t>
            </a:r>
          </a:p>
          <a:p>
            <a:pPr lvl="0"/>
            <a:r>
              <a:rPr lang="en-US" sz="2200" dirty="0" err="1" smtClean="0"/>
              <a:t>Bab</a:t>
            </a:r>
            <a:r>
              <a:rPr lang="en-US" sz="2200" dirty="0" smtClean="0"/>
              <a:t> 9 – </a:t>
            </a:r>
            <a:r>
              <a:rPr lang="en-US" sz="2200" dirty="0" err="1" smtClean="0"/>
              <a:t>Pertimbangan</a:t>
            </a:r>
            <a:r>
              <a:rPr lang="en-US" sz="2200" dirty="0" smtClean="0"/>
              <a:t> </a:t>
            </a:r>
            <a:r>
              <a:rPr lang="en-US" sz="2200" dirty="0" err="1" smtClean="0"/>
              <a:t>Strategik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Perancangan</a:t>
            </a:r>
            <a:r>
              <a:rPr lang="en-US" sz="2200" dirty="0" smtClean="0"/>
              <a:t> Program Benefits</a:t>
            </a:r>
          </a:p>
          <a:p>
            <a:pPr lvl="0"/>
            <a:r>
              <a:rPr lang="en-US" sz="2200" dirty="0" err="1" smtClean="0"/>
              <a:t>Bab</a:t>
            </a:r>
            <a:r>
              <a:rPr lang="en-US" sz="2200" dirty="0" smtClean="0"/>
              <a:t> 10 – </a:t>
            </a:r>
            <a:r>
              <a:rPr lang="en-US" sz="2200" dirty="0" err="1" smtClean="0"/>
              <a:t>Hubungan</a:t>
            </a:r>
            <a:r>
              <a:rPr lang="en-US" sz="2200" dirty="0" smtClean="0"/>
              <a:t> Gaya </a:t>
            </a:r>
            <a:r>
              <a:rPr lang="en-US" sz="2200" dirty="0" err="1" smtClean="0"/>
              <a:t>Kepemimpinan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Motivasi</a:t>
            </a:r>
            <a:r>
              <a:rPr lang="en-US" sz="2200" dirty="0" smtClean="0"/>
              <a:t> </a:t>
            </a:r>
            <a:r>
              <a:rPr lang="en-US" sz="2200" dirty="0" err="1" smtClean="0"/>
              <a:t>Kerja</a:t>
            </a:r>
            <a:endParaRPr lang="en-US" sz="2200" dirty="0" smtClean="0"/>
          </a:p>
          <a:p>
            <a:pPr lvl="0"/>
            <a:r>
              <a:rPr lang="en-US" sz="2200" dirty="0" err="1" smtClean="0"/>
              <a:t>Bab</a:t>
            </a:r>
            <a:r>
              <a:rPr lang="en-US" sz="2200" dirty="0" smtClean="0"/>
              <a:t> 11 – </a:t>
            </a:r>
            <a:r>
              <a:rPr lang="en-US" sz="2200" dirty="0" err="1" smtClean="0"/>
              <a:t>Teori</a:t>
            </a:r>
            <a:r>
              <a:rPr lang="en-US" sz="2200" dirty="0" smtClean="0"/>
              <a:t> </a:t>
            </a:r>
            <a:r>
              <a:rPr lang="en-US" sz="2200" dirty="0" err="1" smtClean="0"/>
              <a:t>Sifat</a:t>
            </a:r>
            <a:r>
              <a:rPr lang="en-US" sz="2200" dirty="0" smtClean="0"/>
              <a:t> </a:t>
            </a:r>
            <a:r>
              <a:rPr lang="en-US" sz="2200" dirty="0" err="1" smtClean="0"/>
              <a:t>Kepemimpinan</a:t>
            </a:r>
            <a:endParaRPr lang="en-US" sz="2200" dirty="0" smtClean="0"/>
          </a:p>
          <a:p>
            <a:pPr lvl="0"/>
            <a:r>
              <a:rPr lang="en-US" sz="2200" dirty="0" err="1" smtClean="0"/>
              <a:t>Bab</a:t>
            </a:r>
            <a:r>
              <a:rPr lang="en-US" sz="2200" dirty="0" smtClean="0"/>
              <a:t> 12 – </a:t>
            </a:r>
            <a:r>
              <a:rPr lang="en-US" sz="2200" dirty="0" err="1" smtClean="0"/>
              <a:t>Proses</a:t>
            </a:r>
            <a:r>
              <a:rPr lang="en-US" sz="2200" dirty="0" smtClean="0"/>
              <a:t> </a:t>
            </a:r>
            <a:r>
              <a:rPr lang="en-US" sz="2200" dirty="0" err="1" smtClean="0"/>
              <a:t>Pemberhentian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n-NO" sz="4800" dirty="0" smtClean="0"/>
              <a:t>Bab 1 – Pengertian Manajemen Sumber Daya Manusia (MSDM)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  <p:pic>
        <p:nvPicPr>
          <p:cNvPr id="6" name="Picture 5" descr="humanresour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0"/>
            <a:ext cx="5591175" cy="3142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900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400" y="152400"/>
            <a:ext cx="8610600" cy="762000"/>
          </a:xfrm>
        </p:spPr>
        <p:txBody>
          <a:bodyPr/>
          <a:lstStyle/>
          <a:p>
            <a:pPr marL="0" indent="0"/>
            <a:r>
              <a:rPr lang="en-US" sz="3600" dirty="0" err="1" smtClean="0"/>
              <a:t>Manajemen</a:t>
            </a:r>
            <a:r>
              <a:rPr lang="en-US" sz="3600" dirty="0" smtClean="0"/>
              <a:t> </a:t>
            </a:r>
            <a:r>
              <a:rPr lang="en-US" sz="3600" dirty="0" err="1" smtClean="0"/>
              <a:t>Sumber</a:t>
            </a:r>
            <a:r>
              <a:rPr lang="en-US" sz="3600" dirty="0" smtClean="0"/>
              <a:t> </a:t>
            </a:r>
            <a:r>
              <a:rPr lang="en-US" sz="3600" dirty="0" err="1" smtClean="0"/>
              <a:t>Daya</a:t>
            </a:r>
            <a:r>
              <a:rPr lang="en-US" sz="3600" dirty="0" smtClean="0"/>
              <a:t> </a:t>
            </a:r>
            <a:r>
              <a:rPr lang="en-US" sz="3600" dirty="0" err="1" smtClean="0"/>
              <a:t>Manusia</a:t>
            </a:r>
            <a:r>
              <a:rPr lang="en-US" sz="3600" dirty="0" smtClean="0"/>
              <a:t> (MSDM)</a:t>
            </a:r>
            <a:endParaRPr lang="en-US" sz="3600" dirty="0"/>
          </a:p>
        </p:txBody>
      </p:sp>
      <p:pic>
        <p:nvPicPr>
          <p:cNvPr id="4" name="Picture 3" descr="manajemen-sumber-daya-manus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66800"/>
            <a:ext cx="5097780" cy="382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1000" y="51054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Manajemen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sumber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manusia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disingkat</a:t>
            </a:r>
            <a:r>
              <a:rPr lang="en-US" dirty="0" smtClean="0">
                <a:solidFill>
                  <a:schemeClr val="bg1"/>
                </a:solidFill>
              </a:rPr>
              <a:t> MSDM,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suatu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ilmu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bagaimana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mengatur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hubungan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peranan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sumber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daya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tenaga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kerja</a:t>
            </a:r>
            <a:r>
              <a:rPr lang="en-US" dirty="0" smtClean="0">
                <a:solidFill>
                  <a:schemeClr val="bg1"/>
                </a:solidFill>
              </a:rPr>
              <a:t>) yang </a:t>
            </a:r>
            <a:r>
              <a:rPr lang="en-US" dirty="0" err="1" smtClean="0">
                <a:solidFill>
                  <a:schemeClr val="bg1"/>
                </a:solidFill>
              </a:rPr>
              <a:t>dimiliki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individu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efisien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efektif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serta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maksimal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sehingga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tercapai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tujuan</a:t>
            </a:r>
            <a:r>
              <a:rPr lang="en-US" dirty="0" smtClean="0">
                <a:solidFill>
                  <a:schemeClr val="bg1"/>
                </a:solidFill>
              </a:rPr>
              <a:t> (goal) </a:t>
            </a:r>
            <a:r>
              <a:rPr lang="en-US" dirty="0" err="1" smtClean="0">
                <a:solidFill>
                  <a:schemeClr val="bg1"/>
                </a:solidFill>
              </a:rPr>
              <a:t>bersama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perusahaan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karyawan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masyarakat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menjadi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maksimal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4800" dirty="0" err="1" smtClean="0"/>
              <a:t>Bab</a:t>
            </a:r>
            <a:r>
              <a:rPr lang="en-US" sz="4800" dirty="0" smtClean="0"/>
              <a:t> 2 – </a:t>
            </a:r>
            <a:r>
              <a:rPr lang="en-US" sz="4800" dirty="0" err="1" smtClean="0"/>
              <a:t>Pemahaman</a:t>
            </a:r>
            <a:r>
              <a:rPr lang="en-US" sz="4800" dirty="0" smtClean="0"/>
              <a:t> </a:t>
            </a:r>
            <a:r>
              <a:rPr lang="en-US" sz="4800" dirty="0" err="1" smtClean="0"/>
              <a:t>Manajemen</a:t>
            </a:r>
            <a:r>
              <a:rPr lang="en-US" sz="4800" dirty="0" smtClean="0"/>
              <a:t> </a:t>
            </a:r>
            <a:r>
              <a:rPr lang="en-US" sz="4800" dirty="0" err="1" smtClean="0"/>
              <a:t>Personalia</a:t>
            </a:r>
            <a:r>
              <a:rPr lang="en-US" sz="4800" dirty="0" smtClean="0"/>
              <a:t> </a:t>
            </a:r>
            <a:r>
              <a:rPr lang="en-US" sz="4800" dirty="0" err="1" smtClean="0"/>
              <a:t>dan</a:t>
            </a:r>
            <a:r>
              <a:rPr lang="en-US" sz="4800" dirty="0" smtClean="0"/>
              <a:t> </a:t>
            </a:r>
            <a:r>
              <a:rPr lang="en-US" sz="4800" dirty="0" err="1" smtClean="0"/>
              <a:t>Manajemen</a:t>
            </a:r>
            <a:r>
              <a:rPr lang="en-US" sz="4800" dirty="0" smtClean="0"/>
              <a:t> </a:t>
            </a:r>
            <a:r>
              <a:rPr lang="en-US" sz="4800" dirty="0" err="1" smtClean="0"/>
              <a:t>Sumber</a:t>
            </a:r>
            <a:r>
              <a:rPr lang="en-US" sz="4800" dirty="0" smtClean="0"/>
              <a:t> </a:t>
            </a:r>
            <a:r>
              <a:rPr lang="en-US" sz="4800" dirty="0" err="1" smtClean="0"/>
              <a:t>Daya</a:t>
            </a:r>
            <a:r>
              <a:rPr lang="en-US" sz="4800" dirty="0" smtClean="0"/>
              <a:t> </a:t>
            </a:r>
            <a:r>
              <a:rPr lang="en-US" sz="4800" dirty="0" err="1" smtClean="0"/>
              <a:t>Manusia</a:t>
            </a:r>
            <a:endParaRPr lang="en-US" sz="4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personalia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Personalia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SDM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1148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Terdapat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penting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membedakan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manajemen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sumber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manusia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manajemen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personalia</a:t>
            </a:r>
            <a:r>
              <a:rPr lang="en-US" dirty="0" smtClean="0">
                <a:solidFill>
                  <a:schemeClr val="bg1"/>
                </a:solidFill>
              </a:rPr>
              <a:t> :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Manajemen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sumber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manusia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diterapkan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terhadap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manajer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karyawan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Manajemen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sumber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manusia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memperhatikan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pengelolaan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manusia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sumber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lainya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organisasi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Manajemen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sumber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manusia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menekankan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pengelolaan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kultur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organisasional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sebagai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pusat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aktivitas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manajmen</a:t>
            </a:r>
            <a:r>
              <a:rPr lang="en-US" dirty="0" smtClean="0">
                <a:solidFill>
                  <a:schemeClr val="bg1"/>
                </a:solidFill>
              </a:rPr>
              <a:t> senior.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5240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Manajemen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personalia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lebih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diarahkan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karyawan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organisasi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merekrut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melatih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mereka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mengelola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gaji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kontrak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karyawan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menjelaskan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diharapkan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organisasi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mereka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menjustifikasikan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dilakukan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manjemen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mengubah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setiap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tindakan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manajemen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kemungkinan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menyulut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tanggapan</a:t>
            </a:r>
            <a:r>
              <a:rPr lang="en-US" dirty="0" smtClean="0">
                <a:solidFill>
                  <a:schemeClr val="bg1"/>
                </a:solidFill>
              </a:rPr>
              <a:t> negative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kalangan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karyawan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Sedangkan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manajemen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sumber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manusia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lebih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menekankan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strategi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perencanaan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penyelesaian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sengketa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permasalahan.Manajemen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sumber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manusia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mempunyai</a:t>
            </a:r>
            <a:r>
              <a:rPr lang="en-US" dirty="0" smtClean="0">
                <a:solidFill>
                  <a:schemeClr val="bg1"/>
                </a:solidFill>
              </a:rPr>
              <a:t> strategic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terintegrasi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kebijakan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bisnis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perusahaan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Bab</a:t>
            </a:r>
            <a:r>
              <a:rPr lang="en-US" dirty="0" smtClean="0"/>
              <a:t> 3 –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SDM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Peran</a:t>
            </a:r>
            <a:r>
              <a:rPr lang="en-US" dirty="0" err="1" smtClean="0"/>
              <a:t>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/>
          </a:p>
        </p:txBody>
      </p:sp>
      <p:pic>
        <p:nvPicPr>
          <p:cNvPr id="7" name="Picture 6" descr="Holt-june-292x2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57200"/>
            <a:ext cx="3601212" cy="2466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1946</Words>
  <Application>Microsoft Office PowerPoint</Application>
  <PresentationFormat>On-screen Show (4:3)</PresentationFormat>
  <Paragraphs>189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Lenovo</cp:lastModifiedBy>
  <cp:revision>82</cp:revision>
  <dcterms:created xsi:type="dcterms:W3CDTF">2013-02-08T01:55:00Z</dcterms:created>
  <dcterms:modified xsi:type="dcterms:W3CDTF">2016-09-20T11:45:27Z</dcterms:modified>
</cp:coreProperties>
</file>