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76" r:id="rId4"/>
    <p:sldId id="259" r:id="rId5"/>
    <p:sldId id="262" r:id="rId6"/>
    <p:sldId id="294" r:id="rId7"/>
    <p:sldId id="263" r:id="rId8"/>
    <p:sldId id="264" r:id="rId9"/>
    <p:sldId id="295" r:id="rId10"/>
    <p:sldId id="296" r:id="rId11"/>
    <p:sldId id="297" r:id="rId12"/>
    <p:sldId id="298" r:id="rId13"/>
    <p:sldId id="299" r:id="rId14"/>
    <p:sldId id="300" r:id="rId15"/>
    <p:sldId id="267" r:id="rId16"/>
    <p:sldId id="268" r:id="rId17"/>
    <p:sldId id="301" r:id="rId18"/>
    <p:sldId id="302" r:id="rId19"/>
    <p:sldId id="303" r:id="rId20"/>
    <p:sldId id="304" r:id="rId21"/>
    <p:sldId id="305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9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4152E-4EC0-4768-B1D5-B0DFA938EB56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A9000-80D4-4BE6-A954-1D484A824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PENGANTAR MANAJEMEN DAN BISNIS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057400" y="3048000"/>
            <a:ext cx="6705600" cy="533400"/>
          </a:xfrm>
        </p:spPr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endParaRPr lang="en-US" dirty="0" smtClean="0"/>
          </a:p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Pemasaran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 smtClean="0"/>
              <a:t>Riri</a:t>
            </a:r>
            <a:r>
              <a:rPr lang="en-US" dirty="0" smtClean="0"/>
              <a:t> </a:t>
            </a:r>
            <a:r>
              <a:rPr lang="en-US" dirty="0" err="1" smtClean="0"/>
              <a:t>Fajriah</a:t>
            </a:r>
            <a:r>
              <a:rPr lang="en-US" dirty="0" smtClean="0"/>
              <a:t>, </a:t>
            </a:r>
            <a:r>
              <a:rPr lang="en-US" dirty="0" err="1" smtClean="0"/>
              <a:t>S.Kom</a:t>
            </a:r>
            <a:r>
              <a:rPr lang="en-US" dirty="0" smtClean="0"/>
              <a:t>, MM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FASILKOM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pic>
        <p:nvPicPr>
          <p:cNvPr id="11" name="Picture Placeholder 10" descr="12985405_10154132139076465_2600307748384517305_n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/>
          <a:srcRect l="9524" r="9524"/>
          <a:stretch>
            <a:fillRect/>
          </a:stretch>
        </p:blipFill>
        <p:spPr/>
      </p:pic>
      <p:pic>
        <p:nvPicPr>
          <p:cNvPr id="12" name="Picture 11" descr="OpenBoo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45038">
            <a:off x="5181600" y="3733800"/>
            <a:ext cx="37338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Material Handling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7696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err="1" smtClean="0">
                <a:solidFill>
                  <a:schemeClr val="bg1"/>
                </a:solidFill>
              </a:rPr>
              <a:t>Dasar-Dasar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Perencanaan</a:t>
            </a:r>
            <a:r>
              <a:rPr lang="en-US" sz="2800" b="1" dirty="0" smtClean="0">
                <a:solidFill>
                  <a:schemeClr val="bg1"/>
                </a:solidFill>
              </a:rPr>
              <a:t> Material Handling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</a:rPr>
              <a:t>Hindarkan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</a:rPr>
              <a:t>Kombinasikan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</a:rPr>
              <a:t>Pendekan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</a:rPr>
              <a:t>Luruskan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</a:rPr>
              <a:t>Dekatkan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</a:rPr>
              <a:t>Bahan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berada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tempat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pekerjaan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sebelum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dikerjakan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</a:rPr>
              <a:t>Utamakan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pemindahan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orang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dari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pada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pemindahan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barang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/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Kapasitas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7696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err="1" smtClean="0">
                <a:solidFill>
                  <a:schemeClr val="bg1"/>
                </a:solidFill>
              </a:rPr>
              <a:t>Perencanaan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kapasitas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meliputi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bg1"/>
                </a:solidFill>
              </a:rPr>
              <a:t>Perencanaan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fasilitas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jangka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pendek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bg1"/>
                </a:solidFill>
              </a:rPr>
              <a:t>Perencanaan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agregat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jangka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menengah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bg1"/>
                </a:solidFill>
              </a:rPr>
              <a:t>Penjadualan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jangka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pendek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endParaRPr lang="en-US" sz="2800" dirty="0" smtClean="0">
              <a:solidFill>
                <a:schemeClr val="bg1"/>
              </a:solidFill>
            </a:endParaRPr>
          </a:p>
          <a:p>
            <a:pPr lvl="0"/>
            <a:r>
              <a:rPr lang="en-US" sz="2800" dirty="0" err="1" smtClean="0">
                <a:solidFill>
                  <a:schemeClr val="bg1"/>
                </a:solidFill>
              </a:rPr>
              <a:t>Pada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hakekatnya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perencanaan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fasilitas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mengarah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kepada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pertanyaan-pertanyaan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yaitu</a:t>
            </a:r>
            <a:r>
              <a:rPr lang="en-US" sz="2800" dirty="0" smtClean="0">
                <a:solidFill>
                  <a:schemeClr val="bg1"/>
                </a:solidFill>
              </a:rPr>
              <a:t> :</a:t>
            </a:r>
          </a:p>
          <a:p>
            <a:pPr lvl="1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bg1"/>
                </a:solidFill>
              </a:rPr>
              <a:t>Seberapa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besar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kapasitas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dibutuhkan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bg1"/>
                </a:solidFill>
              </a:rPr>
              <a:t>Kapan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fasilitas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dibutuhkan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bg1"/>
                </a:solidFill>
              </a:rPr>
              <a:t>Dimana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fasilitas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harus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diletakan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76962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kerja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terdiri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dari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endParaRPr 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Manusia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Bahan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Perlengkapan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Lingkungan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kerja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udara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temperatur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kelembaban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dsb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Pengukuran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kerja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meliputi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endParaRPr 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Waktu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Tenaga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Psikologis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Sosiologis</a:t>
            </a:r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/>
            <a:r>
              <a:rPr lang="en-US" dirty="0" err="1" smtClean="0"/>
              <a:t>Pengendalian</a:t>
            </a:r>
            <a:r>
              <a:rPr lang="en-US" dirty="0" smtClean="0"/>
              <a:t> </a:t>
            </a:r>
            <a:r>
              <a:rPr lang="en-US" dirty="0" err="1" smtClean="0"/>
              <a:t>Persediaan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76962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solidFill>
                  <a:schemeClr val="bg1"/>
                </a:solidFill>
              </a:rPr>
              <a:t>Pengertian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persediaan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</a:rPr>
              <a:t>Stok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bahan</a:t>
            </a:r>
            <a:r>
              <a:rPr lang="en-US" sz="2400" dirty="0" smtClean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barang</a:t>
            </a:r>
            <a:r>
              <a:rPr lang="en-US" sz="2400" dirty="0" smtClean="0">
                <a:solidFill>
                  <a:schemeClr val="bg1"/>
                </a:solidFill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</a:rPr>
              <a:t>digunakan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untuk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memudahkan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produksi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atau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untuk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memuaskan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permintaan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pelanggan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en-US" sz="2400" b="1" dirty="0" err="1" smtClean="0">
                <a:solidFill>
                  <a:schemeClr val="bg1"/>
                </a:solidFill>
              </a:rPr>
              <a:t>Stok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bahan</a:t>
            </a:r>
            <a:r>
              <a:rPr lang="en-US" sz="2400" b="1" dirty="0" smtClean="0">
                <a:solidFill>
                  <a:schemeClr val="bg1"/>
                </a:solidFill>
              </a:rPr>
              <a:t>/</a:t>
            </a:r>
            <a:r>
              <a:rPr lang="en-US" sz="2400" b="1" dirty="0" err="1" smtClean="0">
                <a:solidFill>
                  <a:schemeClr val="bg1"/>
                </a:solidFill>
              </a:rPr>
              <a:t>barang</a:t>
            </a:r>
            <a:r>
              <a:rPr lang="en-US" sz="2400" b="1" dirty="0" smtClean="0">
                <a:solidFill>
                  <a:schemeClr val="bg1"/>
                </a:solidFill>
              </a:rPr>
              <a:t> :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</a:rPr>
              <a:t>Bahan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baku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</a:rPr>
              <a:t>Bahan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penolong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</a:rPr>
              <a:t>Barang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dalam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proses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</a:rPr>
              <a:t>Barang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jadi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 </a:t>
            </a:r>
          </a:p>
          <a:p>
            <a:pPr lvl="0"/>
            <a:r>
              <a:rPr lang="en-US" sz="2400" b="1" dirty="0" err="1" smtClean="0">
                <a:solidFill>
                  <a:schemeClr val="bg1"/>
                </a:solidFill>
              </a:rPr>
              <a:t>Fungsi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Persediaan</a:t>
            </a:r>
            <a:r>
              <a:rPr lang="en-US" sz="2400" b="1" dirty="0" smtClean="0">
                <a:solidFill>
                  <a:schemeClr val="bg1"/>
                </a:solidFill>
              </a:rPr>
              <a:t>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</a:rPr>
              <a:t>Menghubungkan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antara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operasi</a:t>
            </a:r>
            <a:r>
              <a:rPr lang="en-US" sz="2400" dirty="0" smtClean="0">
                <a:solidFill>
                  <a:schemeClr val="bg1"/>
                </a:solidFill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</a:rPr>
              <a:t>berurutan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</a:rPr>
              <a:t>Mengantisipasi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keterlambatan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datangnya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barang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</a:rPr>
              <a:t>Menumpuk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bahan</a:t>
            </a:r>
            <a:r>
              <a:rPr lang="en-US" sz="2400" dirty="0" smtClean="0">
                <a:solidFill>
                  <a:schemeClr val="bg1"/>
                </a:solidFill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</a:rPr>
              <a:t>dihasilkan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secara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musiman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</a:rPr>
              <a:t>Mencapai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penggunaan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mesin</a:t>
            </a:r>
            <a:r>
              <a:rPr lang="en-US" sz="2400" dirty="0" smtClean="0">
                <a:solidFill>
                  <a:schemeClr val="bg1"/>
                </a:solidFill>
              </a:rPr>
              <a:t> yang optimal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/>
            <a:r>
              <a:rPr lang="en-US" dirty="0" err="1" smtClean="0"/>
              <a:t>Pengendalian</a:t>
            </a:r>
            <a:r>
              <a:rPr lang="en-US" dirty="0" smtClean="0"/>
              <a:t> </a:t>
            </a:r>
            <a:r>
              <a:rPr lang="en-US" dirty="0" err="1" smtClean="0"/>
              <a:t>Mutu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83058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solidFill>
                  <a:schemeClr val="bg1"/>
                </a:solidFill>
              </a:rPr>
              <a:t>Pengertian</a:t>
            </a:r>
            <a:r>
              <a:rPr lang="en-US" sz="2000" b="1" i="1" dirty="0" smtClean="0">
                <a:solidFill>
                  <a:schemeClr val="bg1"/>
                </a:solidFill>
              </a:rPr>
              <a:t> </a:t>
            </a:r>
            <a:r>
              <a:rPr lang="en-US" sz="2000" b="1" i="1" dirty="0" err="1" smtClean="0">
                <a:solidFill>
                  <a:schemeClr val="bg1"/>
                </a:solidFill>
              </a:rPr>
              <a:t>Mutu</a:t>
            </a:r>
            <a:r>
              <a:rPr lang="en-US" sz="2000" b="1" i="1" dirty="0" smtClean="0">
                <a:solidFill>
                  <a:schemeClr val="bg1"/>
                </a:solidFill>
              </a:rPr>
              <a:t> :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chemeClr val="bg1"/>
                </a:solidFill>
              </a:rPr>
              <a:t>Mutu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bermakna</a:t>
            </a:r>
            <a:r>
              <a:rPr lang="en-US" sz="2000" dirty="0" smtClean="0">
                <a:solidFill>
                  <a:schemeClr val="bg1"/>
                </a:solidFill>
              </a:rPr>
              <a:t> : </a:t>
            </a:r>
            <a:r>
              <a:rPr lang="en-US" sz="2000" dirty="0" err="1" smtClean="0">
                <a:solidFill>
                  <a:schemeClr val="bg1"/>
                </a:solidFill>
              </a:rPr>
              <a:t>sesuai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dengan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penggunaannya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chemeClr val="bg1"/>
                </a:solidFill>
              </a:rPr>
              <a:t>Mutu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biasanya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berarti</a:t>
            </a:r>
            <a:r>
              <a:rPr lang="en-US" sz="2000" dirty="0" smtClean="0">
                <a:solidFill>
                  <a:schemeClr val="bg1"/>
                </a:solidFill>
              </a:rPr>
              <a:t> : </a:t>
            </a:r>
            <a:r>
              <a:rPr lang="en-US" sz="2000" dirty="0" err="1" smtClean="0">
                <a:solidFill>
                  <a:schemeClr val="bg1"/>
                </a:solidFill>
              </a:rPr>
              <a:t>estetika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ketahanan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penampilan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dapat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diandalkan</a:t>
            </a:r>
            <a:r>
              <a:rPr lang="en-US" sz="2000" dirty="0" smtClean="0">
                <a:solidFill>
                  <a:schemeClr val="bg1"/>
                </a:solidFill>
              </a:rPr>
              <a:t>,   </a:t>
            </a:r>
            <a:r>
              <a:rPr lang="en-US" sz="2000" dirty="0" err="1" smtClean="0">
                <a:solidFill>
                  <a:schemeClr val="bg1"/>
                </a:solidFill>
              </a:rPr>
              <a:t>rupa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pelayanan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purna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jual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chemeClr val="bg1"/>
                </a:solidFill>
              </a:rPr>
              <a:t>Mutu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adalah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mencapai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persyaratan</a:t>
            </a:r>
            <a:r>
              <a:rPr lang="en-US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err="1" smtClean="0">
                <a:solidFill>
                  <a:schemeClr val="bg1"/>
                </a:solidFill>
              </a:rPr>
              <a:t>persyaratan</a:t>
            </a:r>
            <a:r>
              <a:rPr lang="en-US" sz="2000" dirty="0" smtClean="0">
                <a:solidFill>
                  <a:schemeClr val="bg1"/>
                </a:solidFill>
              </a:rPr>
              <a:t>/</a:t>
            </a:r>
            <a:r>
              <a:rPr lang="en-US" sz="2000" dirty="0" err="1" smtClean="0">
                <a:solidFill>
                  <a:schemeClr val="bg1"/>
                </a:solidFill>
              </a:rPr>
              <a:t>standar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diminta</a:t>
            </a:r>
            <a:r>
              <a:rPr lang="en-US" sz="2000" dirty="0" smtClean="0">
                <a:solidFill>
                  <a:schemeClr val="bg1"/>
                </a:solidFill>
              </a:rPr>
              <a:t>/</a:t>
            </a:r>
            <a:r>
              <a:rPr lang="en-US" sz="2000" dirty="0" err="1" smtClean="0">
                <a:solidFill>
                  <a:schemeClr val="bg1"/>
                </a:solidFill>
              </a:rPr>
              <a:t>ditentukan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chemeClr val="bg1"/>
                </a:solidFill>
              </a:rPr>
              <a:t>Mutu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adalah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memenuhi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harapan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konsumen</a:t>
            </a:r>
            <a:r>
              <a:rPr lang="en-US" sz="2000" dirty="0" smtClean="0">
                <a:solidFill>
                  <a:schemeClr val="bg1"/>
                </a:solidFill>
              </a:rPr>
              <a:t>/</a:t>
            </a:r>
            <a:r>
              <a:rPr lang="en-US" sz="2000" dirty="0" err="1" smtClean="0">
                <a:solidFill>
                  <a:schemeClr val="bg1"/>
                </a:solidFill>
              </a:rPr>
              <a:t>memuaskan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konsumen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 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Agar </a:t>
            </a:r>
            <a:r>
              <a:rPr lang="en-US" sz="2000" b="1" dirty="0" err="1" smtClean="0">
                <a:solidFill>
                  <a:schemeClr val="bg1"/>
                </a:solidFill>
              </a:rPr>
              <a:t>sesuai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dengan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tujuan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penggunaannya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serta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persyaratan-persyaratan</a:t>
            </a:r>
            <a:r>
              <a:rPr lang="en-US" sz="2000" b="1" dirty="0" smtClean="0">
                <a:solidFill>
                  <a:schemeClr val="bg1"/>
                </a:solidFill>
              </a:rPr>
              <a:t> yang </a:t>
            </a:r>
            <a:r>
              <a:rPr lang="en-US" sz="2000" b="1" dirty="0" err="1" smtClean="0">
                <a:solidFill>
                  <a:schemeClr val="bg1"/>
                </a:solidFill>
              </a:rPr>
              <a:t>diminta</a:t>
            </a:r>
            <a:r>
              <a:rPr lang="en-US" sz="2000" b="1" dirty="0" smtClean="0">
                <a:solidFill>
                  <a:schemeClr val="bg1"/>
                </a:solidFill>
              </a:rPr>
              <a:t>, </a:t>
            </a:r>
            <a:r>
              <a:rPr lang="en-US" sz="2000" b="1" dirty="0" err="1" smtClean="0">
                <a:solidFill>
                  <a:schemeClr val="bg1"/>
                </a:solidFill>
              </a:rPr>
              <a:t>maka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perusahaan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harus</a:t>
            </a:r>
            <a:r>
              <a:rPr lang="en-US" sz="2000" b="1" dirty="0" smtClean="0">
                <a:solidFill>
                  <a:schemeClr val="bg1"/>
                </a:solidFill>
              </a:rPr>
              <a:t> 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chemeClr val="bg1"/>
                </a:solidFill>
              </a:rPr>
              <a:t>Mengenal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dengan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pasti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pelanggan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berpotensi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chemeClr val="bg1"/>
                </a:solidFill>
              </a:rPr>
              <a:t>Merumuskan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dengan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jelas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persyaratan</a:t>
            </a:r>
            <a:r>
              <a:rPr lang="en-US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err="1" smtClean="0">
                <a:solidFill>
                  <a:schemeClr val="bg1"/>
                </a:solidFill>
              </a:rPr>
              <a:t>persyaratan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pelanggan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chemeClr val="bg1"/>
                </a:solidFill>
              </a:rPr>
              <a:t>Menterjemahkan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persyaratan</a:t>
            </a:r>
            <a:r>
              <a:rPr lang="en-US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err="1" smtClean="0">
                <a:solidFill>
                  <a:schemeClr val="bg1"/>
                </a:solidFill>
              </a:rPr>
              <a:t>persyaratan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pelanggan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dalam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ciri</a:t>
            </a:r>
            <a:r>
              <a:rPr lang="en-US" sz="2000" dirty="0" smtClean="0">
                <a:solidFill>
                  <a:schemeClr val="bg1"/>
                </a:solidFill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</a:rPr>
              <a:t>ciri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atau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sifat</a:t>
            </a:r>
            <a:r>
              <a:rPr lang="en-US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err="1" smtClean="0">
                <a:solidFill>
                  <a:schemeClr val="bg1"/>
                </a:solidFill>
              </a:rPr>
              <a:t>sifat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mutu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dimana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perusahaan</a:t>
            </a:r>
            <a:r>
              <a:rPr lang="en-US" sz="2000" dirty="0" smtClean="0">
                <a:solidFill>
                  <a:schemeClr val="bg1"/>
                </a:solidFill>
              </a:rPr>
              <a:t>/</a:t>
            </a:r>
            <a:r>
              <a:rPr lang="en-US" sz="2000" dirty="0" err="1" smtClean="0">
                <a:solidFill>
                  <a:schemeClr val="bg1"/>
                </a:solidFill>
              </a:rPr>
              <a:t>organisasi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harus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bertindak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chemeClr val="bg1"/>
                </a:solidFill>
              </a:rPr>
              <a:t>Memastikan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bahwa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produk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dikembangkan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dibuat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dikirim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melalui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proses</a:t>
            </a:r>
            <a:r>
              <a:rPr lang="en-US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err="1" smtClean="0">
                <a:solidFill>
                  <a:schemeClr val="bg1"/>
                </a:solidFill>
              </a:rPr>
              <a:t>proses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nyata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terkendali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secara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konsisten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supaya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dapat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memenuhi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persyaratan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telah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dirumuskan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Bab</a:t>
            </a:r>
            <a:r>
              <a:rPr lang="en-US" dirty="0" smtClean="0"/>
              <a:t> 3 –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Pemasaran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en-US" dirty="0" err="1" smtClean="0"/>
              <a:t>Bab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perihal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,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pemasaran</a:t>
            </a:r>
            <a:endParaRPr lang="en-US" dirty="0"/>
          </a:p>
        </p:txBody>
      </p:sp>
      <p:pic>
        <p:nvPicPr>
          <p:cNvPr id="6" name="Picture 5" descr="Marketing-Management-Resources-Marketing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685800"/>
            <a:ext cx="3657600" cy="28579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Definisi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Pemasaran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066800"/>
            <a:ext cx="8763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Definisi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Pemasaran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menurut</a:t>
            </a:r>
            <a:r>
              <a:rPr lang="en-US" sz="2400" dirty="0" smtClean="0">
                <a:solidFill>
                  <a:schemeClr val="bg1"/>
                </a:solidFill>
              </a:rPr>
              <a:t> William J. Stanton </a:t>
            </a:r>
            <a:r>
              <a:rPr lang="en-US" sz="2400" dirty="0" err="1" smtClean="0">
                <a:solidFill>
                  <a:schemeClr val="bg1"/>
                </a:solidFill>
              </a:rPr>
              <a:t>adalah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suatu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sistem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keseluruhan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dari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kegiatan-kegiatan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bisnis</a:t>
            </a:r>
            <a:r>
              <a:rPr lang="en-US" sz="2400" b="1" i="1" dirty="0" smtClean="0">
                <a:solidFill>
                  <a:schemeClr val="bg1"/>
                </a:solidFill>
              </a:rPr>
              <a:t> yang </a:t>
            </a:r>
            <a:r>
              <a:rPr lang="en-US" sz="2400" b="1" i="1" dirty="0" err="1" smtClean="0">
                <a:solidFill>
                  <a:schemeClr val="bg1"/>
                </a:solidFill>
              </a:rPr>
              <a:t>ditujukan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untuk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merencanakan</a:t>
            </a:r>
            <a:r>
              <a:rPr lang="en-US" sz="2400" b="1" i="1" dirty="0" smtClean="0">
                <a:solidFill>
                  <a:schemeClr val="bg1"/>
                </a:solidFill>
              </a:rPr>
              <a:t>, </a:t>
            </a:r>
            <a:r>
              <a:rPr lang="en-US" sz="2400" b="1" i="1" dirty="0" err="1" smtClean="0">
                <a:solidFill>
                  <a:schemeClr val="bg1"/>
                </a:solidFill>
              </a:rPr>
              <a:t>menentukan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harga</a:t>
            </a:r>
            <a:r>
              <a:rPr lang="en-US" sz="2400" b="1" i="1" dirty="0" smtClean="0">
                <a:solidFill>
                  <a:schemeClr val="bg1"/>
                </a:solidFill>
              </a:rPr>
              <a:t>, </a:t>
            </a:r>
            <a:r>
              <a:rPr lang="en-US" sz="2400" b="1" i="1" dirty="0" err="1" smtClean="0">
                <a:solidFill>
                  <a:schemeClr val="bg1"/>
                </a:solidFill>
              </a:rPr>
              <a:t>mempromosikan</a:t>
            </a:r>
            <a:r>
              <a:rPr lang="en-US" sz="2400" b="1" i="1" dirty="0" smtClean="0">
                <a:solidFill>
                  <a:schemeClr val="bg1"/>
                </a:solidFill>
              </a:rPr>
              <a:t>, </a:t>
            </a:r>
            <a:r>
              <a:rPr lang="en-US" sz="2400" b="1" i="1" dirty="0" err="1" smtClean="0">
                <a:solidFill>
                  <a:schemeClr val="bg1"/>
                </a:solidFill>
              </a:rPr>
              <a:t>dan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mendistribusikan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barang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dan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jasa</a:t>
            </a:r>
            <a:r>
              <a:rPr lang="en-US" sz="2400" b="1" i="1" dirty="0" smtClean="0">
                <a:solidFill>
                  <a:schemeClr val="bg1"/>
                </a:solidFill>
              </a:rPr>
              <a:t> yang </a:t>
            </a:r>
            <a:r>
              <a:rPr lang="en-US" sz="2400" b="1" i="1" dirty="0" err="1" smtClean="0">
                <a:solidFill>
                  <a:schemeClr val="bg1"/>
                </a:solidFill>
              </a:rPr>
              <a:t>memuaskan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kebutuhan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baik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kepada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pembeli</a:t>
            </a:r>
            <a:r>
              <a:rPr lang="en-US" sz="2400" b="1" i="1" dirty="0" smtClean="0">
                <a:solidFill>
                  <a:schemeClr val="bg1"/>
                </a:solidFill>
              </a:rPr>
              <a:t> yang </a:t>
            </a:r>
            <a:r>
              <a:rPr lang="en-US" sz="2400" b="1" i="1" dirty="0" err="1" smtClean="0">
                <a:solidFill>
                  <a:schemeClr val="bg1"/>
                </a:solidFill>
              </a:rPr>
              <a:t>ada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maupun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pembeli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potensial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/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4" name="Picture 3" descr="marketingformul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124200"/>
            <a:ext cx="5043487" cy="3342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ea typeface="+mj-ea"/>
                <a:cs typeface="+mj-cs"/>
              </a:rPr>
              <a:t>Konsep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Pemasaran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066800"/>
            <a:ext cx="8763000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Konsep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pemasaran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bertujuan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memberikan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kepuasan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terhadap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keinginan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kebutuhan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pembeli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konsumen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Seluruh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kegiatan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perusahaan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menganut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konsep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pemasaran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harus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diarahkan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memenuhi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tujuan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tersebut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Meskipun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orientasi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pembeli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dibatasi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oleh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tujuan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laba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pertumbuhan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tetapi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konsep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itu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perlu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dilaksanakan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Karena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meningkatkan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penjualan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US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Membuat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barang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mudah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penggunaannya</a:t>
            </a:r>
            <a:endParaRPr lang="en-US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Mudah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pembeliaannya</a:t>
            </a:r>
            <a:endParaRPr lang="en-US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Mudah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pemeliharaannya</a:t>
            </a:r>
            <a:endParaRPr lang="en-US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en-US" sz="1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Sistem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Pemasaran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066800"/>
            <a:ext cx="8763000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Dalam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sistem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pemasaran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terdapat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beberapa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faktor</a:t>
            </a:r>
            <a:r>
              <a:rPr lang="en-US" sz="2400" dirty="0" smtClean="0">
                <a:solidFill>
                  <a:schemeClr val="bg1"/>
                </a:solidFill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</a:rPr>
              <a:t>saling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tergantung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saling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berinteraksi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satu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sama</a:t>
            </a:r>
            <a:r>
              <a:rPr lang="en-US" sz="2400" dirty="0" smtClean="0">
                <a:solidFill>
                  <a:schemeClr val="bg1"/>
                </a:solidFill>
              </a:rPr>
              <a:t> lain. </a:t>
            </a:r>
            <a:r>
              <a:rPr lang="en-US" sz="2400" dirty="0" err="1" smtClean="0">
                <a:solidFill>
                  <a:schemeClr val="bg1"/>
                </a:solidFill>
              </a:rPr>
              <a:t>Faktor-faktor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tersebut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adalah</a:t>
            </a:r>
            <a:r>
              <a:rPr lang="en-US" sz="2400" dirty="0" smtClean="0">
                <a:solidFill>
                  <a:schemeClr val="bg1"/>
                </a:solidFill>
              </a:rPr>
              <a:t> 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</a:rPr>
              <a:t>Organisasi</a:t>
            </a:r>
            <a:r>
              <a:rPr lang="en-US" sz="2400" dirty="0" smtClean="0">
                <a:solidFill>
                  <a:schemeClr val="bg1"/>
                </a:solidFill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</a:rPr>
              <a:t>melakukan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tugas-tugas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pemasaran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</a:rPr>
              <a:t>Sesuatu</a:t>
            </a:r>
            <a:r>
              <a:rPr lang="en-US" sz="2400" dirty="0" smtClean="0">
                <a:solidFill>
                  <a:schemeClr val="bg1"/>
                </a:solidFill>
              </a:rPr>
              <a:t> (</a:t>
            </a:r>
            <a:r>
              <a:rPr lang="en-US" sz="2400" dirty="0" err="1" smtClean="0">
                <a:solidFill>
                  <a:schemeClr val="bg1"/>
                </a:solidFill>
              </a:rPr>
              <a:t>barang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jasa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ide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orang</a:t>
            </a:r>
            <a:r>
              <a:rPr lang="en-US" sz="2400" dirty="0" smtClean="0">
                <a:solidFill>
                  <a:schemeClr val="bg1"/>
                </a:solidFill>
              </a:rPr>
              <a:t>) yang </a:t>
            </a:r>
            <a:r>
              <a:rPr lang="en-US" sz="2400" dirty="0" err="1" smtClean="0">
                <a:solidFill>
                  <a:schemeClr val="bg1"/>
                </a:solidFill>
              </a:rPr>
              <a:t>sedang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dipasarkan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</a:rPr>
              <a:t>Pasar</a:t>
            </a:r>
            <a:r>
              <a:rPr lang="en-US" sz="2400" dirty="0" smtClean="0">
                <a:solidFill>
                  <a:schemeClr val="bg1"/>
                </a:solidFill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</a:rPr>
              <a:t>dituju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Para </a:t>
            </a:r>
            <a:r>
              <a:rPr lang="en-US" sz="2400" dirty="0" err="1" smtClean="0">
                <a:solidFill>
                  <a:schemeClr val="bg1"/>
                </a:solidFill>
              </a:rPr>
              <a:t>perantara</a:t>
            </a:r>
            <a:r>
              <a:rPr lang="en-US" sz="2400" dirty="0" smtClean="0">
                <a:solidFill>
                  <a:schemeClr val="bg1"/>
                </a:solidFill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</a:rPr>
              <a:t>membantu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dalam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pertukaran</a:t>
            </a:r>
            <a:r>
              <a:rPr lang="en-US" sz="2400" dirty="0" smtClean="0">
                <a:solidFill>
                  <a:schemeClr val="bg1"/>
                </a:solidFill>
              </a:rPr>
              <a:t> (</a:t>
            </a:r>
            <a:r>
              <a:rPr lang="en-US" sz="2400" dirty="0" err="1" smtClean="0">
                <a:solidFill>
                  <a:schemeClr val="bg1"/>
                </a:solidFill>
              </a:rPr>
              <a:t>arus</a:t>
            </a:r>
            <a:r>
              <a:rPr lang="en-US" sz="2400" dirty="0" smtClean="0">
                <a:solidFill>
                  <a:schemeClr val="bg1"/>
                </a:solidFill>
              </a:rPr>
              <a:t>) </a:t>
            </a:r>
            <a:r>
              <a:rPr lang="en-US" sz="2400" dirty="0" err="1" smtClean="0">
                <a:solidFill>
                  <a:schemeClr val="bg1"/>
                </a:solidFill>
              </a:rPr>
              <a:t>antara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organisasi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pemasaran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pasarnya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Antara</a:t>
            </a:r>
            <a:r>
              <a:rPr lang="en-US" sz="2400" dirty="0" smtClean="0">
                <a:solidFill>
                  <a:schemeClr val="bg1"/>
                </a:solidFill>
              </a:rPr>
              <a:t> lain </a:t>
            </a:r>
            <a:r>
              <a:rPr lang="en-US" sz="2400" dirty="0" err="1" smtClean="0">
                <a:solidFill>
                  <a:schemeClr val="bg1"/>
                </a:solidFill>
              </a:rPr>
              <a:t>pengecer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pedagang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besar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agen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pengangkutan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lain-lain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</a:rPr>
              <a:t>Faktor-faktor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lingkungan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seperti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faktor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demografi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kondisi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perekonomian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faktor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sosial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kebudayaan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teknologi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persaingan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/>
            <a:endParaRPr lang="en-US" sz="1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ea typeface="+mj-ea"/>
                <a:cs typeface="+mj-cs"/>
              </a:rPr>
              <a:t>Peranan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Pemasaran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066800"/>
            <a:ext cx="8763000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Pemasaran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merupakan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proses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sosial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manajerial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sehingga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konsumen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dapat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memperoleh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kebutuhan</a:t>
            </a:r>
            <a:r>
              <a:rPr lang="en-US" sz="2400" dirty="0" smtClean="0">
                <a:solidFill>
                  <a:schemeClr val="bg1"/>
                </a:solidFill>
              </a:rPr>
              <a:t> / </a:t>
            </a:r>
            <a:r>
              <a:rPr lang="en-US" sz="2400" dirty="0" err="1" smtClean="0">
                <a:solidFill>
                  <a:schemeClr val="bg1"/>
                </a:solidFill>
              </a:rPr>
              <a:t>keinginan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mereka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melalui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permintaan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penawaran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penukaran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nilai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suatu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produk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antara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penjual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pembeli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</a:rPr>
              <a:t>Kebutuhan</a:t>
            </a:r>
            <a:r>
              <a:rPr lang="en-US" sz="2400" dirty="0" smtClean="0">
                <a:solidFill>
                  <a:schemeClr val="bg1"/>
                </a:solidFill>
              </a:rPr>
              <a:t> : </a:t>
            </a:r>
            <a:r>
              <a:rPr lang="en-US" sz="2400" dirty="0" err="1" smtClean="0">
                <a:solidFill>
                  <a:schemeClr val="bg1"/>
                </a:solidFill>
              </a:rPr>
              <a:t>segala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kebutuhan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dasar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manusia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baik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intuk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minum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makan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pakaian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pendidikan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lainnya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</a:rPr>
              <a:t>Keinginan</a:t>
            </a:r>
            <a:r>
              <a:rPr lang="en-US" sz="2400" dirty="0" smtClean="0">
                <a:solidFill>
                  <a:schemeClr val="bg1"/>
                </a:solidFill>
              </a:rPr>
              <a:t> : </a:t>
            </a:r>
            <a:r>
              <a:rPr lang="en-US" sz="2400" dirty="0" err="1" smtClean="0">
                <a:solidFill>
                  <a:schemeClr val="bg1"/>
                </a:solidFill>
              </a:rPr>
              <a:t>Merupakan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kondisi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lebih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khusus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dari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kebutuhan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misalnya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minuman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ringan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makanan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bergizi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pendidikan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tinggi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atau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lainnya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</a:rPr>
              <a:t>Permintaan</a:t>
            </a:r>
            <a:r>
              <a:rPr lang="en-US" sz="2400" dirty="0" smtClean="0">
                <a:solidFill>
                  <a:schemeClr val="bg1"/>
                </a:solidFill>
              </a:rPr>
              <a:t> : </a:t>
            </a:r>
            <a:r>
              <a:rPr lang="en-US" sz="2400" dirty="0" err="1" smtClean="0">
                <a:solidFill>
                  <a:schemeClr val="bg1"/>
                </a:solidFill>
              </a:rPr>
              <a:t>akumulasi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kebutuhan</a:t>
            </a:r>
            <a:r>
              <a:rPr lang="en-US" sz="2400" dirty="0" smtClean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keinginan</a:t>
            </a:r>
            <a:r>
              <a:rPr lang="en-US" sz="2400" dirty="0" smtClean="0">
                <a:solidFill>
                  <a:schemeClr val="bg1"/>
                </a:solidFill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</a:rPr>
              <a:t>potensial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untuk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digarap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misalnya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makanan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perumahan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pendidikan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lainnya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/>
            <a:endParaRPr lang="en-US" sz="1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Abstract &amp; </a:t>
            </a:r>
            <a:r>
              <a:rPr lang="en-US" dirty="0" err="1" smtClean="0"/>
              <a:t>Kompetensi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600" y="1066800"/>
            <a:ext cx="8305800" cy="4800600"/>
          </a:xfrm>
        </p:spPr>
        <p:txBody>
          <a:bodyPr/>
          <a:lstStyle/>
          <a:p>
            <a:pPr lvl="0"/>
            <a:r>
              <a:rPr lang="en-US" sz="2800" b="1" u="sng" dirty="0" smtClean="0"/>
              <a:t>Abstract</a:t>
            </a:r>
          </a:p>
          <a:p>
            <a:pPr marL="463550" lvl="1" indent="-6350">
              <a:buNone/>
            </a:pPr>
            <a:r>
              <a:rPr lang="en-US" sz="2400" dirty="0" err="1" smtClean="0"/>
              <a:t>Manajemen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manajemen</a:t>
            </a:r>
            <a:r>
              <a:rPr lang="en-US" sz="2400" dirty="0" smtClean="0"/>
              <a:t> (functional management)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perusahaan</a:t>
            </a:r>
            <a:r>
              <a:rPr lang="en-US" sz="2400" dirty="0" smtClean="0"/>
              <a:t>. </a:t>
            </a:r>
            <a:r>
              <a:rPr lang="en-US" sz="2400" dirty="0" err="1" smtClean="0"/>
              <a:t>Selain</a:t>
            </a:r>
            <a:r>
              <a:rPr lang="en-US" sz="2400" dirty="0" smtClean="0"/>
              <a:t> </a:t>
            </a:r>
            <a:r>
              <a:rPr lang="en-US" sz="2400" dirty="0" err="1" smtClean="0"/>
              <a:t>pemasaran</a:t>
            </a:r>
            <a:r>
              <a:rPr lang="en-US" sz="2400" dirty="0" smtClean="0"/>
              <a:t>, </a:t>
            </a:r>
            <a:r>
              <a:rPr lang="en-US" sz="2400" dirty="0" err="1" smtClean="0"/>
              <a:t>keuangan</a:t>
            </a:r>
            <a:r>
              <a:rPr lang="en-US" sz="2400" dirty="0" smtClean="0"/>
              <a:t>,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menjalankan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perusahaan</a:t>
            </a:r>
            <a:r>
              <a:rPr lang="en-US" sz="2400" dirty="0" smtClean="0"/>
              <a:t>.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pemasaran</a:t>
            </a:r>
            <a:r>
              <a:rPr lang="en-US" sz="2400" dirty="0" smtClean="0"/>
              <a:t> </a:t>
            </a:r>
            <a:r>
              <a:rPr lang="en-US" sz="2400" dirty="0" err="1" smtClean="0"/>
              <a:t>perusahaan</a:t>
            </a:r>
            <a:r>
              <a:rPr lang="en-US" sz="2400" dirty="0" smtClean="0"/>
              <a:t> </a:t>
            </a:r>
            <a:r>
              <a:rPr lang="en-US" sz="2400" dirty="0" err="1" smtClean="0"/>
              <a:t>berusaha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laba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penjualan</a:t>
            </a:r>
            <a:r>
              <a:rPr lang="en-US" sz="2400" dirty="0" smtClean="0"/>
              <a:t> </a:t>
            </a:r>
            <a:r>
              <a:rPr lang="en-US" sz="2400" dirty="0" err="1" smtClean="0"/>
              <a:t>barang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jasa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diciptakan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pembeli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lvl="0"/>
            <a:r>
              <a:rPr lang="en-US" sz="2800" b="1" u="sng" dirty="0" err="1" smtClean="0"/>
              <a:t>Kompetensi</a:t>
            </a:r>
            <a:endParaRPr lang="en-US" sz="2800" b="1" u="sng" dirty="0" smtClean="0"/>
          </a:p>
          <a:p>
            <a:pPr marL="463550" lvl="1" indent="-6350">
              <a:buNone/>
            </a:pP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pemahaman</a:t>
            </a:r>
            <a:r>
              <a:rPr lang="en-US" sz="2400" dirty="0" smtClean="0"/>
              <a:t> </a:t>
            </a:r>
            <a:r>
              <a:rPr lang="en-US" sz="2400" dirty="0" err="1" smtClean="0"/>
              <a:t>mengenai</a:t>
            </a:r>
            <a:r>
              <a:rPr lang="en-US" sz="2400" dirty="0" smtClean="0"/>
              <a:t> </a:t>
            </a:r>
            <a:r>
              <a:rPr lang="en-US" sz="2400" dirty="0" err="1" smtClean="0"/>
              <a:t>pengertian</a:t>
            </a:r>
            <a:r>
              <a:rPr lang="en-US" sz="2400" dirty="0" smtClean="0"/>
              <a:t> </a:t>
            </a:r>
            <a:r>
              <a:rPr lang="en-US" sz="2400" dirty="0" err="1" smtClean="0"/>
              <a:t>manajemen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operasional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lingkup</a:t>
            </a:r>
            <a:r>
              <a:rPr lang="en-US" sz="2400" dirty="0" smtClean="0"/>
              <a:t> </a:t>
            </a:r>
            <a:r>
              <a:rPr lang="en-US" sz="2400" dirty="0" err="1" smtClean="0"/>
              <a:t>manajemen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operasional</a:t>
            </a:r>
            <a:r>
              <a:rPr lang="en-US" sz="2400" dirty="0" smtClean="0"/>
              <a:t>.</a:t>
            </a:r>
          </a:p>
          <a:p>
            <a:pPr marL="463550" lvl="1" indent="-6350">
              <a:buNone/>
            </a:pP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pemahaman</a:t>
            </a:r>
            <a:r>
              <a:rPr lang="en-US" sz="2400" dirty="0" smtClean="0"/>
              <a:t> </a:t>
            </a:r>
            <a:r>
              <a:rPr lang="en-US" sz="2400" dirty="0" err="1" smtClean="0"/>
              <a:t>mengenai</a:t>
            </a:r>
            <a:r>
              <a:rPr lang="en-US" sz="2400" dirty="0" smtClean="0"/>
              <a:t> </a:t>
            </a:r>
            <a:r>
              <a:rPr lang="en-US" sz="2400" dirty="0" err="1" smtClean="0"/>
              <a:t>pengertian</a:t>
            </a:r>
            <a:r>
              <a:rPr lang="en-US" sz="2400" dirty="0" smtClean="0"/>
              <a:t> </a:t>
            </a:r>
            <a:r>
              <a:rPr lang="en-US" sz="2400" dirty="0" err="1" smtClean="0"/>
              <a:t>manajemen</a:t>
            </a:r>
            <a:r>
              <a:rPr lang="en-US" sz="2400" dirty="0" smtClean="0"/>
              <a:t> </a:t>
            </a:r>
            <a:r>
              <a:rPr lang="en-US" sz="2400" dirty="0" err="1" smtClean="0"/>
              <a:t>pemasaran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strategi</a:t>
            </a:r>
            <a:r>
              <a:rPr lang="en-US" sz="2400" dirty="0" smtClean="0"/>
              <a:t> </a:t>
            </a:r>
            <a:r>
              <a:rPr lang="en-US" sz="2400" dirty="0" err="1" smtClean="0"/>
              <a:t>manajemen</a:t>
            </a:r>
            <a:r>
              <a:rPr lang="en-US" sz="2400" dirty="0" smtClean="0"/>
              <a:t> </a:t>
            </a:r>
            <a:r>
              <a:rPr lang="en-US" sz="2400" dirty="0" err="1" smtClean="0"/>
              <a:t>pemasaran</a:t>
            </a:r>
            <a:r>
              <a:rPr lang="en-US" sz="2400" dirty="0" smtClean="0"/>
              <a:t>.</a:t>
            </a:r>
            <a:endParaRPr lang="it-IT" dirty="0" smtClean="0"/>
          </a:p>
          <a:p>
            <a:endParaRPr lang="it-IT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Elemen-Elemen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Strategi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Pemasaran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  <p:pic>
        <p:nvPicPr>
          <p:cNvPr id="4" name="Picture 3" descr="4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69342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ea typeface="+mj-ea"/>
                <a:cs typeface="+mj-cs"/>
              </a:rPr>
              <a:t>Pengembangan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Strategi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Pemasaran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219200"/>
            <a:ext cx="7620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4000" dirty="0" smtClean="0">
                <a:solidFill>
                  <a:schemeClr val="bg1"/>
                </a:solidFill>
              </a:rPr>
              <a:t>  </a:t>
            </a:r>
            <a:r>
              <a:rPr lang="en-US" sz="4000" b="1" dirty="0" err="1" smtClean="0">
                <a:solidFill>
                  <a:schemeClr val="bg1"/>
                </a:solidFill>
              </a:rPr>
              <a:t>Segmentasi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Pasar</a:t>
            </a:r>
            <a:endParaRPr lang="en-US" sz="4000" dirty="0" smtClean="0">
              <a:solidFill>
                <a:schemeClr val="bg1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Penentuan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Posisi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Pasar</a:t>
            </a:r>
            <a:endParaRPr lang="en-US" sz="4000" dirty="0" smtClean="0">
              <a:solidFill>
                <a:schemeClr val="bg1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sz="4000" b="1" dirty="0" smtClean="0">
                <a:solidFill>
                  <a:schemeClr val="bg1"/>
                </a:solidFill>
              </a:rPr>
              <a:t>  </a:t>
            </a:r>
            <a:r>
              <a:rPr lang="en-US" sz="4000" b="1" dirty="0" err="1" smtClean="0">
                <a:solidFill>
                  <a:schemeClr val="bg1"/>
                </a:solidFill>
              </a:rPr>
              <a:t>Strategi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Memasuki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Pasar</a:t>
            </a:r>
            <a:endParaRPr lang="en-US" sz="4000" dirty="0" smtClean="0">
              <a:solidFill>
                <a:schemeClr val="bg1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sz="4000" b="1" dirty="0" smtClean="0">
                <a:solidFill>
                  <a:schemeClr val="bg1"/>
                </a:solidFill>
              </a:rPr>
              <a:t>  </a:t>
            </a:r>
            <a:r>
              <a:rPr lang="en-US" sz="4000" b="1" dirty="0" err="1" smtClean="0">
                <a:solidFill>
                  <a:schemeClr val="bg1"/>
                </a:solidFill>
              </a:rPr>
              <a:t>Strategi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Marketing Mix</a:t>
            </a:r>
            <a:endParaRPr lang="en-US" sz="4000" dirty="0" smtClean="0">
              <a:solidFill>
                <a:schemeClr val="bg1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sz="4000" b="1" dirty="0" smtClean="0">
                <a:solidFill>
                  <a:schemeClr val="bg1"/>
                </a:solidFill>
              </a:rPr>
              <a:t>  </a:t>
            </a:r>
            <a:r>
              <a:rPr lang="en-US" sz="4000" b="1" dirty="0" err="1" smtClean="0">
                <a:solidFill>
                  <a:schemeClr val="bg1"/>
                </a:solidFill>
              </a:rPr>
              <a:t>Strategi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Penentuan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Waktu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Riri</a:t>
            </a:r>
            <a:r>
              <a:rPr lang="en-US" dirty="0" smtClean="0"/>
              <a:t> </a:t>
            </a:r>
            <a:r>
              <a:rPr lang="en-US" dirty="0" err="1" smtClean="0"/>
              <a:t>Fajriah</a:t>
            </a:r>
            <a:r>
              <a:rPr lang="en-US" dirty="0" smtClean="0"/>
              <a:t>, </a:t>
            </a:r>
            <a:r>
              <a:rPr lang="en-US" dirty="0" err="1" smtClean="0"/>
              <a:t>S.Kom</a:t>
            </a:r>
            <a:r>
              <a:rPr lang="en-US" dirty="0" smtClean="0"/>
              <a:t>, MM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Chapter Outline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990600"/>
            <a:ext cx="8686800" cy="4800600"/>
          </a:xfrm>
        </p:spPr>
        <p:txBody>
          <a:bodyPr/>
          <a:lstStyle/>
          <a:p>
            <a:pPr lvl="0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–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Pengertian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Manajemen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Operasional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Manajemen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Operasi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0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 –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Lingkup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Manajemen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Operasional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Manajemen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Operasi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0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 –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Manajemen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Pemasaran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endParaRPr lang="en-US" sz="2200" dirty="0" smtClean="0"/>
          </a:p>
        </p:txBody>
      </p:sp>
      <p:pic>
        <p:nvPicPr>
          <p:cNvPr id="4" name="Picture 3" descr="smiley-got-id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1052">
            <a:off x="6019800" y="4038600"/>
            <a:ext cx="2152650" cy="215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n-NO" sz="4800" dirty="0" smtClean="0"/>
              <a:t>Bab 1 – Pengertian </a:t>
            </a:r>
            <a:r>
              <a:rPr lang="nn-NO" sz="4800" dirty="0" smtClean="0"/>
              <a:t>Manajemen Operasional (Manajemen Operasi)</a:t>
            </a:r>
            <a:endParaRPr lang="nn-NO" sz="48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en-US" dirty="0" err="1" smtClean="0"/>
              <a:t>Bab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perihal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r>
              <a:rPr lang="en-US" dirty="0" smtClean="0"/>
              <a:t> /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/>
          </a:p>
        </p:txBody>
      </p:sp>
      <p:pic>
        <p:nvPicPr>
          <p:cNvPr id="7" name="Picture 6" descr="stock-vector-operations-management-chart-with-keywords-and-icons-249461419.jpg"/>
          <p:cNvPicPr>
            <a:picLocks noChangeAspect="1"/>
          </p:cNvPicPr>
          <p:nvPr/>
        </p:nvPicPr>
        <p:blipFill>
          <a:blip r:embed="rId2"/>
          <a:srcRect b="7536"/>
          <a:stretch>
            <a:fillRect/>
          </a:stretch>
        </p:blipFill>
        <p:spPr>
          <a:xfrm>
            <a:off x="2971800" y="228600"/>
            <a:ext cx="3048000" cy="22984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400" y="152400"/>
            <a:ext cx="8610600" cy="762000"/>
          </a:xfrm>
        </p:spPr>
        <p:txBody>
          <a:bodyPr/>
          <a:lstStyle/>
          <a:p>
            <a:pPr marL="0" indent="0"/>
            <a:r>
              <a:rPr lang="en-US" sz="3600" dirty="0" err="1" smtClean="0"/>
              <a:t>Definisi</a:t>
            </a:r>
            <a:r>
              <a:rPr lang="en-US" sz="3600" dirty="0" smtClean="0"/>
              <a:t> </a:t>
            </a:r>
            <a:r>
              <a:rPr lang="en-US" sz="3600" dirty="0" err="1" smtClean="0"/>
              <a:t>Manajemen</a:t>
            </a:r>
            <a:r>
              <a:rPr lang="en-US" sz="3600" dirty="0" smtClean="0"/>
              <a:t> </a:t>
            </a:r>
            <a:r>
              <a:rPr lang="en-US" sz="3600" dirty="0" err="1" smtClean="0"/>
              <a:t>Operasi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295400"/>
            <a:ext cx="8382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Berikut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adalah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beberapa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definisi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dari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Manajemen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Operasional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Operasi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Kumpulan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aktivitas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untuk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menciptakan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nilai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dalam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suatu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produk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baik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berbentuk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barang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maupun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jasa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dengan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cara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mengubah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input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menjadi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output.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Perancangan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pengoperasian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dan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perbaikan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suatu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sistem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menciptakan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dan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mengantarkan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produk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dan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jasa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utama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dari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sebuah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perusahaan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Aktivitas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manajemen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[</a:t>
            </a:r>
            <a:r>
              <a:rPr lang="en-US" sz="2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Plan-Do-Check (evaluation)-Action (improvement)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] yang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terkait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dengan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proses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penciptaan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nilai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pada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suatu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produk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dengan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cara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efektif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dan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efisien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Times New Roman"/>
              </a:rPr>
              <a:t>. </a:t>
            </a:r>
          </a:p>
          <a:p>
            <a:pPr lvl="0">
              <a:buFont typeface="Wingdings" pitchFamily="2" charset="2"/>
              <a:buChar char="§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400" y="152400"/>
            <a:ext cx="8610600" cy="762000"/>
          </a:xfrm>
        </p:spPr>
        <p:txBody>
          <a:bodyPr/>
          <a:lstStyle/>
          <a:p>
            <a:pPr marL="0" indent="0"/>
            <a:r>
              <a:rPr lang="en-US" sz="3600" dirty="0" err="1" smtClean="0"/>
              <a:t>Komponen</a:t>
            </a:r>
            <a:r>
              <a:rPr lang="en-US" sz="3600" dirty="0" smtClean="0"/>
              <a:t> </a:t>
            </a:r>
            <a:r>
              <a:rPr lang="en-US" sz="3600" dirty="0" err="1" smtClean="0"/>
              <a:t>Pembentuk</a:t>
            </a:r>
            <a:r>
              <a:rPr lang="en-US" sz="3600" dirty="0" smtClean="0"/>
              <a:t> </a:t>
            </a:r>
            <a:r>
              <a:rPr lang="en-US" sz="3600" dirty="0" err="1" smtClean="0"/>
              <a:t>Manajemen</a:t>
            </a:r>
            <a:r>
              <a:rPr lang="en-US" sz="3600" dirty="0" smtClean="0"/>
              <a:t> </a:t>
            </a:r>
            <a:r>
              <a:rPr lang="en-US" sz="3600" dirty="0" err="1" smtClean="0"/>
              <a:t>Operasional</a:t>
            </a:r>
            <a:r>
              <a:rPr lang="en-US" sz="3600" dirty="0" smtClean="0"/>
              <a:t> (</a:t>
            </a:r>
            <a:r>
              <a:rPr lang="en-US" sz="3600" dirty="0" err="1" smtClean="0"/>
              <a:t>Operasi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066800" y="1143000"/>
            <a:ext cx="708660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4800" dirty="0" err="1" smtClean="0"/>
              <a:t>Bab</a:t>
            </a:r>
            <a:r>
              <a:rPr lang="en-US" sz="4800" dirty="0" smtClean="0"/>
              <a:t> 2 – </a:t>
            </a:r>
            <a:r>
              <a:rPr lang="en-US" sz="4800" dirty="0" err="1" smtClean="0"/>
              <a:t>Lingkup</a:t>
            </a:r>
            <a:r>
              <a:rPr lang="en-US" sz="4800" dirty="0" smtClean="0"/>
              <a:t> </a:t>
            </a:r>
            <a:r>
              <a:rPr lang="en-US" sz="4800" dirty="0" err="1" smtClean="0"/>
              <a:t>Manajemen</a:t>
            </a:r>
            <a:r>
              <a:rPr lang="en-US" sz="4800" dirty="0" smtClean="0"/>
              <a:t> </a:t>
            </a:r>
            <a:r>
              <a:rPr lang="en-US" sz="4800" dirty="0" err="1" smtClean="0"/>
              <a:t>Operasional</a:t>
            </a:r>
            <a:r>
              <a:rPr lang="en-US" sz="4800" dirty="0" smtClean="0"/>
              <a:t> / </a:t>
            </a:r>
            <a:r>
              <a:rPr lang="en-US" sz="4800" dirty="0" err="1" smtClean="0"/>
              <a:t>Operasi</a:t>
            </a:r>
            <a:endParaRPr lang="en-US" sz="48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en-US" dirty="0" err="1" smtClean="0"/>
              <a:t>Bab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perihal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Hal-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persiapan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manajem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endParaRPr lang="en-US" dirty="0"/>
          </a:p>
        </p:txBody>
      </p:sp>
      <p:pic>
        <p:nvPicPr>
          <p:cNvPr id="5" name="Picture 4" descr="se-strategy-operations-management_ori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914400"/>
            <a:ext cx="27432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/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Yang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524000"/>
            <a:ext cx="5257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err="1" smtClean="0">
                <a:solidFill>
                  <a:schemeClr val="bg1"/>
                </a:solidFill>
              </a:rPr>
              <a:t>Sumber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Daya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Manusia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Perusahaan </a:t>
            </a:r>
            <a:r>
              <a:rPr lang="en-US" dirty="0" err="1" smtClean="0">
                <a:solidFill>
                  <a:schemeClr val="bg1"/>
                </a:solidFill>
              </a:rPr>
              <a:t>menentukan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karyawan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operasional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bekerja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perusahaan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sesuai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keterampilan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keahlian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dibutuhkan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jenis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produksi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tertentu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</a:t>
            </a:r>
          </a:p>
          <a:p>
            <a:pPr lvl="0"/>
            <a:r>
              <a:rPr lang="en-US" b="1" dirty="0" err="1" smtClean="0">
                <a:solidFill>
                  <a:schemeClr val="bg1"/>
                </a:solidFill>
              </a:rPr>
              <a:t>Bahan</a:t>
            </a:r>
            <a:r>
              <a:rPr lang="en-US" b="1" dirty="0" smtClean="0">
                <a:solidFill>
                  <a:schemeClr val="bg1"/>
                </a:solidFill>
              </a:rPr>
              <a:t> Baku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Bahan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baku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diperoleh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pemasok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diolah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melalui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proses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produksi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menjadi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barang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produk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jadi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Contoh</a:t>
            </a:r>
            <a:r>
              <a:rPr lang="en-US" dirty="0" smtClean="0">
                <a:solidFill>
                  <a:schemeClr val="bg1"/>
                </a:solidFill>
              </a:rPr>
              <a:t> : </a:t>
            </a:r>
            <a:r>
              <a:rPr lang="en-US" dirty="0" err="1" smtClean="0">
                <a:solidFill>
                  <a:schemeClr val="bg1"/>
                </a:solidFill>
              </a:rPr>
              <a:t>produsen</a:t>
            </a:r>
            <a:r>
              <a:rPr lang="en-US" dirty="0" smtClean="0">
                <a:solidFill>
                  <a:schemeClr val="bg1"/>
                </a:solidFill>
              </a:rPr>
              <a:t> ban </a:t>
            </a:r>
            <a:r>
              <a:rPr lang="en-US" dirty="0" err="1" smtClean="0">
                <a:solidFill>
                  <a:schemeClr val="bg1"/>
                </a:solidFill>
              </a:rPr>
              <a:t>memakai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karet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0"/>
            <a:r>
              <a:rPr lang="en-US" b="1" dirty="0" err="1" smtClean="0">
                <a:solidFill>
                  <a:schemeClr val="bg1"/>
                </a:solidFill>
              </a:rPr>
              <a:t>Sumber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Daya</a:t>
            </a:r>
            <a:r>
              <a:rPr lang="en-US" b="1" dirty="0" smtClean="0">
                <a:solidFill>
                  <a:schemeClr val="bg1"/>
                </a:solidFill>
              </a:rPr>
              <a:t> Lain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Perusahaan </a:t>
            </a:r>
            <a:r>
              <a:rPr lang="en-US" dirty="0" err="1" smtClean="0">
                <a:solidFill>
                  <a:schemeClr val="bg1"/>
                </a:solidFill>
              </a:rPr>
              <a:t>menggunakan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pabrik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kantor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menyewa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gedung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jika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biaya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gedung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terlalu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besar</a:t>
            </a:r>
            <a:r>
              <a:rPr lang="en-US" dirty="0" smtClean="0">
                <a:solidFill>
                  <a:schemeClr val="bg1"/>
                </a:solidFill>
              </a:rPr>
              <a:t>. Perusahaan </a:t>
            </a:r>
            <a:r>
              <a:rPr lang="en-US" dirty="0" err="1" smtClean="0">
                <a:solidFill>
                  <a:schemeClr val="bg1"/>
                </a:solidFill>
              </a:rPr>
              <a:t>manufaktur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mesin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perlengkapan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serta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teknologi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proses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produksi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6924" t="44379" r="33453" b="20097"/>
          <a:stretch/>
        </p:blipFill>
        <p:spPr bwMode="auto">
          <a:xfrm>
            <a:off x="5514975" y="1447800"/>
            <a:ext cx="3629025" cy="2819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/>
            <a:r>
              <a:rPr lang="en-US" dirty="0" err="1" smtClean="0"/>
              <a:t>Penentuan</a:t>
            </a:r>
            <a:r>
              <a:rPr lang="en-US" dirty="0" smtClean="0"/>
              <a:t> Tata </a:t>
            </a:r>
            <a:r>
              <a:rPr lang="en-US" dirty="0" err="1" smtClean="0"/>
              <a:t>Letak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295400"/>
            <a:ext cx="84582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 smtClean="0">
                <a:solidFill>
                  <a:schemeClr val="bg1"/>
                </a:solidFill>
              </a:rPr>
              <a:t>Lay out </a:t>
            </a:r>
            <a:r>
              <a:rPr lang="en-US" sz="2000" b="1" i="1" dirty="0" err="1" smtClean="0">
                <a:solidFill>
                  <a:schemeClr val="bg1"/>
                </a:solidFill>
              </a:rPr>
              <a:t>proses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Pengelompokan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mesin-mesin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manusia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untuk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melaksanakan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pekerjaan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serupa</a:t>
            </a:r>
            <a:r>
              <a:rPr lang="en-US" sz="2000" dirty="0" smtClean="0">
                <a:solidFill>
                  <a:schemeClr val="bg1"/>
                </a:solidFill>
              </a:rPr>
              <a:t>/</a:t>
            </a:r>
            <a:r>
              <a:rPr lang="en-US" sz="2000" dirty="0" err="1" smtClean="0">
                <a:solidFill>
                  <a:schemeClr val="bg1"/>
                </a:solidFill>
              </a:rPr>
              <a:t>sejenis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lvl="0"/>
            <a:r>
              <a:rPr lang="en-US" sz="2000" b="1" i="1" dirty="0" smtClean="0">
                <a:solidFill>
                  <a:schemeClr val="bg1"/>
                </a:solidFill>
              </a:rPr>
              <a:t>Lay out product/</a:t>
            </a:r>
            <a:r>
              <a:rPr lang="en-US" sz="2000" b="1" i="1" dirty="0" err="1" smtClean="0">
                <a:solidFill>
                  <a:schemeClr val="bg1"/>
                </a:solidFill>
              </a:rPr>
              <a:t>garis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Produk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bergerak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biasanya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terus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menerus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mengikuti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garis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dan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berjalan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melalui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tempat-tempat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kerja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dimana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mesin-mesin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melakukan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pekerjaan.Cocok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untuk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perusahaan-perusahaan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memproduksi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barang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secara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massal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dengan</a:t>
            </a:r>
            <a:r>
              <a:rPr lang="en-US" sz="2000" dirty="0" smtClean="0">
                <a:solidFill>
                  <a:schemeClr val="bg1"/>
                </a:solidFill>
              </a:rPr>
              <a:t> volume yang </a:t>
            </a:r>
            <a:r>
              <a:rPr lang="en-US" sz="2000" dirty="0" err="1" smtClean="0">
                <a:solidFill>
                  <a:schemeClr val="bg1"/>
                </a:solidFill>
              </a:rPr>
              <a:t>tinggi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contohnya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perusahaan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mobil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perusahaan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elektronik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lvl="0"/>
            <a:r>
              <a:rPr lang="en-US" sz="2000" b="1" dirty="0" smtClean="0">
                <a:solidFill>
                  <a:schemeClr val="bg1"/>
                </a:solidFill>
              </a:rPr>
              <a:t>Lay out </a:t>
            </a:r>
            <a:r>
              <a:rPr lang="en-US" sz="2000" b="1" dirty="0" err="1" smtClean="0">
                <a:solidFill>
                  <a:schemeClr val="bg1"/>
                </a:solidFill>
              </a:rPr>
              <a:t>kelompok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Memisah-misahkan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daerah-daerah</a:t>
            </a:r>
            <a:r>
              <a:rPr lang="en-US" sz="2000" dirty="0" smtClean="0">
                <a:solidFill>
                  <a:schemeClr val="bg1"/>
                </a:solidFill>
              </a:rPr>
              <a:t> &amp; </a:t>
            </a:r>
            <a:r>
              <a:rPr lang="en-US" sz="2000" dirty="0" err="1" smtClean="0">
                <a:solidFill>
                  <a:schemeClr val="bg1"/>
                </a:solidFill>
              </a:rPr>
              <a:t>kelompok-kelompok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mesin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bagi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pembuatan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keluarga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komponen-komponen</a:t>
            </a:r>
            <a:r>
              <a:rPr lang="en-US" sz="2000" dirty="0" smtClean="0">
                <a:solidFill>
                  <a:schemeClr val="bg1"/>
                </a:solidFill>
              </a:rPr>
              <a:t>/</a:t>
            </a:r>
            <a:r>
              <a:rPr lang="en-US" sz="2000" dirty="0" err="1" smtClean="0">
                <a:solidFill>
                  <a:schemeClr val="bg1"/>
                </a:solidFill>
              </a:rPr>
              <a:t>sekelompok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komponen-komponen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memerlukan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pemrosesan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sejenis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lvl="0"/>
            <a:r>
              <a:rPr lang="en-US" sz="2000" b="1" dirty="0" smtClean="0">
                <a:solidFill>
                  <a:schemeClr val="bg1"/>
                </a:solidFill>
              </a:rPr>
              <a:t>Lay out </a:t>
            </a:r>
            <a:r>
              <a:rPr lang="en-US" sz="2000" b="1" dirty="0" err="1" smtClean="0">
                <a:solidFill>
                  <a:schemeClr val="bg1"/>
                </a:solidFill>
              </a:rPr>
              <a:t>posisi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tetap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Digunakan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untuk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produk-produk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besar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805</Words>
  <Application>Microsoft Office PowerPoint</Application>
  <PresentationFormat>On-screen Show (4:3)</PresentationFormat>
  <Paragraphs>146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Lenovo</cp:lastModifiedBy>
  <cp:revision>98</cp:revision>
  <dcterms:created xsi:type="dcterms:W3CDTF">2013-02-08T01:55:00Z</dcterms:created>
  <dcterms:modified xsi:type="dcterms:W3CDTF">2016-09-26T09:15:08Z</dcterms:modified>
</cp:coreProperties>
</file>