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60" r:id="rId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62035" autoAdjust="0"/>
  </p:normalViewPr>
  <p:slideViewPr>
    <p:cSldViewPr snapToGrid="0">
      <p:cViewPr varScale="1">
        <p:scale>
          <a:sx n="67" d="100"/>
          <a:sy n="67" d="100"/>
        </p:scale>
        <p:origin x="60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BC64-0747-4484-86DE-7344972D7FEA}" type="datetimeFigureOut">
              <a:rPr lang="it-IT" smtClean="0"/>
              <a:t>17/09/2019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ACD3D-36CC-47B6-A216-C2CDA7705697}" type="slidenum">
              <a:rPr lang="it-IT" smtClean="0"/>
              <a:t>‹N›</a:t>
            </a:fld>
            <a:endParaRPr lang="it-IT"/>
          </a:p>
        </p:txBody>
      </p:sp>
    </p:spTree>
    <p:extLst>
      <p:ext uri="{BB962C8B-B14F-4D97-AF65-F5344CB8AC3E}">
        <p14:creationId xmlns:p14="http://schemas.microsoft.com/office/powerpoint/2010/main" val="268430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cholar.google.com/scholar?cluster=11333708753585633652&amp;hl=en&amp;oi=scholarr" TargetMode="External"/><Relationship Id="rId3" Type="http://schemas.openxmlformats.org/officeDocument/2006/relationships/hyperlink" Target="http://www.eurafagroforestry.eu/welcome" TargetMode="External"/><Relationship Id="rId7" Type="http://schemas.openxmlformats.org/officeDocument/2006/relationships/hyperlink" Target="https://link.springer.com/article/10.1007/s10457-019-00346-y"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scholar.google.com/scholar?oi=bibs&amp;cluster=11082672925236743843&amp;btnI=1&amp;hl=it" TargetMode="External"/><Relationship Id="rId5" Type="http://schemas.openxmlformats.org/officeDocument/2006/relationships/hyperlink" Target="http://www.eurafagroforestry.eu/afinet" TargetMode="External"/><Relationship Id="rId4" Type="http://schemas.openxmlformats.org/officeDocument/2006/relationships/hyperlink" Target="https://www.agforward.eu/index.php/i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000" dirty="0" err="1" smtClean="0"/>
              <a:t>Sitografia</a:t>
            </a:r>
            <a:r>
              <a:rPr lang="it-IT" sz="1000" baseline="0" dirty="0" smtClean="0"/>
              <a:t> utile</a:t>
            </a:r>
            <a:endParaRPr lang="it-IT" sz="1000" dirty="0" smtClean="0"/>
          </a:p>
          <a:p>
            <a:r>
              <a:rPr lang="it-IT" sz="1000" u="sng" dirty="0" smtClean="0">
                <a:solidFill>
                  <a:schemeClr val="bg1">
                    <a:lumMod val="50000"/>
                  </a:schemeClr>
                </a:solidFill>
                <a:hlinkClick r:id="rId3"/>
              </a:rPr>
              <a:t>EURAF </a:t>
            </a:r>
            <a:r>
              <a:rPr lang="it-IT" sz="1000" dirty="0" smtClean="0">
                <a:hlinkClick r:id="rId3"/>
              </a:rPr>
              <a:t>http://www.eurafagroforestry.eu/welcome</a:t>
            </a:r>
            <a:endParaRPr lang="it-IT" sz="1000" dirty="0" smtClean="0"/>
          </a:p>
          <a:p>
            <a:r>
              <a:rPr lang="it-IT" sz="1000" dirty="0" smtClean="0"/>
              <a:t>AGFORWARD</a:t>
            </a:r>
            <a:r>
              <a:rPr lang="it-IT" sz="1000" baseline="0" dirty="0" smtClean="0"/>
              <a:t> </a:t>
            </a:r>
            <a:r>
              <a:rPr lang="it-IT" sz="1000" dirty="0" smtClean="0">
                <a:hlinkClick r:id="rId4"/>
              </a:rPr>
              <a:t>https://www.agforward.eu/index.php/it/</a:t>
            </a:r>
            <a:endParaRPr lang="it-IT" sz="1000" dirty="0" smtClean="0"/>
          </a:p>
          <a:p>
            <a:r>
              <a:rPr lang="it-IT" sz="1000" dirty="0" smtClean="0"/>
              <a:t>AFINET </a:t>
            </a:r>
            <a:r>
              <a:rPr lang="it-IT" sz="1000" dirty="0" smtClean="0">
                <a:hlinkClick r:id="rId5"/>
              </a:rPr>
              <a:t>http://www.eurafagroforestry.eu/afinet</a:t>
            </a:r>
            <a:endParaRPr lang="it-IT" sz="1000" dirty="0" smtClean="0"/>
          </a:p>
          <a:p>
            <a:endParaRPr lang="it-IT" sz="1000" dirty="0" smtClean="0"/>
          </a:p>
          <a:p>
            <a:r>
              <a:rPr lang="it-IT" sz="1000" b="0" i="0" u="none" strike="noStrike" kern="1200" dirty="0" smtClean="0">
                <a:solidFill>
                  <a:schemeClr val="tx1"/>
                </a:solidFill>
                <a:effectLst/>
                <a:latin typeface="+mn-lt"/>
                <a:ea typeface="+mn-ea"/>
                <a:cs typeface="+mn-cs"/>
                <a:hlinkClick r:id="rId6"/>
              </a:rPr>
              <a:t>Articoli</a:t>
            </a:r>
          </a:p>
          <a:p>
            <a:r>
              <a:rPr lang="it-IT" sz="1000" b="0" i="0" u="none" strike="noStrike" kern="1200" dirty="0" smtClean="0">
                <a:solidFill>
                  <a:schemeClr val="tx1"/>
                </a:solidFill>
                <a:effectLst/>
                <a:latin typeface="+mn-lt"/>
                <a:ea typeface="+mn-ea"/>
                <a:cs typeface="+mn-cs"/>
                <a:hlinkClick r:id="rId6"/>
              </a:rPr>
              <a:t>How </a:t>
            </a:r>
            <a:r>
              <a:rPr lang="it-IT" sz="1000" b="0" i="0" u="none" strike="noStrike" kern="1200" dirty="0" err="1" smtClean="0">
                <a:solidFill>
                  <a:schemeClr val="tx1"/>
                </a:solidFill>
                <a:effectLst/>
                <a:latin typeface="+mn-lt"/>
                <a:ea typeface="+mn-ea"/>
                <a:cs typeface="+mn-cs"/>
                <a:hlinkClick r:id="rId6"/>
              </a:rPr>
              <a:t>local</a:t>
            </a:r>
            <a:r>
              <a:rPr lang="it-IT" sz="1000" b="0" i="0" u="none" strike="noStrike" kern="1200" dirty="0" smtClean="0">
                <a:solidFill>
                  <a:schemeClr val="tx1"/>
                </a:solidFill>
                <a:effectLst/>
                <a:latin typeface="+mn-lt"/>
                <a:ea typeface="+mn-ea"/>
                <a:cs typeface="+mn-cs"/>
                <a:hlinkClick r:id="rId6"/>
              </a:rPr>
              <a:t> </a:t>
            </a:r>
            <a:r>
              <a:rPr lang="it-IT" sz="1000" b="0" i="0" u="none" strike="noStrike" kern="1200" dirty="0" err="1" smtClean="0">
                <a:solidFill>
                  <a:schemeClr val="tx1"/>
                </a:solidFill>
                <a:effectLst/>
                <a:latin typeface="+mn-lt"/>
                <a:ea typeface="+mn-ea"/>
                <a:cs typeface="+mn-cs"/>
                <a:hlinkClick r:id="rId6"/>
              </a:rPr>
              <a:t>stakeholders</a:t>
            </a:r>
            <a:r>
              <a:rPr lang="it-IT" sz="1000" b="0" i="0" u="none" strike="noStrike" kern="1200" dirty="0" smtClean="0">
                <a:solidFill>
                  <a:schemeClr val="tx1"/>
                </a:solidFill>
                <a:effectLst/>
                <a:latin typeface="+mn-lt"/>
                <a:ea typeface="+mn-ea"/>
                <a:cs typeface="+mn-cs"/>
                <a:hlinkClick r:id="rId6"/>
              </a:rPr>
              <a:t> </a:t>
            </a:r>
            <a:r>
              <a:rPr lang="it-IT" sz="1000" b="0" i="0" u="none" strike="noStrike" kern="1200" dirty="0" err="1" smtClean="0">
                <a:solidFill>
                  <a:schemeClr val="tx1"/>
                </a:solidFill>
                <a:effectLst/>
                <a:latin typeface="+mn-lt"/>
                <a:ea typeface="+mn-ea"/>
                <a:cs typeface="+mn-cs"/>
                <a:hlinkClick r:id="rId6"/>
              </a:rPr>
              <a:t>perceive</a:t>
            </a:r>
            <a:r>
              <a:rPr lang="it-IT" sz="1000" b="0" i="0" u="none" strike="noStrike" kern="1200" dirty="0" smtClean="0">
                <a:solidFill>
                  <a:schemeClr val="tx1"/>
                </a:solidFill>
                <a:effectLst/>
                <a:latin typeface="+mn-lt"/>
                <a:ea typeface="+mn-ea"/>
                <a:cs typeface="+mn-cs"/>
                <a:hlinkClick r:id="rId6"/>
              </a:rPr>
              <a:t> </a:t>
            </a:r>
            <a:r>
              <a:rPr lang="it-IT" sz="1000" b="0" i="0" u="none" strike="noStrike" kern="1200" dirty="0" err="1" smtClean="0">
                <a:solidFill>
                  <a:schemeClr val="tx1"/>
                </a:solidFill>
                <a:effectLst/>
                <a:latin typeface="+mn-lt"/>
                <a:ea typeface="+mn-ea"/>
                <a:cs typeface="+mn-cs"/>
                <a:hlinkClick r:id="rId6"/>
              </a:rPr>
              <a:t>agroforestry</a:t>
            </a:r>
            <a:r>
              <a:rPr lang="it-IT" sz="1000" b="0" i="0" u="none" strike="noStrike" kern="1200" dirty="0" smtClean="0">
                <a:solidFill>
                  <a:schemeClr val="tx1"/>
                </a:solidFill>
                <a:effectLst/>
                <a:latin typeface="+mn-lt"/>
                <a:ea typeface="+mn-ea"/>
                <a:cs typeface="+mn-cs"/>
                <a:hlinkClick r:id="rId6"/>
              </a:rPr>
              <a:t> </a:t>
            </a:r>
            <a:r>
              <a:rPr lang="it-IT" sz="1000" b="0" i="0" u="none" strike="noStrike" kern="1200" dirty="0" err="1" smtClean="0">
                <a:solidFill>
                  <a:schemeClr val="tx1"/>
                </a:solidFill>
                <a:effectLst/>
                <a:latin typeface="+mn-lt"/>
                <a:ea typeface="+mn-ea"/>
                <a:cs typeface="+mn-cs"/>
                <a:hlinkClick r:id="rId6"/>
              </a:rPr>
              <a:t>systems</a:t>
            </a:r>
            <a:r>
              <a:rPr lang="it-IT" sz="1000" b="0" i="0" u="none" strike="noStrike" kern="1200" dirty="0" smtClean="0">
                <a:solidFill>
                  <a:schemeClr val="tx1"/>
                </a:solidFill>
                <a:effectLst/>
                <a:latin typeface="+mn-lt"/>
                <a:ea typeface="+mn-ea"/>
                <a:cs typeface="+mn-cs"/>
                <a:hlinkClick r:id="rId6"/>
              </a:rPr>
              <a:t>: an </a:t>
            </a:r>
            <a:r>
              <a:rPr lang="it-IT" sz="1000" b="0" i="0" u="none" strike="noStrike" kern="1200" dirty="0" err="1" smtClean="0">
                <a:solidFill>
                  <a:schemeClr val="tx1"/>
                </a:solidFill>
                <a:effectLst/>
                <a:latin typeface="+mn-lt"/>
                <a:ea typeface="+mn-ea"/>
                <a:cs typeface="+mn-cs"/>
                <a:hlinkClick r:id="rId6"/>
              </a:rPr>
              <a:t>Italian</a:t>
            </a:r>
            <a:r>
              <a:rPr lang="it-IT" sz="1000" b="0" i="0" u="none" strike="noStrike" kern="1200" dirty="0" smtClean="0">
                <a:solidFill>
                  <a:schemeClr val="tx1"/>
                </a:solidFill>
                <a:effectLst/>
                <a:latin typeface="+mn-lt"/>
                <a:ea typeface="+mn-ea"/>
                <a:cs typeface="+mn-cs"/>
                <a:hlinkClick r:id="rId6"/>
              </a:rPr>
              <a:t> </a:t>
            </a:r>
            <a:r>
              <a:rPr lang="it-IT" sz="1000" b="0" i="0" u="none" strike="noStrike" kern="1200" dirty="0" err="1" smtClean="0">
                <a:solidFill>
                  <a:schemeClr val="tx1"/>
                </a:solidFill>
                <a:effectLst/>
                <a:latin typeface="+mn-lt"/>
                <a:ea typeface="+mn-ea"/>
                <a:cs typeface="+mn-cs"/>
                <a:hlinkClick r:id="rId6"/>
              </a:rPr>
              <a:t>perspective</a:t>
            </a:r>
            <a:endParaRPr lang="it-IT" sz="1000" b="0" i="0" kern="1200" dirty="0" smtClean="0">
              <a:solidFill>
                <a:schemeClr val="tx1"/>
              </a:solidFill>
              <a:effectLst/>
              <a:latin typeface="+mn-lt"/>
              <a:ea typeface="+mn-ea"/>
              <a:cs typeface="+mn-cs"/>
            </a:endParaRPr>
          </a:p>
          <a:p>
            <a:r>
              <a:rPr lang="it-IT" sz="1000" b="0" i="0" kern="1200" dirty="0" smtClean="0">
                <a:solidFill>
                  <a:schemeClr val="tx1"/>
                </a:solidFill>
                <a:effectLst/>
                <a:latin typeface="+mn-lt"/>
                <a:ea typeface="+mn-ea"/>
                <a:cs typeface="+mn-cs"/>
              </a:rPr>
              <a:t>Francesca Camilli, Andrea Pisanelli, Giovanna </a:t>
            </a:r>
            <a:r>
              <a:rPr lang="it-IT" sz="1000" b="0" i="0" kern="1200" dirty="0" err="1" smtClean="0">
                <a:solidFill>
                  <a:schemeClr val="tx1"/>
                </a:solidFill>
                <a:effectLst/>
                <a:latin typeface="+mn-lt"/>
                <a:ea typeface="+mn-ea"/>
                <a:cs typeface="+mn-cs"/>
              </a:rPr>
              <a:t>Seddaiu</a:t>
            </a:r>
            <a:r>
              <a:rPr lang="it-IT" sz="1000" b="0" i="0" kern="1200" dirty="0" smtClean="0">
                <a:solidFill>
                  <a:schemeClr val="tx1"/>
                </a:solidFill>
                <a:effectLst/>
                <a:latin typeface="+mn-lt"/>
                <a:ea typeface="+mn-ea"/>
                <a:cs typeface="+mn-cs"/>
              </a:rPr>
              <a:t>, Antonello Franca, Valerio </a:t>
            </a:r>
            <a:r>
              <a:rPr lang="it-IT" sz="1000" b="0" i="0" kern="1200" dirty="0" err="1" smtClean="0">
                <a:solidFill>
                  <a:schemeClr val="tx1"/>
                </a:solidFill>
                <a:effectLst/>
                <a:latin typeface="+mn-lt"/>
                <a:ea typeface="+mn-ea"/>
                <a:cs typeface="+mn-cs"/>
              </a:rPr>
              <a:t>Bondesan</a:t>
            </a:r>
            <a:r>
              <a:rPr lang="it-IT" sz="1000" b="0" i="0" kern="1200" dirty="0" smtClean="0">
                <a:solidFill>
                  <a:schemeClr val="tx1"/>
                </a:solidFill>
                <a:effectLst/>
                <a:latin typeface="+mn-lt"/>
                <a:ea typeface="+mn-ea"/>
                <a:cs typeface="+mn-cs"/>
              </a:rPr>
              <a:t>, Adolfo Rosati, Gerardo Marcos Moreno, Anastasia Pantera, John E </a:t>
            </a:r>
            <a:r>
              <a:rPr lang="it-IT" sz="1000" b="0" i="0" kern="1200" dirty="0" err="1" smtClean="0">
                <a:solidFill>
                  <a:schemeClr val="tx1"/>
                </a:solidFill>
                <a:effectLst/>
                <a:latin typeface="+mn-lt"/>
                <a:ea typeface="+mn-ea"/>
                <a:cs typeface="+mn-cs"/>
              </a:rPr>
              <a:t>Hermansen</a:t>
            </a:r>
            <a:r>
              <a:rPr lang="it-IT" sz="1000" b="0" i="0" kern="1200" dirty="0" smtClean="0">
                <a:solidFill>
                  <a:schemeClr val="tx1"/>
                </a:solidFill>
                <a:effectLst/>
                <a:latin typeface="+mn-lt"/>
                <a:ea typeface="+mn-ea"/>
                <a:cs typeface="+mn-cs"/>
              </a:rPr>
              <a:t>, Paul J Burgess. 92: 849-862 - </a:t>
            </a:r>
            <a:r>
              <a:rPr lang="it-IT" sz="1000" b="0" i="0" kern="1200" dirty="0" err="1" smtClean="0">
                <a:solidFill>
                  <a:schemeClr val="tx1"/>
                </a:solidFill>
                <a:effectLst/>
                <a:latin typeface="+mn-lt"/>
                <a:ea typeface="+mn-ea"/>
                <a:cs typeface="+mn-cs"/>
              </a:rPr>
              <a:t>Agroforestry</a:t>
            </a:r>
            <a:r>
              <a:rPr lang="it-IT" sz="1000" b="0" i="0" kern="1200" dirty="0" smtClean="0">
                <a:solidFill>
                  <a:schemeClr val="tx1"/>
                </a:solidFill>
                <a:effectLst/>
                <a:latin typeface="+mn-lt"/>
                <a:ea typeface="+mn-ea"/>
                <a:cs typeface="+mn-cs"/>
              </a:rPr>
              <a:t> </a:t>
            </a:r>
            <a:r>
              <a:rPr lang="it-IT" sz="1000" b="0" i="0" kern="1200" dirty="0" err="1" smtClean="0">
                <a:solidFill>
                  <a:schemeClr val="tx1"/>
                </a:solidFill>
                <a:effectLst/>
                <a:latin typeface="+mn-lt"/>
                <a:ea typeface="+mn-ea"/>
                <a:cs typeface="+mn-cs"/>
              </a:rPr>
              <a:t>systems</a:t>
            </a:r>
            <a:r>
              <a:rPr lang="it-IT" sz="1000" b="0" i="0" kern="1200" dirty="0" smtClean="0">
                <a:solidFill>
                  <a:schemeClr val="tx1"/>
                </a:solidFill>
                <a:effectLst/>
                <a:latin typeface="+mn-lt"/>
                <a:ea typeface="+mn-ea"/>
                <a:cs typeface="+mn-cs"/>
              </a:rPr>
              <a:t>, 2018 </a:t>
            </a:r>
          </a:p>
          <a:p>
            <a:endParaRPr lang="it-IT" sz="1000" b="0" i="0" kern="1200" dirty="0" smtClean="0">
              <a:solidFill>
                <a:schemeClr val="tx1"/>
              </a:solidFill>
              <a:effectLst/>
              <a:latin typeface="+mn-lt"/>
              <a:ea typeface="+mn-ea"/>
              <a:cs typeface="+mn-cs"/>
            </a:endParaRPr>
          </a:p>
          <a:p>
            <a:r>
              <a:rPr lang="en-US" sz="1000" b="0" i="0" u="none" strike="noStrike" kern="1200" dirty="0" smtClean="0">
                <a:solidFill>
                  <a:schemeClr val="tx1"/>
                </a:solidFill>
                <a:effectLst/>
                <a:latin typeface="+mn-lt"/>
                <a:ea typeface="+mn-ea"/>
                <a:cs typeface="+mn-cs"/>
                <a:hlinkClick r:id="rId7"/>
              </a:rPr>
              <a:t>What is the future for agroforestry in Italy?</a:t>
            </a:r>
            <a:endParaRPr lang="en-US" sz="1000" b="0" i="0" u="none" strike="noStrike" kern="1200" dirty="0" smtClean="0">
              <a:solidFill>
                <a:schemeClr val="tx1"/>
              </a:solidFill>
              <a:effectLst/>
              <a:latin typeface="+mn-lt"/>
              <a:ea typeface="+mn-ea"/>
              <a:cs typeface="+mn-cs"/>
            </a:endParaRPr>
          </a:p>
          <a:p>
            <a:r>
              <a:rPr lang="it-IT" sz="1000" b="0" i="0" kern="1200" dirty="0" smtClean="0">
                <a:solidFill>
                  <a:schemeClr val="tx1"/>
                </a:solidFill>
                <a:effectLst/>
                <a:latin typeface="+mn-lt"/>
                <a:ea typeface="+mn-ea"/>
                <a:cs typeface="+mn-cs"/>
              </a:rPr>
              <a:t>Pierluigi Paris, Francesca Camilli, Adolfo Rosati, Alberto </a:t>
            </a:r>
            <a:r>
              <a:rPr lang="it-IT" sz="1000" b="0" i="0" kern="1200" dirty="0" err="1" smtClean="0">
                <a:solidFill>
                  <a:schemeClr val="tx1"/>
                </a:solidFill>
                <a:effectLst/>
                <a:latin typeface="+mn-lt"/>
                <a:ea typeface="+mn-ea"/>
                <a:cs typeface="+mn-cs"/>
              </a:rPr>
              <a:t>Mantino</a:t>
            </a:r>
            <a:r>
              <a:rPr lang="it-IT" sz="1000" b="0" i="0" kern="1200" dirty="0" smtClean="0">
                <a:solidFill>
                  <a:schemeClr val="tx1"/>
                </a:solidFill>
                <a:effectLst/>
                <a:latin typeface="+mn-lt"/>
                <a:ea typeface="+mn-ea"/>
                <a:cs typeface="+mn-cs"/>
              </a:rPr>
              <a:t>, Giustino </a:t>
            </a:r>
            <a:r>
              <a:rPr lang="it-IT" sz="1000" b="0" i="0" kern="1200" dirty="0" err="1" smtClean="0">
                <a:solidFill>
                  <a:schemeClr val="tx1"/>
                </a:solidFill>
                <a:effectLst/>
                <a:latin typeface="+mn-lt"/>
                <a:ea typeface="+mn-ea"/>
                <a:cs typeface="+mn-cs"/>
              </a:rPr>
              <a:t>Mezzalira</a:t>
            </a:r>
            <a:r>
              <a:rPr lang="it-IT" sz="1000" b="0" i="0" kern="1200" dirty="0" smtClean="0">
                <a:solidFill>
                  <a:schemeClr val="tx1"/>
                </a:solidFill>
                <a:effectLst/>
                <a:latin typeface="+mn-lt"/>
                <a:ea typeface="+mn-ea"/>
                <a:cs typeface="+mn-cs"/>
              </a:rPr>
              <a:t>, Cristina Dalla Valle, Antonello Franca, Giovanna </a:t>
            </a:r>
            <a:r>
              <a:rPr lang="it-IT" sz="1000" b="0" i="0" kern="1200" dirty="0" err="1" smtClean="0">
                <a:solidFill>
                  <a:schemeClr val="tx1"/>
                </a:solidFill>
                <a:effectLst/>
                <a:latin typeface="+mn-lt"/>
                <a:ea typeface="+mn-ea"/>
                <a:cs typeface="+mn-cs"/>
              </a:rPr>
              <a:t>Seddaiu</a:t>
            </a:r>
            <a:r>
              <a:rPr lang="it-IT" sz="1000" b="0" i="0" kern="1200" dirty="0" smtClean="0">
                <a:solidFill>
                  <a:schemeClr val="tx1"/>
                </a:solidFill>
                <a:effectLst/>
                <a:latin typeface="+mn-lt"/>
                <a:ea typeface="+mn-ea"/>
                <a:cs typeface="+mn-cs"/>
              </a:rPr>
              <a:t>, Andrea Pisanelli, Marco </a:t>
            </a:r>
            <a:r>
              <a:rPr lang="it-IT" sz="1000" b="0" i="0" kern="1200" dirty="0" err="1" smtClean="0">
                <a:solidFill>
                  <a:schemeClr val="tx1"/>
                </a:solidFill>
                <a:effectLst/>
                <a:latin typeface="+mn-lt"/>
                <a:ea typeface="+mn-ea"/>
                <a:cs typeface="+mn-cs"/>
              </a:rPr>
              <a:t>Lauteri</a:t>
            </a:r>
            <a:r>
              <a:rPr lang="it-IT" sz="1000" b="0" i="0" kern="1200" dirty="0" smtClean="0">
                <a:solidFill>
                  <a:schemeClr val="tx1"/>
                </a:solidFill>
                <a:effectLst/>
                <a:latin typeface="+mn-lt"/>
                <a:ea typeface="+mn-ea"/>
                <a:cs typeface="+mn-cs"/>
              </a:rPr>
              <a:t>, Antonio </a:t>
            </a:r>
            <a:r>
              <a:rPr lang="it-IT" sz="1000" b="0" i="0" kern="1200" dirty="0" err="1" smtClean="0">
                <a:solidFill>
                  <a:schemeClr val="tx1"/>
                </a:solidFill>
                <a:effectLst/>
                <a:latin typeface="+mn-lt"/>
                <a:ea typeface="+mn-ea"/>
                <a:cs typeface="+mn-cs"/>
              </a:rPr>
              <a:t>Brunori</a:t>
            </a:r>
            <a:r>
              <a:rPr lang="it-IT" sz="1000" b="0" i="0" kern="1200" dirty="0" smtClean="0">
                <a:solidFill>
                  <a:schemeClr val="tx1"/>
                </a:solidFill>
                <a:effectLst/>
                <a:latin typeface="+mn-lt"/>
                <a:ea typeface="+mn-ea"/>
                <a:cs typeface="+mn-cs"/>
              </a:rPr>
              <a:t>, Giovanni Antonio Re, Federico Sanna, Giorgio </a:t>
            </a:r>
            <a:r>
              <a:rPr lang="it-IT" sz="1000" b="0" i="0" kern="1200" dirty="0" err="1" smtClean="0">
                <a:solidFill>
                  <a:schemeClr val="tx1"/>
                </a:solidFill>
                <a:effectLst/>
                <a:latin typeface="+mn-lt"/>
                <a:ea typeface="+mn-ea"/>
                <a:cs typeface="+mn-cs"/>
              </a:rPr>
              <a:t>Ragaglini</a:t>
            </a:r>
            <a:r>
              <a:rPr lang="it-IT" sz="1000" b="0" i="0" kern="1200" dirty="0" smtClean="0">
                <a:solidFill>
                  <a:schemeClr val="tx1"/>
                </a:solidFill>
                <a:effectLst/>
                <a:latin typeface="+mn-lt"/>
                <a:ea typeface="+mn-ea"/>
                <a:cs typeface="+mn-cs"/>
              </a:rPr>
              <a:t>, Marcello Mele, Viviana Ferrario, Paul J Burgess. 1-14</a:t>
            </a:r>
            <a:r>
              <a:rPr lang="it-IT" sz="1000" b="0" i="0" kern="1200" dirty="0" smtClean="0">
                <a:solidFill>
                  <a:schemeClr val="tx1"/>
                </a:solidFill>
                <a:effectLst/>
                <a:latin typeface="+mn-lt"/>
                <a:ea typeface="+mn-ea"/>
                <a:cs typeface="+mn-cs"/>
              </a:rPr>
              <a:t> - </a:t>
            </a:r>
            <a:r>
              <a:rPr lang="it-IT" sz="1000" b="0" i="0" kern="1200" dirty="0" err="1" smtClean="0">
                <a:solidFill>
                  <a:schemeClr val="tx1"/>
                </a:solidFill>
                <a:effectLst/>
                <a:latin typeface="+mn-lt"/>
                <a:ea typeface="+mn-ea"/>
                <a:cs typeface="+mn-cs"/>
              </a:rPr>
              <a:t>Agroforestry</a:t>
            </a:r>
            <a:r>
              <a:rPr lang="it-IT" sz="1000" b="0" i="0" kern="1200" dirty="0" smtClean="0">
                <a:solidFill>
                  <a:schemeClr val="tx1"/>
                </a:solidFill>
                <a:effectLst/>
                <a:latin typeface="+mn-lt"/>
                <a:ea typeface="+mn-ea"/>
                <a:cs typeface="+mn-cs"/>
              </a:rPr>
              <a:t> </a:t>
            </a:r>
            <a:r>
              <a:rPr lang="it-IT" sz="1000" b="0" i="0" kern="1200" dirty="0" err="1" smtClean="0">
                <a:solidFill>
                  <a:schemeClr val="tx1"/>
                </a:solidFill>
                <a:effectLst/>
                <a:latin typeface="+mn-lt"/>
                <a:ea typeface="+mn-ea"/>
                <a:cs typeface="+mn-cs"/>
              </a:rPr>
              <a:t>systems</a:t>
            </a:r>
            <a:r>
              <a:rPr lang="it-IT" sz="1000" b="0" i="0" kern="1200" dirty="0" smtClean="0">
                <a:solidFill>
                  <a:schemeClr val="tx1"/>
                </a:solidFill>
                <a:effectLst/>
                <a:latin typeface="+mn-lt"/>
                <a:ea typeface="+mn-ea"/>
                <a:cs typeface="+mn-cs"/>
              </a:rPr>
              <a:t>, 2019</a:t>
            </a:r>
          </a:p>
          <a:p>
            <a:r>
              <a:rPr lang="it-IT" sz="1000" b="0" i="0" u="none" strike="noStrike" kern="1200" dirty="0" err="1" smtClean="0">
                <a:solidFill>
                  <a:schemeClr val="tx1"/>
                </a:solidFill>
                <a:effectLst/>
                <a:latin typeface="+mn-lt"/>
                <a:ea typeface="+mn-ea"/>
                <a:cs typeface="+mn-cs"/>
                <a:hlinkClick r:id="rId8"/>
              </a:rPr>
              <a:t>Agroforestry</a:t>
            </a:r>
            <a:r>
              <a:rPr lang="it-IT" sz="1000" b="0" i="0" u="none" strike="noStrike" kern="1200" dirty="0" smtClean="0">
                <a:solidFill>
                  <a:schemeClr val="tx1"/>
                </a:solidFill>
                <a:effectLst/>
                <a:latin typeface="+mn-lt"/>
                <a:ea typeface="+mn-ea"/>
                <a:cs typeface="+mn-cs"/>
                <a:hlinkClick r:id="rId8"/>
              </a:rPr>
              <a:t> and </a:t>
            </a:r>
            <a:r>
              <a:rPr lang="it-IT" sz="1000" b="0" i="0" u="none" strike="noStrike" kern="1200" dirty="0" err="1" smtClean="0">
                <a:solidFill>
                  <a:schemeClr val="tx1"/>
                </a:solidFill>
                <a:effectLst/>
                <a:latin typeface="+mn-lt"/>
                <a:ea typeface="+mn-ea"/>
                <a:cs typeface="+mn-cs"/>
                <a:hlinkClick r:id="rId8"/>
              </a:rPr>
              <a:t>ecological</a:t>
            </a:r>
            <a:r>
              <a:rPr lang="it-IT" sz="1000" b="0" i="0" u="none" strike="noStrike" kern="1200" dirty="0" smtClean="0">
                <a:solidFill>
                  <a:schemeClr val="tx1"/>
                </a:solidFill>
                <a:effectLst/>
                <a:latin typeface="+mn-lt"/>
                <a:ea typeface="+mn-ea"/>
                <a:cs typeface="+mn-cs"/>
                <a:hlinkClick r:id="rId8"/>
              </a:rPr>
              <a:t> </a:t>
            </a:r>
            <a:r>
              <a:rPr lang="it-IT" sz="1000" b="0" i="0" u="none" strike="noStrike" kern="1200" dirty="0" err="1" smtClean="0">
                <a:solidFill>
                  <a:schemeClr val="tx1"/>
                </a:solidFill>
                <a:effectLst/>
                <a:latin typeface="+mn-lt"/>
                <a:ea typeface="+mn-ea"/>
                <a:cs typeface="+mn-cs"/>
                <a:hlinkClick r:id="rId8"/>
              </a:rPr>
              <a:t>intensification</a:t>
            </a:r>
            <a:endParaRPr lang="it-IT" sz="1000" b="0" i="0" u="none" strike="noStrike" kern="1200" dirty="0" smtClean="0">
              <a:solidFill>
                <a:schemeClr val="tx1"/>
              </a:solidFill>
              <a:effectLst/>
              <a:latin typeface="+mn-lt"/>
              <a:ea typeface="+mn-ea"/>
              <a:cs typeface="+mn-cs"/>
            </a:endParaRPr>
          </a:p>
          <a:p>
            <a:r>
              <a:rPr lang="it-IT" sz="1000" b="0" i="0" kern="1200" dirty="0" smtClean="0">
                <a:solidFill>
                  <a:schemeClr val="tx1"/>
                </a:solidFill>
                <a:effectLst/>
                <a:latin typeface="+mn-lt"/>
                <a:ea typeface="+mn-ea"/>
                <a:cs typeface="+mn-cs"/>
              </a:rPr>
              <a:t>Pierluigi Paris, Claudia Consalvo, Adolfo Rosati, Marcello Mele, Antonello Franca, Francesca Camilli, Marco Marchetti 16: 10-15 - </a:t>
            </a:r>
            <a:r>
              <a:rPr lang="it-IT" sz="1000" b="0" i="0" kern="1200" dirty="0" err="1" smtClean="0">
                <a:solidFill>
                  <a:schemeClr val="tx1"/>
                </a:solidFill>
                <a:effectLst/>
                <a:latin typeface="+mn-lt"/>
                <a:ea typeface="+mn-ea"/>
                <a:cs typeface="+mn-cs"/>
              </a:rPr>
              <a:t>Forest</a:t>
            </a:r>
            <a:r>
              <a:rPr lang="it-IT" sz="1000" b="0" i="0" kern="1200" dirty="0" smtClean="0">
                <a:solidFill>
                  <a:schemeClr val="tx1"/>
                </a:solidFill>
                <a:effectLst/>
                <a:latin typeface="+mn-lt"/>
                <a:ea typeface="+mn-ea"/>
                <a:cs typeface="+mn-cs"/>
              </a:rPr>
              <a:t>@</a:t>
            </a:r>
          </a:p>
          <a:p>
            <a:endParaRPr lang="it-IT" sz="1000" dirty="0"/>
          </a:p>
        </p:txBody>
      </p:sp>
      <p:sp>
        <p:nvSpPr>
          <p:cNvPr id="4" name="Segnaposto numero diapositiva 3"/>
          <p:cNvSpPr>
            <a:spLocks noGrp="1"/>
          </p:cNvSpPr>
          <p:nvPr>
            <p:ph type="sldNum" sz="quarter" idx="10"/>
          </p:nvPr>
        </p:nvSpPr>
        <p:spPr/>
        <p:txBody>
          <a:bodyPr/>
          <a:lstStyle/>
          <a:p>
            <a:fld id="{042ACD3D-36CC-47B6-A216-C2CDA7705697}" type="slidenum">
              <a:rPr lang="it-IT" smtClean="0"/>
              <a:t>1</a:t>
            </a:fld>
            <a:endParaRPr lang="it-IT"/>
          </a:p>
        </p:txBody>
      </p:sp>
    </p:spTree>
    <p:extLst>
      <p:ext uri="{BB962C8B-B14F-4D97-AF65-F5344CB8AC3E}">
        <p14:creationId xmlns:p14="http://schemas.microsoft.com/office/powerpoint/2010/main" val="68846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42ACD3D-36CC-47B6-A216-C2CDA7705697}" type="slidenum">
              <a:rPr lang="it-IT" smtClean="0"/>
              <a:t>2</a:t>
            </a:fld>
            <a:endParaRPr lang="it-IT"/>
          </a:p>
        </p:txBody>
      </p:sp>
    </p:spTree>
    <p:extLst>
      <p:ext uri="{BB962C8B-B14F-4D97-AF65-F5344CB8AC3E}">
        <p14:creationId xmlns:p14="http://schemas.microsoft.com/office/powerpoint/2010/main" val="322347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GB"/>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86D5062F-8358-4761-8F49-5602F607B95E}" type="datetimeFigureOut">
              <a:rPr lang="en-GB" smtClean="0"/>
              <a:t>17/09/2019</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33354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6D5062F-8358-4761-8F49-5602F607B95E}" type="datetimeFigureOut">
              <a:rPr lang="en-GB" smtClean="0"/>
              <a:t>17/09/2019</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77428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6D5062F-8358-4761-8F49-5602F607B95E}" type="datetimeFigureOut">
              <a:rPr lang="en-GB" smtClean="0"/>
              <a:t>17/09/2019</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421501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6D5062F-8358-4761-8F49-5602F607B95E}" type="datetimeFigureOut">
              <a:rPr lang="en-GB" smtClean="0"/>
              <a:t>17/09/2019</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359294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GB"/>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86D5062F-8358-4761-8F49-5602F607B95E}" type="datetimeFigureOut">
              <a:rPr lang="en-GB" smtClean="0"/>
              <a:t>17/09/2019</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203197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86D5062F-8358-4761-8F49-5602F607B95E}" type="datetimeFigureOut">
              <a:rPr lang="en-GB" smtClean="0"/>
              <a:t>17/09/2019</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41819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GB"/>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86D5062F-8358-4761-8F49-5602F607B95E}" type="datetimeFigureOut">
              <a:rPr lang="en-GB" smtClean="0"/>
              <a:t>17/09/2019</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17954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86D5062F-8358-4761-8F49-5602F607B95E}" type="datetimeFigureOut">
              <a:rPr lang="en-GB" smtClean="0"/>
              <a:t>17/09/2019</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248979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6D5062F-8358-4761-8F49-5602F607B95E}" type="datetimeFigureOut">
              <a:rPr lang="en-GB" smtClean="0"/>
              <a:t>17/09/2019</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238922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86D5062F-8358-4761-8F49-5602F607B95E}" type="datetimeFigureOut">
              <a:rPr lang="en-GB" smtClean="0"/>
              <a:t>17/09/2019</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315820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GB"/>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86D5062F-8358-4761-8F49-5602F607B95E}" type="datetimeFigureOut">
              <a:rPr lang="en-GB" smtClean="0"/>
              <a:t>17/09/2019</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849FB903-84A3-49B3-B9CD-84CAA9924119}" type="slidenum">
              <a:rPr lang="en-GB" smtClean="0"/>
              <a:t>‹N›</a:t>
            </a:fld>
            <a:endParaRPr lang="en-GB"/>
          </a:p>
        </p:txBody>
      </p:sp>
    </p:spTree>
    <p:extLst>
      <p:ext uri="{BB962C8B-B14F-4D97-AF65-F5344CB8AC3E}">
        <p14:creationId xmlns:p14="http://schemas.microsoft.com/office/powerpoint/2010/main" val="95933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5062F-8358-4761-8F49-5602F607B95E}" type="datetimeFigureOut">
              <a:rPr lang="en-GB" smtClean="0"/>
              <a:t>17/09/2019</a:t>
            </a:fld>
            <a:endParaRPr lang="en-GB"/>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FB903-84A3-49B3-B9CD-84CAA9924119}" type="slidenum">
              <a:rPr lang="en-GB" smtClean="0"/>
              <a:t>‹N›</a:t>
            </a:fld>
            <a:endParaRPr lang="en-GB"/>
          </a:p>
        </p:txBody>
      </p:sp>
    </p:spTree>
    <p:extLst>
      <p:ext uri="{BB962C8B-B14F-4D97-AF65-F5344CB8AC3E}">
        <p14:creationId xmlns:p14="http://schemas.microsoft.com/office/powerpoint/2010/main" val="128735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58758" y="949402"/>
            <a:ext cx="12167335" cy="1477328"/>
          </a:xfrm>
          <a:prstGeom prst="rect">
            <a:avLst/>
          </a:prstGeom>
          <a:noFill/>
        </p:spPr>
        <p:txBody>
          <a:bodyPr wrap="square" rtlCol="0">
            <a:spAutoFit/>
          </a:bodyPr>
          <a:lstStyle/>
          <a:p>
            <a:pPr algn="just"/>
            <a:r>
              <a:rPr lang="it-IT" noProof="1" smtClean="0"/>
              <a:t>I sistemi agroforestali (agroforestry o agroselvicoltura) sono definiti come la “</a:t>
            </a:r>
            <a:r>
              <a:rPr lang="it-IT" b="1" noProof="1" smtClean="0"/>
              <a:t>deliberata consociazione tra specie arboree </a:t>
            </a:r>
          </a:p>
          <a:p>
            <a:pPr algn="just"/>
            <a:r>
              <a:rPr lang="it-IT" b="1" noProof="1" smtClean="0"/>
              <a:t>perenni e colture agrarie, con l’eventuale presenza della componente animale, nella stessa unita di superficie”, </a:t>
            </a:r>
            <a:r>
              <a:rPr lang="it-IT" noProof="1" smtClean="0"/>
              <a:t>si intende </a:t>
            </a:r>
          </a:p>
          <a:p>
            <a:pPr algn="just"/>
            <a:r>
              <a:rPr lang="it-IT" noProof="1" smtClean="0"/>
              <a:t>dunque sia l’impianto di alberi all’interno di terreni coltivati o di aree destinate al pascolo, ma anche l’inserimento di colture </a:t>
            </a:r>
          </a:p>
          <a:p>
            <a:pPr algn="just"/>
            <a:r>
              <a:rPr lang="it-IT" noProof="1" smtClean="0"/>
              <a:t>agrarie o attività zootecniche su terreni già caratterizzati da copertura arborea. </a:t>
            </a:r>
          </a:p>
          <a:p>
            <a:pPr algn="just"/>
            <a:endParaRPr lang="it-IT" noProof="1"/>
          </a:p>
        </p:txBody>
      </p:sp>
      <p:sp>
        <p:nvSpPr>
          <p:cNvPr id="5" name="CasellaDiTesto 4"/>
          <p:cNvSpPr txBox="1"/>
          <p:nvPr/>
        </p:nvSpPr>
        <p:spPr>
          <a:xfrm>
            <a:off x="99390" y="84016"/>
            <a:ext cx="5222135" cy="523220"/>
          </a:xfrm>
          <a:prstGeom prst="rect">
            <a:avLst/>
          </a:prstGeom>
          <a:noFill/>
          <a:ln>
            <a:solidFill>
              <a:schemeClr val="accent6">
                <a:lumMod val="75000"/>
              </a:schemeClr>
            </a:solidFill>
          </a:ln>
        </p:spPr>
        <p:txBody>
          <a:bodyPr wrap="none" rtlCol="0">
            <a:spAutoFit/>
          </a:bodyPr>
          <a:lstStyle/>
          <a:p>
            <a:r>
              <a:rPr lang="en-GB" sz="2800" dirty="0" smtClean="0">
                <a:solidFill>
                  <a:schemeClr val="accent6">
                    <a:lumMod val="75000"/>
                  </a:schemeClr>
                </a:solidFill>
              </a:rPr>
              <a:t>LINEA DI RICERCA </a:t>
            </a:r>
            <a:r>
              <a:rPr lang="en-GB" sz="2800" b="1" dirty="0" smtClean="0">
                <a:solidFill>
                  <a:schemeClr val="accent6">
                    <a:lumMod val="75000"/>
                  </a:schemeClr>
                </a:solidFill>
              </a:rPr>
              <a:t>AGROFORESTRY</a:t>
            </a:r>
            <a:endParaRPr lang="en-GB" sz="2800" b="1" dirty="0">
              <a:solidFill>
                <a:schemeClr val="accent6">
                  <a:lumMod val="75000"/>
                </a:schemeClr>
              </a:solidFill>
            </a:endParaRPr>
          </a:p>
        </p:txBody>
      </p:sp>
      <p:sp>
        <p:nvSpPr>
          <p:cNvPr id="6" name="CasellaDiTesto 5"/>
          <p:cNvSpPr txBox="1"/>
          <p:nvPr/>
        </p:nvSpPr>
        <p:spPr>
          <a:xfrm>
            <a:off x="58758" y="595559"/>
            <a:ext cx="12015725" cy="369332"/>
          </a:xfrm>
          <a:prstGeom prst="rect">
            <a:avLst/>
          </a:prstGeom>
          <a:noFill/>
        </p:spPr>
        <p:txBody>
          <a:bodyPr wrap="none" rtlCol="0">
            <a:spAutoFit/>
          </a:bodyPr>
          <a:lstStyle/>
          <a:p>
            <a:r>
              <a:rPr lang="en-GB" noProof="1" smtClean="0"/>
              <a:t>Nell’ambito degli studi sulla agroecologia IBE-CNR è coinvolto in progetti sullo sviluppo e valorizzazione dei sistemi agroforestali</a:t>
            </a:r>
            <a:endParaRPr lang="en-GB" noProof="1"/>
          </a:p>
        </p:txBody>
      </p:sp>
      <p:sp>
        <p:nvSpPr>
          <p:cNvPr id="7" name="CasellaDiTesto 6"/>
          <p:cNvSpPr txBox="1"/>
          <p:nvPr/>
        </p:nvSpPr>
        <p:spPr>
          <a:xfrm>
            <a:off x="113694" y="4965079"/>
            <a:ext cx="11905853" cy="2062103"/>
          </a:xfrm>
          <a:prstGeom prst="rect">
            <a:avLst/>
          </a:prstGeom>
          <a:noFill/>
        </p:spPr>
        <p:txBody>
          <a:bodyPr wrap="square" rtlCol="0">
            <a:spAutoFit/>
          </a:bodyPr>
          <a:lstStyle/>
          <a:p>
            <a:pPr algn="just"/>
            <a:r>
              <a:rPr lang="it-IT" sz="1600" noProof="1" smtClean="0"/>
              <a:t>L’interesse della ricerca agroforestale è orientata verso sistemi d’uso del suolo in grado di contribuire significativamente al miglioramento dell’ambiente e dello spazio rurale, sia tutelando i sistemi agroforestali tradizionali, oramai in forte pericolo di abbandono, ma anche sviluppando sistemi agroforestali innovativi, in cui la consociazione tra alberi, colture ed allevamento animale rappresenti una nuova rivoluzione agricola in grado di rispondere al trilemma cibo, energia e tutela ambientale.</a:t>
            </a:r>
          </a:p>
          <a:p>
            <a:pPr algn="just"/>
            <a:r>
              <a:rPr lang="it-IT" sz="1600" noProof="1" smtClean="0"/>
              <a:t>Il ruolo </a:t>
            </a:r>
            <a:r>
              <a:rPr lang="it-IT" sz="1600" noProof="1" smtClean="0"/>
              <a:t>dell’agriselvicoltura </a:t>
            </a:r>
            <a:r>
              <a:rPr lang="it-IT" sz="1600" noProof="1" smtClean="0"/>
              <a:t>risponde alle </a:t>
            </a:r>
            <a:r>
              <a:rPr lang="it-IT" sz="1600" noProof="1" smtClean="0"/>
              <a:t>emergenze globali dei cambiamenti climatici, dell’erosione del suolo e della biodiversità. Gli alberi fuori foresta negli ecosistemi agricoli possono contribuire significativamente al sequestro di Carbonio (C) nei suoli agricoli, alla difesa del suolo dall’erosione, alla tutela della biodiversità, nonché al disinquinamento dei suoli da inquinanti. </a:t>
            </a:r>
          </a:p>
          <a:p>
            <a:pPr algn="ctr"/>
            <a:endParaRPr lang="it-IT" sz="1600" noProof="1"/>
          </a:p>
        </p:txBody>
      </p:sp>
      <p:pic>
        <p:nvPicPr>
          <p:cNvPr id="1026" name="Picture 2" descr="Risultati immagini per agforw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54" y="2306424"/>
            <a:ext cx="3505200" cy="2465702"/>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0634" y="2306424"/>
            <a:ext cx="3287603" cy="2465702"/>
          </a:xfrm>
          <a:prstGeom prst="rect">
            <a:avLst/>
          </a:prstGeom>
        </p:spPr>
      </p:pic>
      <p:pic>
        <p:nvPicPr>
          <p:cNvPr id="1028" name="Picture 4" descr="Immagine correlat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606" y="2301305"/>
            <a:ext cx="3404937" cy="252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7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1000"/>
            <a:extLst>
              <a:ext uri="{BEBA8EAE-BF5A-486C-A8C5-ECC9F3942E4B}">
                <a14:imgProps xmlns:a14="http://schemas.microsoft.com/office/drawing/2010/main">
                  <a14:imgLayer r:embed="rId4">
                    <a14:imgEffect>
                      <a14:sharpenSoften amount="-9000"/>
                    </a14:imgEffect>
                    <a14:imgEffect>
                      <a14:brightnessContrast bright="-3000" contrast="-15000"/>
                    </a14:imgEffect>
                  </a14:imgLayer>
                </a14:imgProps>
              </a:ext>
            </a:extLst>
          </a:blip>
          <a:srcRect/>
          <a:stretch>
            <a:fillRect l="-3000" r="-3000"/>
          </a:stretch>
        </a:blip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rotWithShape="1">
          <a:blip r:embed="rId5">
            <a:extLst>
              <a:ext uri="{28A0092B-C50C-407E-A947-70E740481C1C}">
                <a14:useLocalDpi xmlns:a14="http://schemas.microsoft.com/office/drawing/2010/main" val="0"/>
              </a:ext>
            </a:extLst>
          </a:blip>
          <a:srcRect b="29723"/>
          <a:stretch/>
        </p:blipFill>
        <p:spPr>
          <a:xfrm>
            <a:off x="1060868" y="1436907"/>
            <a:ext cx="6779811" cy="3526970"/>
          </a:xfrm>
          <a:prstGeom prst="rect">
            <a:avLst/>
          </a:prstGeom>
          <a:ln>
            <a:noFill/>
          </a:ln>
          <a:effectLst>
            <a:outerShdw blurRad="292100" dist="139700" dir="2700000" algn="tl" rotWithShape="0">
              <a:srgbClr val="333333">
                <a:alpha val="65000"/>
              </a:srgbClr>
            </a:outerShdw>
          </a:effectLst>
        </p:spPr>
      </p:pic>
      <p:pic>
        <p:nvPicPr>
          <p:cNvPr id="5" name="Immagine 4"/>
          <p:cNvPicPr>
            <a:picLocks noChangeAspect="1"/>
          </p:cNvPicPr>
          <p:nvPr/>
        </p:nvPicPr>
        <p:blipFill rotWithShape="1">
          <a:blip r:embed="rId6" cstate="print">
            <a:extLst>
              <a:ext uri="{28A0092B-C50C-407E-A947-70E740481C1C}">
                <a14:useLocalDpi xmlns:a14="http://schemas.microsoft.com/office/drawing/2010/main" val="0"/>
              </a:ext>
            </a:extLst>
          </a:blip>
          <a:srcRect t="66531"/>
          <a:stretch/>
        </p:blipFill>
        <p:spPr>
          <a:xfrm>
            <a:off x="8785265" y="4422711"/>
            <a:ext cx="3237595" cy="2295331"/>
          </a:xfrm>
          <a:prstGeom prst="rect">
            <a:avLst/>
          </a:prstGeom>
          <a:ln>
            <a:noFill/>
          </a:ln>
          <a:effectLst>
            <a:outerShdw blurRad="292100" dist="139700" dir="2700000" algn="tl" rotWithShape="0">
              <a:srgbClr val="333333">
                <a:alpha val="65000"/>
              </a:srgbClr>
            </a:outerShdw>
          </a:effectLst>
        </p:spPr>
      </p:pic>
      <p:pic>
        <p:nvPicPr>
          <p:cNvPr id="6" name="Immagine 5"/>
          <p:cNvPicPr>
            <a:picLocks noChangeAspect="1"/>
          </p:cNvPicPr>
          <p:nvPr/>
        </p:nvPicPr>
        <p:blipFill rotWithShape="1">
          <a:blip r:embed="rId6" cstate="print">
            <a:extLst>
              <a:ext uri="{28A0092B-C50C-407E-A947-70E740481C1C}">
                <a14:useLocalDpi xmlns:a14="http://schemas.microsoft.com/office/drawing/2010/main" val="0"/>
              </a:ext>
            </a:extLst>
          </a:blip>
          <a:srcRect t="33546" b="42674"/>
          <a:stretch/>
        </p:blipFill>
        <p:spPr>
          <a:xfrm>
            <a:off x="7840679" y="2855168"/>
            <a:ext cx="3237595" cy="1567543"/>
          </a:xfrm>
          <a:prstGeom prst="rect">
            <a:avLst/>
          </a:prstGeom>
          <a:ln>
            <a:noFill/>
          </a:ln>
          <a:effectLst>
            <a:outerShdw blurRad="292100" dist="139700" dir="2700000" algn="tl" rotWithShape="0">
              <a:srgbClr val="333333">
                <a:alpha val="65000"/>
              </a:srgbClr>
            </a:outerShdw>
          </a:effectLst>
        </p:spPr>
      </p:pic>
      <p:sp>
        <p:nvSpPr>
          <p:cNvPr id="7" name="CasellaDiTesto 6"/>
          <p:cNvSpPr txBox="1"/>
          <p:nvPr/>
        </p:nvSpPr>
        <p:spPr>
          <a:xfrm>
            <a:off x="324853" y="99138"/>
            <a:ext cx="10753421" cy="954107"/>
          </a:xfrm>
          <a:prstGeom prst="rect">
            <a:avLst/>
          </a:prstGeom>
          <a:noFill/>
        </p:spPr>
        <p:txBody>
          <a:bodyPr wrap="square" rtlCol="0">
            <a:spAutoFit/>
          </a:bodyPr>
          <a:lstStyle/>
          <a:p>
            <a:pPr algn="ctr"/>
            <a:r>
              <a:rPr lang="it-IT" sz="2800" b="1" noProof="1" smtClean="0">
                <a:solidFill>
                  <a:schemeClr val="bg1"/>
                </a:solidFill>
                <a:effectLst>
                  <a:outerShdw blurRad="38100" dist="38100" dir="2700000" algn="tl">
                    <a:srgbClr val="000000">
                      <a:alpha val="43137"/>
                    </a:srgbClr>
                  </a:outerShdw>
                </a:effectLst>
              </a:rPr>
              <a:t>IBE-CNR collabora con EURAF, European Agroforestry Federation, alla realizzazione della</a:t>
            </a:r>
            <a:endParaRPr lang="it-IT" sz="2800" b="1" noProof="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0526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300</Words>
  <Application>Microsoft Office PowerPoint</Application>
  <PresentationFormat>Widescreen</PresentationFormat>
  <Paragraphs>24</Paragraphs>
  <Slides>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vt:i4>
      </vt:variant>
    </vt:vector>
  </HeadingPairs>
  <TitlesOfParts>
    <vt:vector size="6" baseType="lpstr">
      <vt:lpstr>Arial</vt:lpstr>
      <vt:lpstr>Calibri</vt:lpstr>
      <vt:lpstr>Calibri Light</vt:lpstr>
      <vt:lpstr>Tema di Office</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Camilli</dc:creator>
  <cp:lastModifiedBy>Camilli</cp:lastModifiedBy>
  <cp:revision>18</cp:revision>
  <dcterms:created xsi:type="dcterms:W3CDTF">2019-06-13T09:45:17Z</dcterms:created>
  <dcterms:modified xsi:type="dcterms:W3CDTF">2019-09-17T09:34:16Z</dcterms:modified>
</cp:coreProperties>
</file>