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9872663" cy="67976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7" d="100"/>
          <a:sy n="107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0C2FE-A952-4E43-90B0-27027E6087A5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B19F-C0B1-4D61-93DA-00473F2FF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31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ECD8B-79DA-A9DF-DEBD-3D1F39F1E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9301D9-5BF3-FAD5-B757-240952DC7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7B0DB-1D65-A3B4-D22A-08680CB5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205D4E-5027-7F4F-5E40-ADABE0FC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6B698D-512D-3180-0D32-F678316D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22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9DBB8-9400-8161-E620-8F19EA02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7B26E5-C830-ECFB-6539-F1FCD1924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AB0286-0ABE-C4D0-1B1A-BA1A8CC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BFA440-7123-E453-1F41-5F4C7B03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1CFF37-8661-BD08-4849-9748D36A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3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7D6283-C487-DEF3-FA66-042620C0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0E8AEE-C076-27F2-0DC0-77972D17F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A6D8DF-5B58-D450-1DA4-DAAF3EC3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9EDA7E-130D-C99C-C3A0-C27C7824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8020B2-1501-33F6-E261-DCF22A80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3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05678-B698-77EC-CB9F-AB1E0D63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A2B89-694D-2AA0-3CB7-756FE95C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10801D-F893-BF1F-5190-43419C8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657A3E-D9BC-A786-B102-3067CA1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2C48E5-EDAD-BB5F-741F-78F1D7EA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90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026C6A-4536-09E0-82A3-7C7C7B39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BC88C6-0EEC-734E-EB04-7D7EAF57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6715E7-1623-7044-3259-D4546A01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DA9B9-40A0-71ED-E7C3-6D699D01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F48F29-0EBC-51D5-B726-534524DF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87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D47E8-38DA-3CDF-A389-EEB93122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F34CB-235F-64B0-9BFE-11595C020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0063CD-6A79-7FC6-9E42-049C8DDD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562498-1918-87E1-0040-5D6C21E0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97C3C3-676C-B426-8A82-ACB2AC3A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FC7AD5-B457-DB43-939D-B3D5B064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8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CB1AE-F495-766B-C3FF-F0CB0AA1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D6FF45-E588-3F8D-0923-636BE6D2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36774B-9E11-F100-2032-0F78B7CA3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706A94-AD59-38B3-534B-F8C3F683D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C026BC0-5921-E39C-0529-B9D254587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F803158-573F-E68B-2ADF-21BDE1DF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11BA56-37D5-FD51-5E7F-580F524C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73E9D9-A462-455A-EE9B-8C6F4F37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48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2DED0-CE40-0B7F-F985-57EE391D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F3C4DA-9447-6FF1-A5AF-BD9252EB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600D97-D572-7EB7-70C5-7F48E304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75B962-6928-226A-81FC-84B7A3F8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97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180400-FFCD-53D7-EC49-51D4984F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8AF059-1AA0-A4A2-CD20-39E60E7D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8B620-E9FB-356F-36AD-8F860B14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93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A0EC2-4551-95B6-88C3-AC27DD58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C8D0A-8B72-699D-6F18-B4517237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39A764-DDA6-C67B-1616-FDE2FDCFD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457BD8-0E7D-D308-293A-D00B22FC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E0AE08-4DB0-06FD-151B-0431FC5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0F52B3-2F74-E70C-9AFC-371410C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2A7C1-B18F-4204-D15E-414C9462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4C453A-1349-48C1-365D-CF29C360D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9CD1B7-A954-4210-881F-42F40C32C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B478D3-514A-5447-F6D9-45680ECA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7334C7-F60F-3D62-E4FD-9931EB49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70A378-E81A-DA21-DD4C-946F710A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0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68C1867-3BA3-7C7C-EC94-31BA0695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002D5F-18A7-8A85-D626-4650E742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962A80-D857-B6DC-F2CC-C41DA9C1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52E2-98D6-8749-9959-263597F033F1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2E1FDB-77FB-6734-023F-FE9AE5545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401F09-2C01-D373-5CE9-2A850A2DD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FE35-45C2-0D41-BA0E-5D846A018F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0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A51619-9D05-C3F8-D28E-2410CD475F8C}"/>
              </a:ext>
            </a:extLst>
          </p:cNvPr>
          <p:cNvSpPr txBox="1"/>
          <p:nvPr/>
        </p:nvSpPr>
        <p:spPr>
          <a:xfrm>
            <a:off x="5118740" y="259493"/>
            <a:ext cx="200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GRAVIMETRIA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6D2BCDE-6B95-E021-0F1D-B8A43FDC9DEF}"/>
              </a:ext>
            </a:extLst>
          </p:cNvPr>
          <p:cNvSpPr txBox="1"/>
          <p:nvPr/>
        </p:nvSpPr>
        <p:spPr>
          <a:xfrm>
            <a:off x="453058" y="2385848"/>
            <a:ext cx="2188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In ambiente aperto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CA3966F-9A18-5DDA-DA52-050E567A509C}"/>
              </a:ext>
            </a:extLst>
          </p:cNvPr>
          <p:cNvSpPr txBox="1"/>
          <p:nvPr/>
        </p:nvSpPr>
        <p:spPr>
          <a:xfrm>
            <a:off x="5024900" y="3037737"/>
            <a:ext cx="693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Phe:carv</a:t>
            </a:r>
            <a:r>
              <a:rPr lang="it-IT" dirty="0"/>
              <a:t> copre tutta la superficie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u="sng" dirty="0">
                <a:solidFill>
                  <a:srgbClr val="FF0000"/>
                </a:solidFill>
              </a:rPr>
              <a:t>Correlazione superficie/quantità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B26814-7148-2BEE-BCBD-74D7B0B441DC}"/>
              </a:ext>
            </a:extLst>
          </p:cNvPr>
          <p:cNvSpPr/>
          <p:nvPr/>
        </p:nvSpPr>
        <p:spPr>
          <a:xfrm>
            <a:off x="466244" y="2385848"/>
            <a:ext cx="2162432" cy="406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1A74439-B9CE-F89E-8EA6-BD42CF588F43}"/>
              </a:ext>
            </a:extLst>
          </p:cNvPr>
          <p:cNvSpPr txBox="1"/>
          <p:nvPr/>
        </p:nvSpPr>
        <p:spPr>
          <a:xfrm>
            <a:off x="669622" y="3059668"/>
            <a:ext cx="330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Disposizione </a:t>
            </a:r>
            <a:r>
              <a:rPr lang="it-IT" dirty="0" err="1"/>
              <a:t>Phe:carv</a:t>
            </a:r>
            <a:r>
              <a:rPr lang="it-IT" dirty="0"/>
              <a:t> random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E07636E-1760-E021-1AA9-77AAE380AED4}"/>
              </a:ext>
            </a:extLst>
          </p:cNvPr>
          <p:cNvSpPr/>
          <p:nvPr/>
        </p:nvSpPr>
        <p:spPr>
          <a:xfrm>
            <a:off x="5640818" y="3999417"/>
            <a:ext cx="576000" cy="576000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0BA3C5C4-40AB-D659-9828-014825B1AB80}"/>
              </a:ext>
            </a:extLst>
          </p:cNvPr>
          <p:cNvSpPr/>
          <p:nvPr/>
        </p:nvSpPr>
        <p:spPr>
          <a:xfrm>
            <a:off x="6925704" y="4005773"/>
            <a:ext cx="576000" cy="576000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BDE50633-3635-9728-FD84-FA6BFBEE2A23}"/>
              </a:ext>
            </a:extLst>
          </p:cNvPr>
          <p:cNvSpPr/>
          <p:nvPr/>
        </p:nvSpPr>
        <p:spPr>
          <a:xfrm>
            <a:off x="7691910" y="3999417"/>
            <a:ext cx="576000" cy="576000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96325FB6-F95D-033E-661A-B538D347C607}"/>
              </a:ext>
            </a:extLst>
          </p:cNvPr>
          <p:cNvSpPr/>
          <p:nvPr/>
        </p:nvSpPr>
        <p:spPr>
          <a:xfrm>
            <a:off x="7284066" y="5233051"/>
            <a:ext cx="576000" cy="576000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05B479E7-35F2-3D4B-31C1-F1EB5092311D}"/>
              </a:ext>
            </a:extLst>
          </p:cNvPr>
          <p:cNvSpPr/>
          <p:nvPr/>
        </p:nvSpPr>
        <p:spPr>
          <a:xfrm>
            <a:off x="9438669" y="4005773"/>
            <a:ext cx="576000" cy="576000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8D58E5B3-E1A9-98BC-3E1F-0E075702A290}"/>
              </a:ext>
            </a:extLst>
          </p:cNvPr>
          <p:cNvSpPr/>
          <p:nvPr/>
        </p:nvSpPr>
        <p:spPr>
          <a:xfrm>
            <a:off x="10204875" y="4005773"/>
            <a:ext cx="576000" cy="576000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94B04FB-FA87-B4CB-9D7B-DBEF0302C8EC}"/>
              </a:ext>
            </a:extLst>
          </p:cNvPr>
          <p:cNvSpPr/>
          <p:nvPr/>
        </p:nvSpPr>
        <p:spPr>
          <a:xfrm>
            <a:off x="10971081" y="3999417"/>
            <a:ext cx="576000" cy="576000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BDB31AC-A89A-C340-9401-C2175C185784}"/>
              </a:ext>
            </a:extLst>
          </p:cNvPr>
          <p:cNvSpPr/>
          <p:nvPr/>
        </p:nvSpPr>
        <p:spPr>
          <a:xfrm>
            <a:off x="10191102" y="5233051"/>
            <a:ext cx="576000" cy="576000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5487831" y="3560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mg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C63A102-D279-2DC0-A973-6D2409DAFA57}"/>
              </a:ext>
            </a:extLst>
          </p:cNvPr>
          <p:cNvSpPr txBox="1"/>
          <p:nvPr/>
        </p:nvSpPr>
        <p:spPr>
          <a:xfrm>
            <a:off x="6759531" y="3560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mg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59A996E-7D9D-5371-B04C-70C195B7D1BB}"/>
              </a:ext>
            </a:extLst>
          </p:cNvPr>
          <p:cNvSpPr txBox="1"/>
          <p:nvPr/>
        </p:nvSpPr>
        <p:spPr>
          <a:xfrm>
            <a:off x="9258136" y="3560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mg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DA59A94-28EE-CA8D-6BFA-15913ECC7D76}"/>
              </a:ext>
            </a:extLst>
          </p:cNvPr>
          <p:cNvSpPr txBox="1"/>
          <p:nvPr/>
        </p:nvSpPr>
        <p:spPr>
          <a:xfrm>
            <a:off x="7538923" y="3560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mg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9F36BDD-70C7-40F5-C974-889AF6C51123}"/>
              </a:ext>
            </a:extLst>
          </p:cNvPr>
          <p:cNvSpPr txBox="1"/>
          <p:nvPr/>
        </p:nvSpPr>
        <p:spPr>
          <a:xfrm>
            <a:off x="10818094" y="3560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mg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6377DEE-D79F-08B4-7B2D-0CE488B7899C}"/>
              </a:ext>
            </a:extLst>
          </p:cNvPr>
          <p:cNvSpPr txBox="1"/>
          <p:nvPr/>
        </p:nvSpPr>
        <p:spPr>
          <a:xfrm>
            <a:off x="10038115" y="3560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mg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27F6E19D-A119-29C3-07C3-64EC0475E572}"/>
              </a:ext>
            </a:extLst>
          </p:cNvPr>
          <p:cNvSpPr txBox="1"/>
          <p:nvPr/>
        </p:nvSpPr>
        <p:spPr>
          <a:xfrm>
            <a:off x="7131079" y="587083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200 mg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765C3F8-418D-E113-15F5-F6416D67927F}"/>
              </a:ext>
            </a:extLst>
          </p:cNvPr>
          <p:cNvSpPr txBox="1"/>
          <p:nvPr/>
        </p:nvSpPr>
        <p:spPr>
          <a:xfrm>
            <a:off x="10091049" y="588532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300 mg</a:t>
            </a:r>
          </a:p>
        </p:txBody>
      </p:sp>
      <p:sp>
        <p:nvSpPr>
          <p:cNvPr id="57" name="Parentesi quadra chiusa 56">
            <a:extLst>
              <a:ext uri="{FF2B5EF4-FFF2-40B4-BE49-F238E27FC236}">
                <a16:creationId xmlns:a16="http://schemas.microsoft.com/office/drawing/2014/main" id="{2E7A84B5-267B-6C2E-8D9F-DE0CBC40CC36}"/>
              </a:ext>
            </a:extLst>
          </p:cNvPr>
          <p:cNvSpPr/>
          <p:nvPr/>
        </p:nvSpPr>
        <p:spPr>
          <a:xfrm rot="5400000">
            <a:off x="7528977" y="4043163"/>
            <a:ext cx="173871" cy="1296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Parentesi quadra chiusa 57">
            <a:extLst>
              <a:ext uri="{FF2B5EF4-FFF2-40B4-BE49-F238E27FC236}">
                <a16:creationId xmlns:a16="http://schemas.microsoft.com/office/drawing/2014/main" id="{371968E5-0FF7-F48A-181D-22732DC954E6}"/>
              </a:ext>
            </a:extLst>
          </p:cNvPr>
          <p:cNvSpPr/>
          <p:nvPr/>
        </p:nvSpPr>
        <p:spPr>
          <a:xfrm rot="5400000">
            <a:off x="10422796" y="3640750"/>
            <a:ext cx="173871" cy="2124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B2E324D-2548-0455-CF5C-162C8F55B9AA}"/>
              </a:ext>
            </a:extLst>
          </p:cNvPr>
          <p:cNvSpPr txBox="1"/>
          <p:nvPr/>
        </p:nvSpPr>
        <p:spPr>
          <a:xfrm>
            <a:off x="6981394" y="4749469"/>
            <a:ext cx="1281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Pesare insieme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88A10F4-B0EF-E923-81DB-353A59C138AB}"/>
              </a:ext>
            </a:extLst>
          </p:cNvPr>
          <p:cNvSpPr txBox="1"/>
          <p:nvPr/>
        </p:nvSpPr>
        <p:spPr>
          <a:xfrm>
            <a:off x="9891250" y="4749468"/>
            <a:ext cx="1281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Pesare insieme</a:t>
            </a: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4AF54051-FD5C-5459-2195-8BD99E1E86D3}"/>
              </a:ext>
            </a:extLst>
          </p:cNvPr>
          <p:cNvSpPr/>
          <p:nvPr/>
        </p:nvSpPr>
        <p:spPr>
          <a:xfrm>
            <a:off x="487140" y="3999417"/>
            <a:ext cx="684000" cy="68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7C2154D9-63C4-A583-94D9-BA6F7E25A527}"/>
              </a:ext>
            </a:extLst>
          </p:cNvPr>
          <p:cNvSpPr/>
          <p:nvPr/>
        </p:nvSpPr>
        <p:spPr>
          <a:xfrm>
            <a:off x="1822638" y="4028227"/>
            <a:ext cx="684000" cy="68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FE17D770-779B-ACA7-4713-582D19E33D93}"/>
              </a:ext>
            </a:extLst>
          </p:cNvPr>
          <p:cNvSpPr/>
          <p:nvPr/>
        </p:nvSpPr>
        <p:spPr>
          <a:xfrm>
            <a:off x="3154885" y="4027689"/>
            <a:ext cx="684000" cy="68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86A0B2EC-1903-28D7-1207-B4CD561D883C}"/>
              </a:ext>
            </a:extLst>
          </p:cNvPr>
          <p:cNvSpPr txBox="1"/>
          <p:nvPr/>
        </p:nvSpPr>
        <p:spPr>
          <a:xfrm>
            <a:off x="334153" y="352731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mg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4AAD968-CB19-53B1-E0AE-559E2547E6C5}"/>
              </a:ext>
            </a:extLst>
          </p:cNvPr>
          <p:cNvSpPr txBox="1"/>
          <p:nvPr/>
        </p:nvSpPr>
        <p:spPr>
          <a:xfrm>
            <a:off x="1669651" y="352731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200 mg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48B91EF-91F9-DF16-9764-0250B1CE1E6C}"/>
              </a:ext>
            </a:extLst>
          </p:cNvPr>
          <p:cNvSpPr txBox="1"/>
          <p:nvPr/>
        </p:nvSpPr>
        <p:spPr>
          <a:xfrm>
            <a:off x="3001898" y="354367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300 mg</a:t>
            </a:r>
          </a:p>
        </p:txBody>
      </p: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33391562-F373-3867-4B77-BBEB6EE125A3}"/>
              </a:ext>
            </a:extLst>
          </p:cNvPr>
          <p:cNvGrpSpPr/>
          <p:nvPr/>
        </p:nvGrpSpPr>
        <p:grpSpPr>
          <a:xfrm>
            <a:off x="717990" y="4170359"/>
            <a:ext cx="227057" cy="260400"/>
            <a:chOff x="4013371" y="6023334"/>
            <a:chExt cx="227057" cy="260400"/>
          </a:xfrm>
        </p:grpSpPr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9F386960-74E6-F4E3-73C6-6DBB320A21A9}"/>
                </a:ext>
              </a:extLst>
            </p:cNvPr>
            <p:cNvSpPr/>
            <p:nvPr/>
          </p:nvSpPr>
          <p:spPr>
            <a:xfrm>
              <a:off x="4013371" y="605667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AF01463D-218C-C304-E4A5-D0C92D815D98}"/>
                </a:ext>
              </a:extLst>
            </p:cNvPr>
            <p:cNvSpPr/>
            <p:nvPr/>
          </p:nvSpPr>
          <p:spPr>
            <a:xfrm>
              <a:off x="4122907" y="60233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A77BF1A3-28A7-7CE5-84AC-372D56C11214}"/>
                </a:ext>
              </a:extLst>
            </p:cNvPr>
            <p:cNvSpPr/>
            <p:nvPr/>
          </p:nvSpPr>
          <p:spPr>
            <a:xfrm>
              <a:off x="4132428" y="61757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0" name="Gruppo 89">
            <a:extLst>
              <a:ext uri="{FF2B5EF4-FFF2-40B4-BE49-F238E27FC236}">
                <a16:creationId xmlns:a16="http://schemas.microsoft.com/office/drawing/2014/main" id="{1456A431-9BC1-BB0F-1364-61F16AA6BA9A}"/>
              </a:ext>
            </a:extLst>
          </p:cNvPr>
          <p:cNvGrpSpPr/>
          <p:nvPr/>
        </p:nvGrpSpPr>
        <p:grpSpPr>
          <a:xfrm>
            <a:off x="1984126" y="4213002"/>
            <a:ext cx="341360" cy="322307"/>
            <a:chOff x="3108501" y="5880471"/>
            <a:chExt cx="341360" cy="322307"/>
          </a:xfrm>
        </p:grpSpPr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97238F27-3200-E4D1-4ACC-52AE5CBAEABE}"/>
                </a:ext>
              </a:extLst>
            </p:cNvPr>
            <p:cNvSpPr/>
            <p:nvPr/>
          </p:nvSpPr>
          <p:spPr>
            <a:xfrm>
              <a:off x="3108501" y="588047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3707A00E-DBB4-593F-31EA-5861FC304FD1}"/>
                </a:ext>
              </a:extLst>
            </p:cNvPr>
            <p:cNvSpPr/>
            <p:nvPr/>
          </p:nvSpPr>
          <p:spPr>
            <a:xfrm>
              <a:off x="3203749" y="593285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1186762C-1B01-CE2A-9B89-6FD6C3A55329}"/>
                </a:ext>
              </a:extLst>
            </p:cNvPr>
            <p:cNvSpPr/>
            <p:nvPr/>
          </p:nvSpPr>
          <p:spPr>
            <a:xfrm>
              <a:off x="3341861" y="597095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26FE22D3-45F0-DC6C-EC13-0E184206A056}"/>
                </a:ext>
              </a:extLst>
            </p:cNvPr>
            <p:cNvSpPr/>
            <p:nvPr/>
          </p:nvSpPr>
          <p:spPr>
            <a:xfrm>
              <a:off x="3265658" y="609477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48178407-5091-7590-CC64-EF9B6EB72B15}"/>
                </a:ext>
              </a:extLst>
            </p:cNvPr>
            <p:cNvSpPr/>
            <p:nvPr/>
          </p:nvSpPr>
          <p:spPr>
            <a:xfrm>
              <a:off x="3275179" y="590427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0566C59D-9204-AB57-95B1-C4B67B0108DC}"/>
                </a:ext>
              </a:extLst>
            </p:cNvPr>
            <p:cNvSpPr/>
            <p:nvPr/>
          </p:nvSpPr>
          <p:spPr>
            <a:xfrm>
              <a:off x="3156109" y="605666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2119E91B-2E9E-91C5-2495-071C6C2B2988}"/>
              </a:ext>
            </a:extLst>
          </p:cNvPr>
          <p:cNvGrpSpPr/>
          <p:nvPr/>
        </p:nvGrpSpPr>
        <p:grpSpPr>
          <a:xfrm>
            <a:off x="3294478" y="4145834"/>
            <a:ext cx="488962" cy="431858"/>
            <a:chOff x="1822637" y="5728071"/>
            <a:chExt cx="488962" cy="431858"/>
          </a:xfrm>
        </p:grpSpPr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A855F248-0DF2-D4C1-49B5-7B8EA11B6FFC}"/>
                </a:ext>
              </a:extLst>
            </p:cNvPr>
            <p:cNvSpPr/>
            <p:nvPr/>
          </p:nvSpPr>
          <p:spPr>
            <a:xfrm>
              <a:off x="1822637" y="580905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005B18D2-0FEA-D9ED-FAD3-2CF244F4AB3F}"/>
                </a:ext>
              </a:extLst>
            </p:cNvPr>
            <p:cNvSpPr/>
            <p:nvPr/>
          </p:nvSpPr>
          <p:spPr>
            <a:xfrm>
              <a:off x="1975037" y="596145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95E54537-C53F-233B-5695-B73E37FABDE3}"/>
                </a:ext>
              </a:extLst>
            </p:cNvPr>
            <p:cNvSpPr/>
            <p:nvPr/>
          </p:nvSpPr>
          <p:spPr>
            <a:xfrm>
              <a:off x="2055997" y="60424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1457EFC9-8006-B796-EA98-DA14F2ACA37E}"/>
                </a:ext>
              </a:extLst>
            </p:cNvPr>
            <p:cNvSpPr/>
            <p:nvPr/>
          </p:nvSpPr>
          <p:spPr>
            <a:xfrm>
              <a:off x="2051232" y="582333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Ovale 70">
              <a:extLst>
                <a:ext uri="{FF2B5EF4-FFF2-40B4-BE49-F238E27FC236}">
                  <a16:creationId xmlns:a16="http://schemas.microsoft.com/office/drawing/2014/main" id="{7B6F46AD-D886-F3E1-5024-721189A25F14}"/>
                </a:ext>
              </a:extLst>
            </p:cNvPr>
            <p:cNvSpPr/>
            <p:nvPr/>
          </p:nvSpPr>
          <p:spPr>
            <a:xfrm>
              <a:off x="1832154" y="601859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022B177D-685F-858A-A9BE-53A2CCF4DB89}"/>
                </a:ext>
              </a:extLst>
            </p:cNvPr>
            <p:cNvSpPr/>
            <p:nvPr/>
          </p:nvSpPr>
          <p:spPr>
            <a:xfrm>
              <a:off x="2132192" y="596144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73B38166-4AE7-E404-387E-FF75D105752A}"/>
                </a:ext>
              </a:extLst>
            </p:cNvPr>
            <p:cNvSpPr/>
            <p:nvPr/>
          </p:nvSpPr>
          <p:spPr>
            <a:xfrm>
              <a:off x="1955976" y="578522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C3A32399-0786-15BA-95F3-66FD0D272655}"/>
                </a:ext>
              </a:extLst>
            </p:cNvPr>
            <p:cNvSpPr/>
            <p:nvPr/>
          </p:nvSpPr>
          <p:spPr>
            <a:xfrm>
              <a:off x="1965499" y="605192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25D0C469-2823-8FA9-FBD7-AD3150756265}"/>
                </a:ext>
              </a:extLst>
            </p:cNvPr>
            <p:cNvSpPr/>
            <p:nvPr/>
          </p:nvSpPr>
          <p:spPr>
            <a:xfrm>
              <a:off x="1889296" y="590428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632B0BFF-6751-7F0C-0166-CB509F8876D5}"/>
                </a:ext>
              </a:extLst>
            </p:cNvPr>
            <p:cNvSpPr/>
            <p:nvPr/>
          </p:nvSpPr>
          <p:spPr>
            <a:xfrm>
              <a:off x="2041696" y="572807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17F271F7-D37C-4E21-38CF-284883BF5DCB}"/>
                </a:ext>
              </a:extLst>
            </p:cNvPr>
            <p:cNvSpPr/>
            <p:nvPr/>
          </p:nvSpPr>
          <p:spPr>
            <a:xfrm>
              <a:off x="2136926" y="602332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8521DA50-E27A-6346-266E-673DF5D3EFD4}"/>
                </a:ext>
              </a:extLst>
            </p:cNvPr>
            <p:cNvSpPr/>
            <p:nvPr/>
          </p:nvSpPr>
          <p:spPr>
            <a:xfrm>
              <a:off x="2203599" y="581853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1A1FC676-D06B-5439-06D8-A3D5EF0A134C}"/>
              </a:ext>
            </a:extLst>
          </p:cNvPr>
          <p:cNvSpPr txBox="1"/>
          <p:nvPr/>
        </p:nvSpPr>
        <p:spPr>
          <a:xfrm>
            <a:off x="21313" y="6489662"/>
            <a:ext cx="24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NB: sempre in triplicato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BA531C4-1DFA-1DA5-1809-794F1A8CD5CA}"/>
              </a:ext>
            </a:extLst>
          </p:cNvPr>
          <p:cNvSpPr txBox="1"/>
          <p:nvPr/>
        </p:nvSpPr>
        <p:spPr>
          <a:xfrm>
            <a:off x="2719479" y="2406108"/>
            <a:ext cx="377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ym typeface="Wingdings" pitchFamily="2" charset="2"/>
              </a:rPr>
              <a:t> Rilascio del principio dal </a:t>
            </a:r>
            <a:r>
              <a:rPr lang="it-IT" dirty="0" err="1">
                <a:sym typeface="Wingdings" pitchFamily="2" charset="2"/>
              </a:rPr>
              <a:t>cocristallo</a:t>
            </a:r>
            <a:endParaRPr lang="it-IT" dirty="0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3BE9D5E7-AC00-C053-D67F-3176E673FCBB}"/>
              </a:ext>
            </a:extLst>
          </p:cNvPr>
          <p:cNvSpPr txBox="1"/>
          <p:nvPr/>
        </p:nvSpPr>
        <p:spPr>
          <a:xfrm>
            <a:off x="401056" y="4903356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TOT </a:t>
            </a:r>
            <a:r>
              <a:rPr lang="it-IT" u="sng" dirty="0" err="1"/>
              <a:t>Phe:carv</a:t>
            </a:r>
            <a:r>
              <a:rPr lang="it-IT" u="sng" dirty="0"/>
              <a:t> 1,8 gr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2A9AD000-10DA-DE64-9A84-D376F4838E83}"/>
              </a:ext>
            </a:extLst>
          </p:cNvPr>
          <p:cNvSpPr txBox="1"/>
          <p:nvPr/>
        </p:nvSpPr>
        <p:spPr>
          <a:xfrm>
            <a:off x="5487831" y="6413841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TOT </a:t>
            </a:r>
            <a:r>
              <a:rPr lang="it-IT" u="sng" dirty="0" err="1"/>
              <a:t>Phe:carv</a:t>
            </a:r>
            <a:r>
              <a:rPr lang="it-IT" u="sng" dirty="0"/>
              <a:t> 3 gr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370152" y="679617"/>
            <a:ext cx="11633841" cy="1486586"/>
            <a:chOff x="370152" y="679617"/>
            <a:chExt cx="11633841" cy="1486586"/>
          </a:xfrm>
        </p:grpSpPr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B8D50609-F892-7C9E-3FE3-7F32BF70F52C}"/>
                </a:ext>
              </a:extLst>
            </p:cNvPr>
            <p:cNvGrpSpPr/>
            <p:nvPr/>
          </p:nvGrpSpPr>
          <p:grpSpPr>
            <a:xfrm>
              <a:off x="370152" y="679617"/>
              <a:ext cx="11633841" cy="1486586"/>
              <a:chOff x="370152" y="914400"/>
              <a:chExt cx="11633841" cy="1486586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AC4D9AE-83BA-66B7-3A5D-39A130B4AF31}"/>
                  </a:ext>
                </a:extLst>
              </p:cNvPr>
              <p:cNvSpPr txBox="1"/>
              <p:nvPr/>
            </p:nvSpPr>
            <p:spPr>
              <a:xfrm>
                <a:off x="457200" y="914400"/>
                <a:ext cx="1365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Tempistiche:</a:t>
                </a:r>
              </a:p>
            </p:txBody>
          </p:sp>
          <p:sp>
            <p:nvSpPr>
              <p:cNvPr id="8" name="Freccia destra 7">
                <a:extLst>
                  <a:ext uri="{FF2B5EF4-FFF2-40B4-BE49-F238E27FC236}">
                    <a16:creationId xmlns:a16="http://schemas.microsoft.com/office/drawing/2014/main" id="{372EF866-5ADC-E703-9894-119665691CBF}"/>
                  </a:ext>
                </a:extLst>
              </p:cNvPr>
              <p:cNvSpPr/>
              <p:nvPr/>
            </p:nvSpPr>
            <p:spPr>
              <a:xfrm>
                <a:off x="560173" y="1283732"/>
                <a:ext cx="11071654" cy="2766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F3F12A9-60A1-26E6-C99F-7173F2FC72E9}"/>
                  </a:ext>
                </a:extLst>
              </p:cNvPr>
              <p:cNvSpPr txBox="1"/>
              <p:nvPr/>
            </p:nvSpPr>
            <p:spPr>
              <a:xfrm>
                <a:off x="8948204" y="1661640"/>
                <a:ext cx="103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4 mesi  </a:t>
                </a: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8D63181-09B9-D377-158B-EF1A8F0BFE2F}"/>
                  </a:ext>
                </a:extLst>
              </p:cNvPr>
              <p:cNvSpPr txBox="1"/>
              <p:nvPr/>
            </p:nvSpPr>
            <p:spPr>
              <a:xfrm>
                <a:off x="3845173" y="1661640"/>
                <a:ext cx="891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4sett  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94EB0C1-587F-E547-1961-18E0D9C7CDED}"/>
                  </a:ext>
                </a:extLst>
              </p:cNvPr>
              <p:cNvSpPr txBox="1"/>
              <p:nvPr/>
            </p:nvSpPr>
            <p:spPr>
              <a:xfrm>
                <a:off x="2309216" y="1661640"/>
                <a:ext cx="891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2sett  </a:t>
                </a:r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1F809DA-CED5-9584-295C-941B652DC835}"/>
                  </a:ext>
                </a:extLst>
              </p:cNvPr>
              <p:cNvSpPr txBox="1"/>
              <p:nvPr/>
            </p:nvSpPr>
            <p:spPr>
              <a:xfrm>
                <a:off x="1449216" y="1661640"/>
                <a:ext cx="786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1sett</a:t>
                </a:r>
              </a:p>
            </p:txBody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891ED0-CDF3-ACF1-B7F1-6966556E2F7F}"/>
                  </a:ext>
                </a:extLst>
              </p:cNvPr>
              <p:cNvSpPr txBox="1"/>
              <p:nvPr/>
            </p:nvSpPr>
            <p:spPr>
              <a:xfrm>
                <a:off x="370152" y="2031654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1giorno</a:t>
                </a:r>
              </a:p>
            </p:txBody>
          </p:sp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9A59581-9E91-04D2-3B93-523A50E3CD3F}"/>
                  </a:ext>
                </a:extLst>
              </p:cNvPr>
              <p:cNvSpPr txBox="1"/>
              <p:nvPr/>
            </p:nvSpPr>
            <p:spPr>
              <a:xfrm>
                <a:off x="370858" y="166164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t0</a:t>
                </a:r>
              </a:p>
            </p:txBody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C4E35CB-48FB-D9A1-FBB8-E0914D43358B}"/>
                  </a:ext>
                </a:extLst>
              </p:cNvPr>
              <p:cNvSpPr txBox="1"/>
              <p:nvPr/>
            </p:nvSpPr>
            <p:spPr>
              <a:xfrm>
                <a:off x="5266151" y="1661640"/>
                <a:ext cx="891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6sett  </a:t>
                </a:r>
              </a:p>
            </p:txBody>
          </p:sp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B8F33C9-BD86-D7DC-2D01-CF7BF2A7FC48}"/>
                  </a:ext>
                </a:extLst>
              </p:cNvPr>
              <p:cNvSpPr txBox="1"/>
              <p:nvPr/>
            </p:nvSpPr>
            <p:spPr>
              <a:xfrm>
                <a:off x="10971338" y="1661640"/>
                <a:ext cx="103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6 mesi  </a:t>
                </a:r>
              </a:p>
            </p:txBody>
          </p: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1B868F0-EDD8-0591-1001-A2C56E077B46}"/>
                  </a:ext>
                </a:extLst>
              </p:cNvPr>
              <p:cNvSpPr txBox="1"/>
              <p:nvPr/>
            </p:nvSpPr>
            <p:spPr>
              <a:xfrm>
                <a:off x="6767739" y="1661640"/>
                <a:ext cx="103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2 mesi  </a:t>
                </a:r>
              </a:p>
            </p:txBody>
          </p:sp>
          <p:cxnSp>
            <p:nvCxnSpPr>
              <p:cNvPr id="21" name="Connettore 1 20">
                <a:extLst>
                  <a:ext uri="{FF2B5EF4-FFF2-40B4-BE49-F238E27FC236}">
                    <a16:creationId xmlns:a16="http://schemas.microsoft.com/office/drawing/2014/main" id="{144DED98-F6DD-AEE2-E9A7-BC85CA9F8744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889686" y="1422058"/>
                <a:ext cx="0" cy="6095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1 21">
                <a:extLst>
                  <a:ext uri="{FF2B5EF4-FFF2-40B4-BE49-F238E27FC236}">
                    <a16:creationId xmlns:a16="http://schemas.microsoft.com/office/drawing/2014/main" id="{17D26C49-1B6F-B502-BDDE-7C1677467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22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>
                <a:extLst>
                  <a:ext uri="{FF2B5EF4-FFF2-40B4-BE49-F238E27FC236}">
                    <a16:creationId xmlns:a16="http://schemas.microsoft.com/office/drawing/2014/main" id="{3EB09776-70CF-65FC-A7FF-75653DC3C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9217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1 29">
                <a:extLst>
                  <a:ext uri="{FF2B5EF4-FFF2-40B4-BE49-F238E27FC236}">
                    <a16:creationId xmlns:a16="http://schemas.microsoft.com/office/drawing/2014/main" id="{F2BA4253-01A0-FD22-061C-EA6F1D921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0280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1 30">
                <a:extLst>
                  <a:ext uri="{FF2B5EF4-FFF2-40B4-BE49-F238E27FC236}">
                    <a16:creationId xmlns:a16="http://schemas.microsoft.com/office/drawing/2014/main" id="{6A1563A4-6157-521B-C961-C16718D5A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9970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1 31">
                <a:extLst>
                  <a:ext uri="{FF2B5EF4-FFF2-40B4-BE49-F238E27FC236}">
                    <a16:creationId xmlns:a16="http://schemas.microsoft.com/office/drawing/2014/main" id="{590BB78C-87F8-63C9-E83E-47DA294E1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749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1 32">
                <a:extLst>
                  <a:ext uri="{FF2B5EF4-FFF2-40B4-BE49-F238E27FC236}">
                    <a16:creationId xmlns:a16="http://schemas.microsoft.com/office/drawing/2014/main" id="{144767EB-AADD-70D8-4D42-FFD45C82C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4066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1 33">
                <a:extLst>
                  <a:ext uri="{FF2B5EF4-FFF2-40B4-BE49-F238E27FC236}">
                    <a16:creationId xmlns:a16="http://schemas.microsoft.com/office/drawing/2014/main" id="{E7E5011F-E577-57AC-1749-B3BCF729A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443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ttore 1 32">
              <a:extLst>
                <a:ext uri="{FF2B5EF4-FFF2-40B4-BE49-F238E27FC236}">
                  <a16:creationId xmlns:a16="http://schemas.microsoft.com/office/drawing/2014/main" id="{144767EB-AADD-70D8-4D42-FFD45C82C5C6}"/>
                </a:ext>
              </a:extLst>
            </p:cNvPr>
            <p:cNvCxnSpPr>
              <a:cxnSpLocks/>
            </p:cNvCxnSpPr>
            <p:nvPr/>
          </p:nvCxnSpPr>
          <p:spPr>
            <a:xfrm>
              <a:off x="8342073" y="1232316"/>
              <a:ext cx="0" cy="2310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32">
              <a:extLst>
                <a:ext uri="{FF2B5EF4-FFF2-40B4-BE49-F238E27FC236}">
                  <a16:creationId xmlns:a16="http://schemas.microsoft.com/office/drawing/2014/main" id="{144767EB-AADD-70D8-4D42-FFD45C82C5C6}"/>
                </a:ext>
              </a:extLst>
            </p:cNvPr>
            <p:cNvCxnSpPr>
              <a:cxnSpLocks/>
            </p:cNvCxnSpPr>
            <p:nvPr/>
          </p:nvCxnSpPr>
          <p:spPr>
            <a:xfrm>
              <a:off x="10543081" y="1232316"/>
              <a:ext cx="0" cy="2310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1F3F12A9-60A1-26E6-C99F-7173F2FC72E9}"/>
                </a:ext>
              </a:extLst>
            </p:cNvPr>
            <p:cNvSpPr txBox="1"/>
            <p:nvPr/>
          </p:nvSpPr>
          <p:spPr>
            <a:xfrm>
              <a:off x="7931469" y="1418230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 </a:t>
              </a:r>
              <a:r>
                <a:rPr lang="it-IT" dirty="0" smtClean="0"/>
                <a:t>3 </a:t>
              </a:r>
              <a:r>
                <a:rPr lang="it-IT" dirty="0"/>
                <a:t>mesi  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1F3F12A9-60A1-26E6-C99F-7173F2FC72E9}"/>
                </a:ext>
              </a:extLst>
            </p:cNvPr>
            <p:cNvSpPr txBox="1"/>
            <p:nvPr/>
          </p:nvSpPr>
          <p:spPr>
            <a:xfrm>
              <a:off x="10015706" y="1430290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 5</a:t>
              </a:r>
              <a:r>
                <a:rPr lang="it-IT" dirty="0" smtClean="0"/>
                <a:t> </a:t>
              </a:r>
              <a:r>
                <a:rPr lang="it-IT" dirty="0"/>
                <a:t>mesi  </a:t>
              </a:r>
            </a:p>
          </p:txBody>
        </p:sp>
      </p:grp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5226521" y="3906520"/>
            <a:ext cx="38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1A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1B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1C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6481846" y="3918580"/>
            <a:ext cx="38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2A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2B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2C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6670783" y="5161921"/>
            <a:ext cx="38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3A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3B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3C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8967586" y="3934153"/>
            <a:ext cx="38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4A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4B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4C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9629627" y="5190899"/>
            <a:ext cx="38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5A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5B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5C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75139" y="3954299"/>
            <a:ext cx="38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6A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6B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6C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1432320" y="3985278"/>
            <a:ext cx="38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7A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7B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7C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2771666" y="3988153"/>
            <a:ext cx="38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8A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8B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8C</a:t>
            </a:r>
            <a:endParaRPr lang="it-IT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A51619-9D05-C3F8-D28E-2410CD475F8C}"/>
              </a:ext>
            </a:extLst>
          </p:cNvPr>
          <p:cNvSpPr txBox="1"/>
          <p:nvPr/>
        </p:nvSpPr>
        <p:spPr>
          <a:xfrm>
            <a:off x="5118740" y="259493"/>
            <a:ext cx="200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GRAVIMETRIA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6D2BCDE-6B95-E021-0F1D-B8A43FDC9DEF}"/>
              </a:ext>
            </a:extLst>
          </p:cNvPr>
          <p:cNvSpPr txBox="1"/>
          <p:nvPr/>
        </p:nvSpPr>
        <p:spPr>
          <a:xfrm>
            <a:off x="453058" y="2385848"/>
            <a:ext cx="216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In ambiente chiuso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B26814-7148-2BEE-BCBD-74D7B0B441DC}"/>
              </a:ext>
            </a:extLst>
          </p:cNvPr>
          <p:cNvSpPr/>
          <p:nvPr/>
        </p:nvSpPr>
        <p:spPr>
          <a:xfrm>
            <a:off x="466244" y="2385848"/>
            <a:ext cx="2162432" cy="406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1A1FC676-D06B-5439-06D8-A3D5EF0A134C}"/>
              </a:ext>
            </a:extLst>
          </p:cNvPr>
          <p:cNvSpPr txBox="1"/>
          <p:nvPr/>
        </p:nvSpPr>
        <p:spPr>
          <a:xfrm>
            <a:off x="21313" y="6489662"/>
            <a:ext cx="24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NB: sempre in triplicato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BA531C4-1DFA-1DA5-1809-794F1A8CD5CA}"/>
              </a:ext>
            </a:extLst>
          </p:cNvPr>
          <p:cNvSpPr txBox="1"/>
          <p:nvPr/>
        </p:nvSpPr>
        <p:spPr>
          <a:xfrm>
            <a:off x="2740280" y="2262737"/>
            <a:ext cx="41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it-IT" dirty="0">
                <a:sym typeface="Wingdings" pitchFamily="2" charset="2"/>
              </a:rPr>
              <a:t>Valutazione della saturazione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it-IT" dirty="0">
                <a:sym typeface="Wingdings" pitchFamily="2" charset="2"/>
              </a:rPr>
              <a:t>Simulazione apertura chiusura armadio</a:t>
            </a:r>
            <a:endParaRPr lang="it-IT" dirty="0"/>
          </a:p>
        </p:txBody>
      </p:sp>
      <p:pic>
        <p:nvPicPr>
          <p:cNvPr id="1026" name="Picture 2" descr="Glass Vials - Ompi - Stevanato Group">
            <a:extLst>
              <a:ext uri="{FF2B5EF4-FFF2-40B4-BE49-F238E27FC236}">
                <a16:creationId xmlns:a16="http://schemas.microsoft.com/office/drawing/2014/main" id="{0CA9DE76-785E-92E6-89DB-CDFE9BA1D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36876" r="63558" b="15339"/>
          <a:stretch/>
        </p:blipFill>
        <p:spPr bwMode="auto">
          <a:xfrm>
            <a:off x="1406182" y="3546703"/>
            <a:ext cx="829147" cy="13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lass Vials - Ompi - Stevanato Group">
            <a:extLst>
              <a:ext uri="{FF2B5EF4-FFF2-40B4-BE49-F238E27FC236}">
                <a16:creationId xmlns:a16="http://schemas.microsoft.com/office/drawing/2014/main" id="{C1DDE89B-5FD3-37EE-A62E-535D555F5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0" t="27850" r="34513" b="16685"/>
          <a:stretch/>
        </p:blipFill>
        <p:spPr bwMode="auto">
          <a:xfrm>
            <a:off x="2371980" y="3310288"/>
            <a:ext cx="829147" cy="158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CAD410-2854-355A-2D5A-EE8A4DDBAC54}"/>
              </a:ext>
            </a:extLst>
          </p:cNvPr>
          <p:cNvSpPr txBox="1"/>
          <p:nvPr/>
        </p:nvSpPr>
        <p:spPr>
          <a:xfrm>
            <a:off x="4164273" y="3491231"/>
            <a:ext cx="459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Preparazione di </a:t>
            </a:r>
            <a:r>
              <a:rPr lang="it-IT" dirty="0" err="1"/>
              <a:t>vial</a:t>
            </a:r>
            <a:r>
              <a:rPr lang="it-IT" dirty="0"/>
              <a:t> diverse per ogni tempistica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839D0C-7592-78BB-E2B3-F6AF17E5B494}"/>
              </a:ext>
            </a:extLst>
          </p:cNvPr>
          <p:cNvSpPr txBox="1"/>
          <p:nvPr/>
        </p:nvSpPr>
        <p:spPr>
          <a:xfrm>
            <a:off x="1379768" y="491215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150 </a:t>
            </a:r>
            <a:r>
              <a:rPr lang="it-IT" dirty="0"/>
              <a:t>mg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3B4B17-17AA-2044-A89C-26D34FDB83B5}"/>
              </a:ext>
            </a:extLst>
          </p:cNvPr>
          <p:cNvSpPr txBox="1"/>
          <p:nvPr/>
        </p:nvSpPr>
        <p:spPr>
          <a:xfrm>
            <a:off x="2361052" y="491215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150 </a:t>
            </a:r>
            <a:r>
              <a:rPr lang="it-IT" dirty="0"/>
              <a:t>mg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6FA234-F9EB-39C8-2DFD-9FB03B9FFEBA}"/>
              </a:ext>
            </a:extLst>
          </p:cNvPr>
          <p:cNvSpPr txBox="1"/>
          <p:nvPr/>
        </p:nvSpPr>
        <p:spPr>
          <a:xfrm>
            <a:off x="4164273" y="3961818"/>
            <a:ext cx="6053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Protocollo:</a:t>
            </a:r>
          </a:p>
          <a:p>
            <a:r>
              <a:rPr lang="it-IT" dirty="0"/>
              <a:t>      peso della </a:t>
            </a:r>
            <a:r>
              <a:rPr lang="it-IT" dirty="0" err="1"/>
              <a:t>vial</a:t>
            </a:r>
            <a:r>
              <a:rPr lang="it-IT" dirty="0"/>
              <a:t> chiusa</a:t>
            </a:r>
          </a:p>
          <a:p>
            <a:r>
              <a:rPr lang="it-IT" dirty="0"/>
              <a:t>      apertura per 5 min</a:t>
            </a:r>
          </a:p>
          <a:p>
            <a:r>
              <a:rPr lang="it-IT" dirty="0"/>
              <a:t>      peso </a:t>
            </a:r>
            <a:r>
              <a:rPr lang="it-IT" dirty="0" err="1"/>
              <a:t>vial</a:t>
            </a:r>
            <a:r>
              <a:rPr lang="it-IT" dirty="0"/>
              <a:t> aperta + tappo</a:t>
            </a:r>
          </a:p>
          <a:p>
            <a:r>
              <a:rPr lang="it-IT" dirty="0"/>
              <a:t>      chiusura </a:t>
            </a:r>
            <a:r>
              <a:rPr lang="it-IT" dirty="0" err="1"/>
              <a:t>vial</a:t>
            </a:r>
            <a:r>
              <a:rPr lang="it-IT" dirty="0"/>
              <a:t> e stesso procedimento per il tempo successivo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3C98F54-C7A4-BFFB-C3BF-226D806D8F42}"/>
              </a:ext>
            </a:extLst>
          </p:cNvPr>
          <p:cNvSpPr txBox="1"/>
          <p:nvPr/>
        </p:nvSpPr>
        <p:spPr>
          <a:xfrm>
            <a:off x="388620" y="5526180"/>
            <a:ext cx="194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TOT </a:t>
            </a:r>
            <a:r>
              <a:rPr lang="it-IT" u="sng" dirty="0" err="1"/>
              <a:t>Phe:carv</a:t>
            </a:r>
            <a:r>
              <a:rPr lang="it-IT" u="sng" dirty="0"/>
              <a:t> </a:t>
            </a:r>
            <a:r>
              <a:rPr lang="it-IT" u="sng" dirty="0" smtClean="0"/>
              <a:t>12 </a:t>
            </a:r>
            <a:r>
              <a:rPr lang="it-IT" u="sng" dirty="0"/>
              <a:t>gr</a:t>
            </a:r>
          </a:p>
        </p:txBody>
      </p:sp>
      <p:grpSp>
        <p:nvGrpSpPr>
          <p:cNvPr id="35" name="Gruppo 34"/>
          <p:cNvGrpSpPr/>
          <p:nvPr/>
        </p:nvGrpSpPr>
        <p:grpSpPr>
          <a:xfrm>
            <a:off x="370152" y="679617"/>
            <a:ext cx="11633841" cy="1486586"/>
            <a:chOff x="370152" y="679617"/>
            <a:chExt cx="11633841" cy="1486586"/>
          </a:xfrm>
        </p:grpSpPr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B8D50609-F892-7C9E-3FE3-7F32BF70F52C}"/>
                </a:ext>
              </a:extLst>
            </p:cNvPr>
            <p:cNvGrpSpPr/>
            <p:nvPr/>
          </p:nvGrpSpPr>
          <p:grpSpPr>
            <a:xfrm>
              <a:off x="370152" y="679617"/>
              <a:ext cx="11633841" cy="1486586"/>
              <a:chOff x="370152" y="914400"/>
              <a:chExt cx="11633841" cy="1486586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5AC4D9AE-83BA-66B7-3A5D-39A130B4AF31}"/>
                  </a:ext>
                </a:extLst>
              </p:cNvPr>
              <p:cNvSpPr txBox="1"/>
              <p:nvPr/>
            </p:nvSpPr>
            <p:spPr>
              <a:xfrm>
                <a:off x="457200" y="914400"/>
                <a:ext cx="1365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Tempistiche:</a:t>
                </a:r>
              </a:p>
            </p:txBody>
          </p:sp>
          <p:sp>
            <p:nvSpPr>
              <p:cNvPr id="45" name="Freccia destra 7">
                <a:extLst>
                  <a:ext uri="{FF2B5EF4-FFF2-40B4-BE49-F238E27FC236}">
                    <a16:creationId xmlns:a16="http://schemas.microsoft.com/office/drawing/2014/main" id="{372EF866-5ADC-E703-9894-119665691CBF}"/>
                  </a:ext>
                </a:extLst>
              </p:cNvPr>
              <p:cNvSpPr/>
              <p:nvPr/>
            </p:nvSpPr>
            <p:spPr>
              <a:xfrm>
                <a:off x="560173" y="1283732"/>
                <a:ext cx="11071654" cy="2766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F3F12A9-60A1-26E6-C99F-7173F2FC72E9}"/>
                  </a:ext>
                </a:extLst>
              </p:cNvPr>
              <p:cNvSpPr txBox="1"/>
              <p:nvPr/>
            </p:nvSpPr>
            <p:spPr>
              <a:xfrm>
                <a:off x="8948204" y="1661640"/>
                <a:ext cx="103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4 mesi  </a:t>
                </a:r>
              </a:p>
            </p:txBody>
          </p: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98D63181-09B9-D377-158B-EF1A8F0BFE2F}"/>
                  </a:ext>
                </a:extLst>
              </p:cNvPr>
              <p:cNvSpPr txBox="1"/>
              <p:nvPr/>
            </p:nvSpPr>
            <p:spPr>
              <a:xfrm>
                <a:off x="3845173" y="1661640"/>
                <a:ext cx="891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4sett  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894EB0C1-587F-E547-1961-18E0D9C7CDED}"/>
                  </a:ext>
                </a:extLst>
              </p:cNvPr>
              <p:cNvSpPr txBox="1"/>
              <p:nvPr/>
            </p:nvSpPr>
            <p:spPr>
              <a:xfrm>
                <a:off x="2309216" y="1661640"/>
                <a:ext cx="891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2sett  </a:t>
                </a:r>
              </a:p>
            </p:txBody>
          </p: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1F809DA-CED5-9584-295C-941B652DC835}"/>
                  </a:ext>
                </a:extLst>
              </p:cNvPr>
              <p:cNvSpPr txBox="1"/>
              <p:nvPr/>
            </p:nvSpPr>
            <p:spPr>
              <a:xfrm>
                <a:off x="1449216" y="1661640"/>
                <a:ext cx="786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1sett</a:t>
                </a:r>
              </a:p>
            </p:txBody>
          </p: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B1891ED0-CDF3-ACF1-B7F1-6966556E2F7F}"/>
                  </a:ext>
                </a:extLst>
              </p:cNvPr>
              <p:cNvSpPr txBox="1"/>
              <p:nvPr/>
            </p:nvSpPr>
            <p:spPr>
              <a:xfrm>
                <a:off x="370152" y="2031654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1giorno</a:t>
                </a:r>
              </a:p>
            </p:txBody>
          </p:sp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49A59581-9E91-04D2-3B93-523A50E3CD3F}"/>
                  </a:ext>
                </a:extLst>
              </p:cNvPr>
              <p:cNvSpPr txBox="1"/>
              <p:nvPr/>
            </p:nvSpPr>
            <p:spPr>
              <a:xfrm>
                <a:off x="370858" y="166164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t0</a:t>
                </a:r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BC4E35CB-48FB-D9A1-FBB8-E0914D43358B}"/>
                  </a:ext>
                </a:extLst>
              </p:cNvPr>
              <p:cNvSpPr txBox="1"/>
              <p:nvPr/>
            </p:nvSpPr>
            <p:spPr>
              <a:xfrm>
                <a:off x="5266151" y="1661640"/>
                <a:ext cx="891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6sett  </a:t>
                </a:r>
              </a:p>
            </p:txBody>
          </p: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2B8F33C9-BD86-D7DC-2D01-CF7BF2A7FC48}"/>
                  </a:ext>
                </a:extLst>
              </p:cNvPr>
              <p:cNvSpPr txBox="1"/>
              <p:nvPr/>
            </p:nvSpPr>
            <p:spPr>
              <a:xfrm>
                <a:off x="10971338" y="1661640"/>
                <a:ext cx="103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6 mesi  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D1B868F0-EDD8-0591-1001-A2C56E077B46}"/>
                  </a:ext>
                </a:extLst>
              </p:cNvPr>
              <p:cNvSpPr txBox="1"/>
              <p:nvPr/>
            </p:nvSpPr>
            <p:spPr>
              <a:xfrm>
                <a:off x="6767739" y="1661640"/>
                <a:ext cx="103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 2 mesi  </a:t>
                </a:r>
              </a:p>
            </p:txBody>
          </p:sp>
          <p:cxnSp>
            <p:nvCxnSpPr>
              <p:cNvPr id="55" name="Connettore 1 20">
                <a:extLst>
                  <a:ext uri="{FF2B5EF4-FFF2-40B4-BE49-F238E27FC236}">
                    <a16:creationId xmlns:a16="http://schemas.microsoft.com/office/drawing/2014/main" id="{144DED98-F6DD-AEE2-E9A7-BC85CA9F8744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889686" y="1422058"/>
                <a:ext cx="0" cy="6095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21">
                <a:extLst>
                  <a:ext uri="{FF2B5EF4-FFF2-40B4-BE49-F238E27FC236}">
                    <a16:creationId xmlns:a16="http://schemas.microsoft.com/office/drawing/2014/main" id="{17D26C49-1B6F-B502-BDDE-7C1677467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22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1 28">
                <a:extLst>
                  <a:ext uri="{FF2B5EF4-FFF2-40B4-BE49-F238E27FC236}">
                    <a16:creationId xmlns:a16="http://schemas.microsoft.com/office/drawing/2014/main" id="{3EB09776-70CF-65FC-A7FF-75653DC3C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9217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29">
                <a:extLst>
                  <a:ext uri="{FF2B5EF4-FFF2-40B4-BE49-F238E27FC236}">
                    <a16:creationId xmlns:a16="http://schemas.microsoft.com/office/drawing/2014/main" id="{F2BA4253-01A0-FD22-061C-EA6F1D921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0280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1 30">
                <a:extLst>
                  <a:ext uri="{FF2B5EF4-FFF2-40B4-BE49-F238E27FC236}">
                    <a16:creationId xmlns:a16="http://schemas.microsoft.com/office/drawing/2014/main" id="{6A1563A4-6157-521B-C961-C16718D5A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9970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31">
                <a:extLst>
                  <a:ext uri="{FF2B5EF4-FFF2-40B4-BE49-F238E27FC236}">
                    <a16:creationId xmlns:a16="http://schemas.microsoft.com/office/drawing/2014/main" id="{590BB78C-87F8-63C9-E83E-47DA294E1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749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32">
                <a:extLst>
                  <a:ext uri="{FF2B5EF4-FFF2-40B4-BE49-F238E27FC236}">
                    <a16:creationId xmlns:a16="http://schemas.microsoft.com/office/drawing/2014/main" id="{144767EB-AADD-70D8-4D42-FFD45C82C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4066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ttore 1 33">
                <a:extLst>
                  <a:ext uri="{FF2B5EF4-FFF2-40B4-BE49-F238E27FC236}">
                    <a16:creationId xmlns:a16="http://schemas.microsoft.com/office/drawing/2014/main" id="{E7E5011F-E577-57AC-1749-B3BCF729A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443" y="1452612"/>
                <a:ext cx="0" cy="2310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onnettore 1 32">
              <a:extLst>
                <a:ext uri="{FF2B5EF4-FFF2-40B4-BE49-F238E27FC236}">
                  <a16:creationId xmlns:a16="http://schemas.microsoft.com/office/drawing/2014/main" id="{144767EB-AADD-70D8-4D42-FFD45C82C5C6}"/>
                </a:ext>
              </a:extLst>
            </p:cNvPr>
            <p:cNvCxnSpPr>
              <a:cxnSpLocks/>
            </p:cNvCxnSpPr>
            <p:nvPr/>
          </p:nvCxnSpPr>
          <p:spPr>
            <a:xfrm>
              <a:off x="8342073" y="1232316"/>
              <a:ext cx="0" cy="2310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32">
              <a:extLst>
                <a:ext uri="{FF2B5EF4-FFF2-40B4-BE49-F238E27FC236}">
                  <a16:creationId xmlns:a16="http://schemas.microsoft.com/office/drawing/2014/main" id="{144767EB-AADD-70D8-4D42-FFD45C82C5C6}"/>
                </a:ext>
              </a:extLst>
            </p:cNvPr>
            <p:cNvCxnSpPr>
              <a:cxnSpLocks/>
            </p:cNvCxnSpPr>
            <p:nvPr/>
          </p:nvCxnSpPr>
          <p:spPr>
            <a:xfrm>
              <a:off x="10543081" y="1232316"/>
              <a:ext cx="0" cy="2310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F3F12A9-60A1-26E6-C99F-7173F2FC72E9}"/>
                </a:ext>
              </a:extLst>
            </p:cNvPr>
            <p:cNvSpPr txBox="1"/>
            <p:nvPr/>
          </p:nvSpPr>
          <p:spPr>
            <a:xfrm>
              <a:off x="7931469" y="1418230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 </a:t>
              </a:r>
              <a:r>
                <a:rPr lang="it-IT" dirty="0" smtClean="0"/>
                <a:t>3 </a:t>
              </a:r>
              <a:r>
                <a:rPr lang="it-IT" dirty="0"/>
                <a:t>mesi  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F3F12A9-60A1-26E6-C99F-7173F2FC72E9}"/>
                </a:ext>
              </a:extLst>
            </p:cNvPr>
            <p:cNvSpPr txBox="1"/>
            <p:nvPr/>
          </p:nvSpPr>
          <p:spPr>
            <a:xfrm>
              <a:off x="10015706" y="1430290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 5</a:t>
              </a:r>
              <a:r>
                <a:rPr lang="it-IT" dirty="0" smtClean="0"/>
                <a:t> </a:t>
              </a:r>
              <a:r>
                <a:rPr lang="it-IT" dirty="0"/>
                <a:t>mesi  </a:t>
              </a: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1495863" y="3033289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V=20mL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2408762" y="300560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V=40mL</a:t>
            </a:r>
            <a:endParaRPr lang="it-IT" sz="12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598005" y="3876420"/>
            <a:ext cx="898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Da9 a19A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Da9 a19</a:t>
            </a:r>
            <a:r>
              <a:rPr lang="it-IT" sz="1400" b="1" dirty="0" smtClean="0">
                <a:solidFill>
                  <a:srgbClr val="FF0000"/>
                </a:solidFill>
              </a:rPr>
              <a:t>B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Da9 a19C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3156577" y="3876420"/>
            <a:ext cx="989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Da20 a30A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Da20 a30B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Da20 a30C</a:t>
            </a:r>
            <a:endParaRPr lang="it-IT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3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A51619-9D05-C3F8-D28E-2410CD475F8C}"/>
              </a:ext>
            </a:extLst>
          </p:cNvPr>
          <p:cNvSpPr txBox="1"/>
          <p:nvPr/>
        </p:nvSpPr>
        <p:spPr>
          <a:xfrm>
            <a:off x="4097804" y="164541"/>
            <a:ext cx="320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GRAVIMETRIA: Risultati</a:t>
            </a:r>
            <a:endParaRPr lang="it-IT" sz="2400" b="1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6D2BCDE-6B95-E021-0F1D-B8A43FDC9DEF}"/>
              </a:ext>
            </a:extLst>
          </p:cNvPr>
          <p:cNvSpPr txBox="1"/>
          <p:nvPr/>
        </p:nvSpPr>
        <p:spPr>
          <a:xfrm>
            <a:off x="252596" y="636513"/>
            <a:ext cx="2188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In ambiente aperto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CA3966F-9A18-5DDA-DA52-050E567A509C}"/>
              </a:ext>
            </a:extLst>
          </p:cNvPr>
          <p:cNvSpPr txBox="1"/>
          <p:nvPr/>
        </p:nvSpPr>
        <p:spPr>
          <a:xfrm>
            <a:off x="280463" y="1283500"/>
            <a:ext cx="693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Phe:carv</a:t>
            </a:r>
            <a:r>
              <a:rPr lang="it-IT" dirty="0"/>
              <a:t> copre tutta la superficie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u="sng" dirty="0">
                <a:solidFill>
                  <a:srgbClr val="FF0000"/>
                </a:solidFill>
              </a:rPr>
              <a:t>Correlazione superficie/quantità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B26814-7148-2BEE-BCBD-74D7B0B441DC}"/>
              </a:ext>
            </a:extLst>
          </p:cNvPr>
          <p:cNvSpPr/>
          <p:nvPr/>
        </p:nvSpPr>
        <p:spPr>
          <a:xfrm>
            <a:off x="265782" y="636513"/>
            <a:ext cx="2162432" cy="406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BA531C4-1DFA-1DA5-1809-794F1A8CD5CA}"/>
              </a:ext>
            </a:extLst>
          </p:cNvPr>
          <p:cNvSpPr txBox="1"/>
          <p:nvPr/>
        </p:nvSpPr>
        <p:spPr>
          <a:xfrm>
            <a:off x="2519017" y="656773"/>
            <a:ext cx="377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ym typeface="Wingdings" pitchFamily="2" charset="2"/>
              </a:rPr>
              <a:t> Rilascio del principio dal </a:t>
            </a:r>
            <a:r>
              <a:rPr lang="it-IT" dirty="0" err="1">
                <a:sym typeface="Wingdings" pitchFamily="2" charset="2"/>
              </a:rPr>
              <a:t>cocristallo</a:t>
            </a:r>
            <a:endParaRPr lang="it-IT" dirty="0"/>
          </a:p>
        </p:txBody>
      </p:sp>
      <p:grpSp>
        <p:nvGrpSpPr>
          <p:cNvPr id="23" name="Gruppo 22"/>
          <p:cNvGrpSpPr/>
          <p:nvPr/>
        </p:nvGrpSpPr>
        <p:grpSpPr>
          <a:xfrm>
            <a:off x="2585518" y="1910227"/>
            <a:ext cx="1143283" cy="1085013"/>
            <a:chOff x="552967" y="2032112"/>
            <a:chExt cx="1143283" cy="1085013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E07636E-1760-E021-1AA9-77AAE380AED4}"/>
                </a:ext>
              </a:extLst>
            </p:cNvPr>
            <p:cNvSpPr/>
            <p:nvPr/>
          </p:nvSpPr>
          <p:spPr>
            <a:xfrm>
              <a:off x="967264" y="2471358"/>
              <a:ext cx="576000" cy="576000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7170402A-4D6E-20CB-69BD-F4C9365B427F}"/>
                </a:ext>
              </a:extLst>
            </p:cNvPr>
            <p:cNvSpPr txBox="1"/>
            <p:nvPr/>
          </p:nvSpPr>
          <p:spPr>
            <a:xfrm>
              <a:off x="814277" y="20321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100 mg</a:t>
              </a: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7170402A-4D6E-20CB-69BD-F4C9365B427F}"/>
                </a:ext>
              </a:extLst>
            </p:cNvPr>
            <p:cNvSpPr txBox="1"/>
            <p:nvPr/>
          </p:nvSpPr>
          <p:spPr>
            <a:xfrm>
              <a:off x="552967" y="2378461"/>
              <a:ext cx="385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</a:rPr>
                <a:t>1A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1B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1C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4213962" y="1910227"/>
            <a:ext cx="1939050" cy="1497075"/>
            <a:chOff x="1808292" y="2032112"/>
            <a:chExt cx="1939050" cy="1497075"/>
          </a:xfrm>
        </p:grpSpPr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0BA3C5C4-40AB-D659-9828-014825B1AB80}"/>
                </a:ext>
              </a:extLst>
            </p:cNvPr>
            <p:cNvSpPr/>
            <p:nvPr/>
          </p:nvSpPr>
          <p:spPr>
            <a:xfrm>
              <a:off x="2252150" y="2477714"/>
              <a:ext cx="576000" cy="576000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BDE50633-3635-9728-FD84-FA6BFBEE2A23}"/>
                </a:ext>
              </a:extLst>
            </p:cNvPr>
            <p:cNvSpPr/>
            <p:nvPr/>
          </p:nvSpPr>
          <p:spPr>
            <a:xfrm>
              <a:off x="3018356" y="2471358"/>
              <a:ext cx="576000" cy="576000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BC63A102-D279-2DC0-A973-6D2409DAFA57}"/>
                </a:ext>
              </a:extLst>
            </p:cNvPr>
            <p:cNvSpPr txBox="1"/>
            <p:nvPr/>
          </p:nvSpPr>
          <p:spPr>
            <a:xfrm>
              <a:off x="2085977" y="20321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100 mg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1DA59A94-28EE-CA8D-6BFA-15913ECC7D76}"/>
                </a:ext>
              </a:extLst>
            </p:cNvPr>
            <p:cNvSpPr txBox="1"/>
            <p:nvPr/>
          </p:nvSpPr>
          <p:spPr>
            <a:xfrm>
              <a:off x="2865369" y="20321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100 mg</a:t>
              </a:r>
            </a:p>
          </p:txBody>
        </p:sp>
        <p:sp>
          <p:nvSpPr>
            <p:cNvPr id="57" name="Parentesi quadra chiusa 56">
              <a:extLst>
                <a:ext uri="{FF2B5EF4-FFF2-40B4-BE49-F238E27FC236}">
                  <a16:creationId xmlns:a16="http://schemas.microsoft.com/office/drawing/2014/main" id="{2E7A84B5-267B-6C2E-8D9F-DE0CBC40CC36}"/>
                </a:ext>
              </a:extLst>
            </p:cNvPr>
            <p:cNvSpPr/>
            <p:nvPr/>
          </p:nvSpPr>
          <p:spPr>
            <a:xfrm rot="5400000">
              <a:off x="2855423" y="2515104"/>
              <a:ext cx="173871" cy="12960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7B2E324D-2548-0455-CF5C-162C8F55B9AA}"/>
                </a:ext>
              </a:extLst>
            </p:cNvPr>
            <p:cNvSpPr txBox="1"/>
            <p:nvPr/>
          </p:nvSpPr>
          <p:spPr>
            <a:xfrm>
              <a:off x="2307840" y="3221410"/>
              <a:ext cx="1281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Pesare insieme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7170402A-4D6E-20CB-69BD-F4C9365B427F}"/>
                </a:ext>
              </a:extLst>
            </p:cNvPr>
            <p:cNvSpPr txBox="1"/>
            <p:nvPr/>
          </p:nvSpPr>
          <p:spPr>
            <a:xfrm>
              <a:off x="1808292" y="2390521"/>
              <a:ext cx="385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</a:rPr>
                <a:t>2A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2B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2C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6326727" y="1910227"/>
            <a:ext cx="1189283" cy="1133010"/>
            <a:chOff x="6670783" y="4767575"/>
            <a:chExt cx="1189283" cy="1133010"/>
          </a:xfrm>
        </p:grpSpPr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96325FB6-F95D-033E-661A-B538D347C607}"/>
                </a:ext>
              </a:extLst>
            </p:cNvPr>
            <p:cNvSpPr/>
            <p:nvPr/>
          </p:nvSpPr>
          <p:spPr>
            <a:xfrm>
              <a:off x="7284066" y="5233051"/>
              <a:ext cx="576000" cy="576000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27F6E19D-A119-29C3-07C3-64EC0475E572}"/>
                </a:ext>
              </a:extLst>
            </p:cNvPr>
            <p:cNvSpPr txBox="1"/>
            <p:nvPr/>
          </p:nvSpPr>
          <p:spPr>
            <a:xfrm>
              <a:off x="6929358" y="4767575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200 mg</a:t>
              </a:r>
            </a:p>
          </p:txBody>
        </p: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170402A-4D6E-20CB-69BD-F4C9365B427F}"/>
                </a:ext>
              </a:extLst>
            </p:cNvPr>
            <p:cNvSpPr txBox="1"/>
            <p:nvPr/>
          </p:nvSpPr>
          <p:spPr>
            <a:xfrm>
              <a:off x="6670783" y="5161921"/>
              <a:ext cx="385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</a:rPr>
                <a:t>3A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3B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3C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7818399" y="1910227"/>
            <a:ext cx="2732481" cy="1497074"/>
            <a:chOff x="8967586" y="3560171"/>
            <a:chExt cx="2732481" cy="1497074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05B479E7-35F2-3D4B-31C1-F1EB5092311D}"/>
                </a:ext>
              </a:extLst>
            </p:cNvPr>
            <p:cNvSpPr/>
            <p:nvPr/>
          </p:nvSpPr>
          <p:spPr>
            <a:xfrm>
              <a:off x="9438669" y="4005773"/>
              <a:ext cx="576000" cy="576000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8D58E5B3-E1A9-98BC-3E1F-0E075702A290}"/>
                </a:ext>
              </a:extLst>
            </p:cNvPr>
            <p:cNvSpPr/>
            <p:nvPr/>
          </p:nvSpPr>
          <p:spPr>
            <a:xfrm>
              <a:off x="10204875" y="4005773"/>
              <a:ext cx="576000" cy="576000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C94B04FB-FA87-B4CB-9D7B-DBEF0302C8EC}"/>
                </a:ext>
              </a:extLst>
            </p:cNvPr>
            <p:cNvSpPr/>
            <p:nvPr/>
          </p:nvSpPr>
          <p:spPr>
            <a:xfrm>
              <a:off x="10971081" y="3999417"/>
              <a:ext cx="576000" cy="576000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D59A996E-7D9D-5371-B04C-70C195B7D1BB}"/>
                </a:ext>
              </a:extLst>
            </p:cNvPr>
            <p:cNvSpPr txBox="1"/>
            <p:nvPr/>
          </p:nvSpPr>
          <p:spPr>
            <a:xfrm>
              <a:off x="9258136" y="3560171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100 mg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D9F36BDD-70C7-40F5-C974-889AF6C51123}"/>
                </a:ext>
              </a:extLst>
            </p:cNvPr>
            <p:cNvSpPr txBox="1"/>
            <p:nvPr/>
          </p:nvSpPr>
          <p:spPr>
            <a:xfrm>
              <a:off x="10818094" y="3560171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100 mg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D6377DEE-D79F-08B4-7B2D-0CE488B7899C}"/>
                </a:ext>
              </a:extLst>
            </p:cNvPr>
            <p:cNvSpPr txBox="1"/>
            <p:nvPr/>
          </p:nvSpPr>
          <p:spPr>
            <a:xfrm>
              <a:off x="10038115" y="3560171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100 mg</a:t>
              </a:r>
            </a:p>
          </p:txBody>
        </p:sp>
        <p:sp>
          <p:nvSpPr>
            <p:cNvPr id="58" name="Parentesi quadra chiusa 57">
              <a:extLst>
                <a:ext uri="{FF2B5EF4-FFF2-40B4-BE49-F238E27FC236}">
                  <a16:creationId xmlns:a16="http://schemas.microsoft.com/office/drawing/2014/main" id="{371968E5-0FF7-F48A-181D-22732DC954E6}"/>
                </a:ext>
              </a:extLst>
            </p:cNvPr>
            <p:cNvSpPr/>
            <p:nvPr/>
          </p:nvSpPr>
          <p:spPr>
            <a:xfrm rot="5400000">
              <a:off x="10422796" y="3640750"/>
              <a:ext cx="173871" cy="21240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188A10F4-B0EF-E923-81DB-353A59C138AB}"/>
                </a:ext>
              </a:extLst>
            </p:cNvPr>
            <p:cNvSpPr txBox="1"/>
            <p:nvPr/>
          </p:nvSpPr>
          <p:spPr>
            <a:xfrm>
              <a:off x="9891250" y="4749468"/>
              <a:ext cx="1281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Pesare insieme</a:t>
              </a:r>
            </a:p>
          </p:txBody>
        </p:sp>
        <p:sp>
          <p:nvSpPr>
            <p:cNvPr id="102" name="CasellaDiTesto 101">
              <a:extLst>
                <a:ext uri="{FF2B5EF4-FFF2-40B4-BE49-F238E27FC236}">
                  <a16:creationId xmlns:a16="http://schemas.microsoft.com/office/drawing/2014/main" id="{7170402A-4D6E-20CB-69BD-F4C9365B427F}"/>
                </a:ext>
              </a:extLst>
            </p:cNvPr>
            <p:cNvSpPr txBox="1"/>
            <p:nvPr/>
          </p:nvSpPr>
          <p:spPr>
            <a:xfrm>
              <a:off x="8967586" y="3934153"/>
              <a:ext cx="385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</a:rPr>
                <a:t>4A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4B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4C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10643571" y="1910227"/>
            <a:ext cx="1267015" cy="1107996"/>
            <a:chOff x="9629627" y="4821567"/>
            <a:chExt cx="1267015" cy="1107996"/>
          </a:xfrm>
        </p:grpSpPr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8BDB31AC-A89A-C340-9401-C2175C185784}"/>
                </a:ext>
              </a:extLst>
            </p:cNvPr>
            <p:cNvSpPr/>
            <p:nvPr/>
          </p:nvSpPr>
          <p:spPr>
            <a:xfrm>
              <a:off x="10191102" y="5233051"/>
              <a:ext cx="576000" cy="576000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4765C3F8-418D-E113-15F5-F6416D67927F}"/>
                </a:ext>
              </a:extLst>
            </p:cNvPr>
            <p:cNvSpPr txBox="1"/>
            <p:nvPr/>
          </p:nvSpPr>
          <p:spPr>
            <a:xfrm>
              <a:off x="10014669" y="4821567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300 mg</a:t>
              </a:r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7170402A-4D6E-20CB-69BD-F4C9365B427F}"/>
                </a:ext>
              </a:extLst>
            </p:cNvPr>
            <p:cNvSpPr txBox="1"/>
            <p:nvPr/>
          </p:nvSpPr>
          <p:spPr>
            <a:xfrm>
              <a:off x="9629627" y="5190899"/>
              <a:ext cx="385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</a:rPr>
                <a:t>5A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5B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5C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7262162" y="129833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A= 1,77 cm</a:t>
            </a:r>
            <a:r>
              <a:rPr lang="it-IT" b="1" baseline="30000" dirty="0" smtClean="0"/>
              <a:t>2</a:t>
            </a:r>
            <a:endParaRPr lang="it-IT" b="1" baseline="30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-64596" y="3089059"/>
            <a:ext cx="15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Rilascio rispetto al t0</a:t>
            </a:r>
            <a:endParaRPr lang="it-IT" sz="1200" b="1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51617" y="347242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1giorno</a:t>
            </a:r>
            <a:endParaRPr lang="it-IT" sz="1200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151617" y="3785896"/>
            <a:ext cx="115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7giorni (1sett)</a:t>
            </a:r>
            <a:endParaRPr lang="it-IT" sz="1200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151617" y="4144789"/>
            <a:ext cx="12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14giorni (2sett)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151617" y="4488798"/>
            <a:ext cx="17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28giorni (4sett, 1mese)</a:t>
            </a:r>
            <a:endParaRPr lang="it-IT" sz="12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151617" y="4855981"/>
            <a:ext cx="12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42giorni (6sett)</a:t>
            </a:r>
            <a:endParaRPr lang="it-IT" sz="12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151617" y="5182589"/>
            <a:ext cx="1714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56giorni (8 </a:t>
            </a:r>
            <a:r>
              <a:rPr lang="it-IT" sz="1200" dirty="0" err="1" smtClean="0"/>
              <a:t>sett</a:t>
            </a:r>
            <a:r>
              <a:rPr lang="it-IT" sz="1200" dirty="0" smtClean="0"/>
              <a:t>, 2mesi)</a:t>
            </a:r>
            <a:endParaRPr lang="it-IT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151617" y="5538540"/>
            <a:ext cx="1792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84giorni (12 </a:t>
            </a:r>
            <a:r>
              <a:rPr lang="it-IT" sz="1200" dirty="0" err="1" smtClean="0"/>
              <a:t>sett</a:t>
            </a:r>
            <a:r>
              <a:rPr lang="it-IT" sz="1200" dirty="0" smtClean="0"/>
              <a:t>, 3mesi)</a:t>
            </a:r>
            <a:endParaRPr lang="it-IT" sz="12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151617" y="5877832"/>
            <a:ext cx="1871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112giorni (16 </a:t>
            </a:r>
            <a:r>
              <a:rPr lang="it-IT" sz="1200" dirty="0" err="1" smtClean="0"/>
              <a:t>sett</a:t>
            </a:r>
            <a:r>
              <a:rPr lang="it-IT" sz="1200" dirty="0" smtClean="0"/>
              <a:t>, 4mesi)</a:t>
            </a:r>
            <a:endParaRPr lang="it-IT" sz="12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151617" y="6226482"/>
            <a:ext cx="1871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140giorni (20 </a:t>
            </a:r>
            <a:r>
              <a:rPr lang="it-IT" sz="1200" dirty="0" err="1" smtClean="0"/>
              <a:t>sett</a:t>
            </a:r>
            <a:r>
              <a:rPr lang="it-IT" sz="1200" dirty="0" smtClean="0"/>
              <a:t>, 5mesi)</a:t>
            </a:r>
            <a:endParaRPr lang="it-IT" sz="12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51617" y="6575583"/>
            <a:ext cx="1871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168giorni (24 </a:t>
            </a:r>
            <a:r>
              <a:rPr lang="it-IT" sz="1200" dirty="0" err="1" smtClean="0"/>
              <a:t>sett</a:t>
            </a:r>
            <a:r>
              <a:rPr lang="it-IT" sz="1200" dirty="0" smtClean="0"/>
              <a:t>, 6mesi)</a:t>
            </a:r>
            <a:endParaRPr lang="it-IT" sz="1200" dirty="0"/>
          </a:p>
        </p:txBody>
      </p:sp>
      <p:cxnSp>
        <p:nvCxnSpPr>
          <p:cNvPr id="5" name="Connettore diritto 4"/>
          <p:cNvCxnSpPr/>
          <p:nvPr/>
        </p:nvCxnSpPr>
        <p:spPr>
          <a:xfrm>
            <a:off x="26895" y="3398336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/>
          <p:cNvCxnSpPr/>
          <p:nvPr/>
        </p:nvCxnSpPr>
        <p:spPr>
          <a:xfrm>
            <a:off x="26895" y="3756931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/>
          <p:cNvCxnSpPr/>
          <p:nvPr/>
        </p:nvCxnSpPr>
        <p:spPr>
          <a:xfrm>
            <a:off x="26895" y="4106552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/>
          <p:cNvCxnSpPr/>
          <p:nvPr/>
        </p:nvCxnSpPr>
        <p:spPr>
          <a:xfrm>
            <a:off x="26895" y="4447211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/>
          <p:cNvCxnSpPr/>
          <p:nvPr/>
        </p:nvCxnSpPr>
        <p:spPr>
          <a:xfrm>
            <a:off x="26895" y="4796835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/>
          <p:cNvCxnSpPr/>
          <p:nvPr/>
        </p:nvCxnSpPr>
        <p:spPr>
          <a:xfrm>
            <a:off x="26895" y="5164390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/>
          <p:cNvCxnSpPr/>
          <p:nvPr/>
        </p:nvCxnSpPr>
        <p:spPr>
          <a:xfrm>
            <a:off x="26895" y="5505048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/>
          <p:cNvCxnSpPr/>
          <p:nvPr/>
        </p:nvCxnSpPr>
        <p:spPr>
          <a:xfrm>
            <a:off x="26895" y="5836742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/>
          <p:cNvCxnSpPr/>
          <p:nvPr/>
        </p:nvCxnSpPr>
        <p:spPr>
          <a:xfrm>
            <a:off x="26895" y="6177401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/>
          <p:cNvCxnSpPr/>
          <p:nvPr/>
        </p:nvCxnSpPr>
        <p:spPr>
          <a:xfrm>
            <a:off x="26895" y="6544953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/>
          <p:cNvSpPr txBox="1"/>
          <p:nvPr/>
        </p:nvSpPr>
        <p:spPr>
          <a:xfrm>
            <a:off x="2960640" y="3464227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1.03mg</a:t>
            </a:r>
            <a:endParaRPr lang="it-IT" sz="1200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2575567" y="3798638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4.33mg/7d=0.62mg</a:t>
            </a:r>
            <a:endParaRPr lang="it-IT" sz="1200" dirty="0"/>
          </a:p>
        </p:txBody>
      </p:sp>
      <p:sp>
        <p:nvSpPr>
          <p:cNvPr id="81" name="CasellaDiTesto 80"/>
          <p:cNvSpPr txBox="1"/>
          <p:nvPr/>
        </p:nvSpPr>
        <p:spPr>
          <a:xfrm>
            <a:off x="2615642" y="4144789"/>
            <a:ext cx="1344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6.97mg/14=0.5mg</a:t>
            </a:r>
            <a:endParaRPr lang="it-IT" sz="12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4995632" y="3464222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1.23mg</a:t>
            </a:r>
            <a:endParaRPr lang="it-IT" sz="1200" dirty="0"/>
          </a:p>
        </p:txBody>
      </p:sp>
      <p:sp>
        <p:nvSpPr>
          <p:cNvPr id="83" name="CasellaDiTesto 82"/>
          <p:cNvSpPr txBox="1"/>
          <p:nvPr/>
        </p:nvSpPr>
        <p:spPr>
          <a:xfrm>
            <a:off x="4610559" y="3798633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7.27mg/7d=1.04mg</a:t>
            </a:r>
            <a:endParaRPr lang="it-IT" sz="12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4650634" y="4144784"/>
            <a:ext cx="1422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12.4mg/14=0.86mg</a:t>
            </a:r>
            <a:endParaRPr lang="it-IT" sz="1200" dirty="0"/>
          </a:p>
        </p:txBody>
      </p:sp>
      <p:sp>
        <p:nvSpPr>
          <p:cNvPr id="85" name="CasellaDiTesto 84"/>
          <p:cNvSpPr txBox="1"/>
          <p:nvPr/>
        </p:nvSpPr>
        <p:spPr>
          <a:xfrm>
            <a:off x="6932010" y="3455255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2.07mg</a:t>
            </a:r>
            <a:endParaRPr lang="it-IT" sz="1200" dirty="0"/>
          </a:p>
        </p:txBody>
      </p:sp>
      <p:sp>
        <p:nvSpPr>
          <p:cNvPr id="86" name="CasellaDiTesto 85"/>
          <p:cNvSpPr txBox="1"/>
          <p:nvPr/>
        </p:nvSpPr>
        <p:spPr>
          <a:xfrm>
            <a:off x="6546937" y="3789666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6.77mg/7d=0.97mg</a:t>
            </a:r>
            <a:endParaRPr lang="it-IT" sz="12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6587012" y="4135817"/>
            <a:ext cx="1501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10.37mg/14=0.74mg</a:t>
            </a:r>
            <a:endParaRPr lang="it-IT" sz="1200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9083541" y="3455254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2.97mg</a:t>
            </a:r>
            <a:endParaRPr lang="it-IT" sz="1200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8698468" y="3789665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12.7mg/7d=1.81mg</a:t>
            </a:r>
            <a:endParaRPr lang="it-IT" sz="1200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8738543" y="4135816"/>
            <a:ext cx="1422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21.3mg/14=1.52mg</a:t>
            </a:r>
            <a:endParaRPr lang="it-IT" sz="1200" dirty="0"/>
          </a:p>
        </p:txBody>
      </p:sp>
      <p:sp>
        <p:nvSpPr>
          <p:cNvPr id="91" name="CasellaDiTesto 90"/>
          <p:cNvSpPr txBox="1"/>
          <p:nvPr/>
        </p:nvSpPr>
        <p:spPr>
          <a:xfrm>
            <a:off x="11101910" y="3446287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3.27mg</a:t>
            </a:r>
            <a:endParaRPr lang="it-IT" sz="1200" dirty="0"/>
          </a:p>
        </p:txBody>
      </p:sp>
      <p:sp>
        <p:nvSpPr>
          <p:cNvPr id="92" name="CasellaDiTesto 91"/>
          <p:cNvSpPr txBox="1"/>
          <p:nvPr/>
        </p:nvSpPr>
        <p:spPr>
          <a:xfrm>
            <a:off x="10756110" y="3780698"/>
            <a:ext cx="1345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9.9mg/7d=1.41mg</a:t>
            </a:r>
            <a:endParaRPr lang="it-IT" sz="1200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0717638" y="4126849"/>
            <a:ext cx="1422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14.5mg/14=1.04mg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66129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A51619-9D05-C3F8-D28E-2410CD475F8C}"/>
              </a:ext>
            </a:extLst>
          </p:cNvPr>
          <p:cNvSpPr txBox="1"/>
          <p:nvPr/>
        </p:nvSpPr>
        <p:spPr>
          <a:xfrm>
            <a:off x="4097804" y="164541"/>
            <a:ext cx="320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GRAVIMETRIA: Risultati</a:t>
            </a:r>
            <a:endParaRPr lang="it-IT" sz="2400" b="1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6D2BCDE-6B95-E021-0F1D-B8A43FDC9DEF}"/>
              </a:ext>
            </a:extLst>
          </p:cNvPr>
          <p:cNvSpPr txBox="1"/>
          <p:nvPr/>
        </p:nvSpPr>
        <p:spPr>
          <a:xfrm>
            <a:off x="252596" y="636513"/>
            <a:ext cx="2188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In ambiente aperto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B26814-7148-2BEE-BCBD-74D7B0B441DC}"/>
              </a:ext>
            </a:extLst>
          </p:cNvPr>
          <p:cNvSpPr/>
          <p:nvPr/>
        </p:nvSpPr>
        <p:spPr>
          <a:xfrm>
            <a:off x="265782" y="636513"/>
            <a:ext cx="2162432" cy="406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BA531C4-1DFA-1DA5-1809-794F1A8CD5CA}"/>
              </a:ext>
            </a:extLst>
          </p:cNvPr>
          <p:cNvSpPr txBox="1"/>
          <p:nvPr/>
        </p:nvSpPr>
        <p:spPr>
          <a:xfrm>
            <a:off x="2519017" y="656773"/>
            <a:ext cx="377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ym typeface="Wingdings" pitchFamily="2" charset="2"/>
              </a:rPr>
              <a:t> Rilascio del principio dal </a:t>
            </a:r>
            <a:r>
              <a:rPr lang="it-IT" dirty="0" err="1">
                <a:sym typeface="Wingdings" pitchFamily="2" charset="2"/>
              </a:rPr>
              <a:t>cocristallo</a:t>
            </a:r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1A74439-B9CE-F89E-8EA6-BD42CF588F43}"/>
              </a:ext>
            </a:extLst>
          </p:cNvPr>
          <p:cNvSpPr txBox="1"/>
          <p:nvPr/>
        </p:nvSpPr>
        <p:spPr>
          <a:xfrm>
            <a:off x="265782" y="1279110"/>
            <a:ext cx="330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Disposizione </a:t>
            </a:r>
            <a:r>
              <a:rPr lang="it-IT" dirty="0" err="1"/>
              <a:t>Phe:carv</a:t>
            </a:r>
            <a:r>
              <a:rPr lang="it-IT" dirty="0"/>
              <a:t> random</a:t>
            </a:r>
          </a:p>
        </p:txBody>
      </p:sp>
      <p:grpSp>
        <p:nvGrpSpPr>
          <p:cNvPr id="6" name="Gruppo 5"/>
          <p:cNvGrpSpPr/>
          <p:nvPr/>
        </p:nvGrpSpPr>
        <p:grpSpPr>
          <a:xfrm>
            <a:off x="2359045" y="1889159"/>
            <a:ext cx="1140987" cy="1165646"/>
            <a:chOff x="477362" y="1885086"/>
            <a:chExt cx="1140987" cy="1165646"/>
          </a:xfrm>
        </p:grpSpPr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4AF54051-FD5C-5459-2195-8BD99E1E86D3}"/>
                </a:ext>
              </a:extLst>
            </p:cNvPr>
            <p:cNvSpPr/>
            <p:nvPr/>
          </p:nvSpPr>
          <p:spPr>
            <a:xfrm>
              <a:off x="889363" y="2357186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86A0B2EC-1903-28D7-1207-B4CD561D883C}"/>
                </a:ext>
              </a:extLst>
            </p:cNvPr>
            <p:cNvSpPr txBox="1"/>
            <p:nvPr/>
          </p:nvSpPr>
          <p:spPr>
            <a:xfrm>
              <a:off x="736376" y="188508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100 mg</a:t>
              </a:r>
            </a:p>
          </p:txBody>
        </p:sp>
        <p:grpSp>
          <p:nvGrpSpPr>
            <p:cNvPr id="91" name="Gruppo 90">
              <a:extLst>
                <a:ext uri="{FF2B5EF4-FFF2-40B4-BE49-F238E27FC236}">
                  <a16:creationId xmlns:a16="http://schemas.microsoft.com/office/drawing/2014/main" id="{33391562-F373-3867-4B77-BBEB6EE125A3}"/>
                </a:ext>
              </a:extLst>
            </p:cNvPr>
            <p:cNvGrpSpPr/>
            <p:nvPr/>
          </p:nvGrpSpPr>
          <p:grpSpPr>
            <a:xfrm>
              <a:off x="1120213" y="2528128"/>
              <a:ext cx="227057" cy="260400"/>
              <a:chOff x="4013371" y="6023334"/>
              <a:chExt cx="227057" cy="260400"/>
            </a:xfrm>
          </p:grpSpPr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9F386960-74E6-F4E3-73C6-6DBB320A21A9}"/>
                  </a:ext>
                </a:extLst>
              </p:cNvPr>
              <p:cNvSpPr/>
              <p:nvPr/>
            </p:nvSpPr>
            <p:spPr>
              <a:xfrm>
                <a:off x="4013371" y="60566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AF01463D-218C-C304-E4A5-D0C92D815D98}"/>
                  </a:ext>
                </a:extLst>
              </p:cNvPr>
              <p:cNvSpPr/>
              <p:nvPr/>
            </p:nvSpPr>
            <p:spPr>
              <a:xfrm>
                <a:off x="4122907" y="602333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A77BF1A3-28A7-7CE5-84AC-372D56C11214}"/>
                  </a:ext>
                </a:extLst>
              </p:cNvPr>
              <p:cNvSpPr/>
              <p:nvPr/>
            </p:nvSpPr>
            <p:spPr>
              <a:xfrm>
                <a:off x="4132428" y="617573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7170402A-4D6E-20CB-69BD-F4C9365B427F}"/>
                </a:ext>
              </a:extLst>
            </p:cNvPr>
            <p:cNvSpPr txBox="1"/>
            <p:nvPr/>
          </p:nvSpPr>
          <p:spPr>
            <a:xfrm>
              <a:off x="477362" y="2312068"/>
              <a:ext cx="385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</a:rPr>
                <a:t>6A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6B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6C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uppo 4"/>
          <p:cNvGrpSpPr/>
          <p:nvPr/>
        </p:nvGrpSpPr>
        <p:grpSpPr>
          <a:xfrm>
            <a:off x="4257242" y="1863348"/>
            <a:ext cx="1119304" cy="1196625"/>
            <a:chOff x="1834543" y="1885086"/>
            <a:chExt cx="1119304" cy="1196625"/>
          </a:xfrm>
        </p:grpSpPr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7C2154D9-63C4-A583-94D9-BA6F7E25A527}"/>
                </a:ext>
              </a:extLst>
            </p:cNvPr>
            <p:cNvSpPr/>
            <p:nvPr/>
          </p:nvSpPr>
          <p:spPr>
            <a:xfrm>
              <a:off x="2224861" y="2385996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B4AAD968-CB19-53B1-E0AE-559E2547E6C5}"/>
                </a:ext>
              </a:extLst>
            </p:cNvPr>
            <p:cNvSpPr txBox="1"/>
            <p:nvPr/>
          </p:nvSpPr>
          <p:spPr>
            <a:xfrm>
              <a:off x="2071874" y="188508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200 mg</a:t>
              </a:r>
            </a:p>
          </p:txBody>
        </p: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1456A431-9BC1-BB0F-1364-61F16AA6BA9A}"/>
                </a:ext>
              </a:extLst>
            </p:cNvPr>
            <p:cNvGrpSpPr/>
            <p:nvPr/>
          </p:nvGrpSpPr>
          <p:grpSpPr>
            <a:xfrm>
              <a:off x="2386349" y="2570771"/>
              <a:ext cx="341360" cy="322307"/>
              <a:chOff x="3108501" y="5880471"/>
              <a:chExt cx="341360" cy="322307"/>
            </a:xfrm>
          </p:grpSpPr>
          <p:sp>
            <p:nvSpPr>
              <p:cNvPr id="77" name="Ovale 76">
                <a:extLst>
                  <a:ext uri="{FF2B5EF4-FFF2-40B4-BE49-F238E27FC236}">
                    <a16:creationId xmlns:a16="http://schemas.microsoft.com/office/drawing/2014/main" id="{97238F27-3200-E4D1-4ACC-52AE5CBAEABE}"/>
                  </a:ext>
                </a:extLst>
              </p:cNvPr>
              <p:cNvSpPr/>
              <p:nvPr/>
            </p:nvSpPr>
            <p:spPr>
              <a:xfrm>
                <a:off x="3108501" y="588047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8" name="Ovale 77">
                <a:extLst>
                  <a:ext uri="{FF2B5EF4-FFF2-40B4-BE49-F238E27FC236}">
                    <a16:creationId xmlns:a16="http://schemas.microsoft.com/office/drawing/2014/main" id="{3707A00E-DBB4-593F-31EA-5861FC304FD1}"/>
                  </a:ext>
                </a:extLst>
              </p:cNvPr>
              <p:cNvSpPr/>
              <p:nvPr/>
            </p:nvSpPr>
            <p:spPr>
              <a:xfrm>
                <a:off x="3203749" y="59328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9" name="Ovale 78">
                <a:extLst>
                  <a:ext uri="{FF2B5EF4-FFF2-40B4-BE49-F238E27FC236}">
                    <a16:creationId xmlns:a16="http://schemas.microsoft.com/office/drawing/2014/main" id="{1186762C-1B01-CE2A-9B89-6FD6C3A55329}"/>
                  </a:ext>
                </a:extLst>
              </p:cNvPr>
              <p:cNvSpPr/>
              <p:nvPr/>
            </p:nvSpPr>
            <p:spPr>
              <a:xfrm>
                <a:off x="3341861" y="597095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26FE22D3-45F0-DC6C-EC13-0E184206A056}"/>
                  </a:ext>
                </a:extLst>
              </p:cNvPr>
              <p:cNvSpPr/>
              <p:nvPr/>
            </p:nvSpPr>
            <p:spPr>
              <a:xfrm>
                <a:off x="3265658" y="609477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48178407-5091-7590-CC64-EF9B6EB72B15}"/>
                  </a:ext>
                </a:extLst>
              </p:cNvPr>
              <p:cNvSpPr/>
              <p:nvPr/>
            </p:nvSpPr>
            <p:spPr>
              <a:xfrm>
                <a:off x="3275179" y="59042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0566C59D-9204-AB57-95B1-C4B67B0108DC}"/>
                  </a:ext>
                </a:extLst>
              </p:cNvPr>
              <p:cNvSpPr/>
              <p:nvPr/>
            </p:nvSpPr>
            <p:spPr>
              <a:xfrm>
                <a:off x="3156109" y="605666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7170402A-4D6E-20CB-69BD-F4C9365B427F}"/>
                </a:ext>
              </a:extLst>
            </p:cNvPr>
            <p:cNvSpPr txBox="1"/>
            <p:nvPr/>
          </p:nvSpPr>
          <p:spPr>
            <a:xfrm>
              <a:off x="1834543" y="2343047"/>
              <a:ext cx="385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</a:rPr>
                <a:t>7A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7B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7C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6245114" y="1876834"/>
            <a:ext cx="1112205" cy="1183139"/>
            <a:chOff x="3173889" y="1901447"/>
            <a:chExt cx="1112205" cy="1183139"/>
          </a:xfrm>
        </p:grpSpPr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FE17D770-779B-ACA7-4713-582D19E33D93}"/>
                </a:ext>
              </a:extLst>
            </p:cNvPr>
            <p:cNvSpPr/>
            <p:nvPr/>
          </p:nvSpPr>
          <p:spPr>
            <a:xfrm>
              <a:off x="3557108" y="2385458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348B91EF-91F9-DF16-9764-0250B1CE1E6C}"/>
                </a:ext>
              </a:extLst>
            </p:cNvPr>
            <p:cNvSpPr txBox="1"/>
            <p:nvPr/>
          </p:nvSpPr>
          <p:spPr>
            <a:xfrm>
              <a:off x="3404121" y="1901447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300 mg</a:t>
              </a:r>
            </a:p>
          </p:txBody>
        </p:sp>
        <p:grpSp>
          <p:nvGrpSpPr>
            <p:cNvPr id="89" name="Gruppo 88">
              <a:extLst>
                <a:ext uri="{FF2B5EF4-FFF2-40B4-BE49-F238E27FC236}">
                  <a16:creationId xmlns:a16="http://schemas.microsoft.com/office/drawing/2014/main" id="{2119E91B-2E9E-91C5-2495-071C6C2B2988}"/>
                </a:ext>
              </a:extLst>
            </p:cNvPr>
            <p:cNvGrpSpPr/>
            <p:nvPr/>
          </p:nvGrpSpPr>
          <p:grpSpPr>
            <a:xfrm>
              <a:off x="3696701" y="2503603"/>
              <a:ext cx="488962" cy="431858"/>
              <a:chOff x="1822637" y="5728071"/>
              <a:chExt cx="488962" cy="431858"/>
            </a:xfrm>
          </p:grpSpPr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A855F248-0DF2-D4C1-49B5-7B8EA11B6FFC}"/>
                  </a:ext>
                </a:extLst>
              </p:cNvPr>
              <p:cNvSpPr/>
              <p:nvPr/>
            </p:nvSpPr>
            <p:spPr>
              <a:xfrm>
                <a:off x="1822637" y="580905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005B18D2-0FEA-D9ED-FAD3-2CF244F4AB3F}"/>
                  </a:ext>
                </a:extLst>
              </p:cNvPr>
              <p:cNvSpPr/>
              <p:nvPr/>
            </p:nvSpPr>
            <p:spPr>
              <a:xfrm>
                <a:off x="1975037" y="596145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9" name="Ovale 68">
                <a:extLst>
                  <a:ext uri="{FF2B5EF4-FFF2-40B4-BE49-F238E27FC236}">
                    <a16:creationId xmlns:a16="http://schemas.microsoft.com/office/drawing/2014/main" id="{95E54537-C53F-233B-5695-B73E37FABDE3}"/>
                  </a:ext>
                </a:extLst>
              </p:cNvPr>
              <p:cNvSpPr/>
              <p:nvPr/>
            </p:nvSpPr>
            <p:spPr>
              <a:xfrm>
                <a:off x="2055997" y="60424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0" name="Ovale 69">
                <a:extLst>
                  <a:ext uri="{FF2B5EF4-FFF2-40B4-BE49-F238E27FC236}">
                    <a16:creationId xmlns:a16="http://schemas.microsoft.com/office/drawing/2014/main" id="{1457EFC9-8006-B796-EA98-DA14F2ACA37E}"/>
                  </a:ext>
                </a:extLst>
              </p:cNvPr>
              <p:cNvSpPr/>
              <p:nvPr/>
            </p:nvSpPr>
            <p:spPr>
              <a:xfrm>
                <a:off x="2051232" y="582333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7B6F46AD-D886-F3E1-5024-721189A25F14}"/>
                  </a:ext>
                </a:extLst>
              </p:cNvPr>
              <p:cNvSpPr/>
              <p:nvPr/>
            </p:nvSpPr>
            <p:spPr>
              <a:xfrm>
                <a:off x="1832154" y="601859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2" name="Ovale 71">
                <a:extLst>
                  <a:ext uri="{FF2B5EF4-FFF2-40B4-BE49-F238E27FC236}">
                    <a16:creationId xmlns:a16="http://schemas.microsoft.com/office/drawing/2014/main" id="{022B177D-685F-858A-A9BE-53A2CCF4DB89}"/>
                  </a:ext>
                </a:extLst>
              </p:cNvPr>
              <p:cNvSpPr/>
              <p:nvPr/>
            </p:nvSpPr>
            <p:spPr>
              <a:xfrm>
                <a:off x="2132192" y="596144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3" name="Ovale 72">
                <a:extLst>
                  <a:ext uri="{FF2B5EF4-FFF2-40B4-BE49-F238E27FC236}">
                    <a16:creationId xmlns:a16="http://schemas.microsoft.com/office/drawing/2014/main" id="{73B38166-4AE7-E404-387E-FF75D105752A}"/>
                  </a:ext>
                </a:extLst>
              </p:cNvPr>
              <p:cNvSpPr/>
              <p:nvPr/>
            </p:nvSpPr>
            <p:spPr>
              <a:xfrm>
                <a:off x="1955976" y="57852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4" name="Ovale 73">
                <a:extLst>
                  <a:ext uri="{FF2B5EF4-FFF2-40B4-BE49-F238E27FC236}">
                    <a16:creationId xmlns:a16="http://schemas.microsoft.com/office/drawing/2014/main" id="{C3A32399-0786-15BA-95F3-66FD0D272655}"/>
                  </a:ext>
                </a:extLst>
              </p:cNvPr>
              <p:cNvSpPr/>
              <p:nvPr/>
            </p:nvSpPr>
            <p:spPr>
              <a:xfrm>
                <a:off x="1965499" y="605192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25D0C469-2823-8FA9-FBD7-AD3150756265}"/>
                  </a:ext>
                </a:extLst>
              </p:cNvPr>
              <p:cNvSpPr/>
              <p:nvPr/>
            </p:nvSpPr>
            <p:spPr>
              <a:xfrm>
                <a:off x="1889296" y="59042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Ovale 75">
                <a:extLst>
                  <a:ext uri="{FF2B5EF4-FFF2-40B4-BE49-F238E27FC236}">
                    <a16:creationId xmlns:a16="http://schemas.microsoft.com/office/drawing/2014/main" id="{632B0BFF-6751-7F0C-0166-CB509F8876D5}"/>
                  </a:ext>
                </a:extLst>
              </p:cNvPr>
              <p:cNvSpPr/>
              <p:nvPr/>
            </p:nvSpPr>
            <p:spPr>
              <a:xfrm>
                <a:off x="2041696" y="572807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7" name="Ovale 86">
                <a:extLst>
                  <a:ext uri="{FF2B5EF4-FFF2-40B4-BE49-F238E27FC236}">
                    <a16:creationId xmlns:a16="http://schemas.microsoft.com/office/drawing/2014/main" id="{17F271F7-D37C-4E21-38CF-284883BF5DCB}"/>
                  </a:ext>
                </a:extLst>
              </p:cNvPr>
              <p:cNvSpPr/>
              <p:nvPr/>
            </p:nvSpPr>
            <p:spPr>
              <a:xfrm>
                <a:off x="2136926" y="602332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8" name="Ovale 87">
                <a:extLst>
                  <a:ext uri="{FF2B5EF4-FFF2-40B4-BE49-F238E27FC236}">
                    <a16:creationId xmlns:a16="http://schemas.microsoft.com/office/drawing/2014/main" id="{8521DA50-E27A-6346-266E-673DF5D3EFD4}"/>
                  </a:ext>
                </a:extLst>
              </p:cNvPr>
              <p:cNvSpPr/>
              <p:nvPr/>
            </p:nvSpPr>
            <p:spPr>
              <a:xfrm>
                <a:off x="2203599" y="581853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7170402A-4D6E-20CB-69BD-F4C9365B427F}"/>
                </a:ext>
              </a:extLst>
            </p:cNvPr>
            <p:cNvSpPr txBox="1"/>
            <p:nvPr/>
          </p:nvSpPr>
          <p:spPr>
            <a:xfrm>
              <a:off x="3173889" y="2345922"/>
              <a:ext cx="385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</a:rPr>
                <a:t>8A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8B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8C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9CA3966F-9A18-5DDA-DA52-050E567A509C}"/>
              </a:ext>
            </a:extLst>
          </p:cNvPr>
          <p:cNvSpPr txBox="1"/>
          <p:nvPr/>
        </p:nvSpPr>
        <p:spPr>
          <a:xfrm>
            <a:off x="7877335" y="1279110"/>
            <a:ext cx="35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Phe:carv</a:t>
            </a:r>
            <a:r>
              <a:rPr lang="it-IT" dirty="0"/>
              <a:t> copre tutta la </a:t>
            </a:r>
            <a:r>
              <a:rPr lang="it-IT" dirty="0" smtClean="0"/>
              <a:t>superficie</a:t>
            </a:r>
            <a:endParaRPr lang="it-IT" u="sng" dirty="0">
              <a:solidFill>
                <a:srgbClr val="FF0000"/>
              </a:solidFill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8387895" y="170518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A= 4,9 cm</a:t>
            </a:r>
            <a:r>
              <a:rPr lang="it-IT" b="1" baseline="30000" dirty="0" smtClean="0"/>
              <a:t>2</a:t>
            </a:r>
            <a:endParaRPr lang="it-IT" b="1" baseline="30000" dirty="0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10327188" y="170036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A= 0,65 cm</a:t>
            </a:r>
            <a:r>
              <a:rPr lang="it-IT" b="1" baseline="30000" dirty="0" smtClean="0"/>
              <a:t>2</a:t>
            </a:r>
            <a:endParaRPr lang="it-IT" b="1" baseline="30000" dirty="0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8BDB31AC-A89A-C340-9401-C2175C185784}"/>
              </a:ext>
            </a:extLst>
          </p:cNvPr>
          <p:cNvSpPr/>
          <p:nvPr/>
        </p:nvSpPr>
        <p:spPr>
          <a:xfrm>
            <a:off x="8647616" y="2360845"/>
            <a:ext cx="720000" cy="720000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Esagono 7"/>
          <p:cNvSpPr/>
          <p:nvPr/>
        </p:nvSpPr>
        <p:spPr>
          <a:xfrm>
            <a:off x="10805710" y="2407448"/>
            <a:ext cx="540000" cy="540000"/>
          </a:xfrm>
          <a:prstGeom prst="hexagon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348B91EF-91F9-DF16-9764-0250B1CE1E6C}"/>
              </a:ext>
            </a:extLst>
          </p:cNvPr>
          <p:cNvSpPr txBox="1"/>
          <p:nvPr/>
        </p:nvSpPr>
        <p:spPr>
          <a:xfrm>
            <a:off x="8598727" y="195197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00 </a:t>
            </a:r>
            <a:r>
              <a:rPr lang="it-IT" dirty="0"/>
              <a:t>mg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348B91EF-91F9-DF16-9764-0250B1CE1E6C}"/>
              </a:ext>
            </a:extLst>
          </p:cNvPr>
          <p:cNvSpPr txBox="1"/>
          <p:nvPr/>
        </p:nvSpPr>
        <p:spPr>
          <a:xfrm>
            <a:off x="10590845" y="196611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57 </a:t>
            </a:r>
            <a:r>
              <a:rPr lang="it-IT" dirty="0"/>
              <a:t>mg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-64596" y="3089059"/>
            <a:ext cx="15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Rilascio rispetto al t0</a:t>
            </a:r>
            <a:endParaRPr lang="it-IT" sz="1200" b="1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151617" y="347242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1giorno</a:t>
            </a:r>
            <a:endParaRPr lang="it-IT" sz="1200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151617" y="3785896"/>
            <a:ext cx="115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7giorni (1sett)</a:t>
            </a:r>
            <a:endParaRPr lang="it-IT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151617" y="4144789"/>
            <a:ext cx="12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14giorni (2sett)</a:t>
            </a:r>
            <a:endParaRPr lang="it-IT" sz="12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151617" y="4488798"/>
            <a:ext cx="17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28giorni (4sett, 1mese)</a:t>
            </a:r>
            <a:endParaRPr lang="it-IT" sz="12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151617" y="4855981"/>
            <a:ext cx="12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42giorni (6sett)</a:t>
            </a:r>
            <a:endParaRPr lang="it-IT" sz="1200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151617" y="5182589"/>
            <a:ext cx="1714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56giorni (8 </a:t>
            </a:r>
            <a:r>
              <a:rPr lang="it-IT" sz="1200" dirty="0" err="1" smtClean="0"/>
              <a:t>sett</a:t>
            </a:r>
            <a:r>
              <a:rPr lang="it-IT" sz="1200" dirty="0" smtClean="0"/>
              <a:t>, 2mesi)</a:t>
            </a:r>
            <a:endParaRPr lang="it-IT" sz="12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151617" y="5538540"/>
            <a:ext cx="1792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84giorni (12 </a:t>
            </a:r>
            <a:r>
              <a:rPr lang="it-IT" sz="1200" dirty="0" err="1" smtClean="0"/>
              <a:t>sett</a:t>
            </a:r>
            <a:r>
              <a:rPr lang="it-IT" sz="1200" dirty="0" smtClean="0"/>
              <a:t>, 3mesi)</a:t>
            </a:r>
            <a:endParaRPr lang="it-IT" sz="12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151617" y="5877832"/>
            <a:ext cx="1871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112giorni (16 </a:t>
            </a:r>
            <a:r>
              <a:rPr lang="it-IT" sz="1200" dirty="0" err="1" smtClean="0"/>
              <a:t>sett</a:t>
            </a:r>
            <a:r>
              <a:rPr lang="it-IT" sz="1200" dirty="0" smtClean="0"/>
              <a:t>, 4mesi)</a:t>
            </a:r>
            <a:endParaRPr lang="it-IT" sz="1200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151617" y="6226482"/>
            <a:ext cx="1871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140giorni (20 </a:t>
            </a:r>
            <a:r>
              <a:rPr lang="it-IT" sz="1200" dirty="0" err="1" smtClean="0"/>
              <a:t>sett</a:t>
            </a:r>
            <a:r>
              <a:rPr lang="it-IT" sz="1200" dirty="0" smtClean="0"/>
              <a:t>, 5mesi)</a:t>
            </a:r>
            <a:endParaRPr lang="it-IT" sz="1200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151617" y="6575583"/>
            <a:ext cx="1871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</a:t>
            </a:r>
            <a:r>
              <a:rPr lang="it-IT" sz="1200" dirty="0" smtClean="0"/>
              <a:t> 168giorni (24 </a:t>
            </a:r>
            <a:r>
              <a:rPr lang="it-IT" sz="1200" dirty="0" err="1" smtClean="0"/>
              <a:t>sett</a:t>
            </a:r>
            <a:r>
              <a:rPr lang="it-IT" sz="1200" dirty="0" smtClean="0"/>
              <a:t>, 6mesi)</a:t>
            </a:r>
            <a:endParaRPr lang="it-IT" sz="1200" dirty="0"/>
          </a:p>
        </p:txBody>
      </p:sp>
      <p:cxnSp>
        <p:nvCxnSpPr>
          <p:cNvPr id="99" name="Connettore diritto 98"/>
          <p:cNvCxnSpPr/>
          <p:nvPr/>
        </p:nvCxnSpPr>
        <p:spPr>
          <a:xfrm>
            <a:off x="26895" y="3398336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/>
          <p:cNvCxnSpPr/>
          <p:nvPr/>
        </p:nvCxnSpPr>
        <p:spPr>
          <a:xfrm>
            <a:off x="26895" y="3756931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/>
          <p:cNvCxnSpPr/>
          <p:nvPr/>
        </p:nvCxnSpPr>
        <p:spPr>
          <a:xfrm>
            <a:off x="26895" y="4106552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/>
          <p:cNvCxnSpPr/>
          <p:nvPr/>
        </p:nvCxnSpPr>
        <p:spPr>
          <a:xfrm>
            <a:off x="26895" y="4447211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02"/>
          <p:cNvCxnSpPr/>
          <p:nvPr/>
        </p:nvCxnSpPr>
        <p:spPr>
          <a:xfrm>
            <a:off x="26895" y="4796835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/>
          <p:cNvCxnSpPr/>
          <p:nvPr/>
        </p:nvCxnSpPr>
        <p:spPr>
          <a:xfrm>
            <a:off x="26895" y="5164390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>
            <a:off x="26895" y="5505048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08"/>
          <p:cNvCxnSpPr/>
          <p:nvPr/>
        </p:nvCxnSpPr>
        <p:spPr>
          <a:xfrm>
            <a:off x="26895" y="5836742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/>
          <p:cNvCxnSpPr/>
          <p:nvPr/>
        </p:nvCxnSpPr>
        <p:spPr>
          <a:xfrm>
            <a:off x="26895" y="6177401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/>
          <p:nvPr/>
        </p:nvCxnSpPr>
        <p:spPr>
          <a:xfrm>
            <a:off x="26895" y="6544953"/>
            <a:ext cx="1209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2718594" y="3464227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5.43mg</a:t>
            </a:r>
            <a:endParaRPr lang="it-IT" sz="1200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2333521" y="3798638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16.3mg/7d=2.33mg</a:t>
            </a:r>
            <a:endParaRPr lang="it-IT" sz="1200" dirty="0"/>
          </a:p>
        </p:txBody>
      </p:sp>
      <p:sp>
        <p:nvSpPr>
          <p:cNvPr id="114" name="CasellaDiTesto 113"/>
          <p:cNvSpPr txBox="1"/>
          <p:nvPr/>
        </p:nvSpPr>
        <p:spPr>
          <a:xfrm>
            <a:off x="2373596" y="4144789"/>
            <a:ext cx="1501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25.23mg/14=1.80mg</a:t>
            </a:r>
            <a:endParaRPr lang="it-IT" sz="1200" dirty="0"/>
          </a:p>
        </p:txBody>
      </p:sp>
      <p:sp>
        <p:nvSpPr>
          <p:cNvPr id="115" name="CasellaDiTesto 114"/>
          <p:cNvSpPr txBox="1"/>
          <p:nvPr/>
        </p:nvSpPr>
        <p:spPr>
          <a:xfrm>
            <a:off x="4699797" y="3455260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5.47mg</a:t>
            </a:r>
            <a:endParaRPr lang="it-IT" sz="1200" dirty="0"/>
          </a:p>
        </p:txBody>
      </p:sp>
      <p:sp>
        <p:nvSpPr>
          <p:cNvPr id="116" name="CasellaDiTesto 115"/>
          <p:cNvSpPr txBox="1"/>
          <p:nvPr/>
        </p:nvSpPr>
        <p:spPr>
          <a:xfrm>
            <a:off x="4314724" y="3789671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21.3mg/7d=3.04mg</a:t>
            </a:r>
            <a:endParaRPr lang="it-IT" sz="1200" dirty="0"/>
          </a:p>
        </p:txBody>
      </p:sp>
      <p:sp>
        <p:nvSpPr>
          <p:cNvPr id="117" name="CasellaDiTesto 116"/>
          <p:cNvSpPr txBox="1"/>
          <p:nvPr/>
        </p:nvSpPr>
        <p:spPr>
          <a:xfrm>
            <a:off x="4354799" y="4135822"/>
            <a:ext cx="1422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34.8mg/14=2.49mg</a:t>
            </a:r>
            <a:endParaRPr lang="it-IT" sz="1200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6716857" y="343732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4.9mg</a:t>
            </a:r>
            <a:endParaRPr lang="it-IT" sz="1200" dirty="0"/>
          </a:p>
        </p:txBody>
      </p:sp>
      <p:sp>
        <p:nvSpPr>
          <p:cNvPr id="119" name="CasellaDiTesto 118"/>
          <p:cNvSpPr txBox="1"/>
          <p:nvPr/>
        </p:nvSpPr>
        <p:spPr>
          <a:xfrm>
            <a:off x="6331784" y="3771739"/>
            <a:ext cx="1503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22.27mg/7d=3.18mg</a:t>
            </a:r>
            <a:endParaRPr lang="it-IT" sz="1200" dirty="0"/>
          </a:p>
        </p:txBody>
      </p:sp>
      <p:sp>
        <p:nvSpPr>
          <p:cNvPr id="120" name="CasellaDiTesto 119"/>
          <p:cNvSpPr txBox="1"/>
          <p:nvPr/>
        </p:nvSpPr>
        <p:spPr>
          <a:xfrm>
            <a:off x="6371859" y="4117890"/>
            <a:ext cx="1501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33.37mg/14=2.38mg</a:t>
            </a:r>
            <a:endParaRPr lang="it-IT" sz="1200" dirty="0"/>
          </a:p>
        </p:txBody>
      </p:sp>
      <p:sp>
        <p:nvSpPr>
          <p:cNvPr id="121" name="CasellaDiTesto 120"/>
          <p:cNvSpPr txBox="1"/>
          <p:nvPr/>
        </p:nvSpPr>
        <p:spPr>
          <a:xfrm>
            <a:off x="8724952" y="344629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4.1mg</a:t>
            </a:r>
            <a:endParaRPr lang="it-IT" sz="1200" dirty="0"/>
          </a:p>
        </p:txBody>
      </p:sp>
      <p:sp>
        <p:nvSpPr>
          <p:cNvPr id="122" name="CasellaDiTesto 121"/>
          <p:cNvSpPr txBox="1"/>
          <p:nvPr/>
        </p:nvSpPr>
        <p:spPr>
          <a:xfrm>
            <a:off x="8339879" y="3780702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19.8mg/7d=2.83mg</a:t>
            </a:r>
            <a:endParaRPr lang="it-IT" sz="1200" dirty="0"/>
          </a:p>
        </p:txBody>
      </p:sp>
      <p:sp>
        <p:nvSpPr>
          <p:cNvPr id="124" name="CasellaDiTesto 123"/>
          <p:cNvSpPr txBox="1"/>
          <p:nvPr/>
        </p:nvSpPr>
        <p:spPr>
          <a:xfrm>
            <a:off x="10777869" y="342835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0.6mg</a:t>
            </a:r>
            <a:endParaRPr lang="it-IT" sz="1200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10392796" y="3762767"/>
            <a:ext cx="1345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3.3mg/7d=0.47mg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94391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6D2BCDE-6B95-E021-0F1D-B8A43FDC9DEF}"/>
              </a:ext>
            </a:extLst>
          </p:cNvPr>
          <p:cNvSpPr txBox="1"/>
          <p:nvPr/>
        </p:nvSpPr>
        <p:spPr>
          <a:xfrm>
            <a:off x="388620" y="884962"/>
            <a:ext cx="216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In ambiente chiuso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B26814-7148-2BEE-BCBD-74D7B0B441DC}"/>
              </a:ext>
            </a:extLst>
          </p:cNvPr>
          <p:cNvSpPr/>
          <p:nvPr/>
        </p:nvSpPr>
        <p:spPr>
          <a:xfrm>
            <a:off x="401806" y="884962"/>
            <a:ext cx="2162432" cy="406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BA531C4-1DFA-1DA5-1809-794F1A8CD5CA}"/>
              </a:ext>
            </a:extLst>
          </p:cNvPr>
          <p:cNvSpPr txBox="1"/>
          <p:nvPr/>
        </p:nvSpPr>
        <p:spPr>
          <a:xfrm>
            <a:off x="2675842" y="761851"/>
            <a:ext cx="41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it-IT" dirty="0">
                <a:sym typeface="Wingdings" pitchFamily="2" charset="2"/>
              </a:rPr>
              <a:t>Valutazione della saturazione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it-IT" dirty="0">
                <a:sym typeface="Wingdings" pitchFamily="2" charset="2"/>
              </a:rPr>
              <a:t>Simulazione apertura chiusura armadio</a:t>
            </a:r>
            <a:endParaRPr lang="it-IT" dirty="0"/>
          </a:p>
        </p:txBody>
      </p:sp>
      <p:pic>
        <p:nvPicPr>
          <p:cNvPr id="1026" name="Picture 2" descr="Glass Vials - Ompi - Stevanato Group">
            <a:extLst>
              <a:ext uri="{FF2B5EF4-FFF2-40B4-BE49-F238E27FC236}">
                <a16:creationId xmlns:a16="http://schemas.microsoft.com/office/drawing/2014/main" id="{0CA9DE76-785E-92E6-89DB-CDFE9BA1D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36876" r="63558" b="15339"/>
          <a:stretch/>
        </p:blipFill>
        <p:spPr bwMode="auto">
          <a:xfrm>
            <a:off x="1295470" y="2359741"/>
            <a:ext cx="829147" cy="13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lass Vials - Ompi - Stevanato Group">
            <a:extLst>
              <a:ext uri="{FF2B5EF4-FFF2-40B4-BE49-F238E27FC236}">
                <a16:creationId xmlns:a16="http://schemas.microsoft.com/office/drawing/2014/main" id="{C1DDE89B-5FD3-37EE-A62E-535D555F5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0" t="27850" r="34513" b="16685"/>
          <a:stretch/>
        </p:blipFill>
        <p:spPr bwMode="auto">
          <a:xfrm>
            <a:off x="2261268" y="2123326"/>
            <a:ext cx="829147" cy="158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839D0C-7592-78BB-E2B3-F6AF17E5B494}"/>
              </a:ext>
            </a:extLst>
          </p:cNvPr>
          <p:cNvSpPr txBox="1"/>
          <p:nvPr/>
        </p:nvSpPr>
        <p:spPr>
          <a:xfrm>
            <a:off x="1269056" y="37251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150 </a:t>
            </a:r>
            <a:r>
              <a:rPr lang="it-IT" dirty="0"/>
              <a:t>mg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3B4B17-17AA-2044-A89C-26D34FDB83B5}"/>
              </a:ext>
            </a:extLst>
          </p:cNvPr>
          <p:cNvSpPr txBox="1"/>
          <p:nvPr/>
        </p:nvSpPr>
        <p:spPr>
          <a:xfrm>
            <a:off x="2250340" y="37251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150 </a:t>
            </a:r>
            <a:r>
              <a:rPr lang="it-IT" dirty="0"/>
              <a:t>mg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385151" y="1846327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V=20mL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2298050" y="1818641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V=40mL</a:t>
            </a:r>
            <a:endParaRPr lang="it-IT" sz="12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487293" y="2689458"/>
            <a:ext cx="898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Da9 a19A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Da9 a19</a:t>
            </a:r>
            <a:r>
              <a:rPr lang="it-IT" sz="1400" b="1" dirty="0" smtClean="0">
                <a:solidFill>
                  <a:srgbClr val="FF0000"/>
                </a:solidFill>
              </a:rPr>
              <a:t>B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Da9 a19C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3045865" y="2689458"/>
            <a:ext cx="989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Da20 a30A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Da20 a30B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Da20 a30C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C8A51619-9D05-C3F8-D28E-2410CD475F8C}"/>
              </a:ext>
            </a:extLst>
          </p:cNvPr>
          <p:cNvSpPr txBox="1"/>
          <p:nvPr/>
        </p:nvSpPr>
        <p:spPr>
          <a:xfrm>
            <a:off x="4097804" y="164541"/>
            <a:ext cx="320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GRAVIMETRIA: Risultati</a:t>
            </a:r>
            <a:endParaRPr lang="it-IT" sz="24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203" y="2519629"/>
            <a:ext cx="1282891" cy="1188638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6085364" y="208274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V=30mL</a:t>
            </a:r>
            <a:endParaRPr lang="it-IT" sz="1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E839D0C-7592-78BB-E2B3-F6AF17E5B494}"/>
              </a:ext>
            </a:extLst>
          </p:cNvPr>
          <p:cNvSpPr txBox="1"/>
          <p:nvPr/>
        </p:nvSpPr>
        <p:spPr>
          <a:xfrm>
            <a:off x="5990661" y="37251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150 </a:t>
            </a:r>
            <a:r>
              <a:rPr lang="it-IT" dirty="0"/>
              <a:t>mg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70402A-4D6E-20CB-69BD-F4C9365B427F}"/>
              </a:ext>
            </a:extLst>
          </p:cNvPr>
          <p:cNvSpPr txBox="1"/>
          <p:nvPr/>
        </p:nvSpPr>
        <p:spPr>
          <a:xfrm>
            <a:off x="7073094" y="2824274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35 e 36</a:t>
            </a:r>
            <a:r>
              <a:rPr lang="it-IT" sz="1400" b="1" dirty="0" smtClean="0">
                <a:solidFill>
                  <a:srgbClr val="FF0000"/>
                </a:solidFill>
              </a:rPr>
              <a:t>A</a:t>
            </a:r>
            <a:endParaRPr lang="it-IT" sz="1400" b="1" dirty="0" smtClean="0">
              <a:solidFill>
                <a:srgbClr val="FF0000"/>
              </a:solidFill>
            </a:endParaRPr>
          </a:p>
          <a:p>
            <a:r>
              <a:rPr lang="it-IT" sz="1400" b="1" dirty="0" smtClean="0">
                <a:solidFill>
                  <a:srgbClr val="FF0000"/>
                </a:solidFill>
              </a:rPr>
              <a:t>35 e 36B</a:t>
            </a:r>
            <a:endParaRPr lang="it-IT" sz="1400" b="1" dirty="0" smtClean="0">
              <a:solidFill>
                <a:srgbClr val="FF0000"/>
              </a:solidFill>
            </a:endParaRPr>
          </a:p>
          <a:p>
            <a:r>
              <a:rPr lang="it-IT" sz="1400" b="1" dirty="0" smtClean="0">
                <a:solidFill>
                  <a:srgbClr val="FF0000"/>
                </a:solidFill>
              </a:rPr>
              <a:t>35 e 36C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69032" y="4540165"/>
            <a:ext cx="1183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N.B Dopo 5 minuti di apertura della </a:t>
            </a:r>
            <a:r>
              <a:rPr lang="it-IT" dirty="0" err="1" smtClean="0"/>
              <a:t>vial</a:t>
            </a:r>
            <a:r>
              <a:rPr lang="it-IT" dirty="0" smtClean="0"/>
              <a:t> o del pesafiltro NON ci sono variazioni di peso rispetto al t0 e rispetto alla </a:t>
            </a:r>
            <a:r>
              <a:rPr lang="it-IT" dirty="0" err="1" smtClean="0"/>
              <a:t>vial</a:t>
            </a:r>
            <a:r>
              <a:rPr lang="it-IT" dirty="0" smtClean="0"/>
              <a:t> chiusa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4592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551</Words>
  <Application>Microsoft Office PowerPoint</Application>
  <PresentationFormat>Widescreen</PresentationFormat>
  <Paragraphs>212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di Office 2013-2022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PALAGANO ELEONORA</dc:creator>
  <cp:lastModifiedBy>Eleonora Palagano</cp:lastModifiedBy>
  <cp:revision>16</cp:revision>
  <cp:lastPrinted>2023-01-17T16:39:24Z</cp:lastPrinted>
  <dcterms:created xsi:type="dcterms:W3CDTF">2023-01-13T13:28:38Z</dcterms:created>
  <dcterms:modified xsi:type="dcterms:W3CDTF">2023-02-06T12:13:25Z</dcterms:modified>
</cp:coreProperties>
</file>