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ubik"/>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421B84-D9AC-4D9D-A399-00AE79F2C6E4}">
  <a:tblStyle styleId="{6B421B84-D9AC-4D9D-A399-00AE79F2C6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regular.fntdata"/><Relationship Id="rId11" Type="http://schemas.openxmlformats.org/officeDocument/2006/relationships/slide" Target="slides/slide5.xml"/><Relationship Id="rId22" Type="http://schemas.openxmlformats.org/officeDocument/2006/relationships/font" Target="fonts/Rubik-italic.fntdata"/><Relationship Id="rId10" Type="http://schemas.openxmlformats.org/officeDocument/2006/relationships/slide" Target="slides/slide4.xml"/><Relationship Id="rId21" Type="http://schemas.openxmlformats.org/officeDocument/2006/relationships/font" Target="fonts/Rubik-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ubi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1c9541a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1c9541a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505f6f5b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505f6f5b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505f6f5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505f6f5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505f6f5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505f6f5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1c9541a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1c9541a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05f6f5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05f6f5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1c9541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1c9541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05f6f5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05f6f5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505f6f5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505f6f5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c9541a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c9541a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1c9541a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1c9541a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1c9541a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1c9541a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Soal &amp; Template Jawaban</a:t>
            </a:r>
            <a:endParaRPr/>
          </a:p>
        </p:txBody>
      </p:sp>
      <p:sp>
        <p:nvSpPr>
          <p:cNvPr id="55" name="Google Shape;55;p13"/>
          <p:cNvSpPr txBox="1"/>
          <p:nvPr>
            <p:ph idx="1" type="subTitle"/>
          </p:nvPr>
        </p:nvSpPr>
        <p:spPr>
          <a:xfrm>
            <a:off x="311700" y="2834125"/>
            <a:ext cx="8520600" cy="150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Task 5</a:t>
            </a:r>
            <a:endParaRPr/>
          </a:p>
          <a:p>
            <a:pPr indent="0" lvl="0" marL="0" rtl="0" algn="ctr">
              <a:spcBef>
                <a:spcPts val="0"/>
              </a:spcBef>
              <a:spcAft>
                <a:spcPts val="0"/>
              </a:spcAft>
              <a:buNone/>
            </a:pPr>
            <a:r>
              <a:rPr lang="id"/>
              <a:t>Nama :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22"/>
          <p:cNvGraphicFramePr/>
          <p:nvPr/>
        </p:nvGraphicFramePr>
        <p:xfrm>
          <a:off x="462650" y="1071075"/>
          <a:ext cx="3000000" cy="3000000"/>
        </p:xfrm>
        <a:graphic>
          <a:graphicData uri="http://schemas.openxmlformats.org/drawingml/2006/table">
            <a:tbl>
              <a:tblPr>
                <a:noFill/>
                <a:tableStyleId>{6B421B84-D9AC-4D9D-A399-00AE79F2C6E4}</a:tableStyleId>
              </a:tblPr>
              <a:tblGrid>
                <a:gridCol w="1938125"/>
                <a:gridCol w="1011750"/>
                <a:gridCol w="2663100"/>
                <a:gridCol w="2670350"/>
              </a:tblGrid>
              <a:tr h="320000">
                <a:tc>
                  <a:txBody>
                    <a:bodyPr/>
                    <a:lstStyle/>
                    <a:p>
                      <a:pPr indent="0" lvl="0" marL="0" rtl="0" algn="l">
                        <a:spcBef>
                          <a:spcPts val="0"/>
                        </a:spcBef>
                        <a:spcAft>
                          <a:spcPts val="0"/>
                        </a:spcAft>
                        <a:buNone/>
                      </a:pPr>
                      <a:r>
                        <a:rPr b="1" lang="id" sz="900"/>
                        <a:t>column</a:t>
                      </a:r>
                      <a:endParaRPr b="1" sz="900"/>
                    </a:p>
                  </a:txBody>
                  <a:tcPr marT="91425" marB="91425" marR="91425" marL="91425"/>
                </a:tc>
                <a:tc>
                  <a:txBody>
                    <a:bodyPr/>
                    <a:lstStyle/>
                    <a:p>
                      <a:pPr indent="0" lvl="0" marL="0" rtl="0" algn="l">
                        <a:spcBef>
                          <a:spcPts val="0"/>
                        </a:spcBef>
                        <a:spcAft>
                          <a:spcPts val="0"/>
                        </a:spcAft>
                        <a:buNone/>
                      </a:pPr>
                      <a:r>
                        <a:rPr b="1" lang="id" sz="900"/>
                        <a:t>data type</a:t>
                      </a:r>
                      <a:endParaRPr b="1" sz="900"/>
                    </a:p>
                  </a:txBody>
                  <a:tcPr marT="91425" marB="91425" marR="91425" marL="91425"/>
                </a:tc>
                <a:tc>
                  <a:txBody>
                    <a:bodyPr/>
                    <a:lstStyle/>
                    <a:p>
                      <a:pPr indent="0" lvl="0" marL="0" rtl="0" algn="l">
                        <a:spcBef>
                          <a:spcPts val="0"/>
                        </a:spcBef>
                        <a:spcAft>
                          <a:spcPts val="0"/>
                        </a:spcAft>
                        <a:buNone/>
                      </a:pPr>
                      <a:r>
                        <a:rPr b="1" lang="id" sz="900">
                          <a:solidFill>
                            <a:srgbClr val="000000"/>
                          </a:solidFill>
                        </a:rPr>
                        <a:t>description</a:t>
                      </a:r>
                      <a:endParaRPr b="1" sz="900"/>
                    </a:p>
                  </a:txBody>
                  <a:tcPr marT="91425" marB="91425" marR="91425" marL="91425"/>
                </a:tc>
                <a:tc>
                  <a:txBody>
                    <a:bodyPr/>
                    <a:lstStyle/>
                    <a:p>
                      <a:pPr indent="0" lvl="0" marL="0" rtl="0" algn="l">
                        <a:spcBef>
                          <a:spcPts val="0"/>
                        </a:spcBef>
                        <a:spcAft>
                          <a:spcPts val="0"/>
                        </a:spcAft>
                        <a:buNone/>
                      </a:pPr>
                      <a:r>
                        <a:rPr b="1" lang="id" sz="900"/>
                        <a:t>transformation</a:t>
                      </a:r>
                      <a:endParaRPr b="1" sz="900"/>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57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57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Table Aggregate “&lt;&lt;Nama Tabel&gt;&gt;”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Soal 5 : </a:t>
            </a:r>
            <a:r>
              <a:rPr lang="id"/>
              <a:t>Data Visualization</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Font typeface="Rubik"/>
              <a:buAutoNum type="alphaUcPeriod"/>
            </a:pPr>
            <a:r>
              <a:rPr lang="id" sz="1400">
                <a:solidFill>
                  <a:schemeClr val="dk1"/>
                </a:solidFill>
                <a:latin typeface="Rubik"/>
                <a:ea typeface="Rubik"/>
                <a:cs typeface="Rubik"/>
                <a:sym typeface="Rubik"/>
              </a:rPr>
              <a:t>Tugas</a:t>
            </a:r>
            <a:br>
              <a:rPr lang="id" sz="1400">
                <a:solidFill>
                  <a:schemeClr val="dk1"/>
                </a:solidFill>
                <a:latin typeface="Rubik"/>
                <a:ea typeface="Rubik"/>
                <a:cs typeface="Rubik"/>
                <a:sym typeface="Rubik"/>
              </a:rPr>
            </a:br>
            <a:r>
              <a:rPr lang="id" sz="1400">
                <a:solidFill>
                  <a:schemeClr val="dk1"/>
                </a:solidFill>
                <a:latin typeface="Rubik"/>
                <a:ea typeface="Rubik"/>
                <a:cs typeface="Rubik"/>
                <a:sym typeface="Rubik"/>
              </a:rPr>
              <a:t>buatlah data visualiasasi nya, dan cantumkan linknya di bawah (pastikan bisa diakses publik). Lalu cantumkan juga screenshot visualisasinya</a:t>
            </a:r>
            <a:br>
              <a:rPr lang="id" sz="1400">
                <a:solidFill>
                  <a:schemeClr val="dk1"/>
                </a:solidFill>
                <a:latin typeface="Rubik"/>
                <a:ea typeface="Rubik"/>
                <a:cs typeface="Rubik"/>
                <a:sym typeface="Rubik"/>
              </a:rPr>
            </a:br>
            <a:endParaRPr sz="14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rPr lang="id" sz="1300">
                <a:solidFill>
                  <a:schemeClr val="dk1"/>
                </a:solidFill>
                <a:latin typeface="Rubik"/>
                <a:ea typeface="Rubik"/>
                <a:cs typeface="Rubik"/>
                <a:sym typeface="Rubik"/>
              </a:rPr>
              <a:t>Silahkan tambah halaman jika dibutuhkan</a:t>
            </a:r>
            <a:endParaRPr sz="14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400">
              <a:solidFill>
                <a:schemeClr val="dk1"/>
              </a:solidFill>
              <a:latin typeface="Rubik"/>
              <a:ea typeface="Rubik"/>
              <a:cs typeface="Rubik"/>
              <a:sym typeface="Rubik"/>
            </a:endParaRPr>
          </a:p>
          <a:p>
            <a:pPr indent="-317500" lvl="0" marL="457200" rtl="0" algn="l">
              <a:lnSpc>
                <a:spcPct val="100000"/>
              </a:lnSpc>
              <a:spcBef>
                <a:spcPts val="0"/>
              </a:spcBef>
              <a:spcAft>
                <a:spcPts val="0"/>
              </a:spcAft>
              <a:buClr>
                <a:schemeClr val="dk1"/>
              </a:buClr>
              <a:buSzPts val="1400"/>
              <a:buFont typeface="Rubik"/>
              <a:buAutoNum type="alphaUcPeriod"/>
            </a:pPr>
            <a:r>
              <a:rPr lang="id" sz="1400">
                <a:solidFill>
                  <a:schemeClr val="dk1"/>
                </a:solidFill>
                <a:latin typeface="Rubik"/>
                <a:ea typeface="Rubik"/>
                <a:cs typeface="Rubik"/>
                <a:sym typeface="Rubik"/>
              </a:rPr>
              <a:t>Jawaban :</a:t>
            </a:r>
            <a:endParaRPr sz="14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400">
              <a:solidFill>
                <a:schemeClr val="dk1"/>
              </a:solidFill>
              <a:latin typeface="Rubik"/>
              <a:ea typeface="Rubik"/>
              <a:cs typeface="Rubik"/>
              <a:sym typeface="Rubik"/>
            </a:endParaRPr>
          </a:p>
          <a:p>
            <a:pPr indent="0" lvl="0" marL="0" rtl="0" algn="l">
              <a:spcBef>
                <a:spcPts val="0"/>
              </a:spcBef>
              <a:spcAft>
                <a:spcPts val="1200"/>
              </a:spcAft>
              <a:buNone/>
            </a:pPr>
            <a:r>
              <a:rPr lang="id" sz="1400">
                <a:solidFill>
                  <a:schemeClr val="dk1"/>
                </a:solidFill>
                <a:latin typeface="Rubik"/>
                <a:ea typeface="Rubik"/>
                <a:cs typeface="Rubik"/>
                <a:sym typeface="Rubik"/>
              </a:rPr>
              <a:t>Link </a:t>
            </a:r>
            <a:r>
              <a:rPr lang="id" sz="1400">
                <a:solidFill>
                  <a:schemeClr val="dk1"/>
                </a:solidFill>
                <a:latin typeface="Rubik"/>
                <a:ea typeface="Rubik"/>
                <a:cs typeface="Rubik"/>
                <a:sym typeface="Rubik"/>
              </a:rPr>
              <a:t>visualisasi (ex link Google Data Studio) : </a:t>
            </a:r>
            <a:endParaRPr sz="1400">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p:nvPr/>
        </p:nvSpPr>
        <p:spPr>
          <a:xfrm>
            <a:off x="1384625" y="936450"/>
            <a:ext cx="6717900" cy="3270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Masukkan screenshoot </a:t>
            </a:r>
            <a:r>
              <a:rPr lang="id">
                <a:solidFill>
                  <a:schemeClr val="dk1"/>
                </a:solidFill>
              </a:rPr>
              <a:t>visualisasi</a:t>
            </a:r>
            <a:r>
              <a:rPr lang="id"/>
              <a:t> disini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Soal 6 : Additional Complementary Data</a:t>
            </a:r>
            <a:endParaRPr/>
          </a:p>
        </p:txBody>
      </p:sp>
      <p:sp>
        <p:nvSpPr>
          <p:cNvPr id="127" name="Google Shape;127;p25"/>
          <p:cNvSpPr txBox="1"/>
          <p:nvPr/>
        </p:nvSpPr>
        <p:spPr>
          <a:xfrm>
            <a:off x="311700" y="1112825"/>
            <a:ext cx="7655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ubik"/>
              <a:buAutoNum type="alphaUcPeriod"/>
            </a:pPr>
            <a:r>
              <a:rPr lang="id">
                <a:solidFill>
                  <a:schemeClr val="dk1"/>
                </a:solidFill>
                <a:latin typeface="Rubik"/>
                <a:ea typeface="Rubik"/>
                <a:cs typeface="Rubik"/>
                <a:sym typeface="Rubik"/>
              </a:rPr>
              <a:t>Tugas :</a:t>
            </a:r>
            <a:endParaRPr>
              <a:solidFill>
                <a:schemeClr val="dk1"/>
              </a:solidFill>
              <a:latin typeface="Rubik"/>
              <a:ea typeface="Rubik"/>
              <a:cs typeface="Rubik"/>
              <a:sym typeface="Rubik"/>
            </a:endParaRPr>
          </a:p>
          <a:p>
            <a:pPr indent="0" lvl="0" marL="457200" rtl="0" algn="l">
              <a:spcBef>
                <a:spcPts val="0"/>
              </a:spcBef>
              <a:spcAft>
                <a:spcPts val="0"/>
              </a:spcAft>
              <a:buNone/>
            </a:pPr>
            <a:r>
              <a:rPr lang="id">
                <a:solidFill>
                  <a:schemeClr val="dk1"/>
                </a:solidFill>
                <a:latin typeface="Rubik"/>
                <a:ea typeface="Rubik"/>
                <a:cs typeface="Rubik"/>
                <a:sym typeface="Rubik"/>
              </a:rPr>
              <a:t>Dari data yang tersedia, menurut kamu untuk melengkapi analisis nya apakah diperlukan data lain juga? jika iya, sebutkan data apa yang kamu maksud dan mengapa memerlukan data tersebut</a:t>
            </a:r>
            <a:endParaRPr>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lphaUcPeriod"/>
            </a:pPr>
            <a:r>
              <a:rPr lang="id">
                <a:solidFill>
                  <a:schemeClr val="dk1"/>
                </a:solidFill>
                <a:latin typeface="Rubik"/>
                <a:ea typeface="Rubik"/>
                <a:cs typeface="Rubik"/>
                <a:sym typeface="Rubik"/>
              </a:rPr>
              <a:t>Jawaban :  ………</a:t>
            </a:r>
            <a:endParaRPr>
              <a:solidFill>
                <a:schemeClr val="dk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Petunjuk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id" sz="2100">
                <a:latin typeface="Rubik"/>
                <a:ea typeface="Rubik"/>
                <a:cs typeface="Rubik"/>
                <a:sym typeface="Rubik"/>
              </a:rPr>
              <a:t>Silahkan merujuk pada Data Source Task 5 yang telah disediakan untuk mengerjakan soal soal di bawah ini</a:t>
            </a:r>
            <a:endParaRPr b="1" sz="2100">
              <a:latin typeface="Rubik"/>
              <a:ea typeface="Rubik"/>
              <a:cs typeface="Rubik"/>
              <a:sym typeface="Rubik"/>
            </a:endParaRPr>
          </a:p>
          <a:p>
            <a:pPr indent="0" lvl="0" marL="0" rtl="0" algn="l">
              <a:lnSpc>
                <a:spcPct val="100000"/>
              </a:lnSpc>
              <a:spcBef>
                <a:spcPts val="1200"/>
              </a:spcBef>
              <a:spcAft>
                <a:spcPts val="0"/>
              </a:spcAft>
              <a:buNone/>
            </a:pPr>
            <a:r>
              <a:rPr lang="id">
                <a:solidFill>
                  <a:schemeClr val="dk1"/>
                </a:solidFill>
                <a:latin typeface="Rubik"/>
                <a:ea typeface="Rubik"/>
                <a:cs typeface="Rubik"/>
                <a:sym typeface="Rubik"/>
              </a:rPr>
              <a:t>Pada bagian data analytics, terdiri dari 4 soal dengan use case &amp; tabel yang sama. Bayangkan kamu memiliki database erp yang terdiri dari 3 tabel: penjualan, pelanggan, barang. Tabel tersebut akan dibuat menjadi sebuah datamart yang nantinya digunakan untuk visualisasi.</a:t>
            </a:r>
            <a:endParaRPr b="1" sz="2100">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Query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1300">
                <a:latin typeface="Rubik"/>
                <a:ea typeface="Rubik"/>
                <a:cs typeface="Rubik"/>
                <a:sym typeface="Rubik"/>
              </a:rPr>
              <a:t>Soal 1 *:</a:t>
            </a:r>
            <a:endParaRPr b="1" sz="1300">
              <a:latin typeface="Rubik"/>
              <a:ea typeface="Rubik"/>
              <a:cs typeface="Rubik"/>
              <a:sym typeface="Rubik"/>
            </a:endParaRPr>
          </a:p>
          <a:p>
            <a:pPr indent="0" lvl="0" marL="0" rtl="0" algn="l">
              <a:lnSpc>
                <a:spcPct val="100000"/>
              </a:lnSpc>
              <a:spcBef>
                <a:spcPts val="1200"/>
              </a:spcBef>
              <a:spcAft>
                <a:spcPts val="0"/>
              </a:spcAft>
              <a:buClr>
                <a:schemeClr val="dk1"/>
              </a:buClr>
              <a:buSzPts val="1100"/>
              <a:buFont typeface="Arial"/>
              <a:buNone/>
            </a:pPr>
            <a:r>
              <a:rPr lang="id" sz="1300">
                <a:solidFill>
                  <a:schemeClr val="dk1"/>
                </a:solidFill>
                <a:latin typeface="Rubik"/>
                <a:ea typeface="Rubik"/>
                <a:cs typeface="Rubik"/>
                <a:sym typeface="Rubik"/>
              </a:rPr>
              <a:t>Dari 2 query ini, mana yang bekerja lebih baik? Jelaskan mengapa.</a:t>
            </a:r>
            <a:endParaRPr sz="1300">
              <a:solidFill>
                <a:schemeClr val="dk1"/>
              </a:solidFill>
              <a:latin typeface="Rubik"/>
              <a:ea typeface="Rubik"/>
              <a:cs typeface="Rubik"/>
              <a:sym typeface="Rubik"/>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LcParenBoth"/>
            </a:pPr>
            <a:r>
              <a:rPr lang="id" sz="1300">
                <a:solidFill>
                  <a:schemeClr val="dk1"/>
                </a:solidFill>
                <a:latin typeface="Rubik"/>
                <a:ea typeface="Rubik"/>
                <a:cs typeface="Rubik"/>
                <a:sym typeface="Rubik"/>
              </a:rPr>
              <a:t>SELECT * FROM pelanggan WHERE SUBSTR(alamat, 1, 3) = Mat;</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LcParenBoth"/>
            </a:pPr>
            <a:r>
              <a:rPr lang="id" sz="1300">
                <a:solidFill>
                  <a:schemeClr val="dk1"/>
                </a:solidFill>
                <a:latin typeface="Rubik"/>
                <a:ea typeface="Rubik"/>
                <a:cs typeface="Rubik"/>
                <a:sym typeface="Rubik"/>
              </a:rPr>
              <a:t>SELECT * FROM pelanggan WHERE alamat LIKE 'Mat%'</a:t>
            </a:r>
            <a:endParaRPr sz="1300">
              <a:solidFill>
                <a:schemeClr val="dk1"/>
              </a:solidFill>
              <a:latin typeface="Rubik"/>
              <a:ea typeface="Rubik"/>
              <a:cs typeface="Rubik"/>
              <a:sym typeface="Rubik"/>
            </a:endParaRPr>
          </a:p>
          <a:p>
            <a:pPr indent="0" lvl="0" marL="0" rtl="0" algn="l">
              <a:spcBef>
                <a:spcPts val="0"/>
              </a:spcBef>
              <a:spcAft>
                <a:spcPts val="0"/>
              </a:spcAft>
              <a:buNone/>
            </a:pPr>
            <a:r>
              <a:rPr i="1" lang="id" sz="1300">
                <a:latin typeface="Rubik"/>
                <a:ea typeface="Rubik"/>
                <a:cs typeface="Rubik"/>
                <a:sym typeface="Rubik"/>
              </a:rPr>
              <a:t>*disclaimer: soal ini tidak terkait dengan data source</a:t>
            </a:r>
            <a:endParaRPr i="1" sz="1300">
              <a:latin typeface="Rubik"/>
              <a:ea typeface="Rubik"/>
              <a:cs typeface="Rubik"/>
              <a:sym typeface="Rubik"/>
            </a:endParaRPr>
          </a:p>
          <a:p>
            <a:pPr indent="0" lvl="0" marL="0" rtl="0" algn="l">
              <a:spcBef>
                <a:spcPts val="1200"/>
              </a:spcBef>
              <a:spcAft>
                <a:spcPts val="0"/>
              </a:spcAft>
              <a:buNone/>
            </a:pPr>
            <a:r>
              <a:rPr lang="id" sz="1300">
                <a:latin typeface="Rubik"/>
                <a:ea typeface="Rubik"/>
                <a:cs typeface="Rubik"/>
                <a:sym typeface="Rubik"/>
              </a:rPr>
              <a:t>Jawaban : …</a:t>
            </a:r>
            <a:endParaRPr sz="1300">
              <a:latin typeface="Rubik"/>
              <a:ea typeface="Rubik"/>
              <a:cs typeface="Rubik"/>
              <a:sym typeface="Rubik"/>
            </a:endParaRPr>
          </a:p>
          <a:p>
            <a:pPr indent="0" lvl="0" marL="0" rtl="0" algn="l">
              <a:spcBef>
                <a:spcPts val="1200"/>
              </a:spcBef>
              <a:spcAft>
                <a:spcPts val="0"/>
              </a:spcAft>
              <a:buNone/>
            </a:pPr>
            <a:r>
              <a:rPr lang="id" sz="1300">
                <a:latin typeface="Rubik"/>
                <a:ea typeface="Rubik"/>
                <a:cs typeface="Rubik"/>
                <a:sym typeface="Rubik"/>
              </a:rPr>
              <a:t>Alasan : </a:t>
            </a:r>
            <a:endParaRPr sz="1300">
              <a:solidFill>
                <a:schemeClr val="dk1"/>
              </a:solidFill>
              <a:latin typeface="Rubik"/>
              <a:ea typeface="Rubik"/>
              <a:cs typeface="Rubik"/>
              <a:sym typeface="Rubik"/>
            </a:endParaRPr>
          </a:p>
          <a:p>
            <a:pPr indent="0" lvl="0" marL="0" rtl="0" algn="l">
              <a:spcBef>
                <a:spcPts val="1200"/>
              </a:spcBef>
              <a:spcAft>
                <a:spcPts val="0"/>
              </a:spcAft>
              <a:buNone/>
            </a:pPr>
            <a:r>
              <a:t/>
            </a:r>
            <a:endParaRPr sz="1300">
              <a:latin typeface="Rubik"/>
              <a:ea typeface="Rubik"/>
              <a:cs typeface="Rubik"/>
              <a:sym typeface="Rubik"/>
            </a:endParaRPr>
          </a:p>
          <a:p>
            <a:pPr indent="0" lvl="0" marL="0" rtl="0" algn="l">
              <a:spcBef>
                <a:spcPts val="1200"/>
              </a:spcBef>
              <a:spcAft>
                <a:spcPts val="1200"/>
              </a:spcAft>
              <a:buClr>
                <a:schemeClr val="dk1"/>
              </a:buClr>
              <a:buSzPts val="1100"/>
              <a:buFont typeface="Arial"/>
              <a:buNone/>
            </a:pPr>
            <a:r>
              <a:t/>
            </a:r>
            <a:endParaRPr sz="1300">
              <a:solidFill>
                <a:schemeClr val="dk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Query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sz="1300">
                <a:latin typeface="Rubik"/>
                <a:ea typeface="Rubik"/>
                <a:cs typeface="Rubik"/>
                <a:sym typeface="Rubik"/>
              </a:rPr>
              <a:t>Soal 2 *:</a:t>
            </a:r>
            <a:endParaRPr b="1" sz="1300">
              <a:latin typeface="Rubik"/>
              <a:ea typeface="Rubik"/>
              <a:cs typeface="Rubik"/>
              <a:sym typeface="Rubik"/>
            </a:endParaRPr>
          </a:p>
          <a:p>
            <a:pPr indent="0" lvl="0" marL="0" rtl="0" algn="l">
              <a:lnSpc>
                <a:spcPct val="100000"/>
              </a:lnSpc>
              <a:spcBef>
                <a:spcPts val="1200"/>
              </a:spcBef>
              <a:spcAft>
                <a:spcPts val="0"/>
              </a:spcAft>
              <a:buNone/>
            </a:pPr>
            <a:r>
              <a:rPr lang="id" sz="1300">
                <a:solidFill>
                  <a:schemeClr val="dk1"/>
                </a:solidFill>
                <a:latin typeface="Rubik"/>
                <a:ea typeface="Rubik"/>
                <a:cs typeface="Rubik"/>
                <a:sym typeface="Rubik"/>
              </a:rPr>
              <a:t>Anggap kita memiliki tabel pelanggan dengan kolom: id, nama, tanggal_lahir, alamat. Bagaimana cara yang lebih tepat dalam menulis query untuk mendapatkan data pelanggan yang tanggal_lahir nya ada di antara 2000-01-01 sampai 2008-12-31? Pilihlah salah satu jawaban dan berikan alasannya.</a:t>
            </a:r>
            <a:endParaRPr sz="1300">
              <a:solidFill>
                <a:schemeClr val="dk1"/>
              </a:solidFill>
              <a:latin typeface="Rubik"/>
              <a:ea typeface="Rubik"/>
              <a:cs typeface="Rubik"/>
              <a:sym typeface="Rubik"/>
            </a:endParaRPr>
          </a:p>
          <a:p>
            <a:pPr indent="0" lvl="0" marL="0" rtl="0" algn="l">
              <a:lnSpc>
                <a:spcPct val="100000"/>
              </a:lnSpc>
              <a:spcBef>
                <a:spcPts val="0"/>
              </a:spcBef>
              <a:spcAft>
                <a:spcPts val="0"/>
              </a:spcAft>
              <a:buNone/>
            </a:pPr>
            <a:r>
              <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LcParenBoth"/>
            </a:pPr>
            <a:r>
              <a:rPr lang="id" sz="1300">
                <a:solidFill>
                  <a:schemeClr val="dk1"/>
                </a:solidFill>
                <a:latin typeface="Rubik"/>
                <a:ea typeface="Rubik"/>
                <a:cs typeface="Rubik"/>
                <a:sym typeface="Rubik"/>
              </a:rPr>
              <a:t>SELECT * FROM pelanggan WHERE tanggal_lahir &gt;= '2000-01-01' AND tanggal_lahir &lt;= '2008-12-31'</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LcParenBoth"/>
            </a:pPr>
            <a:r>
              <a:rPr lang="id" sz="1300">
                <a:solidFill>
                  <a:schemeClr val="dk1"/>
                </a:solidFill>
                <a:latin typeface="Rubik"/>
                <a:ea typeface="Rubik"/>
                <a:cs typeface="Rubik"/>
                <a:sym typeface="Rubik"/>
              </a:rPr>
              <a:t>SELECT * FROM pelanggan WHERE tanggal_lahir BETWEEN '2000-01-01' AND '2008-12-31' </a:t>
            </a:r>
            <a:br>
              <a:rPr lang="id" sz="1300">
                <a:solidFill>
                  <a:schemeClr val="dk1"/>
                </a:solidFill>
                <a:latin typeface="Rubik"/>
                <a:ea typeface="Rubik"/>
                <a:cs typeface="Rubik"/>
                <a:sym typeface="Rubik"/>
              </a:rPr>
            </a:br>
            <a:endParaRPr sz="1300">
              <a:solidFill>
                <a:schemeClr val="dk1"/>
              </a:solidFill>
              <a:latin typeface="Rubik"/>
              <a:ea typeface="Rubik"/>
              <a:cs typeface="Rubik"/>
              <a:sym typeface="Rubik"/>
            </a:endParaRPr>
          </a:p>
          <a:p>
            <a:pPr indent="0" lvl="0" marL="0" rtl="0" algn="l">
              <a:spcBef>
                <a:spcPts val="0"/>
              </a:spcBef>
              <a:spcAft>
                <a:spcPts val="0"/>
              </a:spcAft>
              <a:buNone/>
            </a:pPr>
            <a:r>
              <a:rPr i="1" lang="id" sz="1300">
                <a:latin typeface="Rubik"/>
                <a:ea typeface="Rubik"/>
                <a:cs typeface="Rubik"/>
                <a:sym typeface="Rubik"/>
              </a:rPr>
              <a:t>*disclaimer: soal ini tidak terkait dengan data source</a:t>
            </a:r>
            <a:endParaRPr sz="1300">
              <a:latin typeface="Rubik"/>
              <a:ea typeface="Rubik"/>
              <a:cs typeface="Rubik"/>
              <a:sym typeface="Rubik"/>
            </a:endParaRPr>
          </a:p>
          <a:p>
            <a:pPr indent="0" lvl="0" marL="0" rtl="0" algn="l">
              <a:spcBef>
                <a:spcPts val="1200"/>
              </a:spcBef>
              <a:spcAft>
                <a:spcPts val="0"/>
              </a:spcAft>
              <a:buNone/>
            </a:pPr>
            <a:r>
              <a:rPr lang="id" sz="1300">
                <a:latin typeface="Rubik"/>
                <a:ea typeface="Rubik"/>
                <a:cs typeface="Rubik"/>
                <a:sym typeface="Rubik"/>
              </a:rPr>
              <a:t>Jawaban : …</a:t>
            </a:r>
            <a:endParaRPr sz="1300">
              <a:latin typeface="Rubik"/>
              <a:ea typeface="Rubik"/>
              <a:cs typeface="Rubik"/>
              <a:sym typeface="Rubik"/>
            </a:endParaRPr>
          </a:p>
          <a:p>
            <a:pPr indent="0" lvl="0" marL="0" rtl="0" algn="l">
              <a:spcBef>
                <a:spcPts val="1200"/>
              </a:spcBef>
              <a:spcAft>
                <a:spcPts val="0"/>
              </a:spcAft>
              <a:buNone/>
            </a:pPr>
            <a:r>
              <a:rPr lang="id" sz="1300">
                <a:latin typeface="Rubik"/>
                <a:ea typeface="Rubik"/>
                <a:cs typeface="Rubik"/>
                <a:sym typeface="Rubik"/>
              </a:rPr>
              <a:t>Alasan : ….</a:t>
            </a:r>
            <a:endParaRPr sz="1300">
              <a:solidFill>
                <a:schemeClr val="dk1"/>
              </a:solidFill>
              <a:latin typeface="Rubik"/>
              <a:ea typeface="Rubik"/>
              <a:cs typeface="Rubik"/>
              <a:sym typeface="Rubik"/>
            </a:endParaRPr>
          </a:p>
          <a:p>
            <a:pPr indent="0" lvl="0" marL="0" rtl="0" algn="l">
              <a:spcBef>
                <a:spcPts val="1200"/>
              </a:spcBef>
              <a:spcAft>
                <a:spcPts val="0"/>
              </a:spcAft>
              <a:buNone/>
            </a:pPr>
            <a:r>
              <a:t/>
            </a:r>
            <a:endParaRPr sz="1300">
              <a:latin typeface="Rubik"/>
              <a:ea typeface="Rubik"/>
              <a:cs typeface="Rubik"/>
              <a:sym typeface="Rubik"/>
            </a:endParaRPr>
          </a:p>
          <a:p>
            <a:pPr indent="0" lvl="0" marL="0" rtl="0" algn="l">
              <a:spcBef>
                <a:spcPts val="1200"/>
              </a:spcBef>
              <a:spcAft>
                <a:spcPts val="1200"/>
              </a:spcAft>
              <a:buClr>
                <a:schemeClr val="dk1"/>
              </a:buClr>
              <a:buSzPts val="1100"/>
              <a:buFont typeface="Arial"/>
              <a:buNone/>
            </a:pPr>
            <a:r>
              <a:t/>
            </a:r>
            <a:endParaRPr sz="130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Soal 3: Menentukan Primary Key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Font typeface="Rubik"/>
              <a:buAutoNum type="alphaUcPeriod"/>
            </a:pPr>
            <a:r>
              <a:rPr lang="id">
                <a:solidFill>
                  <a:schemeClr val="dk1"/>
                </a:solidFill>
                <a:latin typeface="Rubik"/>
                <a:ea typeface="Rubik"/>
                <a:cs typeface="Rubik"/>
                <a:sym typeface="Rubik"/>
              </a:rPr>
              <a:t>Tugas</a:t>
            </a:r>
            <a:br>
              <a:rPr lang="id">
                <a:solidFill>
                  <a:schemeClr val="dk1"/>
                </a:solidFill>
                <a:latin typeface="Rubik"/>
                <a:ea typeface="Rubik"/>
                <a:cs typeface="Rubik"/>
                <a:sym typeface="Rubik"/>
              </a:rPr>
            </a:br>
            <a:r>
              <a:rPr lang="id">
                <a:solidFill>
                  <a:schemeClr val="dk1"/>
                </a:solidFill>
                <a:latin typeface="Rubik"/>
                <a:ea typeface="Rubik"/>
                <a:cs typeface="Rubik"/>
                <a:sym typeface="Rubik"/>
              </a:rPr>
              <a:t>Tentukan primary key dari table penjualan. jelaskan alasannya</a:t>
            </a:r>
            <a:br>
              <a:rPr lang="id">
                <a:solidFill>
                  <a:schemeClr val="dk1"/>
                </a:solidFill>
                <a:latin typeface="Rubik"/>
                <a:ea typeface="Rubik"/>
                <a:cs typeface="Rubik"/>
                <a:sym typeface="Rubik"/>
              </a:rPr>
            </a:br>
            <a:endParaRPr>
              <a:solidFill>
                <a:schemeClr val="dk1"/>
              </a:solidFill>
              <a:latin typeface="Rubik"/>
              <a:ea typeface="Rubik"/>
              <a:cs typeface="Rubik"/>
              <a:sym typeface="Rubik"/>
            </a:endParaRPr>
          </a:p>
          <a:p>
            <a:pPr indent="-342900" lvl="0" marL="457200" rtl="0" algn="l">
              <a:lnSpc>
                <a:spcPct val="100000"/>
              </a:lnSpc>
              <a:spcBef>
                <a:spcPts val="0"/>
              </a:spcBef>
              <a:spcAft>
                <a:spcPts val="0"/>
              </a:spcAft>
              <a:buClr>
                <a:schemeClr val="dk1"/>
              </a:buClr>
              <a:buSzPts val="1800"/>
              <a:buFont typeface="Rubik"/>
              <a:buAutoNum type="alphaUcPeriod"/>
            </a:pPr>
            <a:r>
              <a:rPr lang="id">
                <a:solidFill>
                  <a:schemeClr val="dk1"/>
                </a:solidFill>
                <a:latin typeface="Rubik"/>
                <a:ea typeface="Rubik"/>
                <a:cs typeface="Rubik"/>
                <a:sym typeface="Rubik"/>
              </a:rPr>
              <a:t>Jawaban &amp; Penjelasan :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1"/>
              </a:buClr>
              <a:buSzPts val="1300"/>
              <a:buFont typeface="Rubik"/>
              <a:buAutoNum type="alphaUcPeriod"/>
            </a:pPr>
            <a:r>
              <a:rPr lang="id" sz="1300">
                <a:solidFill>
                  <a:schemeClr val="dk1"/>
                </a:solidFill>
                <a:latin typeface="Rubik"/>
                <a:ea typeface="Rubik"/>
                <a:cs typeface="Rubik"/>
                <a:sym typeface="Rubik"/>
              </a:rPr>
              <a:t>Tugas</a:t>
            </a:r>
            <a:br>
              <a:rPr lang="id" sz="1300">
                <a:solidFill>
                  <a:schemeClr val="dk1"/>
                </a:solidFill>
                <a:latin typeface="Rubik"/>
                <a:ea typeface="Rubik"/>
                <a:cs typeface="Rubik"/>
                <a:sym typeface="Rubik"/>
              </a:rPr>
            </a:br>
            <a:r>
              <a:rPr lang="id" sz="1300">
                <a:solidFill>
                  <a:schemeClr val="dk1"/>
                </a:solidFill>
                <a:latin typeface="Rubik"/>
                <a:ea typeface="Rubik"/>
                <a:cs typeface="Rubik"/>
                <a:sym typeface="Rubik"/>
              </a:rPr>
              <a:t>Buatlah design datamart (Terdiri dari tabel base, dan tabel aggregate). Upload file query dalam gdrive mu (pastikan dapat diakses public). Lalu masukkan linknya di tabel di bawah, dan cantumkan juga screenshoot query nya (jika lebih dari 1 file, maka masing masing file di-screenshoot)</a:t>
            </a:r>
            <a:br>
              <a:rPr lang="id" sz="1300">
                <a:solidFill>
                  <a:schemeClr val="dk1"/>
                </a:solidFill>
                <a:latin typeface="Rubik"/>
                <a:ea typeface="Rubik"/>
                <a:cs typeface="Rubik"/>
                <a:sym typeface="Rubik"/>
              </a:rPr>
            </a:br>
            <a:br>
              <a:rPr lang="id" sz="1300">
                <a:solidFill>
                  <a:schemeClr val="dk1"/>
                </a:solidFill>
                <a:latin typeface="Rubik"/>
                <a:ea typeface="Rubik"/>
                <a:cs typeface="Rubik"/>
                <a:sym typeface="Rubik"/>
              </a:rPr>
            </a:br>
            <a:r>
              <a:rPr lang="id" sz="1300">
                <a:solidFill>
                  <a:schemeClr val="dk1"/>
                </a:solidFill>
                <a:latin typeface="Rubik"/>
                <a:ea typeface="Rubik"/>
                <a:cs typeface="Rubik"/>
                <a:sym typeface="Rubik"/>
              </a:rPr>
              <a:t>Silahkan tambah halaman jika dibutuhkan</a:t>
            </a:r>
            <a:br>
              <a:rPr lang="id" sz="1300">
                <a:solidFill>
                  <a:schemeClr val="dk1"/>
                </a:solidFill>
                <a:latin typeface="Rubik"/>
                <a:ea typeface="Rubik"/>
                <a:cs typeface="Rubik"/>
                <a:sym typeface="Rubik"/>
              </a:rPr>
            </a:br>
            <a:endParaRPr sz="13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300">
              <a:solidFill>
                <a:schemeClr val="dk1"/>
              </a:solidFill>
              <a:latin typeface="Rubik"/>
              <a:ea typeface="Rubik"/>
              <a:cs typeface="Rubik"/>
              <a:sym typeface="Rubik"/>
            </a:endParaRPr>
          </a:p>
          <a:p>
            <a:pPr indent="-311150" lvl="0" marL="457200" rtl="0" algn="l">
              <a:lnSpc>
                <a:spcPct val="100000"/>
              </a:lnSpc>
              <a:spcBef>
                <a:spcPts val="0"/>
              </a:spcBef>
              <a:spcAft>
                <a:spcPts val="0"/>
              </a:spcAft>
              <a:buClr>
                <a:schemeClr val="dk1"/>
              </a:buClr>
              <a:buSzPts val="1300"/>
              <a:buFont typeface="Rubik"/>
              <a:buAutoNum type="alphaUcPeriod"/>
            </a:pPr>
            <a:r>
              <a:rPr lang="id" sz="1300">
                <a:solidFill>
                  <a:schemeClr val="dk1"/>
                </a:solidFill>
                <a:latin typeface="Rubik"/>
                <a:ea typeface="Rubik"/>
                <a:cs typeface="Rubik"/>
                <a:sym typeface="Rubik"/>
              </a:rPr>
              <a:t>Jawaban : ……..</a:t>
            </a:r>
            <a:endParaRPr sz="1300">
              <a:solidFill>
                <a:schemeClr val="dk1"/>
              </a:solidFill>
              <a:latin typeface="Rubik"/>
              <a:ea typeface="Rubik"/>
              <a:cs typeface="Rubik"/>
              <a:sym typeface="Rubik"/>
            </a:endParaRPr>
          </a:p>
          <a:p>
            <a:pPr indent="0" lvl="0" marL="457200" rtl="0" algn="l">
              <a:lnSpc>
                <a:spcPct val="100000"/>
              </a:lnSpc>
              <a:spcBef>
                <a:spcPts val="0"/>
              </a:spcBef>
              <a:spcAft>
                <a:spcPts val="0"/>
              </a:spcAft>
              <a:buNone/>
            </a:pPr>
            <a:r>
              <a:t/>
            </a:r>
            <a:endParaRPr sz="1300">
              <a:solidFill>
                <a:schemeClr val="dk1"/>
              </a:solidFill>
              <a:latin typeface="Rubik"/>
              <a:ea typeface="Rubik"/>
              <a:cs typeface="Rubik"/>
              <a:sym typeface="Rubik"/>
            </a:endParaRPr>
          </a:p>
        </p:txBody>
      </p:sp>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Soal 4: Design Datamart</a:t>
            </a:r>
            <a:endParaRPr/>
          </a:p>
        </p:txBody>
      </p:sp>
      <p:graphicFrame>
        <p:nvGraphicFramePr>
          <p:cNvPr id="86" name="Google Shape;86;p18"/>
          <p:cNvGraphicFramePr/>
          <p:nvPr/>
        </p:nvGraphicFramePr>
        <p:xfrm>
          <a:off x="708200" y="3222175"/>
          <a:ext cx="3000000" cy="3000000"/>
        </p:xfrm>
        <a:graphic>
          <a:graphicData uri="http://schemas.openxmlformats.org/drawingml/2006/table">
            <a:tbl>
              <a:tblPr>
                <a:noFill/>
                <a:tableStyleId>{6B421B84-D9AC-4D9D-A399-00AE79F2C6E4}</a:tableStyleId>
              </a:tblPr>
              <a:tblGrid>
                <a:gridCol w="784450"/>
                <a:gridCol w="4041550"/>
                <a:gridCol w="2413000"/>
              </a:tblGrid>
              <a:tr h="381000">
                <a:tc>
                  <a:txBody>
                    <a:bodyPr/>
                    <a:lstStyle/>
                    <a:p>
                      <a:pPr indent="0" lvl="0" marL="0" rtl="0" algn="l">
                        <a:spcBef>
                          <a:spcPts val="0"/>
                        </a:spcBef>
                        <a:spcAft>
                          <a:spcPts val="0"/>
                        </a:spcAft>
                        <a:buNone/>
                      </a:pPr>
                      <a:r>
                        <a:rPr lang="id"/>
                        <a:t>No</a:t>
                      </a:r>
                      <a:endParaRPr/>
                    </a:p>
                  </a:txBody>
                  <a:tcPr marT="91425" marB="91425" marR="91425" marL="91425"/>
                </a:tc>
                <a:tc>
                  <a:txBody>
                    <a:bodyPr/>
                    <a:lstStyle/>
                    <a:p>
                      <a:pPr indent="0" lvl="0" marL="0" rtl="0" algn="l">
                        <a:spcBef>
                          <a:spcPts val="0"/>
                        </a:spcBef>
                        <a:spcAft>
                          <a:spcPts val="0"/>
                        </a:spcAft>
                        <a:buNone/>
                      </a:pPr>
                      <a:r>
                        <a:rPr lang="id"/>
                        <a:t>Nama File</a:t>
                      </a:r>
                      <a:endParaRPr/>
                    </a:p>
                  </a:txBody>
                  <a:tcPr marT="91425" marB="91425" marR="91425" marL="91425"/>
                </a:tc>
                <a:tc>
                  <a:txBody>
                    <a:bodyPr/>
                    <a:lstStyle/>
                    <a:p>
                      <a:pPr indent="0" lvl="0" marL="0" rtl="0" algn="l">
                        <a:spcBef>
                          <a:spcPts val="0"/>
                        </a:spcBef>
                        <a:spcAft>
                          <a:spcPts val="0"/>
                        </a:spcAft>
                        <a:buNone/>
                      </a:pPr>
                      <a:r>
                        <a:rPr lang="id"/>
                        <a:t>Link</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Table Base </a:t>
            </a:r>
            <a:r>
              <a:rPr lang="id"/>
              <a:t>“&lt;&lt;Nama Tabel&gt;&gt;”</a:t>
            </a:r>
            <a:endParaRPr/>
          </a:p>
          <a:p>
            <a:pPr indent="0" lvl="0" marL="0" rtl="0" algn="l">
              <a:spcBef>
                <a:spcPts val="0"/>
              </a:spcBef>
              <a:spcAft>
                <a:spcPts val="0"/>
              </a:spcAft>
              <a:buNone/>
            </a:pPr>
            <a:r>
              <a:t/>
            </a:r>
            <a:endParaRPr/>
          </a:p>
        </p:txBody>
      </p:sp>
      <p:sp>
        <p:nvSpPr>
          <p:cNvPr id="92" name="Google Shape;92;p19"/>
          <p:cNvSpPr/>
          <p:nvPr/>
        </p:nvSpPr>
        <p:spPr>
          <a:xfrm>
            <a:off x="611050" y="1168050"/>
            <a:ext cx="6717900" cy="3270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Masukkan screenshoot </a:t>
            </a:r>
            <a:r>
              <a:rPr lang="id">
                <a:solidFill>
                  <a:schemeClr val="dk1"/>
                </a:solidFill>
              </a:rPr>
              <a:t>query </a:t>
            </a:r>
            <a:r>
              <a:rPr lang="id"/>
              <a:t> disini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Table Base “&lt;&lt;Nama Tabel&gt;&gt;”</a:t>
            </a:r>
            <a:endParaRPr/>
          </a:p>
          <a:p>
            <a:pPr indent="0" lvl="0" marL="0" rtl="0" algn="l">
              <a:spcBef>
                <a:spcPts val="0"/>
              </a:spcBef>
              <a:spcAft>
                <a:spcPts val="0"/>
              </a:spcAft>
              <a:buNone/>
            </a:pPr>
            <a:r>
              <a:t/>
            </a:r>
            <a:endParaRPr/>
          </a:p>
        </p:txBody>
      </p:sp>
      <p:graphicFrame>
        <p:nvGraphicFramePr>
          <p:cNvPr id="98" name="Google Shape;98;p20"/>
          <p:cNvGraphicFramePr/>
          <p:nvPr/>
        </p:nvGraphicFramePr>
        <p:xfrm>
          <a:off x="462650" y="1071075"/>
          <a:ext cx="3000000" cy="3000000"/>
        </p:xfrm>
        <a:graphic>
          <a:graphicData uri="http://schemas.openxmlformats.org/drawingml/2006/table">
            <a:tbl>
              <a:tblPr>
                <a:noFill/>
                <a:tableStyleId>{6B421B84-D9AC-4D9D-A399-00AE79F2C6E4}</a:tableStyleId>
              </a:tblPr>
              <a:tblGrid>
                <a:gridCol w="1646100"/>
                <a:gridCol w="859300"/>
                <a:gridCol w="2261850"/>
                <a:gridCol w="2268000"/>
              </a:tblGrid>
              <a:tr h="320000">
                <a:tc>
                  <a:txBody>
                    <a:bodyPr/>
                    <a:lstStyle/>
                    <a:p>
                      <a:pPr indent="0" lvl="0" marL="0" rtl="0" algn="l">
                        <a:spcBef>
                          <a:spcPts val="0"/>
                        </a:spcBef>
                        <a:spcAft>
                          <a:spcPts val="0"/>
                        </a:spcAft>
                        <a:buNone/>
                      </a:pPr>
                      <a:r>
                        <a:rPr b="1" lang="id" sz="900"/>
                        <a:t>column</a:t>
                      </a:r>
                      <a:endParaRPr b="1" sz="900"/>
                    </a:p>
                  </a:txBody>
                  <a:tcPr marT="91425" marB="91425" marR="91425" marL="91425"/>
                </a:tc>
                <a:tc>
                  <a:txBody>
                    <a:bodyPr/>
                    <a:lstStyle/>
                    <a:p>
                      <a:pPr indent="0" lvl="0" marL="0" rtl="0" algn="l">
                        <a:spcBef>
                          <a:spcPts val="0"/>
                        </a:spcBef>
                        <a:spcAft>
                          <a:spcPts val="0"/>
                        </a:spcAft>
                        <a:buNone/>
                      </a:pPr>
                      <a:r>
                        <a:rPr b="1" lang="id" sz="900"/>
                        <a:t>data type</a:t>
                      </a:r>
                      <a:endParaRPr b="1" sz="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id" sz="900">
                          <a:solidFill>
                            <a:schemeClr val="dk1"/>
                          </a:solidFill>
                        </a:rPr>
                        <a:t>description</a:t>
                      </a:r>
                      <a:endParaRPr b="1" sz="900"/>
                    </a:p>
                  </a:txBody>
                  <a:tcPr marT="91425" marB="91425" marR="91425" marL="91425"/>
                </a:tc>
                <a:tc>
                  <a:txBody>
                    <a:bodyPr/>
                    <a:lstStyle/>
                    <a:p>
                      <a:pPr indent="0" lvl="0" marL="0" rtl="0" algn="l">
                        <a:spcBef>
                          <a:spcPts val="0"/>
                        </a:spcBef>
                        <a:spcAft>
                          <a:spcPts val="0"/>
                        </a:spcAft>
                        <a:buNone/>
                      </a:pPr>
                      <a:r>
                        <a:rPr b="1" lang="id" sz="900"/>
                        <a:t>transformation</a:t>
                      </a:r>
                      <a:endParaRPr b="1" sz="900"/>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Table Aggregate “&lt;&lt;Nama Tabel&gt;&gt;”</a:t>
            </a:r>
            <a:endParaRPr/>
          </a:p>
        </p:txBody>
      </p:sp>
      <p:sp>
        <p:nvSpPr>
          <p:cNvPr id="104" name="Google Shape;104;p21"/>
          <p:cNvSpPr/>
          <p:nvPr/>
        </p:nvSpPr>
        <p:spPr>
          <a:xfrm>
            <a:off x="611050" y="1168050"/>
            <a:ext cx="6717900" cy="3270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d"/>
              <a:t>Masukkan screenshoot </a:t>
            </a:r>
            <a:r>
              <a:rPr lang="id">
                <a:solidFill>
                  <a:schemeClr val="dk1"/>
                </a:solidFill>
              </a:rPr>
              <a:t>query </a:t>
            </a:r>
            <a:r>
              <a:rPr lang="id"/>
              <a:t> disini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