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ubik"/>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8" roundtripDataSignature="AMtx7mgiLrRZ/kWahexG6xMpRba3qT4J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D97FFB-A3BA-4214-9C18-EFAF95C9C6B6}">
  <a:tblStyle styleId="{F1D97FFB-A3BA-4214-9C18-EFAF95C9C6B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ubik-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ubik-italic.fntdata"/><Relationship Id="rId25" Type="http://schemas.openxmlformats.org/officeDocument/2006/relationships/font" Target="fonts/Rubik-bold.fntdata"/><Relationship Id="rId28" Type="http://customschemas.google.com/relationships/presentationmetadata" Target="metadata"/><Relationship Id="rId27" Type="http://schemas.openxmlformats.org/officeDocument/2006/relationships/font" Target="fonts/Rubik-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4d8a776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64d8a776c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4d8a776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64d8a776c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4d8a776c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64d8a776c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4d8a776c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64d8a776c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lookerstudio.google.com/reporting/eb9577bf-9281-4ff7-b375-87e2bcdd14e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rive.google.com/file/d/1f_Oz2bDPakGz3RjltIWNOYpxJ2-vD-nz/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40692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id"/>
              <a:t>Jawaban</a:t>
            </a:r>
            <a:endParaRPr/>
          </a:p>
        </p:txBody>
      </p:sp>
      <p:sp>
        <p:nvSpPr>
          <p:cNvPr id="55" name="Google Shape;55;p1"/>
          <p:cNvSpPr txBox="1"/>
          <p:nvPr>
            <p:ph idx="1" type="subTitle"/>
          </p:nvPr>
        </p:nvSpPr>
        <p:spPr>
          <a:xfrm>
            <a:off x="311700" y="2834125"/>
            <a:ext cx="8520600" cy="1509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id"/>
              <a:t>Task 5</a:t>
            </a:r>
            <a:endParaRPr/>
          </a:p>
          <a:p>
            <a:pPr indent="0" lvl="0" marL="0" rtl="0" algn="ctr">
              <a:lnSpc>
                <a:spcPct val="100000"/>
              </a:lnSpc>
              <a:spcBef>
                <a:spcPts val="0"/>
              </a:spcBef>
              <a:spcAft>
                <a:spcPts val="0"/>
              </a:spcAft>
              <a:buSzPts val="2800"/>
              <a:buNone/>
            </a:pPr>
            <a:r>
              <a:rPr lang="id"/>
              <a:t>Nama : Alfendio Alif Faudisyah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64d8a776cf_0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Table Aggregate “base_table”</a:t>
            </a:r>
            <a:endParaRPr/>
          </a:p>
        </p:txBody>
      </p:sp>
      <p:graphicFrame>
        <p:nvGraphicFramePr>
          <p:cNvPr id="110" name="Google Shape;110;g264d8a776cf_0_6"/>
          <p:cNvGraphicFramePr/>
          <p:nvPr/>
        </p:nvGraphicFramePr>
        <p:xfrm>
          <a:off x="462650" y="1071075"/>
          <a:ext cx="3000000" cy="3000000"/>
        </p:xfrm>
        <a:graphic>
          <a:graphicData uri="http://schemas.openxmlformats.org/drawingml/2006/table">
            <a:tbl>
              <a:tblPr>
                <a:noFill/>
                <a:tableStyleId>{F1D97FFB-A3BA-4214-9C18-EFAF95C9C6B6}</a:tableStyleId>
              </a:tblPr>
              <a:tblGrid>
                <a:gridCol w="1646100"/>
                <a:gridCol w="1264500"/>
                <a:gridCol w="2970900"/>
                <a:gridCol w="2290500"/>
              </a:tblGrid>
              <a:tr h="320000">
                <a:tc>
                  <a:txBody>
                    <a:bodyPr/>
                    <a:lstStyle/>
                    <a:p>
                      <a:pPr indent="0" lvl="0" marL="0" rtl="0" algn="l">
                        <a:spcBef>
                          <a:spcPts val="0"/>
                        </a:spcBef>
                        <a:spcAft>
                          <a:spcPts val="0"/>
                        </a:spcAft>
                        <a:buNone/>
                      </a:pPr>
                      <a:r>
                        <a:rPr lang="id"/>
                        <a:t>kode_barang</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Kode barang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nama_barang</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Nama barang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kemasan</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Kemasan barang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nama_tipe</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Tipe produk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kode_brand</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int</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Kode brand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brand</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Nama brand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64d8a776cf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Table Aggregate “aggregate_table”</a:t>
            </a:r>
            <a:endParaRPr/>
          </a:p>
        </p:txBody>
      </p:sp>
      <p:pic>
        <p:nvPicPr>
          <p:cNvPr id="116" name="Google Shape;116;g264d8a776cf_0_0"/>
          <p:cNvPicPr preferRelativeResize="0"/>
          <p:nvPr/>
        </p:nvPicPr>
        <p:blipFill>
          <a:blip r:embed="rId3">
            <a:alphaModFix/>
          </a:blip>
          <a:stretch>
            <a:fillRect/>
          </a:stretch>
        </p:blipFill>
        <p:spPr>
          <a:xfrm>
            <a:off x="1674198" y="1231775"/>
            <a:ext cx="5795601" cy="3619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aphicFrame>
        <p:nvGraphicFramePr>
          <p:cNvPr id="121" name="Google Shape;121;g264d8a776cf_0_11"/>
          <p:cNvGraphicFramePr/>
          <p:nvPr/>
        </p:nvGraphicFramePr>
        <p:xfrm>
          <a:off x="462650" y="1071075"/>
          <a:ext cx="3000000" cy="3000000"/>
        </p:xfrm>
        <a:graphic>
          <a:graphicData uri="http://schemas.openxmlformats.org/drawingml/2006/table">
            <a:tbl>
              <a:tblPr>
                <a:noFill/>
                <a:tableStyleId>{F1D97FFB-A3BA-4214-9C18-EFAF95C9C6B6}</a:tableStyleId>
              </a:tblPr>
              <a:tblGrid>
                <a:gridCol w="1938125"/>
                <a:gridCol w="1304375"/>
                <a:gridCol w="3367800"/>
                <a:gridCol w="1673025"/>
              </a:tblGrid>
              <a:tr h="320000">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t>column</a:t>
                      </a:r>
                      <a:endParaRPr b="1"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t>data type</a:t>
                      </a:r>
                      <a:endParaRPr b="1"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solidFill>
                            <a:srgbClr val="000000"/>
                          </a:solidFill>
                        </a:rPr>
                        <a:t>description</a:t>
                      </a:r>
                      <a:endParaRPr b="1"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t>transformation</a:t>
                      </a:r>
                      <a:endParaRPr b="1" sz="900" u="none" cap="none" strike="noStrike"/>
                    </a:p>
                  </a:txBody>
                  <a:tcPr marT="91425" marB="91425" marR="91425" marL="91425"/>
                </a:tc>
              </a:tr>
              <a:tr h="508275">
                <a:tc>
                  <a:txBody>
                    <a:bodyPr/>
                    <a:lstStyle/>
                    <a:p>
                      <a:pPr indent="0" lvl="0" marL="0" rtl="0" algn="l">
                        <a:spcBef>
                          <a:spcPts val="0"/>
                        </a:spcBef>
                        <a:spcAft>
                          <a:spcPts val="0"/>
                        </a:spcAft>
                        <a:buNone/>
                      </a:pPr>
                      <a:r>
                        <a:rPr lang="id"/>
                        <a:t>id_penjualan</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varchar(510)</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Primary key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id_invoice</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ID invoice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tanggal</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date</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Tanggal transaksi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id_customer</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ID customer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id_barang</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ID barang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jumlah_barang</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int</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Jumlah barang yang dibeli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457175">
                <a:tc>
                  <a:txBody>
                    <a:bodyPr/>
                    <a:lstStyle/>
                    <a:p>
                      <a:pPr indent="0" lvl="0" marL="0" rtl="0" algn="l">
                        <a:spcBef>
                          <a:spcPts val="0"/>
                        </a:spcBef>
                        <a:spcAft>
                          <a:spcPts val="0"/>
                        </a:spcAft>
                        <a:buNone/>
                      </a:pPr>
                      <a:r>
                        <a:rPr lang="id"/>
                        <a:t>harga</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int</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Harga satuan barang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457175">
                <a:tc>
                  <a:txBody>
                    <a:bodyPr/>
                    <a:lstStyle/>
                    <a:p>
                      <a:pPr indent="0" lvl="0" marL="0" rtl="0" algn="l">
                        <a:spcBef>
                          <a:spcPts val="0"/>
                        </a:spcBef>
                        <a:spcAft>
                          <a:spcPts val="0"/>
                        </a:spcAft>
                        <a:buNone/>
                      </a:pPr>
                      <a:r>
                        <a:rPr lang="id"/>
                        <a:t>customer</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Nama pelanggan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a:t>nama AS customer</a:t>
                      </a:r>
                      <a:endParaRPr sz="1400" u="none" cap="none" strike="noStrike"/>
                    </a:p>
                  </a:txBody>
                  <a:tcPr marT="91425" marB="91425" marR="91425" marL="91425"/>
                </a:tc>
              </a:tr>
            </a:tbl>
          </a:graphicData>
        </a:graphic>
      </p:graphicFrame>
      <p:sp>
        <p:nvSpPr>
          <p:cNvPr id="122" name="Google Shape;122;g264d8a776cf_0_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Table Aggregate “aggregate_table”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aphicFrame>
        <p:nvGraphicFramePr>
          <p:cNvPr id="127" name="Google Shape;127;p10"/>
          <p:cNvGraphicFramePr/>
          <p:nvPr/>
        </p:nvGraphicFramePr>
        <p:xfrm>
          <a:off x="462650" y="1071075"/>
          <a:ext cx="3000000" cy="3000000"/>
        </p:xfrm>
        <a:graphic>
          <a:graphicData uri="http://schemas.openxmlformats.org/drawingml/2006/table">
            <a:tbl>
              <a:tblPr>
                <a:noFill/>
                <a:tableStyleId>{F1D97FFB-A3BA-4214-9C18-EFAF95C9C6B6}</a:tableStyleId>
              </a:tblPr>
              <a:tblGrid>
                <a:gridCol w="1938125"/>
                <a:gridCol w="1304375"/>
                <a:gridCol w="3367800"/>
                <a:gridCol w="1673025"/>
              </a:tblGrid>
              <a:tr h="320000">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t>column</a:t>
                      </a:r>
                      <a:endParaRPr b="1"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t>data type</a:t>
                      </a:r>
                      <a:endParaRPr b="1"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solidFill>
                            <a:srgbClr val="000000"/>
                          </a:solidFill>
                        </a:rPr>
                        <a:t>description</a:t>
                      </a:r>
                      <a:endParaRPr b="1"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t>transformation</a:t>
                      </a:r>
                      <a:endParaRPr b="1" sz="900" u="none" cap="none" strike="noStrike"/>
                    </a:p>
                  </a:txBody>
                  <a:tcPr marT="91425" marB="91425" marR="91425" marL="91425"/>
                </a:tc>
              </a:tr>
              <a:tr h="457175">
                <a:tc>
                  <a:txBody>
                    <a:bodyPr/>
                    <a:lstStyle/>
                    <a:p>
                      <a:pPr indent="0" lvl="0" marL="0" rtl="0" algn="l">
                        <a:spcBef>
                          <a:spcPts val="0"/>
                        </a:spcBef>
                        <a:spcAft>
                          <a:spcPts val="0"/>
                        </a:spcAft>
                        <a:buNone/>
                      </a:pPr>
                      <a:r>
                        <a:rPr lang="id"/>
                        <a:t>id_cabang_sales</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ID</a:t>
                      </a:r>
                      <a:r>
                        <a:rPr lang="id"/>
                        <a:t> cabang sales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457175">
                <a:tc>
                  <a:txBody>
                    <a:bodyPr/>
                    <a:lstStyle/>
                    <a:p>
                      <a:pPr indent="0" lvl="0" marL="0" rtl="0" algn="l">
                        <a:spcBef>
                          <a:spcPts val="0"/>
                        </a:spcBef>
                        <a:spcAft>
                          <a:spcPts val="0"/>
                        </a:spcAft>
                        <a:buNone/>
                      </a:pPr>
                      <a:r>
                        <a:rPr lang="id"/>
                        <a:t>cabang_sales</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C</a:t>
                      </a:r>
                      <a:r>
                        <a:rPr lang="id"/>
                        <a:t>abang sales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457175">
                <a:tc>
                  <a:txBody>
                    <a:bodyPr/>
                    <a:lstStyle/>
                    <a:p>
                      <a:pPr indent="0" lvl="0" marL="0" rtl="0" algn="l">
                        <a:spcBef>
                          <a:spcPts val="0"/>
                        </a:spcBef>
                        <a:spcAft>
                          <a:spcPts val="0"/>
                        </a:spcAft>
                        <a:buNone/>
                      </a:pPr>
                      <a:r>
                        <a:rPr lang="id"/>
                        <a:t>id_distributor</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D</a:t>
                      </a:r>
                      <a:r>
                        <a:rPr lang="id"/>
                        <a:t>istributor yang supply barang ke cabang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457175">
                <a:tc>
                  <a:txBody>
                    <a:bodyPr/>
                    <a:lstStyle/>
                    <a:p>
                      <a:pPr indent="0" lvl="0" marL="0" rtl="0" algn="l">
                        <a:spcBef>
                          <a:spcPts val="0"/>
                        </a:spcBef>
                        <a:spcAft>
                          <a:spcPts val="0"/>
                        </a:spcAft>
                        <a:buNone/>
                      </a:pPr>
                      <a:r>
                        <a:rPr lang="id"/>
                        <a:t>grup</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K</a:t>
                      </a:r>
                      <a:r>
                        <a:rPr lang="id"/>
                        <a:t>ategori pelanggan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457175">
                <a:tc>
                  <a:txBody>
                    <a:bodyPr/>
                    <a:lstStyle/>
                    <a:p>
                      <a:pPr indent="0" lvl="0" marL="0" rtl="0" algn="l">
                        <a:spcBef>
                          <a:spcPts val="0"/>
                        </a:spcBef>
                        <a:spcAft>
                          <a:spcPts val="0"/>
                        </a:spcAft>
                        <a:buNone/>
                      </a:pPr>
                      <a:r>
                        <a:rPr lang="id"/>
                        <a:t>barang</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N</a:t>
                      </a:r>
                      <a:r>
                        <a:rPr lang="id"/>
                        <a:t>ama barang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id"/>
                        <a:t>nama_barang AS barang,</a:t>
                      </a:r>
                      <a:endParaRPr sz="1400" u="none" cap="none" strike="noStrike"/>
                    </a:p>
                  </a:txBody>
                  <a:tcPr marT="91425" marB="91425" marR="91425" marL="91425"/>
                </a:tc>
              </a:tr>
              <a:tr h="457175">
                <a:tc>
                  <a:txBody>
                    <a:bodyPr/>
                    <a:lstStyle/>
                    <a:p>
                      <a:pPr indent="0" lvl="0" marL="0" rtl="0" algn="l">
                        <a:spcBef>
                          <a:spcPts val="0"/>
                        </a:spcBef>
                        <a:spcAft>
                          <a:spcPts val="0"/>
                        </a:spcAft>
                        <a:buNone/>
                      </a:pPr>
                      <a:r>
                        <a:rPr lang="id"/>
                        <a:t>kemasan</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K</a:t>
                      </a:r>
                      <a:r>
                        <a:rPr lang="id"/>
                        <a:t>emasan barang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457175">
                <a:tc>
                  <a:txBody>
                    <a:bodyPr/>
                    <a:lstStyle/>
                    <a:p>
                      <a:pPr indent="0" lvl="0" marL="0" rtl="0" algn="l">
                        <a:spcBef>
                          <a:spcPts val="0"/>
                        </a:spcBef>
                        <a:spcAft>
                          <a:spcPts val="0"/>
                        </a:spcAft>
                        <a:buNone/>
                      </a:pPr>
                      <a:r>
                        <a:rPr lang="id"/>
                        <a:t>nama_tipe</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Ti</a:t>
                      </a:r>
                      <a:r>
                        <a:rPr lang="id"/>
                        <a:t>pe produk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bl>
          </a:graphicData>
        </a:graphic>
      </p:graphicFrame>
      <p:sp>
        <p:nvSpPr>
          <p:cNvPr id="128" name="Google Shape;12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Table Aggregate “aggregate_table”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aphicFrame>
        <p:nvGraphicFramePr>
          <p:cNvPr id="133" name="Google Shape;133;g264d8a776cf_0_16"/>
          <p:cNvGraphicFramePr/>
          <p:nvPr/>
        </p:nvGraphicFramePr>
        <p:xfrm>
          <a:off x="462650" y="1071075"/>
          <a:ext cx="3000000" cy="3000000"/>
        </p:xfrm>
        <a:graphic>
          <a:graphicData uri="http://schemas.openxmlformats.org/drawingml/2006/table">
            <a:tbl>
              <a:tblPr>
                <a:noFill/>
                <a:tableStyleId>{F1D97FFB-A3BA-4214-9C18-EFAF95C9C6B6}</a:tableStyleId>
              </a:tblPr>
              <a:tblGrid>
                <a:gridCol w="1938125"/>
                <a:gridCol w="1304375"/>
                <a:gridCol w="3367800"/>
                <a:gridCol w="1673025"/>
              </a:tblGrid>
              <a:tr h="320000">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t>column</a:t>
                      </a:r>
                      <a:endParaRPr b="1"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t>data type</a:t>
                      </a:r>
                      <a:endParaRPr b="1"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solidFill>
                            <a:srgbClr val="000000"/>
                          </a:solidFill>
                        </a:rPr>
                        <a:t>description</a:t>
                      </a:r>
                      <a:endParaRPr b="1"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t>transformation</a:t>
                      </a:r>
                      <a:endParaRPr b="1" sz="900" u="none" cap="none" strike="noStrike"/>
                    </a:p>
                  </a:txBody>
                  <a:tcPr marT="91425" marB="91425" marR="91425" marL="91425"/>
                </a:tc>
              </a:tr>
              <a:tr h="457175">
                <a:tc>
                  <a:txBody>
                    <a:bodyPr/>
                    <a:lstStyle/>
                    <a:p>
                      <a:pPr indent="0" lvl="0" marL="0" rtl="0" algn="l">
                        <a:spcBef>
                          <a:spcPts val="0"/>
                        </a:spcBef>
                        <a:spcAft>
                          <a:spcPts val="0"/>
                        </a:spcAft>
                        <a:buNone/>
                      </a:pPr>
                      <a:r>
                        <a:rPr lang="id"/>
                        <a:t>kode_brand</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int</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Kode brand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457175">
                <a:tc>
                  <a:txBody>
                    <a:bodyPr/>
                    <a:lstStyle/>
                    <a:p>
                      <a:pPr indent="0" lvl="0" marL="0" rtl="0" algn="l">
                        <a:spcBef>
                          <a:spcPts val="0"/>
                        </a:spcBef>
                        <a:spcAft>
                          <a:spcPts val="0"/>
                        </a:spcAft>
                        <a:buNone/>
                      </a:pPr>
                      <a:r>
                        <a:rPr lang="id"/>
                        <a:t>brand</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Brand barang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457175">
                <a:tc>
                  <a:txBody>
                    <a:bodyPr/>
                    <a:lstStyle/>
                    <a:p>
                      <a:pPr indent="0" lvl="0" marL="0" rtl="0" algn="l">
                        <a:spcBef>
                          <a:spcPts val="0"/>
                        </a:spcBef>
                        <a:spcAft>
                          <a:spcPts val="0"/>
                        </a:spcAft>
                        <a:buNone/>
                      </a:pPr>
                      <a:r>
                        <a:rPr lang="id"/>
                        <a:t>total_sales</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decimal(42,0)</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Jumlah barang dikalikan dengan harga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id"/>
                        <a:t>SUM(jumlah_barang * harga) AS total_sales</a:t>
                      </a:r>
                      <a:endParaRPr sz="1400" u="none" cap="none" strike="noStrike"/>
                    </a:p>
                  </a:txBody>
                  <a:tcPr marT="91425" marB="91425" marR="91425" marL="91425"/>
                </a:tc>
              </a:tr>
            </a:tbl>
          </a:graphicData>
        </a:graphic>
      </p:graphicFrame>
      <p:sp>
        <p:nvSpPr>
          <p:cNvPr id="134" name="Google Shape;134;g264d8a776cf_0_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Table Aggregate “aggregate_table”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Soal 5 : Data Visualization</a:t>
            </a:r>
            <a:endParaRPr/>
          </a:p>
        </p:txBody>
      </p:sp>
      <p:sp>
        <p:nvSpPr>
          <p:cNvPr id="140" name="Google Shape;140;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Font typeface="Rubik"/>
              <a:buAutoNum type="alphaUcPeriod"/>
            </a:pPr>
            <a:r>
              <a:rPr lang="id" sz="1400">
                <a:solidFill>
                  <a:schemeClr val="dk1"/>
                </a:solidFill>
                <a:latin typeface="Rubik"/>
                <a:ea typeface="Rubik"/>
                <a:cs typeface="Rubik"/>
                <a:sym typeface="Rubik"/>
              </a:rPr>
              <a:t>Tugas</a:t>
            </a:r>
            <a:endParaRPr sz="14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rPr lang="id" sz="1400">
                <a:solidFill>
                  <a:schemeClr val="dk1"/>
                </a:solidFill>
                <a:latin typeface="Rubik"/>
                <a:ea typeface="Rubik"/>
                <a:cs typeface="Rubik"/>
                <a:sym typeface="Rubik"/>
              </a:rPr>
              <a:t>buatlah data visualiasasi nya, dan cantumkan linknya di bawah (pastikan bisa diakses publik). Lalu cantumkan juga screenshot visualisasinya</a:t>
            </a:r>
            <a:br>
              <a:rPr lang="id" sz="1400">
                <a:solidFill>
                  <a:schemeClr val="dk1"/>
                </a:solidFill>
                <a:latin typeface="Rubik"/>
                <a:ea typeface="Rubik"/>
                <a:cs typeface="Rubik"/>
                <a:sym typeface="Rubik"/>
              </a:rPr>
            </a:br>
            <a:endParaRPr sz="14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rPr lang="id" sz="1300">
                <a:solidFill>
                  <a:schemeClr val="dk1"/>
                </a:solidFill>
                <a:latin typeface="Rubik"/>
                <a:ea typeface="Rubik"/>
                <a:cs typeface="Rubik"/>
                <a:sym typeface="Rubik"/>
              </a:rPr>
              <a:t>Silahkan tambah halaman jika dibutuhkan</a:t>
            </a:r>
            <a:endParaRPr sz="13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t/>
            </a:r>
            <a:endParaRPr sz="13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t/>
            </a:r>
            <a:endParaRPr sz="1300">
              <a:solidFill>
                <a:schemeClr val="dk1"/>
              </a:solidFill>
              <a:latin typeface="Rubik"/>
              <a:ea typeface="Rubik"/>
              <a:cs typeface="Rubik"/>
              <a:sym typeface="Rubik"/>
            </a:endParaRPr>
          </a:p>
          <a:p>
            <a:pPr indent="-317500" lvl="0" marL="457200" rtl="0" algn="l">
              <a:lnSpc>
                <a:spcPct val="100000"/>
              </a:lnSpc>
              <a:spcBef>
                <a:spcPts val="0"/>
              </a:spcBef>
              <a:spcAft>
                <a:spcPts val="0"/>
              </a:spcAft>
              <a:buClr>
                <a:schemeClr val="dk1"/>
              </a:buClr>
              <a:buSzPts val="1400"/>
              <a:buFont typeface="Rubik"/>
              <a:buAutoNum type="alphaUcPeriod"/>
            </a:pPr>
            <a:r>
              <a:rPr lang="id" sz="1400">
                <a:solidFill>
                  <a:schemeClr val="dk1"/>
                </a:solidFill>
                <a:latin typeface="Rubik"/>
                <a:ea typeface="Rubik"/>
                <a:cs typeface="Rubik"/>
                <a:sym typeface="Rubik"/>
              </a:rPr>
              <a:t>Jawaban</a:t>
            </a:r>
            <a:br>
              <a:rPr lang="id" sz="1400">
                <a:solidFill>
                  <a:schemeClr val="dk1"/>
                </a:solidFill>
                <a:latin typeface="Rubik"/>
                <a:ea typeface="Rubik"/>
                <a:cs typeface="Rubik"/>
                <a:sym typeface="Rubik"/>
              </a:rPr>
            </a:br>
            <a:endParaRPr sz="1400">
              <a:solidFill>
                <a:schemeClr val="dk1"/>
              </a:solidFill>
              <a:latin typeface="Rubik"/>
              <a:ea typeface="Rubik"/>
              <a:cs typeface="Rubik"/>
              <a:sym typeface="Rubik"/>
            </a:endParaRPr>
          </a:p>
          <a:p>
            <a:pPr indent="0" lvl="0" marL="0" rtl="0" algn="l">
              <a:lnSpc>
                <a:spcPct val="115000"/>
              </a:lnSpc>
              <a:spcBef>
                <a:spcPts val="0"/>
              </a:spcBef>
              <a:spcAft>
                <a:spcPts val="0"/>
              </a:spcAft>
              <a:buSzPts val="1800"/>
              <a:buNone/>
            </a:pPr>
            <a:r>
              <a:rPr lang="id" sz="1400">
                <a:solidFill>
                  <a:schemeClr val="dk1"/>
                </a:solidFill>
                <a:latin typeface="Rubik"/>
                <a:ea typeface="Rubik"/>
                <a:cs typeface="Rubik"/>
                <a:sym typeface="Rubik"/>
              </a:rPr>
              <a:t>Link visualisasi (ex link Google Data Studio) : </a:t>
            </a:r>
            <a:endParaRPr sz="1400">
              <a:solidFill>
                <a:schemeClr val="dk1"/>
              </a:solidFill>
              <a:latin typeface="Rubik"/>
              <a:ea typeface="Rubik"/>
              <a:cs typeface="Rubik"/>
              <a:sym typeface="Rubik"/>
            </a:endParaRPr>
          </a:p>
          <a:p>
            <a:pPr indent="0" lvl="0" marL="0" rtl="0" algn="l">
              <a:lnSpc>
                <a:spcPct val="115000"/>
              </a:lnSpc>
              <a:spcBef>
                <a:spcPts val="1200"/>
              </a:spcBef>
              <a:spcAft>
                <a:spcPts val="0"/>
              </a:spcAft>
              <a:buSzPts val="1800"/>
              <a:buNone/>
            </a:pPr>
            <a:r>
              <a:rPr lang="id" sz="1400" u="sng">
                <a:solidFill>
                  <a:schemeClr val="hlink"/>
                </a:solidFill>
                <a:latin typeface="Rubik"/>
                <a:ea typeface="Rubik"/>
                <a:cs typeface="Rubik"/>
                <a:sym typeface="Rubik"/>
                <a:hlinkClick r:id="rId3"/>
              </a:rPr>
              <a:t>https://lookerstudio.google.com/reporting/eb9577bf-9281-4ff7-b375-87e2bcdd14e1</a:t>
            </a:r>
            <a:endParaRPr sz="1400">
              <a:solidFill>
                <a:schemeClr val="dk1"/>
              </a:solidFill>
              <a:latin typeface="Rubik"/>
              <a:ea typeface="Rubik"/>
              <a:cs typeface="Rubik"/>
              <a:sym typeface="Rubik"/>
            </a:endParaRPr>
          </a:p>
          <a:p>
            <a:pPr indent="0" lvl="0" marL="0" rtl="0" algn="l">
              <a:lnSpc>
                <a:spcPct val="115000"/>
              </a:lnSpc>
              <a:spcBef>
                <a:spcPts val="1200"/>
              </a:spcBef>
              <a:spcAft>
                <a:spcPts val="1200"/>
              </a:spcAft>
              <a:buSzPts val="1800"/>
              <a:buNone/>
            </a:pPr>
            <a:r>
              <a:t/>
            </a:r>
            <a:endParaRPr sz="1400">
              <a:solidFill>
                <a:schemeClr val="dk1"/>
              </a:solidFill>
              <a:latin typeface="Rubik"/>
              <a:ea typeface="Rubik"/>
              <a:cs typeface="Rubik"/>
              <a:sym typeface="Rubi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12"/>
          <p:cNvPicPr preferRelativeResize="0"/>
          <p:nvPr/>
        </p:nvPicPr>
        <p:blipFill>
          <a:blip r:embed="rId3">
            <a:alphaModFix/>
          </a:blip>
          <a:stretch>
            <a:fillRect/>
          </a:stretch>
        </p:blipFill>
        <p:spPr>
          <a:xfrm>
            <a:off x="1353750" y="152400"/>
            <a:ext cx="6436506"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Soal 6 : Additional Complementary Data</a:t>
            </a:r>
            <a:endParaRPr/>
          </a:p>
        </p:txBody>
      </p:sp>
      <p:sp>
        <p:nvSpPr>
          <p:cNvPr id="151" name="Google Shape;151;p13"/>
          <p:cNvSpPr txBox="1"/>
          <p:nvPr/>
        </p:nvSpPr>
        <p:spPr>
          <a:xfrm>
            <a:off x="311700" y="1112825"/>
            <a:ext cx="76551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Rubik"/>
              <a:buAutoNum type="alphaUcPeriod"/>
            </a:pPr>
            <a:r>
              <a:rPr b="0" i="0" lang="id" sz="1400" u="none" cap="none" strike="noStrike">
                <a:solidFill>
                  <a:schemeClr val="dk1"/>
                </a:solidFill>
                <a:latin typeface="Rubik"/>
                <a:ea typeface="Rubik"/>
                <a:cs typeface="Rubik"/>
                <a:sym typeface="Rubik"/>
              </a:rPr>
              <a:t>Tugas :</a:t>
            </a:r>
            <a:endParaRPr b="0" i="0" sz="1400" u="none" cap="none" strike="noStrike">
              <a:solidFill>
                <a:schemeClr val="dk1"/>
              </a:solidFill>
              <a:latin typeface="Rubik"/>
              <a:ea typeface="Rubik"/>
              <a:cs typeface="Rubik"/>
              <a:sym typeface="Rubik"/>
            </a:endParaRPr>
          </a:p>
          <a:p>
            <a:pPr indent="0" lvl="0" marL="457200" rtl="0" algn="l">
              <a:spcBef>
                <a:spcPts val="0"/>
              </a:spcBef>
              <a:spcAft>
                <a:spcPts val="0"/>
              </a:spcAft>
              <a:buNone/>
            </a:pPr>
            <a:r>
              <a:rPr lang="id">
                <a:solidFill>
                  <a:schemeClr val="dk1"/>
                </a:solidFill>
                <a:latin typeface="Rubik"/>
                <a:ea typeface="Rubik"/>
                <a:cs typeface="Rubik"/>
                <a:sym typeface="Rubik"/>
              </a:rPr>
              <a:t>Dari data yang tersedia, menurut kamu untuk melengkapi analisis nya apakah diperlukan data lain juga? jika iya, sebutkan data apa yang kamu maksud dan mengapa memerlukan data tersebut</a:t>
            </a:r>
            <a:endParaRPr>
              <a:solidFill>
                <a:schemeClr val="dk1"/>
              </a:solidFill>
              <a:latin typeface="Rubik"/>
              <a:ea typeface="Rubik"/>
              <a:cs typeface="Rubik"/>
              <a:sym typeface="Rubik"/>
            </a:endParaRPr>
          </a:p>
          <a:p>
            <a:pPr indent="0" lvl="0" marL="457200" rtl="0" algn="l">
              <a:spcBef>
                <a:spcPts val="0"/>
              </a:spcBef>
              <a:spcAft>
                <a:spcPts val="0"/>
              </a:spcAft>
              <a:buNone/>
            </a:pPr>
            <a:r>
              <a:t/>
            </a:r>
            <a:endParaRPr>
              <a:solidFill>
                <a:schemeClr val="dk1"/>
              </a:solidFill>
              <a:latin typeface="Rubik"/>
              <a:ea typeface="Rubik"/>
              <a:cs typeface="Rubik"/>
              <a:sym typeface="Rubik"/>
            </a:endParaRPr>
          </a:p>
          <a:p>
            <a:pPr indent="-317500" lvl="0" marL="457200" marR="0" rtl="0" algn="l">
              <a:lnSpc>
                <a:spcPct val="100000"/>
              </a:lnSpc>
              <a:spcBef>
                <a:spcPts val="0"/>
              </a:spcBef>
              <a:spcAft>
                <a:spcPts val="0"/>
              </a:spcAft>
              <a:buClr>
                <a:schemeClr val="dk1"/>
              </a:buClr>
              <a:buSzPts val="1400"/>
              <a:buFont typeface="Rubik"/>
              <a:buAutoNum type="alphaUcPeriod"/>
            </a:pPr>
            <a:r>
              <a:rPr lang="id">
                <a:solidFill>
                  <a:schemeClr val="dk1"/>
                </a:solidFill>
                <a:latin typeface="Rubik"/>
                <a:ea typeface="Rubik"/>
                <a:cs typeface="Rubik"/>
                <a:sym typeface="Rubik"/>
              </a:rPr>
              <a:t>Jawaban :</a:t>
            </a:r>
            <a:endParaRPr>
              <a:solidFill>
                <a:schemeClr val="dk1"/>
              </a:solidFill>
              <a:latin typeface="Rubik"/>
              <a:ea typeface="Rubik"/>
              <a:cs typeface="Rubik"/>
              <a:sym typeface="Rubik"/>
            </a:endParaRPr>
          </a:p>
          <a:p>
            <a:pPr indent="0" lvl="0" marL="457200" marR="0" rtl="0" algn="l">
              <a:lnSpc>
                <a:spcPct val="100000"/>
              </a:lnSpc>
              <a:spcBef>
                <a:spcPts val="0"/>
              </a:spcBef>
              <a:spcAft>
                <a:spcPts val="0"/>
              </a:spcAft>
              <a:buClr>
                <a:srgbClr val="000000"/>
              </a:buClr>
              <a:buSzPts val="1400"/>
              <a:buFont typeface="Arial"/>
              <a:buNone/>
            </a:pPr>
            <a:r>
              <a:rPr lang="id">
                <a:solidFill>
                  <a:schemeClr val="dk1"/>
                </a:solidFill>
                <a:latin typeface="Rubik"/>
                <a:ea typeface="Rubik"/>
                <a:cs typeface="Rubik"/>
                <a:sym typeface="Rubik"/>
              </a:rPr>
              <a:t>Iya. Data perilaku pelanggan, data ini dapat digunakan untuk menganalisis perilaku pelanggan, seperti pola pembelian, frekuensi pembelian, dan nilai pembelian.</a:t>
            </a:r>
            <a:endParaRPr b="0" i="0" sz="1400" u="none" cap="none" strike="noStrike">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ubik"/>
              <a:ea typeface="Rubik"/>
              <a:cs typeface="Rubik"/>
              <a:sym typeface="Rubik"/>
            </a:endParaRPr>
          </a:p>
          <a:p>
            <a:pPr indent="0" lvl="0" marL="457200" marR="0" rtl="0" algn="l">
              <a:lnSpc>
                <a:spcPct val="100000"/>
              </a:lnSpc>
              <a:spcBef>
                <a:spcPts val="0"/>
              </a:spcBef>
              <a:spcAft>
                <a:spcPts val="0"/>
              </a:spcAft>
              <a:buNone/>
            </a:pPr>
            <a:r>
              <a:t/>
            </a:r>
            <a:endParaRPr>
              <a:solidFill>
                <a:schemeClr val="dk1"/>
              </a:solidFill>
              <a:latin typeface="Rubik"/>
              <a:ea typeface="Rubik"/>
              <a:cs typeface="Rubik"/>
              <a:sym typeface="Rubik"/>
            </a:endParaRPr>
          </a:p>
          <a:p>
            <a:pPr indent="0" lvl="0" marL="457200" marR="0" rtl="0" algn="l">
              <a:lnSpc>
                <a:spcPct val="100000"/>
              </a:lnSpc>
              <a:spcBef>
                <a:spcPts val="0"/>
              </a:spcBef>
              <a:spcAft>
                <a:spcPts val="0"/>
              </a:spcAft>
              <a:buNone/>
            </a:pPr>
            <a:r>
              <a:t/>
            </a:r>
            <a:endParaRPr>
              <a:solidFill>
                <a:schemeClr val="dk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Petunjuk</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id" sz="2100">
                <a:latin typeface="Rubik"/>
                <a:ea typeface="Rubik"/>
                <a:cs typeface="Rubik"/>
                <a:sym typeface="Rubik"/>
              </a:rPr>
              <a:t>Silahkan merujuk pada Data Source Task 5 yang telah disediakan untuk mengerjakan soal soal di bawah ini</a:t>
            </a:r>
            <a:endParaRPr b="1" sz="2100">
              <a:latin typeface="Rubik"/>
              <a:ea typeface="Rubik"/>
              <a:cs typeface="Rubik"/>
              <a:sym typeface="Rubik"/>
            </a:endParaRPr>
          </a:p>
          <a:p>
            <a:pPr indent="0" lvl="0" marL="0" rtl="0" algn="l">
              <a:lnSpc>
                <a:spcPct val="100000"/>
              </a:lnSpc>
              <a:spcBef>
                <a:spcPts val="1200"/>
              </a:spcBef>
              <a:spcAft>
                <a:spcPts val="0"/>
              </a:spcAft>
              <a:buSzPts val="1800"/>
              <a:buNone/>
            </a:pPr>
            <a:r>
              <a:rPr lang="id">
                <a:solidFill>
                  <a:schemeClr val="dk1"/>
                </a:solidFill>
                <a:latin typeface="Rubik"/>
                <a:ea typeface="Rubik"/>
                <a:cs typeface="Rubik"/>
                <a:sym typeface="Rubik"/>
              </a:rPr>
              <a:t>Pada bagian data analytics, terdiri dari 4 soal dengan use case &amp; tabel yang sama. Bayangkan kamu memiliki database erp yang terdiri dari 3 tabel: penjualan, pelanggan, barang. Tabel tersebut akan dibuat menjadi sebuah datamart yang nantinya digunakan untuk visualisasi.</a:t>
            </a:r>
            <a:endParaRPr b="1" sz="2100">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Query</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id" sz="1300">
                <a:latin typeface="Rubik"/>
                <a:ea typeface="Rubik"/>
                <a:cs typeface="Rubik"/>
                <a:sym typeface="Rubik"/>
              </a:rPr>
              <a:t>Soal 1 *:</a:t>
            </a:r>
            <a:endParaRPr b="1" sz="1300">
              <a:latin typeface="Rubik"/>
              <a:ea typeface="Rubik"/>
              <a:cs typeface="Rubik"/>
              <a:sym typeface="Rubik"/>
            </a:endParaRPr>
          </a:p>
          <a:p>
            <a:pPr indent="0" lvl="0" marL="0" rtl="0" algn="l">
              <a:lnSpc>
                <a:spcPct val="100000"/>
              </a:lnSpc>
              <a:spcBef>
                <a:spcPts val="1200"/>
              </a:spcBef>
              <a:spcAft>
                <a:spcPts val="0"/>
              </a:spcAft>
              <a:buClr>
                <a:schemeClr val="dk1"/>
              </a:buClr>
              <a:buSzPts val="1100"/>
              <a:buFont typeface="Arial"/>
              <a:buNone/>
            </a:pPr>
            <a:r>
              <a:rPr lang="id" sz="1300">
                <a:solidFill>
                  <a:schemeClr val="dk1"/>
                </a:solidFill>
                <a:latin typeface="Rubik"/>
                <a:ea typeface="Rubik"/>
                <a:cs typeface="Rubik"/>
                <a:sym typeface="Rubik"/>
              </a:rPr>
              <a:t>Dari 2 query ini, mana yang bekerja lebih baik? Jelaskan mengapa.</a:t>
            </a:r>
            <a:endParaRPr sz="1300">
              <a:solidFill>
                <a:schemeClr val="dk1"/>
              </a:solidFill>
              <a:latin typeface="Rubik"/>
              <a:ea typeface="Rubik"/>
              <a:cs typeface="Rubik"/>
              <a:sym typeface="Rubik"/>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latin typeface="Rubik"/>
              <a:ea typeface="Rubik"/>
              <a:cs typeface="Rubik"/>
              <a:sym typeface="Rubik"/>
            </a:endParaRPr>
          </a:p>
          <a:p>
            <a:pPr indent="-311150" lvl="0" marL="457200" rtl="0" algn="l">
              <a:lnSpc>
                <a:spcPct val="100000"/>
              </a:lnSpc>
              <a:spcBef>
                <a:spcPts val="0"/>
              </a:spcBef>
              <a:spcAft>
                <a:spcPts val="0"/>
              </a:spcAft>
              <a:buClr>
                <a:schemeClr val="dk1"/>
              </a:buClr>
              <a:buSzPts val="1300"/>
              <a:buFont typeface="Rubik"/>
              <a:buAutoNum type="alphaLcParenBoth"/>
            </a:pPr>
            <a:r>
              <a:rPr lang="id" sz="1300">
                <a:solidFill>
                  <a:schemeClr val="dk1"/>
                </a:solidFill>
                <a:latin typeface="Rubik"/>
                <a:ea typeface="Rubik"/>
                <a:cs typeface="Rubik"/>
                <a:sym typeface="Rubik"/>
              </a:rPr>
              <a:t>SELECT * FROM pelanggan WHERE SUBSTR(alamat, 1, 3) = Mat;</a:t>
            </a:r>
            <a:endParaRPr sz="1300">
              <a:solidFill>
                <a:schemeClr val="dk1"/>
              </a:solidFill>
              <a:latin typeface="Rubik"/>
              <a:ea typeface="Rubik"/>
              <a:cs typeface="Rubik"/>
              <a:sym typeface="Rubik"/>
            </a:endParaRPr>
          </a:p>
          <a:p>
            <a:pPr indent="-311150" lvl="0" marL="457200" rtl="0" algn="l">
              <a:lnSpc>
                <a:spcPct val="100000"/>
              </a:lnSpc>
              <a:spcBef>
                <a:spcPts val="0"/>
              </a:spcBef>
              <a:spcAft>
                <a:spcPts val="0"/>
              </a:spcAft>
              <a:buClr>
                <a:schemeClr val="dk1"/>
              </a:buClr>
              <a:buSzPts val="1300"/>
              <a:buFont typeface="Rubik"/>
              <a:buAutoNum type="alphaLcParenBoth"/>
            </a:pPr>
            <a:r>
              <a:rPr lang="id" sz="1300">
                <a:solidFill>
                  <a:schemeClr val="dk1"/>
                </a:solidFill>
                <a:latin typeface="Rubik"/>
                <a:ea typeface="Rubik"/>
                <a:cs typeface="Rubik"/>
                <a:sym typeface="Rubik"/>
              </a:rPr>
              <a:t>SELECT * FROM pelanggan WHERE alamat LIKE 'Mat%'</a:t>
            </a:r>
            <a:endParaRPr sz="1300">
              <a:solidFill>
                <a:schemeClr val="dk1"/>
              </a:solidFill>
              <a:latin typeface="Rubik"/>
              <a:ea typeface="Rubik"/>
              <a:cs typeface="Rubik"/>
              <a:sym typeface="Rubik"/>
            </a:endParaRPr>
          </a:p>
          <a:p>
            <a:pPr indent="0" lvl="0" marL="0" rtl="0" algn="l">
              <a:lnSpc>
                <a:spcPct val="115000"/>
              </a:lnSpc>
              <a:spcBef>
                <a:spcPts val="0"/>
              </a:spcBef>
              <a:spcAft>
                <a:spcPts val="0"/>
              </a:spcAft>
              <a:buSzPts val="1800"/>
              <a:buNone/>
            </a:pPr>
            <a:r>
              <a:rPr i="1" lang="id" sz="1300">
                <a:latin typeface="Rubik"/>
                <a:ea typeface="Rubik"/>
                <a:cs typeface="Rubik"/>
                <a:sym typeface="Rubik"/>
              </a:rPr>
              <a:t>*disclaimer: soal ini tidak terkait dengan data source</a:t>
            </a:r>
            <a:endParaRPr i="1" sz="1300">
              <a:latin typeface="Rubik"/>
              <a:ea typeface="Rubik"/>
              <a:cs typeface="Rubik"/>
              <a:sym typeface="Rubik"/>
            </a:endParaRPr>
          </a:p>
          <a:p>
            <a:pPr indent="0" lvl="0" marL="0" rtl="0" algn="l">
              <a:lnSpc>
                <a:spcPct val="115000"/>
              </a:lnSpc>
              <a:spcBef>
                <a:spcPts val="1200"/>
              </a:spcBef>
              <a:spcAft>
                <a:spcPts val="0"/>
              </a:spcAft>
              <a:buSzPts val="1800"/>
              <a:buNone/>
            </a:pPr>
            <a:r>
              <a:rPr lang="id" sz="1300">
                <a:latin typeface="Rubik"/>
                <a:ea typeface="Rubik"/>
                <a:cs typeface="Rubik"/>
                <a:sym typeface="Rubik"/>
              </a:rPr>
              <a:t>Jawaban : b</a:t>
            </a:r>
            <a:endParaRPr sz="1300">
              <a:latin typeface="Rubik"/>
              <a:ea typeface="Rubik"/>
              <a:cs typeface="Rubik"/>
              <a:sym typeface="Rubik"/>
            </a:endParaRPr>
          </a:p>
          <a:p>
            <a:pPr indent="0" lvl="0" marL="0" rtl="0" algn="l">
              <a:lnSpc>
                <a:spcPct val="115000"/>
              </a:lnSpc>
              <a:spcBef>
                <a:spcPts val="1200"/>
              </a:spcBef>
              <a:spcAft>
                <a:spcPts val="0"/>
              </a:spcAft>
              <a:buSzPts val="1800"/>
              <a:buNone/>
            </a:pPr>
            <a:r>
              <a:rPr lang="id" sz="1300">
                <a:latin typeface="Rubik"/>
                <a:ea typeface="Rubik"/>
                <a:cs typeface="Rubik"/>
                <a:sym typeface="Rubik"/>
              </a:rPr>
              <a:t>Alasan : </a:t>
            </a:r>
            <a:endParaRPr sz="1300">
              <a:solidFill>
                <a:schemeClr val="dk1"/>
              </a:solidFill>
              <a:latin typeface="Rubik"/>
              <a:ea typeface="Rubik"/>
              <a:cs typeface="Rubik"/>
              <a:sym typeface="Rubik"/>
            </a:endParaRPr>
          </a:p>
          <a:p>
            <a:pPr indent="0" lvl="0" marL="0" rtl="0" algn="l">
              <a:lnSpc>
                <a:spcPct val="115000"/>
              </a:lnSpc>
              <a:spcBef>
                <a:spcPts val="1200"/>
              </a:spcBef>
              <a:spcAft>
                <a:spcPts val="0"/>
              </a:spcAft>
              <a:buSzPts val="1800"/>
              <a:buNone/>
            </a:pPr>
            <a:r>
              <a:rPr lang="id" sz="1300">
                <a:latin typeface="Rubik"/>
                <a:ea typeface="Rubik"/>
                <a:cs typeface="Rubik"/>
                <a:sym typeface="Rubik"/>
              </a:rPr>
              <a:t>Lebih akurat dalam mengembalikan pelanggan dengan alamat yang mengandung "Mat". Selain itu, juga lebih efisien karena tidak perlu memproses seluruh string alamat.</a:t>
            </a:r>
            <a:endParaRPr sz="1300">
              <a:latin typeface="Rubik"/>
              <a:ea typeface="Rubik"/>
              <a:cs typeface="Rubik"/>
              <a:sym typeface="Rubik"/>
            </a:endParaRPr>
          </a:p>
          <a:p>
            <a:pPr indent="0" lvl="0" marL="0" rtl="0" algn="l">
              <a:lnSpc>
                <a:spcPct val="115000"/>
              </a:lnSpc>
              <a:spcBef>
                <a:spcPts val="1200"/>
              </a:spcBef>
              <a:spcAft>
                <a:spcPts val="1200"/>
              </a:spcAft>
              <a:buClr>
                <a:schemeClr val="dk1"/>
              </a:buClr>
              <a:buSzPts val="1100"/>
              <a:buFont typeface="Arial"/>
              <a:buNone/>
            </a:pPr>
            <a:r>
              <a:t/>
            </a:r>
            <a:endParaRPr sz="1300">
              <a:solidFill>
                <a:schemeClr val="dk1"/>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Query</a:t>
            </a:r>
            <a:endParaRPr/>
          </a:p>
        </p:txBody>
      </p:sp>
      <p:sp>
        <p:nvSpPr>
          <p:cNvPr id="73" name="Google Shape;7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id" sz="1300">
                <a:latin typeface="Rubik"/>
                <a:ea typeface="Rubik"/>
                <a:cs typeface="Rubik"/>
                <a:sym typeface="Rubik"/>
              </a:rPr>
              <a:t>Soal 2 *:</a:t>
            </a:r>
            <a:endParaRPr b="1" sz="1300">
              <a:latin typeface="Rubik"/>
              <a:ea typeface="Rubik"/>
              <a:cs typeface="Rubik"/>
              <a:sym typeface="Rubik"/>
            </a:endParaRPr>
          </a:p>
          <a:p>
            <a:pPr indent="0" lvl="0" marL="0" rtl="0" algn="l">
              <a:lnSpc>
                <a:spcPct val="100000"/>
              </a:lnSpc>
              <a:spcBef>
                <a:spcPts val="1200"/>
              </a:spcBef>
              <a:spcAft>
                <a:spcPts val="0"/>
              </a:spcAft>
              <a:buSzPts val="1800"/>
              <a:buNone/>
            </a:pPr>
            <a:r>
              <a:rPr lang="id" sz="1300">
                <a:solidFill>
                  <a:schemeClr val="dk1"/>
                </a:solidFill>
                <a:latin typeface="Rubik"/>
                <a:ea typeface="Rubik"/>
                <a:cs typeface="Rubik"/>
                <a:sym typeface="Rubik"/>
              </a:rPr>
              <a:t>Anggap kita memiliki tabel pelanggan dengan kolom: id, nama, tanggal_lahir, alamat. Bagaimana cara yang lebih tepat dalam menulis query untuk mendapatkan data pelanggan yang tanggal_lahir nya ada di antara 2000-01-01 sampai 2008-12-31? Pilihlah salah satu jawaban dan berikan alasannya.</a:t>
            </a:r>
            <a:endParaRPr sz="1300">
              <a:solidFill>
                <a:schemeClr val="dk1"/>
              </a:solidFill>
              <a:latin typeface="Rubik"/>
              <a:ea typeface="Rubik"/>
              <a:cs typeface="Rubik"/>
              <a:sym typeface="Rubik"/>
            </a:endParaRPr>
          </a:p>
          <a:p>
            <a:pPr indent="0" lvl="0" marL="0" rtl="0" algn="l">
              <a:lnSpc>
                <a:spcPct val="100000"/>
              </a:lnSpc>
              <a:spcBef>
                <a:spcPts val="0"/>
              </a:spcBef>
              <a:spcAft>
                <a:spcPts val="0"/>
              </a:spcAft>
              <a:buSzPts val="1800"/>
              <a:buNone/>
            </a:pPr>
            <a:r>
              <a:t/>
            </a:r>
            <a:endParaRPr sz="1300">
              <a:solidFill>
                <a:schemeClr val="dk1"/>
              </a:solidFill>
              <a:latin typeface="Rubik"/>
              <a:ea typeface="Rubik"/>
              <a:cs typeface="Rubik"/>
              <a:sym typeface="Rubik"/>
            </a:endParaRPr>
          </a:p>
          <a:p>
            <a:pPr indent="-311150" lvl="0" marL="457200" rtl="0" algn="l">
              <a:lnSpc>
                <a:spcPct val="100000"/>
              </a:lnSpc>
              <a:spcBef>
                <a:spcPts val="0"/>
              </a:spcBef>
              <a:spcAft>
                <a:spcPts val="0"/>
              </a:spcAft>
              <a:buClr>
                <a:schemeClr val="dk1"/>
              </a:buClr>
              <a:buSzPts val="1300"/>
              <a:buFont typeface="Rubik"/>
              <a:buAutoNum type="alphaLcParenBoth"/>
            </a:pPr>
            <a:r>
              <a:rPr lang="id" sz="1300">
                <a:solidFill>
                  <a:schemeClr val="dk1"/>
                </a:solidFill>
                <a:latin typeface="Rubik"/>
                <a:ea typeface="Rubik"/>
                <a:cs typeface="Rubik"/>
                <a:sym typeface="Rubik"/>
              </a:rPr>
              <a:t>SELECT * FROM pelanggan WHERE tanggal_lahir &gt;= '2000-01-01' AND tanggal_lahir &lt;= '2008-12-31'</a:t>
            </a:r>
            <a:endParaRPr sz="1300">
              <a:solidFill>
                <a:schemeClr val="dk1"/>
              </a:solidFill>
              <a:latin typeface="Rubik"/>
              <a:ea typeface="Rubik"/>
              <a:cs typeface="Rubik"/>
              <a:sym typeface="Rubik"/>
            </a:endParaRPr>
          </a:p>
          <a:p>
            <a:pPr indent="-311150" lvl="0" marL="457200" rtl="0" algn="l">
              <a:lnSpc>
                <a:spcPct val="100000"/>
              </a:lnSpc>
              <a:spcBef>
                <a:spcPts val="0"/>
              </a:spcBef>
              <a:spcAft>
                <a:spcPts val="0"/>
              </a:spcAft>
              <a:buClr>
                <a:schemeClr val="dk1"/>
              </a:buClr>
              <a:buSzPts val="1300"/>
              <a:buFont typeface="Rubik"/>
              <a:buAutoNum type="alphaLcParenBoth"/>
            </a:pPr>
            <a:r>
              <a:rPr lang="id" sz="1300">
                <a:solidFill>
                  <a:schemeClr val="dk1"/>
                </a:solidFill>
                <a:latin typeface="Rubik"/>
                <a:ea typeface="Rubik"/>
                <a:cs typeface="Rubik"/>
                <a:sym typeface="Rubik"/>
              </a:rPr>
              <a:t>SELECT * FROM pelanggan WHERE tanggal_lahir BETWEEN '2000-01-01' AND '2008-12-31' </a:t>
            </a:r>
            <a:br>
              <a:rPr lang="id" sz="1300">
                <a:solidFill>
                  <a:schemeClr val="dk1"/>
                </a:solidFill>
                <a:latin typeface="Rubik"/>
                <a:ea typeface="Rubik"/>
                <a:cs typeface="Rubik"/>
                <a:sym typeface="Rubik"/>
              </a:rPr>
            </a:br>
            <a:endParaRPr sz="1300">
              <a:solidFill>
                <a:schemeClr val="dk1"/>
              </a:solidFill>
              <a:latin typeface="Rubik"/>
              <a:ea typeface="Rubik"/>
              <a:cs typeface="Rubik"/>
              <a:sym typeface="Rubik"/>
            </a:endParaRPr>
          </a:p>
          <a:p>
            <a:pPr indent="0" lvl="0" marL="0" rtl="0" algn="l">
              <a:lnSpc>
                <a:spcPct val="115000"/>
              </a:lnSpc>
              <a:spcBef>
                <a:spcPts val="0"/>
              </a:spcBef>
              <a:spcAft>
                <a:spcPts val="0"/>
              </a:spcAft>
              <a:buSzPts val="1800"/>
              <a:buNone/>
            </a:pPr>
            <a:r>
              <a:rPr i="1" lang="id" sz="1300">
                <a:latin typeface="Rubik"/>
                <a:ea typeface="Rubik"/>
                <a:cs typeface="Rubik"/>
                <a:sym typeface="Rubik"/>
              </a:rPr>
              <a:t>*disclaimer: soal ini tidak terkait dengan data source</a:t>
            </a:r>
            <a:endParaRPr sz="1300">
              <a:latin typeface="Rubik"/>
              <a:ea typeface="Rubik"/>
              <a:cs typeface="Rubik"/>
              <a:sym typeface="Rubik"/>
            </a:endParaRPr>
          </a:p>
          <a:p>
            <a:pPr indent="0" lvl="0" marL="0" rtl="0" algn="l">
              <a:lnSpc>
                <a:spcPct val="115000"/>
              </a:lnSpc>
              <a:spcBef>
                <a:spcPts val="1200"/>
              </a:spcBef>
              <a:spcAft>
                <a:spcPts val="0"/>
              </a:spcAft>
              <a:buSzPts val="1800"/>
              <a:buNone/>
            </a:pPr>
            <a:r>
              <a:rPr lang="id" sz="1300">
                <a:latin typeface="Rubik"/>
                <a:ea typeface="Rubik"/>
                <a:cs typeface="Rubik"/>
                <a:sym typeface="Rubik"/>
              </a:rPr>
              <a:t>Jawaban : b</a:t>
            </a:r>
            <a:endParaRPr sz="1300">
              <a:latin typeface="Rubik"/>
              <a:ea typeface="Rubik"/>
              <a:cs typeface="Rubik"/>
              <a:sym typeface="Rubik"/>
            </a:endParaRPr>
          </a:p>
          <a:p>
            <a:pPr indent="0" lvl="0" marL="0" rtl="0" algn="l">
              <a:lnSpc>
                <a:spcPct val="115000"/>
              </a:lnSpc>
              <a:spcBef>
                <a:spcPts val="1200"/>
              </a:spcBef>
              <a:spcAft>
                <a:spcPts val="0"/>
              </a:spcAft>
              <a:buSzPts val="1800"/>
              <a:buNone/>
            </a:pPr>
            <a:r>
              <a:rPr lang="id" sz="1300">
                <a:latin typeface="Rubik"/>
                <a:ea typeface="Rubik"/>
                <a:cs typeface="Rubik"/>
                <a:sym typeface="Rubik"/>
              </a:rPr>
              <a:t>Alasan : </a:t>
            </a:r>
            <a:endParaRPr sz="1300">
              <a:latin typeface="Rubik"/>
              <a:ea typeface="Rubik"/>
              <a:cs typeface="Rubik"/>
              <a:sym typeface="Rubik"/>
            </a:endParaRPr>
          </a:p>
          <a:p>
            <a:pPr indent="0" lvl="0" marL="0" rtl="0" algn="l">
              <a:lnSpc>
                <a:spcPct val="115000"/>
              </a:lnSpc>
              <a:spcBef>
                <a:spcPts val="1200"/>
              </a:spcBef>
              <a:spcAft>
                <a:spcPts val="0"/>
              </a:spcAft>
              <a:buSzPts val="1800"/>
              <a:buNone/>
            </a:pPr>
            <a:r>
              <a:rPr lang="id" sz="1300">
                <a:latin typeface="Rubik"/>
                <a:ea typeface="Rubik"/>
                <a:cs typeface="Rubik"/>
                <a:sym typeface="Rubik"/>
              </a:rPr>
              <a:t>Query hanya akan mengembalikan pelanggan yang tanggal lahirnya berada di antara 2000-01-01 dan 2008-12-31.</a:t>
            </a:r>
            <a:endParaRPr sz="1300">
              <a:latin typeface="Rubik"/>
              <a:ea typeface="Rubik"/>
              <a:cs typeface="Rubik"/>
              <a:sym typeface="Rubik"/>
            </a:endParaRPr>
          </a:p>
          <a:p>
            <a:pPr indent="0" lvl="0" marL="0" rtl="0" algn="l">
              <a:lnSpc>
                <a:spcPct val="115000"/>
              </a:lnSpc>
              <a:spcBef>
                <a:spcPts val="1200"/>
              </a:spcBef>
              <a:spcAft>
                <a:spcPts val="1200"/>
              </a:spcAft>
              <a:buClr>
                <a:schemeClr val="dk1"/>
              </a:buClr>
              <a:buSzPts val="1100"/>
              <a:buFont typeface="Arial"/>
              <a:buNone/>
            </a:pPr>
            <a:r>
              <a:t/>
            </a:r>
            <a:endParaRPr sz="1300">
              <a:solidFill>
                <a:schemeClr val="dk1"/>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Soal 3: Menentukan Primary Key</a:t>
            </a:r>
            <a:endParaRPr/>
          </a:p>
        </p:txBody>
      </p:sp>
      <p:sp>
        <p:nvSpPr>
          <p:cNvPr id="79" name="Google Shape;79;p5"/>
          <p:cNvSpPr txBox="1"/>
          <p:nvPr>
            <p:ph idx="1" type="body"/>
          </p:nvPr>
        </p:nvSpPr>
        <p:spPr>
          <a:xfrm>
            <a:off x="311700" y="1152475"/>
            <a:ext cx="83682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Font typeface="Rubik"/>
              <a:buAutoNum type="alphaUcPeriod"/>
            </a:pPr>
            <a:r>
              <a:rPr lang="id">
                <a:solidFill>
                  <a:schemeClr val="dk1"/>
                </a:solidFill>
                <a:latin typeface="Rubik"/>
                <a:ea typeface="Rubik"/>
                <a:cs typeface="Rubik"/>
                <a:sym typeface="Rubik"/>
              </a:rPr>
              <a:t>Tugas</a:t>
            </a:r>
            <a:br>
              <a:rPr lang="id">
                <a:solidFill>
                  <a:schemeClr val="dk1"/>
                </a:solidFill>
                <a:latin typeface="Rubik"/>
                <a:ea typeface="Rubik"/>
                <a:cs typeface="Rubik"/>
                <a:sym typeface="Rubik"/>
              </a:rPr>
            </a:br>
            <a:r>
              <a:rPr lang="id">
                <a:solidFill>
                  <a:schemeClr val="dk1"/>
                </a:solidFill>
                <a:latin typeface="Rubik"/>
                <a:ea typeface="Rubik"/>
                <a:cs typeface="Rubik"/>
                <a:sym typeface="Rubik"/>
              </a:rPr>
              <a:t>Tentukan primary key dari table penjualan. jelaskan alasannya</a:t>
            </a:r>
            <a:br>
              <a:rPr lang="id">
                <a:solidFill>
                  <a:schemeClr val="dk1"/>
                </a:solidFill>
                <a:latin typeface="Rubik"/>
                <a:ea typeface="Rubik"/>
                <a:cs typeface="Rubik"/>
                <a:sym typeface="Rubik"/>
              </a:rPr>
            </a:br>
            <a:endParaRPr>
              <a:solidFill>
                <a:schemeClr val="dk1"/>
              </a:solidFill>
              <a:latin typeface="Rubik"/>
              <a:ea typeface="Rubik"/>
              <a:cs typeface="Rubik"/>
              <a:sym typeface="Rubik"/>
            </a:endParaRPr>
          </a:p>
          <a:p>
            <a:pPr indent="-342900" lvl="0" marL="457200" rtl="0" algn="l">
              <a:lnSpc>
                <a:spcPct val="100000"/>
              </a:lnSpc>
              <a:spcBef>
                <a:spcPts val="0"/>
              </a:spcBef>
              <a:spcAft>
                <a:spcPts val="0"/>
              </a:spcAft>
              <a:buClr>
                <a:schemeClr val="dk1"/>
              </a:buClr>
              <a:buSzPts val="1800"/>
              <a:buFont typeface="Rubik"/>
              <a:buAutoNum type="alphaUcPeriod"/>
            </a:pPr>
            <a:r>
              <a:rPr lang="id">
                <a:solidFill>
                  <a:schemeClr val="dk1"/>
                </a:solidFill>
                <a:latin typeface="Rubik"/>
                <a:ea typeface="Rubik"/>
                <a:cs typeface="Rubik"/>
                <a:sym typeface="Rubik"/>
              </a:rPr>
              <a:t>Jawaban &amp; Penjelasan : </a:t>
            </a:r>
            <a:endParaRPr>
              <a:solidFill>
                <a:schemeClr val="dk1"/>
              </a:solidFill>
              <a:latin typeface="Rubik"/>
              <a:ea typeface="Rubik"/>
              <a:cs typeface="Rubik"/>
              <a:sym typeface="Rubik"/>
            </a:endParaRPr>
          </a:p>
          <a:p>
            <a:pPr indent="0" lvl="0" marL="457200" rtl="0" algn="just">
              <a:lnSpc>
                <a:spcPct val="115000"/>
              </a:lnSpc>
              <a:spcBef>
                <a:spcPts val="0"/>
              </a:spcBef>
              <a:spcAft>
                <a:spcPts val="0"/>
              </a:spcAft>
              <a:buNone/>
            </a:pPr>
            <a:r>
              <a:rPr lang="id">
                <a:solidFill>
                  <a:schemeClr val="dk1"/>
                </a:solidFill>
                <a:latin typeface="Rubik"/>
                <a:ea typeface="Rubik"/>
                <a:cs typeface="Rubik"/>
                <a:sym typeface="Rubik"/>
              </a:rPr>
              <a:t>Tidak terdapat</a:t>
            </a:r>
            <a:r>
              <a:rPr lang="id">
                <a:solidFill>
                  <a:schemeClr val="dk1"/>
                </a:solidFill>
                <a:latin typeface="Rubik"/>
                <a:ea typeface="Rubik"/>
                <a:cs typeface="Rubik"/>
                <a:sym typeface="Rubik"/>
              </a:rPr>
              <a:t> penjualan </a:t>
            </a:r>
            <a:r>
              <a:rPr lang="id">
                <a:solidFill>
                  <a:schemeClr val="dk1"/>
                </a:solidFill>
                <a:latin typeface="Rubik"/>
                <a:ea typeface="Rubik"/>
                <a:cs typeface="Rubik"/>
                <a:sym typeface="Rubik"/>
              </a:rPr>
              <a:t>primary key pada tabel penjualan.</a:t>
            </a:r>
            <a:r>
              <a:rPr lang="id">
                <a:solidFill>
                  <a:schemeClr val="dk1"/>
                </a:solidFill>
                <a:latin typeface="Rubik"/>
                <a:ea typeface="Rubik"/>
                <a:cs typeface="Rubik"/>
                <a:sym typeface="Rubik"/>
              </a:rPr>
              <a:t> </a:t>
            </a:r>
            <a:endParaRPr>
              <a:solidFill>
                <a:schemeClr val="dk1"/>
              </a:solidFill>
              <a:latin typeface="Rubik"/>
              <a:ea typeface="Rubik"/>
              <a:cs typeface="Rubik"/>
              <a:sym typeface="Rubik"/>
            </a:endParaRPr>
          </a:p>
          <a:p>
            <a:pPr indent="0" lvl="0" marL="457200" rtl="0" algn="just">
              <a:lnSpc>
                <a:spcPct val="115000"/>
              </a:lnSpc>
              <a:spcBef>
                <a:spcPts val="0"/>
              </a:spcBef>
              <a:spcAft>
                <a:spcPts val="0"/>
              </a:spcAft>
              <a:buNone/>
            </a:pPr>
            <a:r>
              <a:rPr lang="id">
                <a:solidFill>
                  <a:schemeClr val="dk1"/>
                </a:solidFill>
                <a:latin typeface="Rubik"/>
                <a:ea typeface="Rubik"/>
                <a:cs typeface="Rubik"/>
                <a:sym typeface="Rubik"/>
              </a:rPr>
              <a:t>Membuat primary key dengan melakukan concat terhadap id_invoice dan id_barang sebagai id_penjualan.</a:t>
            </a:r>
            <a:endParaRPr>
              <a:solidFill>
                <a:schemeClr val="dk1"/>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chemeClr val="dk1"/>
              </a:buClr>
              <a:buSzPts val="1300"/>
              <a:buFont typeface="Rubik"/>
              <a:buAutoNum type="alphaUcPeriod"/>
            </a:pPr>
            <a:r>
              <a:rPr lang="id" sz="1300">
                <a:solidFill>
                  <a:schemeClr val="dk1"/>
                </a:solidFill>
                <a:latin typeface="Rubik"/>
                <a:ea typeface="Rubik"/>
                <a:cs typeface="Rubik"/>
                <a:sym typeface="Rubik"/>
              </a:rPr>
              <a:t>Tugas</a:t>
            </a:r>
            <a:endParaRPr sz="13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rPr lang="id" sz="1300">
                <a:solidFill>
                  <a:schemeClr val="dk1"/>
                </a:solidFill>
                <a:latin typeface="Rubik"/>
                <a:ea typeface="Rubik"/>
                <a:cs typeface="Rubik"/>
                <a:sym typeface="Rubik"/>
              </a:rPr>
              <a:t>Buatlah design datamart (Terdiri dari tabel base, dan tabel aggregate). Upload file query dalam gdrive mu (pastikan dapat diakses public). Lalu masukkan linknya di tabel di bawah, dan cantumkan juga screenshoot query nya (jika lebih dari 1 file, maka masing masing file di-screenshoot)</a:t>
            </a:r>
            <a:br>
              <a:rPr lang="id" sz="1300">
                <a:solidFill>
                  <a:schemeClr val="dk1"/>
                </a:solidFill>
                <a:latin typeface="Rubik"/>
                <a:ea typeface="Rubik"/>
                <a:cs typeface="Rubik"/>
                <a:sym typeface="Rubik"/>
              </a:rPr>
            </a:br>
            <a:br>
              <a:rPr lang="id" sz="1300">
                <a:solidFill>
                  <a:schemeClr val="dk1"/>
                </a:solidFill>
                <a:latin typeface="Rubik"/>
                <a:ea typeface="Rubik"/>
                <a:cs typeface="Rubik"/>
                <a:sym typeface="Rubik"/>
              </a:rPr>
            </a:br>
            <a:r>
              <a:rPr lang="id" sz="1300">
                <a:solidFill>
                  <a:schemeClr val="dk1"/>
                </a:solidFill>
                <a:latin typeface="Rubik"/>
                <a:ea typeface="Rubik"/>
                <a:cs typeface="Rubik"/>
                <a:sym typeface="Rubik"/>
              </a:rPr>
              <a:t>Silahkan tambah halaman jika dibutuhkan</a:t>
            </a:r>
            <a:endParaRPr sz="13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t/>
            </a:r>
            <a:endParaRPr sz="13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t/>
            </a:r>
            <a:endParaRPr sz="1300">
              <a:solidFill>
                <a:schemeClr val="dk1"/>
              </a:solidFill>
              <a:latin typeface="Rubik"/>
              <a:ea typeface="Rubik"/>
              <a:cs typeface="Rubik"/>
              <a:sym typeface="Rubik"/>
            </a:endParaRPr>
          </a:p>
          <a:p>
            <a:pPr indent="-311150" lvl="0" marL="457200" rtl="0" algn="l">
              <a:lnSpc>
                <a:spcPct val="100000"/>
              </a:lnSpc>
              <a:spcBef>
                <a:spcPts val="0"/>
              </a:spcBef>
              <a:spcAft>
                <a:spcPts val="0"/>
              </a:spcAft>
              <a:buClr>
                <a:schemeClr val="dk1"/>
              </a:buClr>
              <a:buSzPts val="1300"/>
              <a:buFont typeface="Rubik"/>
              <a:buAutoNum type="alphaUcPeriod"/>
            </a:pPr>
            <a:r>
              <a:rPr lang="id" sz="1300">
                <a:solidFill>
                  <a:schemeClr val="dk1"/>
                </a:solidFill>
                <a:latin typeface="Rubik"/>
                <a:ea typeface="Rubik"/>
                <a:cs typeface="Rubik"/>
                <a:sym typeface="Rubik"/>
              </a:rPr>
              <a:t>Jawaban :</a:t>
            </a:r>
            <a:br>
              <a:rPr lang="id" sz="1300">
                <a:solidFill>
                  <a:schemeClr val="dk1"/>
                </a:solidFill>
                <a:latin typeface="Rubik"/>
                <a:ea typeface="Rubik"/>
                <a:cs typeface="Rubik"/>
                <a:sym typeface="Rubik"/>
              </a:rPr>
            </a:br>
            <a:br>
              <a:rPr lang="id" sz="1300">
                <a:solidFill>
                  <a:schemeClr val="dk1"/>
                </a:solidFill>
                <a:latin typeface="Rubik"/>
                <a:ea typeface="Rubik"/>
                <a:cs typeface="Rubik"/>
                <a:sym typeface="Rubik"/>
              </a:rPr>
            </a:br>
            <a:endParaRPr sz="1300">
              <a:solidFill>
                <a:schemeClr val="dk1"/>
              </a:solidFill>
              <a:latin typeface="Rubik"/>
              <a:ea typeface="Rubik"/>
              <a:cs typeface="Rubik"/>
              <a:sym typeface="Rubik"/>
            </a:endParaRPr>
          </a:p>
          <a:p>
            <a:pPr indent="0" lvl="0" marL="457200" rtl="0" algn="l">
              <a:lnSpc>
                <a:spcPct val="100000"/>
              </a:lnSpc>
              <a:spcBef>
                <a:spcPts val="0"/>
              </a:spcBef>
              <a:spcAft>
                <a:spcPts val="0"/>
              </a:spcAft>
              <a:buSzPts val="1800"/>
              <a:buNone/>
            </a:pPr>
            <a:r>
              <a:t/>
            </a:r>
            <a:endParaRPr sz="1300">
              <a:solidFill>
                <a:schemeClr val="dk1"/>
              </a:solidFill>
              <a:latin typeface="Rubik"/>
              <a:ea typeface="Rubik"/>
              <a:cs typeface="Rubik"/>
              <a:sym typeface="Rubik"/>
            </a:endParaRPr>
          </a:p>
          <a:p>
            <a:pPr indent="457200" lvl="0" marL="0" rtl="0" algn="l">
              <a:lnSpc>
                <a:spcPct val="100000"/>
              </a:lnSpc>
              <a:spcBef>
                <a:spcPts val="0"/>
              </a:spcBef>
              <a:spcAft>
                <a:spcPts val="0"/>
              </a:spcAft>
              <a:buNone/>
            </a:pPr>
            <a:r>
              <a:t/>
            </a:r>
            <a:endParaRPr sz="1300">
              <a:solidFill>
                <a:schemeClr val="dk1"/>
              </a:solidFill>
              <a:latin typeface="Rubik"/>
              <a:ea typeface="Rubik"/>
              <a:cs typeface="Rubik"/>
              <a:sym typeface="Rubik"/>
            </a:endParaRPr>
          </a:p>
          <a:p>
            <a:pPr indent="0" lvl="0" marL="457200" rtl="0" algn="l">
              <a:lnSpc>
                <a:spcPct val="100000"/>
              </a:lnSpc>
              <a:spcBef>
                <a:spcPts val="0"/>
              </a:spcBef>
              <a:spcAft>
                <a:spcPts val="0"/>
              </a:spcAft>
              <a:buSzPts val="1800"/>
              <a:buNone/>
            </a:pPr>
            <a:r>
              <a:t/>
            </a:r>
            <a:endParaRPr sz="1300">
              <a:solidFill>
                <a:schemeClr val="dk1"/>
              </a:solidFill>
              <a:latin typeface="Rubik"/>
              <a:ea typeface="Rubik"/>
              <a:cs typeface="Rubik"/>
              <a:sym typeface="Rubik"/>
            </a:endParaRPr>
          </a:p>
        </p:txBody>
      </p:sp>
      <p:sp>
        <p:nvSpPr>
          <p:cNvPr id="85" name="Google Shape;8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Soal 4: Design Datamart</a:t>
            </a:r>
            <a:endParaRPr/>
          </a:p>
        </p:txBody>
      </p:sp>
      <p:graphicFrame>
        <p:nvGraphicFramePr>
          <p:cNvPr id="86" name="Google Shape;86;p6"/>
          <p:cNvGraphicFramePr/>
          <p:nvPr/>
        </p:nvGraphicFramePr>
        <p:xfrm>
          <a:off x="708200" y="3222175"/>
          <a:ext cx="3000000" cy="3000000"/>
        </p:xfrm>
        <a:graphic>
          <a:graphicData uri="http://schemas.openxmlformats.org/drawingml/2006/table">
            <a:tbl>
              <a:tblPr>
                <a:noFill/>
                <a:tableStyleId>{F1D97FFB-A3BA-4214-9C18-EFAF95C9C6B6}</a:tableStyleId>
              </a:tblPr>
              <a:tblGrid>
                <a:gridCol w="559350"/>
                <a:gridCol w="1047750"/>
                <a:gridCol w="63522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Nama File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Link</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a:t>script.sql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u="sng">
                          <a:solidFill>
                            <a:schemeClr val="hlink"/>
                          </a:solidFill>
                          <a:hlinkClick r:id="rId3"/>
                        </a:rPr>
                        <a:t>https://drive.google.com/file/d/1f_Oz2bDPakGz3RjltIWNOYpxJ2-vD-nz/view?usp=sharing</a:t>
                      </a:r>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Table Base “base_table”</a:t>
            </a:r>
            <a:endParaRPr/>
          </a:p>
          <a:p>
            <a:pPr indent="0" lvl="0" marL="0" rtl="0" algn="l">
              <a:lnSpc>
                <a:spcPct val="100000"/>
              </a:lnSpc>
              <a:spcBef>
                <a:spcPts val="0"/>
              </a:spcBef>
              <a:spcAft>
                <a:spcPts val="0"/>
              </a:spcAft>
              <a:buSzPct val="111111"/>
              <a:buNone/>
            </a:pPr>
            <a:r>
              <a:t/>
            </a:r>
            <a:endParaRPr/>
          </a:p>
        </p:txBody>
      </p:sp>
      <p:pic>
        <p:nvPicPr>
          <p:cNvPr id="92" name="Google Shape;92;p7"/>
          <p:cNvPicPr preferRelativeResize="0"/>
          <p:nvPr/>
        </p:nvPicPr>
        <p:blipFill>
          <a:blip r:embed="rId3">
            <a:alphaModFix/>
          </a:blip>
          <a:stretch>
            <a:fillRect/>
          </a:stretch>
        </p:blipFill>
        <p:spPr>
          <a:xfrm>
            <a:off x="2683100" y="1017725"/>
            <a:ext cx="3777800" cy="4286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id"/>
              <a:t>Table Base “base_table”</a:t>
            </a:r>
            <a:endParaRPr/>
          </a:p>
          <a:p>
            <a:pPr indent="0" lvl="0" marL="0" rtl="0" algn="l">
              <a:lnSpc>
                <a:spcPct val="100000"/>
              </a:lnSpc>
              <a:spcBef>
                <a:spcPts val="0"/>
              </a:spcBef>
              <a:spcAft>
                <a:spcPts val="0"/>
              </a:spcAft>
              <a:buSzPct val="111111"/>
              <a:buNone/>
            </a:pPr>
            <a:r>
              <a:t/>
            </a:r>
            <a:endParaRPr/>
          </a:p>
        </p:txBody>
      </p:sp>
      <p:graphicFrame>
        <p:nvGraphicFramePr>
          <p:cNvPr id="98" name="Google Shape;98;p8"/>
          <p:cNvGraphicFramePr/>
          <p:nvPr/>
        </p:nvGraphicFramePr>
        <p:xfrm>
          <a:off x="462650" y="1071075"/>
          <a:ext cx="3000000" cy="3000000"/>
        </p:xfrm>
        <a:graphic>
          <a:graphicData uri="http://schemas.openxmlformats.org/drawingml/2006/table">
            <a:tbl>
              <a:tblPr>
                <a:noFill/>
                <a:tableStyleId>{F1D97FFB-A3BA-4214-9C18-EFAF95C9C6B6}</a:tableStyleId>
              </a:tblPr>
              <a:tblGrid>
                <a:gridCol w="1646100"/>
                <a:gridCol w="1264500"/>
                <a:gridCol w="2970900"/>
                <a:gridCol w="2290500"/>
              </a:tblGrid>
              <a:tr h="320000">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t>column</a:t>
                      </a:r>
                      <a:endParaRPr b="1"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t>data type</a:t>
                      </a:r>
                      <a:endParaRPr b="1" sz="9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lang="id" sz="900" u="none" cap="none" strike="noStrike">
                          <a:solidFill>
                            <a:schemeClr val="dk1"/>
                          </a:solidFill>
                        </a:rPr>
                        <a:t>description</a:t>
                      </a:r>
                      <a:endParaRPr b="1"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id" sz="900" u="none" cap="none" strike="noStrike"/>
                        <a:t>transformation</a:t>
                      </a:r>
                      <a:endParaRPr b="1" sz="900" u="none" cap="none" strike="noStrike"/>
                    </a:p>
                  </a:txBody>
                  <a:tcPr marT="91425" marB="91425" marR="91425" marL="91425"/>
                </a:tc>
              </a:tr>
              <a:tr h="320000">
                <a:tc>
                  <a:txBody>
                    <a:bodyPr/>
                    <a:lstStyle/>
                    <a:p>
                      <a:pPr indent="0" lvl="0" marL="0" rtl="0" algn="l">
                        <a:spcBef>
                          <a:spcPts val="0"/>
                        </a:spcBef>
                        <a:spcAft>
                          <a:spcPts val="0"/>
                        </a:spcAft>
                        <a:buNone/>
                      </a:pPr>
                      <a:r>
                        <a:rPr b="1" lang="id" sz="1100" u="sng"/>
                        <a:t>id_penjualan</a:t>
                      </a:r>
                      <a:endParaRPr b="1" sz="1100" u="sng"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varchar(510) PK</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P</a:t>
                      </a:r>
                      <a:r>
                        <a:rPr lang="id"/>
                        <a:t>rimary key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a:t>CONCAT(CAST(pjl.id_invoice AS CHAR), pjl.id_barang) AS id_penjualan,</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id_invoice</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ID </a:t>
                      </a:r>
                      <a:r>
                        <a:rPr lang="id"/>
                        <a:t>invoice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tanggal</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date</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T</a:t>
                      </a:r>
                      <a:r>
                        <a:rPr lang="id"/>
                        <a:t>anggal transaksi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id_customer</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ID</a:t>
                      </a:r>
                      <a:r>
                        <a:rPr lang="id"/>
                        <a:t> customer, key join ke tabel pelanggan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id_barang</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ID</a:t>
                      </a:r>
                      <a:r>
                        <a:rPr lang="id"/>
                        <a:t> barang. Key join ke tabel barang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jumlah_barang</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int</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J</a:t>
                      </a:r>
                      <a:r>
                        <a:rPr lang="id"/>
                        <a:t>umlah barang yang dibeli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unit</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K</a:t>
                      </a:r>
                      <a:r>
                        <a:rPr lang="id"/>
                        <a:t>emasan setiap penjualan </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d"/>
              <a:t>Table Base “base_table”</a:t>
            </a:r>
            <a:endParaRPr/>
          </a:p>
        </p:txBody>
      </p:sp>
      <p:graphicFrame>
        <p:nvGraphicFramePr>
          <p:cNvPr id="104" name="Google Shape;104;p9"/>
          <p:cNvGraphicFramePr/>
          <p:nvPr/>
        </p:nvGraphicFramePr>
        <p:xfrm>
          <a:off x="462650" y="1071075"/>
          <a:ext cx="3000000" cy="3000000"/>
        </p:xfrm>
        <a:graphic>
          <a:graphicData uri="http://schemas.openxmlformats.org/drawingml/2006/table">
            <a:tbl>
              <a:tblPr>
                <a:noFill/>
                <a:tableStyleId>{F1D97FFB-A3BA-4214-9C18-EFAF95C9C6B6}</a:tableStyleId>
              </a:tblPr>
              <a:tblGrid>
                <a:gridCol w="1646100"/>
                <a:gridCol w="1264500"/>
                <a:gridCol w="2970900"/>
                <a:gridCol w="2290500"/>
              </a:tblGrid>
              <a:tr h="320000">
                <a:tc>
                  <a:txBody>
                    <a:bodyPr/>
                    <a:lstStyle/>
                    <a:p>
                      <a:pPr indent="0" lvl="0" marL="0" rtl="0" algn="l">
                        <a:spcBef>
                          <a:spcPts val="0"/>
                        </a:spcBef>
                        <a:spcAft>
                          <a:spcPts val="0"/>
                        </a:spcAft>
                        <a:buNone/>
                      </a:pPr>
                      <a:r>
                        <a:rPr lang="id"/>
                        <a:t>harga</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int</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Clr>
                          <a:srgbClr val="000000"/>
                        </a:buClr>
                        <a:buSzPts val="1400"/>
                        <a:buFont typeface="Arial"/>
                        <a:buNone/>
                      </a:pPr>
                      <a:r>
                        <a:rPr lang="id"/>
                        <a:t>Harga satuan barang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mata_uang</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Mata uang penjualan (IDR)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level</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Level pelanggan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nama</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Nama pelanggan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id_cabang_sales</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ID cabang sales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cabang_sales</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Lokasi cabang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id_distributor</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Distributor yang supply barang ke cabang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grup</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Kategori pelanggan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r h="320000">
                <a:tc>
                  <a:txBody>
                    <a:bodyPr/>
                    <a:lstStyle/>
                    <a:p>
                      <a:pPr indent="0" lvl="0" marL="0" rtl="0" algn="l">
                        <a:spcBef>
                          <a:spcPts val="0"/>
                        </a:spcBef>
                        <a:spcAft>
                          <a:spcPts val="0"/>
                        </a:spcAft>
                        <a:buNone/>
                      </a:pPr>
                      <a:r>
                        <a:rPr lang="id"/>
                        <a:t>kode_barang</a:t>
                      </a:r>
                      <a:endParaRPr sz="1400" u="none" cap="none" strike="noStrike"/>
                    </a:p>
                  </a:txBody>
                  <a:tcPr marT="91425" marB="91425" marR="91425" marL="142875"/>
                </a:tc>
                <a:tc>
                  <a:txBody>
                    <a:bodyPr/>
                    <a:lstStyle/>
                    <a:p>
                      <a:pPr indent="0" lvl="0" marL="0" rtl="0" algn="l">
                        <a:spcBef>
                          <a:spcPts val="0"/>
                        </a:spcBef>
                        <a:spcAft>
                          <a:spcPts val="0"/>
                        </a:spcAft>
                        <a:buNone/>
                      </a:pPr>
                      <a:r>
                        <a:rPr lang="id" sz="1100">
                          <a:solidFill>
                            <a:srgbClr val="717171"/>
                          </a:solidFill>
                        </a:rPr>
                        <a:t>varchar(255)</a:t>
                      </a:r>
                      <a:endParaRPr sz="1100" u="none" cap="none" strike="noStrike">
                        <a:solidFill>
                          <a:srgbClr val="717171"/>
                        </a:solidFill>
                      </a:endParaRPr>
                    </a:p>
                  </a:txBody>
                  <a:tcPr marT="91425" marB="91425" marR="91425" marL="142875"/>
                </a:tc>
                <a:tc>
                  <a:txBody>
                    <a:bodyPr/>
                    <a:lstStyle/>
                    <a:p>
                      <a:pPr indent="0" lvl="0" marL="0" marR="0" rtl="0" algn="l">
                        <a:lnSpc>
                          <a:spcPct val="100000"/>
                        </a:lnSpc>
                        <a:spcBef>
                          <a:spcPts val="0"/>
                        </a:spcBef>
                        <a:spcAft>
                          <a:spcPts val="0"/>
                        </a:spcAft>
                        <a:buNone/>
                      </a:pPr>
                      <a:r>
                        <a:rPr lang="id"/>
                        <a:t>Kode barang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