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62"/>
  </p:notesMasterIdLst>
  <p:handoutMasterIdLst>
    <p:handoutMasterId r:id="rId63"/>
  </p:handoutMasterIdLst>
  <p:sldIdLst>
    <p:sldId id="256" r:id="rId3"/>
    <p:sldId id="568" r:id="rId4"/>
    <p:sldId id="608" r:id="rId5"/>
    <p:sldId id="609" r:id="rId6"/>
    <p:sldId id="610" r:id="rId7"/>
    <p:sldId id="673" r:id="rId8"/>
    <p:sldId id="607" r:id="rId9"/>
    <p:sldId id="611" r:id="rId10"/>
    <p:sldId id="612" r:id="rId11"/>
    <p:sldId id="614" r:id="rId12"/>
    <p:sldId id="615" r:id="rId13"/>
    <p:sldId id="666" r:id="rId14"/>
    <p:sldId id="626" r:id="rId15"/>
    <p:sldId id="627" r:id="rId16"/>
    <p:sldId id="624" r:id="rId17"/>
    <p:sldId id="628" r:id="rId18"/>
    <p:sldId id="636" r:id="rId19"/>
    <p:sldId id="618" r:id="rId20"/>
    <p:sldId id="630" r:id="rId21"/>
    <p:sldId id="621" r:id="rId22"/>
    <p:sldId id="635" r:id="rId23"/>
    <p:sldId id="631" r:id="rId24"/>
    <p:sldId id="632" r:id="rId25"/>
    <p:sldId id="633" r:id="rId26"/>
    <p:sldId id="629" r:id="rId27"/>
    <p:sldId id="638" r:id="rId28"/>
    <p:sldId id="622" r:id="rId29"/>
    <p:sldId id="619" r:id="rId30"/>
    <p:sldId id="620" r:id="rId31"/>
    <p:sldId id="623" r:id="rId32"/>
    <p:sldId id="616" r:id="rId33"/>
    <p:sldId id="641" r:id="rId34"/>
    <p:sldId id="640" r:id="rId35"/>
    <p:sldId id="642" r:id="rId36"/>
    <p:sldId id="639" r:id="rId37"/>
    <p:sldId id="645" r:id="rId38"/>
    <p:sldId id="644" r:id="rId39"/>
    <p:sldId id="653" r:id="rId40"/>
    <p:sldId id="667" r:id="rId41"/>
    <p:sldId id="643" r:id="rId42"/>
    <p:sldId id="646" r:id="rId43"/>
    <p:sldId id="647" r:id="rId44"/>
    <p:sldId id="648" r:id="rId45"/>
    <p:sldId id="665" r:id="rId46"/>
    <p:sldId id="650" r:id="rId47"/>
    <p:sldId id="651" r:id="rId48"/>
    <p:sldId id="654" r:id="rId49"/>
    <p:sldId id="669" r:id="rId50"/>
    <p:sldId id="670" r:id="rId51"/>
    <p:sldId id="668" r:id="rId52"/>
    <p:sldId id="672" r:id="rId53"/>
    <p:sldId id="671" r:id="rId54"/>
    <p:sldId id="674" r:id="rId55"/>
    <p:sldId id="617" r:id="rId56"/>
    <p:sldId id="662" r:id="rId57"/>
    <p:sldId id="664" r:id="rId58"/>
    <p:sldId id="663" r:id="rId59"/>
    <p:sldId id="655" r:id="rId60"/>
    <p:sldId id="656" r:id="rId61"/>
  </p:sldIdLst>
  <p:sldSz cx="9144000" cy="6858000" type="screen4x3"/>
  <p:notesSz cx="9601200" cy="73152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FFCC"/>
    <a:srgbClr val="F8FC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30" y="-84"/>
      </p:cViewPr>
      <p:guideLst>
        <p:guide orient="horz" pos="2160"/>
        <p:guide pos="2880"/>
      </p:guideLst>
    </p:cSldViewPr>
  </p:slideViewPr>
  <p:notesTextViewPr>
    <p:cViewPr>
      <p:scale>
        <a:sx n="1" d="1"/>
        <a:sy n="1" d="1"/>
      </p:scale>
      <p:origin x="0" y="0"/>
    </p:cViewPr>
  </p:notesTextViewPr>
  <p:sorterViewPr>
    <p:cViewPr>
      <p:scale>
        <a:sx n="100" d="100"/>
        <a:sy n="100" d="100"/>
      </p:scale>
      <p:origin x="0" y="69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2" y="1"/>
            <a:ext cx="4166141" cy="365380"/>
          </a:xfrm>
          <a:prstGeom prst="rect">
            <a:avLst/>
          </a:prstGeom>
          <a:noFill/>
          <a:ln>
            <a:noFill/>
          </a:ln>
        </p:spPr>
        <p:txBody>
          <a:bodyPr vert="horz" lIns="86832" tIns="43416" rIns="86832" bIns="43416" compatLnSpc="1"/>
          <a:lstStyle/>
          <a:p>
            <a:pPr>
              <a:lnSpc>
                <a:spcPct val="76000"/>
              </a:lnSpc>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sz="1400"/>
            </a:pPr>
            <a:endParaRPr lang="en-US" sz="1400">
              <a:solidFill>
                <a:srgbClr val="000000"/>
              </a:solidFill>
              <a:latin typeface="Arial" pitchFamily="18"/>
              <a:ea typeface="DejaVu LGC Sans" pitchFamily="2"/>
              <a:cs typeface="DejaVu LGC Sans" pitchFamily="2"/>
            </a:endParaRPr>
          </a:p>
        </p:txBody>
      </p:sp>
      <p:sp>
        <p:nvSpPr>
          <p:cNvPr id="3" name="Date Placeholder 2"/>
          <p:cNvSpPr txBox="1">
            <a:spLocks noGrp="1"/>
          </p:cNvSpPr>
          <p:nvPr>
            <p:ph type="dt" sz="quarter" idx="1"/>
          </p:nvPr>
        </p:nvSpPr>
        <p:spPr>
          <a:xfrm>
            <a:off x="5434437" y="1"/>
            <a:ext cx="4166141" cy="365380"/>
          </a:xfrm>
          <a:prstGeom prst="rect">
            <a:avLst/>
          </a:prstGeom>
          <a:noFill/>
          <a:ln>
            <a:noFill/>
          </a:ln>
        </p:spPr>
        <p:txBody>
          <a:bodyPr vert="horz" lIns="86832" tIns="43416" rIns="86832" bIns="43416" compatLnSpc="1"/>
          <a:lstStyle/>
          <a:p>
            <a:pPr algn="r">
              <a:lnSpc>
                <a:spcPct val="76000"/>
              </a:lnSpc>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sz="1400"/>
            </a:pPr>
            <a:fld id="{1700EC11-1928-48FC-A35C-D27A22E45719}" type="datetimeFigureOut">
              <a:pPr algn="r">
                <a:lnSpc>
                  <a:spcPct val="76000"/>
                </a:lnSpc>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sz="1400"/>
              </a:pPr>
              <a:t>12/13/2011</a:t>
            </a:fld>
            <a:endParaRPr lang="en-US" sz="1400">
              <a:solidFill>
                <a:srgbClr val="000000"/>
              </a:solidFill>
              <a:latin typeface="Arial" pitchFamily="18"/>
              <a:ea typeface="DejaVu LGC Sans" pitchFamily="2"/>
              <a:cs typeface="DejaVu LGC Sans" pitchFamily="2"/>
            </a:endParaRPr>
          </a:p>
        </p:txBody>
      </p:sp>
      <p:sp>
        <p:nvSpPr>
          <p:cNvPr id="4" name="Footer Placeholder 3"/>
          <p:cNvSpPr txBox="1">
            <a:spLocks noGrp="1"/>
          </p:cNvSpPr>
          <p:nvPr>
            <p:ph type="ftr" sz="quarter" idx="2"/>
          </p:nvPr>
        </p:nvSpPr>
        <p:spPr>
          <a:xfrm>
            <a:off x="2" y="6949697"/>
            <a:ext cx="4166141" cy="365380"/>
          </a:xfrm>
          <a:prstGeom prst="rect">
            <a:avLst/>
          </a:prstGeom>
          <a:noFill/>
          <a:ln>
            <a:noFill/>
          </a:ln>
        </p:spPr>
        <p:txBody>
          <a:bodyPr vert="horz" lIns="86832" tIns="43416" rIns="86832" bIns="43416" anchor="b" compatLnSpc="1"/>
          <a:lstStyle/>
          <a:p>
            <a:pPr>
              <a:lnSpc>
                <a:spcPct val="76000"/>
              </a:lnSpc>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sz="1400"/>
            </a:pPr>
            <a:endParaRPr lang="en-US" sz="1400">
              <a:solidFill>
                <a:srgbClr val="000000"/>
              </a:solidFill>
              <a:latin typeface="Arial" pitchFamily="18"/>
              <a:ea typeface="DejaVu LGC Sans" pitchFamily="2"/>
              <a:cs typeface="DejaVu LGC Sans" pitchFamily="2"/>
            </a:endParaRPr>
          </a:p>
        </p:txBody>
      </p:sp>
      <p:sp>
        <p:nvSpPr>
          <p:cNvPr id="5" name="Slide Number Placeholder 4"/>
          <p:cNvSpPr txBox="1">
            <a:spLocks noGrp="1"/>
          </p:cNvSpPr>
          <p:nvPr>
            <p:ph type="sldNum" sz="quarter" idx="3"/>
          </p:nvPr>
        </p:nvSpPr>
        <p:spPr>
          <a:xfrm>
            <a:off x="5434437" y="6949697"/>
            <a:ext cx="4166141" cy="365380"/>
          </a:xfrm>
          <a:prstGeom prst="rect">
            <a:avLst/>
          </a:prstGeom>
          <a:noFill/>
          <a:ln>
            <a:noFill/>
          </a:ln>
        </p:spPr>
        <p:txBody>
          <a:bodyPr vert="horz" lIns="86832" tIns="43416" rIns="86832" bIns="43416" anchor="b" compatLnSpc="1"/>
          <a:lstStyle/>
          <a:p>
            <a:pPr algn="r">
              <a:lnSpc>
                <a:spcPct val="76000"/>
              </a:lnSpc>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sz="1400"/>
            </a:pPr>
            <a:fld id="{885CBC00-B28C-4AD4-8628-5F0344A968E1}" type="slidenum">
              <a:pPr algn="r">
                <a:lnSpc>
                  <a:spcPct val="76000"/>
                </a:lnSpc>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sz="1400"/>
              </a:pPr>
              <a:t>‹N›</a:t>
            </a:fld>
            <a:endParaRPr lang="en-US" sz="1400">
              <a:solidFill>
                <a:srgbClr val="000000"/>
              </a:solidFill>
              <a:latin typeface="Arial" pitchFamily="18"/>
              <a:ea typeface="DejaVu LGC Sans" pitchFamily="2"/>
              <a:cs typeface="DejaVu LGC Sans" pitchFamily="2"/>
            </a:endParaRPr>
          </a:p>
        </p:txBody>
      </p:sp>
    </p:spTree>
    <p:extLst>
      <p:ext uri="{BB962C8B-B14F-4D97-AF65-F5344CB8AC3E}">
        <p14:creationId xmlns:p14="http://schemas.microsoft.com/office/powerpoint/2010/main" val="2349711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1" y="1"/>
            <a:ext cx="9601065" cy="7315333"/>
          </a:xfrm>
          <a:prstGeom prst="rect">
            <a:avLst/>
          </a:prstGeom>
          <a:solidFill>
            <a:srgbClr val="FFFFFF"/>
          </a:solidFill>
          <a:ln>
            <a:noFill/>
            <a:prstDash val="solid"/>
          </a:ln>
        </p:spPr>
        <p:txBody>
          <a:bodyPr vert="horz" lIns="0" tIns="0" rIns="0" bIns="0" anchor="ctr" anchorCtr="1" compatLnSpc="0"/>
          <a:lstStyle/>
          <a:p>
            <a:pPr lvl="0" rtl="0" hangingPunct="0">
              <a:buNone/>
              <a:tabLst/>
            </a:pPr>
            <a:endParaRPr lang="en-US" sz="2300">
              <a:latin typeface="Times New Roman" pitchFamily="18"/>
              <a:ea typeface="DejaVu Sans" pitchFamily="2"/>
              <a:cs typeface="DejaVu Sans" pitchFamily="2"/>
            </a:endParaRPr>
          </a:p>
        </p:txBody>
      </p:sp>
      <p:sp>
        <p:nvSpPr>
          <p:cNvPr id="3" name="Freeform 2"/>
          <p:cNvSpPr/>
          <p:nvPr/>
        </p:nvSpPr>
        <p:spPr>
          <a:xfrm>
            <a:off x="1" y="0"/>
            <a:ext cx="9601065" cy="7315076"/>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4" name="Freeform 3"/>
          <p:cNvSpPr/>
          <p:nvPr/>
        </p:nvSpPr>
        <p:spPr>
          <a:xfrm>
            <a:off x="1" y="0"/>
            <a:ext cx="9601065" cy="7315076"/>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5" name="Freeform 4"/>
          <p:cNvSpPr/>
          <p:nvPr/>
        </p:nvSpPr>
        <p:spPr>
          <a:xfrm>
            <a:off x="1" y="0"/>
            <a:ext cx="9601065" cy="7315076"/>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6" name="Freeform 5"/>
          <p:cNvSpPr/>
          <p:nvPr/>
        </p:nvSpPr>
        <p:spPr>
          <a:xfrm>
            <a:off x="1" y="0"/>
            <a:ext cx="9601065" cy="7315076"/>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7" name="Header Placeholder 6"/>
          <p:cNvSpPr txBox="1">
            <a:spLocks noGrp="1"/>
          </p:cNvSpPr>
          <p:nvPr>
            <p:ph type="hdr" sz="quarter"/>
          </p:nvPr>
        </p:nvSpPr>
        <p:spPr>
          <a:xfrm>
            <a:off x="0" y="0"/>
            <a:ext cx="4152021" cy="361006"/>
          </a:xfrm>
          <a:prstGeom prst="rect">
            <a:avLst/>
          </a:prstGeom>
          <a:noFill/>
          <a:ln>
            <a:noFill/>
          </a:ln>
        </p:spPr>
        <p:txBody>
          <a:bodyPr vert="horz" wrap="square" lIns="95515" tIns="47931" rIns="95515" bIns="47931" anchor="t" anchorCtr="0" compatLnSpc="1"/>
          <a:lstStyle>
            <a:lvl1pPr marL="0" marR="0" lvl="0" indent="0" algn="l" rtl="0" hangingPunct="1">
              <a:lnSpc>
                <a:spcPct val="100000"/>
              </a:lnSpc>
              <a:spcBef>
                <a:spcPts val="0"/>
              </a:spcBef>
              <a:spcAft>
                <a:spcPts val="0"/>
              </a:spcAft>
              <a:buNone/>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lang="en-GB" sz="1300" b="0" i="0" u="none" strike="noStrike" baseline="0">
                <a:solidFill>
                  <a:srgbClr val="000000"/>
                </a:solidFill>
                <a:latin typeface="Verdana" pitchFamily="34"/>
                <a:ea typeface="DejaVu LGC Sans" pitchFamily="2"/>
                <a:cs typeface="DejaVu LGC Sans" pitchFamily="2"/>
              </a:defRPr>
            </a:lvl1pPr>
          </a:lstStyle>
          <a:p>
            <a:pPr lvl="0"/>
            <a:endParaRPr lang="en-GB"/>
          </a:p>
        </p:txBody>
      </p:sp>
      <p:sp>
        <p:nvSpPr>
          <p:cNvPr id="8" name="Date Placeholder 7"/>
          <p:cNvSpPr txBox="1">
            <a:spLocks noGrp="1"/>
          </p:cNvSpPr>
          <p:nvPr>
            <p:ph type="dt" idx="1"/>
          </p:nvPr>
        </p:nvSpPr>
        <p:spPr>
          <a:xfrm>
            <a:off x="5439792" y="0"/>
            <a:ext cx="4152508" cy="361006"/>
          </a:xfrm>
          <a:prstGeom prst="rect">
            <a:avLst/>
          </a:prstGeom>
          <a:noFill/>
          <a:ln>
            <a:noFill/>
          </a:ln>
        </p:spPr>
        <p:txBody>
          <a:bodyPr vert="horz" wrap="square" lIns="95515" tIns="47931" rIns="95515" bIns="47931" anchor="t" anchorCtr="0" compatLnSpc="1"/>
          <a:lstStyle>
            <a:lvl1pPr marL="0" marR="0" lvl="0" indent="0" algn="r" rtl="0" hangingPunct="1">
              <a:lnSpc>
                <a:spcPct val="100000"/>
              </a:lnSpc>
              <a:spcBef>
                <a:spcPts val="0"/>
              </a:spcBef>
              <a:spcAft>
                <a:spcPts val="0"/>
              </a:spcAft>
              <a:buNone/>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lang="en-GB" sz="1300" b="0" i="0" u="none" strike="noStrike" baseline="0">
                <a:solidFill>
                  <a:srgbClr val="000000"/>
                </a:solidFill>
                <a:latin typeface="Verdana" pitchFamily="34"/>
                <a:ea typeface="DejaVu LGC Sans" pitchFamily="2"/>
                <a:cs typeface="DejaVu LGC Sans" pitchFamily="2"/>
              </a:defRPr>
            </a:lvl1pPr>
          </a:lstStyle>
          <a:p>
            <a:pPr lvl="0"/>
            <a:fld id="{83302639-FE7B-4A89-98E6-A541C8BDADF2}" type="datetimeFigureOut">
              <a:t>13/12/2011</a:t>
            </a:fld>
            <a:endParaRPr lang="en-GB"/>
          </a:p>
        </p:txBody>
      </p:sp>
      <p:sp>
        <p:nvSpPr>
          <p:cNvPr id="9" name="Slide Image Placeholder 8"/>
          <p:cNvSpPr>
            <a:spLocks noGrp="1" noRot="1" noChangeAspect="1"/>
          </p:cNvSpPr>
          <p:nvPr>
            <p:ph type="sldImg" idx="2"/>
          </p:nvPr>
        </p:nvSpPr>
        <p:spPr>
          <a:xfrm>
            <a:off x="2970213" y="547688"/>
            <a:ext cx="3651250" cy="2738437"/>
          </a:xfrm>
          <a:prstGeom prst="rect">
            <a:avLst/>
          </a:prstGeom>
          <a:noFill/>
          <a:ln>
            <a:noFill/>
            <a:prstDash val="solid"/>
          </a:ln>
        </p:spPr>
      </p:sp>
      <p:sp>
        <p:nvSpPr>
          <p:cNvPr id="10" name="Notes Placeholder 9"/>
          <p:cNvSpPr txBox="1">
            <a:spLocks noGrp="1"/>
          </p:cNvSpPr>
          <p:nvPr>
            <p:ph type="body" sz="quarter" idx="3"/>
          </p:nvPr>
        </p:nvSpPr>
        <p:spPr>
          <a:xfrm>
            <a:off x="1279492" y="3474205"/>
            <a:ext cx="7033316" cy="3287397"/>
          </a:xfrm>
          <a:prstGeom prst="rect">
            <a:avLst/>
          </a:prstGeom>
          <a:noFill/>
          <a:ln>
            <a:noFill/>
          </a:ln>
        </p:spPr>
        <p:txBody>
          <a:bodyPr vert="horz" lIns="95515" tIns="47931" rIns="95515" bIns="4793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
        <p:nvSpPr>
          <p:cNvPr id="11" name="Footer Placeholder 10"/>
          <p:cNvSpPr txBox="1">
            <a:spLocks noGrp="1"/>
          </p:cNvSpPr>
          <p:nvPr>
            <p:ph type="ftr" sz="quarter" idx="4"/>
          </p:nvPr>
        </p:nvSpPr>
        <p:spPr>
          <a:xfrm>
            <a:off x="0" y="6949696"/>
            <a:ext cx="4152021" cy="361006"/>
          </a:xfrm>
          <a:prstGeom prst="rect">
            <a:avLst/>
          </a:prstGeom>
          <a:noFill/>
          <a:ln>
            <a:noFill/>
          </a:ln>
        </p:spPr>
        <p:txBody>
          <a:bodyPr vert="horz" wrap="square" lIns="95515" tIns="47931" rIns="95515" bIns="47931" anchor="b" anchorCtr="0" compatLnSpc="1"/>
          <a:lstStyle>
            <a:lvl1pPr marL="0" marR="0" lvl="0" indent="0" algn="l" rtl="0" hangingPunct="1">
              <a:lnSpc>
                <a:spcPct val="100000"/>
              </a:lnSpc>
              <a:spcBef>
                <a:spcPts val="0"/>
              </a:spcBef>
              <a:spcAft>
                <a:spcPts val="0"/>
              </a:spcAft>
              <a:buNone/>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lang="en-GB" sz="1300" b="0" i="0" u="none" strike="noStrike" baseline="0">
                <a:solidFill>
                  <a:srgbClr val="000000"/>
                </a:solidFill>
                <a:latin typeface="Verdana" pitchFamily="34"/>
                <a:ea typeface="DejaVu LGC Sans" pitchFamily="2"/>
                <a:cs typeface="DejaVu LGC Sans" pitchFamily="2"/>
              </a:defRPr>
            </a:lvl1pPr>
          </a:lstStyle>
          <a:p>
            <a:pPr lvl="0"/>
            <a:endParaRPr lang="en-GB"/>
          </a:p>
        </p:txBody>
      </p:sp>
      <p:sp>
        <p:nvSpPr>
          <p:cNvPr id="12" name="Slide Number Placeholder 11"/>
          <p:cNvSpPr txBox="1">
            <a:spLocks noGrp="1"/>
          </p:cNvSpPr>
          <p:nvPr>
            <p:ph type="sldNum" sz="quarter" idx="5"/>
          </p:nvPr>
        </p:nvSpPr>
        <p:spPr>
          <a:xfrm>
            <a:off x="5439792" y="6949696"/>
            <a:ext cx="4152508" cy="361006"/>
          </a:xfrm>
          <a:prstGeom prst="rect">
            <a:avLst/>
          </a:prstGeom>
          <a:noFill/>
          <a:ln>
            <a:noFill/>
          </a:ln>
        </p:spPr>
        <p:txBody>
          <a:bodyPr vert="horz" wrap="square" lIns="95515" tIns="47931" rIns="95515" bIns="47931" anchor="b" anchorCtr="0" compatLnSpc="1"/>
          <a:lstStyle>
            <a:lvl1pPr marL="0" marR="0" lvl="0" indent="0" algn="r" rtl="0" hangingPunct="1">
              <a:lnSpc>
                <a:spcPct val="100000"/>
              </a:lnSpc>
              <a:spcBef>
                <a:spcPts val="0"/>
              </a:spcBef>
              <a:spcAft>
                <a:spcPts val="0"/>
              </a:spcAft>
              <a:buNone/>
              <a:tabLst>
                <a:tab pos="0" algn="l"/>
                <a:tab pos="433117" algn="l"/>
                <a:tab pos="866582" algn="l"/>
                <a:tab pos="1300049" algn="l"/>
                <a:tab pos="1733514" algn="l"/>
                <a:tab pos="2166979" algn="l"/>
                <a:tab pos="2600445" algn="l"/>
                <a:tab pos="3033910" algn="l"/>
                <a:tab pos="3467375" algn="l"/>
                <a:tab pos="3900840" algn="l"/>
                <a:tab pos="4334306" algn="l"/>
                <a:tab pos="4767770" algn="l"/>
                <a:tab pos="5201237" algn="l"/>
                <a:tab pos="5634702" algn="l"/>
                <a:tab pos="6068167" algn="l"/>
                <a:tab pos="6501633" algn="l"/>
                <a:tab pos="6935098" algn="l"/>
                <a:tab pos="7368564" algn="l"/>
                <a:tab pos="7802028" algn="l"/>
                <a:tab pos="8235494" algn="l"/>
                <a:tab pos="8668960" algn="l"/>
              </a:tabLst>
              <a:defRPr lang="en-GB" sz="1300" b="0" i="0" u="none" strike="noStrike" baseline="0">
                <a:solidFill>
                  <a:srgbClr val="000000"/>
                </a:solidFill>
                <a:latin typeface="Verdana" pitchFamily="34"/>
                <a:ea typeface="DejaVu LGC Sans" pitchFamily="2"/>
                <a:cs typeface="DejaVu LGC Sans" pitchFamily="2"/>
              </a:defRPr>
            </a:lvl1pPr>
          </a:lstStyle>
          <a:p>
            <a:pPr lvl="0"/>
            <a:fld id="{20620B20-B50F-4A55-BECB-D9B4517A850B}" type="slidenum">
              <a:t>‹N›</a:t>
            </a:fld>
            <a:endParaRPr lang="en-GB"/>
          </a:p>
        </p:txBody>
      </p:sp>
    </p:spTree>
    <p:extLst>
      <p:ext uri="{BB962C8B-B14F-4D97-AF65-F5344CB8AC3E}">
        <p14:creationId xmlns:p14="http://schemas.microsoft.com/office/powerpoint/2010/main" val="827953377"/>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DejaVu Sans" pitchFamily="2"/>
        <a:cs typeface="DejaVu San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5"/>
            <a:ext cx="7033316" cy="184666"/>
          </a:xfrm>
        </p:spPr>
        <p:txBody>
          <a:bodyPr lIns="0" tIns="0" rIns="0" bIns="0">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kern="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hangingPunct="0"/>
            <a:endParaRPr lang="en-US" sz="2300">
              <a:solidFill>
                <a:prstClr val="black"/>
              </a:solidFill>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41813" y="549101"/>
            <a:ext cx="6917439" cy="27426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86832" tIns="45153" rIns="86832" bIns="45153" anchor="ctr" anchorCtr="0" compatLnSpc="0"/>
          <a:lstStyle/>
          <a:p>
            <a:pPr lvl="0" rtl="0" hangingPunct="0">
              <a:buNone/>
              <a:tabLst/>
            </a:pPr>
            <a:endParaRPr lang="en-US" sz="2300">
              <a:latin typeface="Times New Roman" pitchFamily="18"/>
              <a:ea typeface="DejaVu Sans" pitchFamily="2"/>
              <a:cs typeface="DejaVu Sans" pitchFamily="2"/>
            </a:endParaRPr>
          </a:p>
        </p:txBody>
      </p:sp>
      <p:sp>
        <p:nvSpPr>
          <p:cNvPr id="3" name="Notes Placeholder 2"/>
          <p:cNvSpPr txBox="1">
            <a:spLocks noGrp="1"/>
          </p:cNvSpPr>
          <p:nvPr>
            <p:ph type="body" sz="quarter" idx="1"/>
          </p:nvPr>
        </p:nvSpPr>
        <p:spPr>
          <a:xfrm>
            <a:off x="1279492" y="3474204"/>
            <a:ext cx="7033316" cy="281464"/>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Footer Placeholder 3"/>
          <p:cNvSpPr>
            <a:spLocks noGrp="1"/>
          </p:cNvSpPr>
          <p:nvPr>
            <p:ph type="ftr" sz="quarter" idx="10"/>
          </p:nvPr>
        </p:nvSpPr>
        <p:spPr/>
        <p:txBody>
          <a:bodyPr/>
          <a:lstStyle/>
          <a:p>
            <a:pPr lvl="0"/>
            <a:r>
              <a:rPr lang="en-GB" smtClean="0"/>
              <a:t>Single Page Applications</a:t>
            </a:r>
            <a:endParaRPr lang="en-GB"/>
          </a:p>
        </p:txBody>
      </p:sp>
      <p:sp>
        <p:nvSpPr>
          <p:cNvPr id="5" name="Slide Number Placeholder 4"/>
          <p:cNvSpPr>
            <a:spLocks noGrp="1"/>
          </p:cNvSpPr>
          <p:nvPr>
            <p:ph type="sldNum" sz="quarter" idx="11"/>
          </p:nvPr>
        </p:nvSpPr>
        <p:spPr/>
        <p:txBody>
          <a:bodyPr/>
          <a:lstStyle/>
          <a:p>
            <a:pPr lvl="0"/>
            <a:fld id="{EFB566AF-255E-4AB6-8AD7-18947C8CF039}" type="slidenum">
              <a:t>‹N›</a:t>
            </a:fld>
            <a:endParaRPr lang="en-GB"/>
          </a:p>
        </p:txBody>
      </p:sp>
    </p:spTree>
    <p:extLst>
      <p:ext uri="{BB962C8B-B14F-4D97-AF65-F5344CB8AC3E}">
        <p14:creationId xmlns:p14="http://schemas.microsoft.com/office/powerpoint/2010/main" val="1990578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Footer Placeholder 3"/>
          <p:cNvSpPr>
            <a:spLocks noGrp="1"/>
          </p:cNvSpPr>
          <p:nvPr>
            <p:ph type="ftr" sz="quarter" idx="10"/>
          </p:nvPr>
        </p:nvSpPr>
        <p:spPr/>
        <p:txBody>
          <a:bodyPr/>
          <a:lstStyle/>
          <a:p>
            <a:pPr lvl="0"/>
            <a:r>
              <a:rPr lang="en-GB" smtClean="0"/>
              <a:t>Single Page Applications</a:t>
            </a:r>
            <a:endParaRPr lang="en-GB"/>
          </a:p>
        </p:txBody>
      </p:sp>
      <p:sp>
        <p:nvSpPr>
          <p:cNvPr id="5" name="Slide Number Placeholder 4"/>
          <p:cNvSpPr>
            <a:spLocks noGrp="1"/>
          </p:cNvSpPr>
          <p:nvPr>
            <p:ph type="sldNum" sz="quarter" idx="11"/>
          </p:nvPr>
        </p:nvSpPr>
        <p:spPr/>
        <p:txBody>
          <a:bodyPr/>
          <a:lstStyle/>
          <a:p>
            <a:pPr lvl="0"/>
            <a:fld id="{7BB56CD7-149D-4B98-BCEF-7E9DB64897B9}" type="slidenum">
              <a:t>‹N›</a:t>
            </a:fld>
            <a:endParaRPr lang="en-GB"/>
          </a:p>
        </p:txBody>
      </p:sp>
    </p:spTree>
    <p:extLst>
      <p:ext uri="{BB962C8B-B14F-4D97-AF65-F5344CB8AC3E}">
        <p14:creationId xmlns:p14="http://schemas.microsoft.com/office/powerpoint/2010/main" val="129633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0863" y="-352425"/>
            <a:ext cx="2008187" cy="624998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71538" y="-352425"/>
            <a:ext cx="5876925" cy="6249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Footer Placeholder 3"/>
          <p:cNvSpPr>
            <a:spLocks noGrp="1"/>
          </p:cNvSpPr>
          <p:nvPr>
            <p:ph type="ftr" sz="quarter" idx="10"/>
          </p:nvPr>
        </p:nvSpPr>
        <p:spPr/>
        <p:txBody>
          <a:bodyPr/>
          <a:lstStyle/>
          <a:p>
            <a:pPr lvl="0"/>
            <a:r>
              <a:rPr lang="en-GB" smtClean="0"/>
              <a:t>Single Page Applications</a:t>
            </a:r>
            <a:endParaRPr lang="en-GB"/>
          </a:p>
        </p:txBody>
      </p:sp>
      <p:sp>
        <p:nvSpPr>
          <p:cNvPr id="5" name="Slide Number Placeholder 4"/>
          <p:cNvSpPr>
            <a:spLocks noGrp="1"/>
          </p:cNvSpPr>
          <p:nvPr>
            <p:ph type="sldNum" sz="quarter" idx="11"/>
          </p:nvPr>
        </p:nvSpPr>
        <p:spPr/>
        <p:txBody>
          <a:bodyPr/>
          <a:lstStyle/>
          <a:p>
            <a:pPr lvl="0"/>
            <a:fld id="{4CD7D953-CFF0-4033-9F94-262858C7447C}" type="slidenum">
              <a:t>‹N›</a:t>
            </a:fld>
            <a:endParaRPr lang="en-GB"/>
          </a:p>
        </p:txBody>
      </p:sp>
    </p:spTree>
    <p:extLst>
      <p:ext uri="{BB962C8B-B14F-4D97-AF65-F5344CB8AC3E}">
        <p14:creationId xmlns:p14="http://schemas.microsoft.com/office/powerpoint/2010/main" val="96828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GB" smtClean="0"/>
              <a:t>Single Page Applications</a:t>
            </a:r>
            <a:endParaRPr lang="en-GB"/>
          </a:p>
        </p:txBody>
      </p:sp>
      <p:sp>
        <p:nvSpPr>
          <p:cNvPr id="6" name="Slide Number Placeholder 5"/>
          <p:cNvSpPr>
            <a:spLocks noGrp="1"/>
          </p:cNvSpPr>
          <p:nvPr>
            <p:ph type="sldNum" sz="quarter" idx="12"/>
          </p:nvPr>
        </p:nvSpPr>
        <p:spPr/>
        <p:txBody>
          <a:bodyPr/>
          <a:lstStyle/>
          <a:p>
            <a:pPr lvl="0"/>
            <a:fld id="{DB758BBC-E291-4F2A-A0DA-CBA5C1790C39}" type="slidenum">
              <a:t>‹N›</a:t>
            </a:fld>
            <a:endParaRPr lang="en-GB"/>
          </a:p>
        </p:txBody>
      </p:sp>
    </p:spTree>
    <p:extLst>
      <p:ext uri="{BB962C8B-B14F-4D97-AF65-F5344CB8AC3E}">
        <p14:creationId xmlns:p14="http://schemas.microsoft.com/office/powerpoint/2010/main" val="309934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GB" smtClean="0"/>
              <a:t>Single Page Applications</a:t>
            </a:r>
            <a:endParaRPr lang="en-GB"/>
          </a:p>
        </p:txBody>
      </p:sp>
      <p:sp>
        <p:nvSpPr>
          <p:cNvPr id="6" name="Slide Number Placeholder 5"/>
          <p:cNvSpPr>
            <a:spLocks noGrp="1"/>
          </p:cNvSpPr>
          <p:nvPr>
            <p:ph type="sldNum" sz="quarter" idx="12"/>
          </p:nvPr>
        </p:nvSpPr>
        <p:spPr/>
        <p:txBody>
          <a:bodyPr/>
          <a:lstStyle/>
          <a:p>
            <a:pPr lvl="0"/>
            <a:fld id="{06167D97-3CCB-46DB-A8D0-62C604029A0A}" type="slidenum">
              <a:t>‹N›</a:t>
            </a:fld>
            <a:endParaRPr lang="en-GB"/>
          </a:p>
        </p:txBody>
      </p:sp>
    </p:spTree>
    <p:extLst>
      <p:ext uri="{BB962C8B-B14F-4D97-AF65-F5344CB8AC3E}">
        <p14:creationId xmlns:p14="http://schemas.microsoft.com/office/powerpoint/2010/main" val="2691225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GB" smtClean="0"/>
              <a:t>Single Page Applications</a:t>
            </a:r>
            <a:endParaRPr lang="en-GB"/>
          </a:p>
        </p:txBody>
      </p:sp>
      <p:sp>
        <p:nvSpPr>
          <p:cNvPr id="6" name="Slide Number Placeholder 5"/>
          <p:cNvSpPr>
            <a:spLocks noGrp="1"/>
          </p:cNvSpPr>
          <p:nvPr>
            <p:ph type="sldNum" sz="quarter" idx="12"/>
          </p:nvPr>
        </p:nvSpPr>
        <p:spPr/>
        <p:txBody>
          <a:bodyPr/>
          <a:lstStyle/>
          <a:p>
            <a:pPr lvl="0"/>
            <a:fld id="{5FF8C621-AD5B-42EB-B8FC-C7E7186C199F}" type="slidenum">
              <a:t>‹N›</a:t>
            </a:fld>
            <a:endParaRPr lang="en-GB"/>
          </a:p>
        </p:txBody>
      </p:sp>
    </p:spTree>
    <p:extLst>
      <p:ext uri="{BB962C8B-B14F-4D97-AF65-F5344CB8AC3E}">
        <p14:creationId xmlns:p14="http://schemas.microsoft.com/office/powerpoint/2010/main" val="2496536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4963"/>
            <a:ext cx="40354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5025" y="1604963"/>
            <a:ext cx="40354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r>
              <a:rPr lang="en-GB" smtClean="0"/>
              <a:t>Single Page Applications</a:t>
            </a:r>
            <a:endParaRPr lang="en-GB"/>
          </a:p>
        </p:txBody>
      </p:sp>
      <p:sp>
        <p:nvSpPr>
          <p:cNvPr id="7" name="Slide Number Placeholder 6"/>
          <p:cNvSpPr>
            <a:spLocks noGrp="1"/>
          </p:cNvSpPr>
          <p:nvPr>
            <p:ph type="sldNum" sz="quarter" idx="12"/>
          </p:nvPr>
        </p:nvSpPr>
        <p:spPr/>
        <p:txBody>
          <a:bodyPr/>
          <a:lstStyle/>
          <a:p>
            <a:pPr lvl="0"/>
            <a:fld id="{414EDB4D-DFCC-47E2-8CD0-C4DD1CBE367D}" type="slidenum">
              <a:t>‹N›</a:t>
            </a:fld>
            <a:endParaRPr lang="en-GB"/>
          </a:p>
        </p:txBody>
      </p:sp>
    </p:spTree>
    <p:extLst>
      <p:ext uri="{BB962C8B-B14F-4D97-AF65-F5344CB8AC3E}">
        <p14:creationId xmlns:p14="http://schemas.microsoft.com/office/powerpoint/2010/main" val="672180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r>
              <a:rPr lang="en-GB" smtClean="0"/>
              <a:t>Single Page Applications</a:t>
            </a:r>
            <a:endParaRPr lang="en-GB"/>
          </a:p>
        </p:txBody>
      </p:sp>
      <p:sp>
        <p:nvSpPr>
          <p:cNvPr id="9" name="Slide Number Placeholder 8"/>
          <p:cNvSpPr>
            <a:spLocks noGrp="1"/>
          </p:cNvSpPr>
          <p:nvPr>
            <p:ph type="sldNum" sz="quarter" idx="12"/>
          </p:nvPr>
        </p:nvSpPr>
        <p:spPr/>
        <p:txBody>
          <a:bodyPr/>
          <a:lstStyle/>
          <a:p>
            <a:pPr lvl="0"/>
            <a:fld id="{47F67F56-8033-4EB8-8034-659CF003CBD9}" type="slidenum">
              <a:t>‹N›</a:t>
            </a:fld>
            <a:endParaRPr lang="en-GB"/>
          </a:p>
        </p:txBody>
      </p:sp>
    </p:spTree>
    <p:extLst>
      <p:ext uri="{BB962C8B-B14F-4D97-AF65-F5344CB8AC3E}">
        <p14:creationId xmlns:p14="http://schemas.microsoft.com/office/powerpoint/2010/main" val="2195457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r>
              <a:rPr lang="en-GB" smtClean="0"/>
              <a:t>Single Page Applications</a:t>
            </a:r>
            <a:endParaRPr lang="en-GB"/>
          </a:p>
        </p:txBody>
      </p:sp>
      <p:sp>
        <p:nvSpPr>
          <p:cNvPr id="5" name="Slide Number Placeholder 4"/>
          <p:cNvSpPr>
            <a:spLocks noGrp="1"/>
          </p:cNvSpPr>
          <p:nvPr>
            <p:ph type="sldNum" sz="quarter" idx="12"/>
          </p:nvPr>
        </p:nvSpPr>
        <p:spPr/>
        <p:txBody>
          <a:bodyPr/>
          <a:lstStyle/>
          <a:p>
            <a:pPr lvl="0"/>
            <a:fld id="{240DAB55-F920-4C57-9A36-F65FE4939E8B}" type="slidenum">
              <a:t>‹N›</a:t>
            </a:fld>
            <a:endParaRPr lang="en-GB"/>
          </a:p>
        </p:txBody>
      </p:sp>
    </p:spTree>
    <p:extLst>
      <p:ext uri="{BB962C8B-B14F-4D97-AF65-F5344CB8AC3E}">
        <p14:creationId xmlns:p14="http://schemas.microsoft.com/office/powerpoint/2010/main" val="83960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r>
              <a:rPr lang="en-GB" smtClean="0"/>
              <a:t>Single Page Applications</a:t>
            </a:r>
            <a:endParaRPr lang="en-GB"/>
          </a:p>
        </p:txBody>
      </p:sp>
      <p:sp>
        <p:nvSpPr>
          <p:cNvPr id="4" name="Slide Number Placeholder 3"/>
          <p:cNvSpPr>
            <a:spLocks noGrp="1"/>
          </p:cNvSpPr>
          <p:nvPr>
            <p:ph type="sldNum" sz="quarter" idx="12"/>
          </p:nvPr>
        </p:nvSpPr>
        <p:spPr/>
        <p:txBody>
          <a:bodyPr/>
          <a:lstStyle/>
          <a:p>
            <a:pPr lvl="0"/>
            <a:fld id="{1F5CB6C0-F0C9-4A9C-9F56-CD8AB3B3F48F}" type="slidenum">
              <a:t>‹N›</a:t>
            </a:fld>
            <a:endParaRPr lang="en-GB"/>
          </a:p>
        </p:txBody>
      </p:sp>
    </p:spTree>
    <p:extLst>
      <p:ext uri="{BB962C8B-B14F-4D97-AF65-F5344CB8AC3E}">
        <p14:creationId xmlns:p14="http://schemas.microsoft.com/office/powerpoint/2010/main" val="1276410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r>
              <a:rPr lang="en-GB" smtClean="0"/>
              <a:t>Single Page Applications</a:t>
            </a:r>
            <a:endParaRPr lang="en-GB"/>
          </a:p>
        </p:txBody>
      </p:sp>
      <p:sp>
        <p:nvSpPr>
          <p:cNvPr id="7" name="Slide Number Placeholder 6"/>
          <p:cNvSpPr>
            <a:spLocks noGrp="1"/>
          </p:cNvSpPr>
          <p:nvPr>
            <p:ph type="sldNum" sz="quarter" idx="12"/>
          </p:nvPr>
        </p:nvSpPr>
        <p:spPr/>
        <p:txBody>
          <a:bodyPr/>
          <a:lstStyle/>
          <a:p>
            <a:pPr lvl="0"/>
            <a:fld id="{2A81743B-4954-4DD5-8D77-104EF791B9EE}" type="slidenum">
              <a:t>‹N›</a:t>
            </a:fld>
            <a:endParaRPr lang="en-GB"/>
          </a:p>
        </p:txBody>
      </p:sp>
    </p:spTree>
    <p:extLst>
      <p:ext uri="{BB962C8B-B14F-4D97-AF65-F5344CB8AC3E}">
        <p14:creationId xmlns:p14="http://schemas.microsoft.com/office/powerpoint/2010/main" val="2956467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Footer Placeholder 3"/>
          <p:cNvSpPr>
            <a:spLocks noGrp="1"/>
          </p:cNvSpPr>
          <p:nvPr>
            <p:ph type="ftr" sz="quarter" idx="10"/>
          </p:nvPr>
        </p:nvSpPr>
        <p:spPr>
          <a:xfrm>
            <a:off x="1907640" y="6286319"/>
            <a:ext cx="5897880" cy="343081"/>
          </a:xfrm>
        </p:spPr>
        <p:txBody>
          <a:bodyPr/>
          <a:lstStyle/>
          <a:p>
            <a:pPr lvl="0"/>
            <a:r>
              <a:rPr lang="en-GB" smtClean="0"/>
              <a:t>Single Page Applications</a:t>
            </a:r>
            <a:endParaRPr lang="en-GB" dirty="0"/>
          </a:p>
        </p:txBody>
      </p:sp>
      <p:sp>
        <p:nvSpPr>
          <p:cNvPr id="5" name="Slide Number Placeholder 4"/>
          <p:cNvSpPr>
            <a:spLocks noGrp="1"/>
          </p:cNvSpPr>
          <p:nvPr>
            <p:ph type="sldNum" sz="quarter" idx="11"/>
          </p:nvPr>
        </p:nvSpPr>
        <p:spPr>
          <a:xfrm>
            <a:off x="7884719" y="6286319"/>
            <a:ext cx="1033559" cy="343081"/>
          </a:xfrm>
        </p:spPr>
        <p:txBody>
          <a:bodyPr/>
          <a:lstStyle>
            <a:lvl1pPr algn="r">
              <a:defRPr lang="it-IT" sz="1600" b="0" i="0" u="none" strike="noStrike" kern="1200" baseline="0" smtClean="0">
                <a:solidFill>
                  <a:srgbClr val="003366"/>
                </a:solidFill>
                <a:latin typeface="Verdana" pitchFamily="34"/>
                <a:ea typeface="DejaVu LGC Sans" pitchFamily="2"/>
                <a:cs typeface="DejaVu LGC Sans" pitchFamily="2"/>
              </a:defRPr>
            </a:lvl1pPr>
          </a:lstStyle>
          <a:p>
            <a:fld id="{C90DBBC1-CB39-4651-9A9C-D45E9AD9759C}" type="slidenum">
              <a:rPr lang="it-IT" smtClean="0"/>
              <a:pPr/>
              <a:t>‹N›</a:t>
            </a:fld>
            <a:endParaRPr lang="it-IT" dirty="0"/>
          </a:p>
        </p:txBody>
      </p:sp>
    </p:spTree>
    <p:extLst>
      <p:ext uri="{BB962C8B-B14F-4D97-AF65-F5344CB8AC3E}">
        <p14:creationId xmlns:p14="http://schemas.microsoft.com/office/powerpoint/2010/main" val="2329889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r>
              <a:rPr lang="en-GB" smtClean="0"/>
              <a:t>Single Page Applications</a:t>
            </a:r>
            <a:endParaRPr lang="en-GB"/>
          </a:p>
        </p:txBody>
      </p:sp>
      <p:sp>
        <p:nvSpPr>
          <p:cNvPr id="7" name="Slide Number Placeholder 6"/>
          <p:cNvSpPr>
            <a:spLocks noGrp="1"/>
          </p:cNvSpPr>
          <p:nvPr>
            <p:ph type="sldNum" sz="quarter" idx="12"/>
          </p:nvPr>
        </p:nvSpPr>
        <p:spPr/>
        <p:txBody>
          <a:bodyPr/>
          <a:lstStyle/>
          <a:p>
            <a:pPr lvl="0"/>
            <a:fld id="{D089A60E-7751-424A-9FF2-6DF8BBE51864}" type="slidenum">
              <a:t>‹N›</a:t>
            </a:fld>
            <a:endParaRPr lang="en-GB"/>
          </a:p>
        </p:txBody>
      </p:sp>
    </p:spTree>
    <p:extLst>
      <p:ext uri="{BB962C8B-B14F-4D97-AF65-F5344CB8AC3E}">
        <p14:creationId xmlns:p14="http://schemas.microsoft.com/office/powerpoint/2010/main" val="2350761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GB" smtClean="0"/>
              <a:t>Single Page Applications</a:t>
            </a:r>
            <a:endParaRPr lang="en-GB"/>
          </a:p>
        </p:txBody>
      </p:sp>
      <p:sp>
        <p:nvSpPr>
          <p:cNvPr id="6" name="Slide Number Placeholder 5"/>
          <p:cNvSpPr>
            <a:spLocks noGrp="1"/>
          </p:cNvSpPr>
          <p:nvPr>
            <p:ph type="sldNum" sz="quarter" idx="12"/>
          </p:nvPr>
        </p:nvSpPr>
        <p:spPr/>
        <p:txBody>
          <a:bodyPr/>
          <a:lstStyle/>
          <a:p>
            <a:pPr lvl="0"/>
            <a:fld id="{E76248AD-19C3-4D9E-A8A6-C5C726B7BF54}" type="slidenum">
              <a:t>‹N›</a:t>
            </a:fld>
            <a:endParaRPr lang="en-GB"/>
          </a:p>
        </p:txBody>
      </p:sp>
    </p:spTree>
    <p:extLst>
      <p:ext uri="{BB962C8B-B14F-4D97-AF65-F5344CB8AC3E}">
        <p14:creationId xmlns:p14="http://schemas.microsoft.com/office/powerpoint/2010/main" val="2053157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111250"/>
            <a:ext cx="2055812" cy="501967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1111250"/>
            <a:ext cx="6015038" cy="5019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GB" smtClean="0"/>
              <a:t>Single Page Applications</a:t>
            </a:r>
            <a:endParaRPr lang="en-GB"/>
          </a:p>
        </p:txBody>
      </p:sp>
      <p:sp>
        <p:nvSpPr>
          <p:cNvPr id="6" name="Slide Number Placeholder 5"/>
          <p:cNvSpPr>
            <a:spLocks noGrp="1"/>
          </p:cNvSpPr>
          <p:nvPr>
            <p:ph type="sldNum" sz="quarter" idx="12"/>
          </p:nvPr>
        </p:nvSpPr>
        <p:spPr/>
        <p:txBody>
          <a:bodyPr/>
          <a:lstStyle/>
          <a:p>
            <a:pPr lvl="0"/>
            <a:fld id="{D76E1681-2AE6-4C40-8938-9B708FAE3DC0}" type="slidenum">
              <a:t>‹N›</a:t>
            </a:fld>
            <a:endParaRPr lang="en-GB"/>
          </a:p>
        </p:txBody>
      </p:sp>
    </p:spTree>
    <p:extLst>
      <p:ext uri="{BB962C8B-B14F-4D97-AF65-F5344CB8AC3E}">
        <p14:creationId xmlns:p14="http://schemas.microsoft.com/office/powerpoint/2010/main" val="151861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3"/>
          <p:cNvSpPr>
            <a:spLocks noGrp="1"/>
          </p:cNvSpPr>
          <p:nvPr>
            <p:ph type="ftr" sz="quarter" idx="10"/>
          </p:nvPr>
        </p:nvSpPr>
        <p:spPr/>
        <p:txBody>
          <a:bodyPr/>
          <a:lstStyle/>
          <a:p>
            <a:pPr lvl="0"/>
            <a:r>
              <a:rPr lang="en-GB" smtClean="0"/>
              <a:t>Single Page Applications</a:t>
            </a:r>
            <a:endParaRPr lang="en-GB"/>
          </a:p>
        </p:txBody>
      </p:sp>
      <p:sp>
        <p:nvSpPr>
          <p:cNvPr id="5" name="Slide Number Placeholder 4"/>
          <p:cNvSpPr>
            <a:spLocks noGrp="1"/>
          </p:cNvSpPr>
          <p:nvPr>
            <p:ph type="sldNum" sz="quarter" idx="11"/>
          </p:nvPr>
        </p:nvSpPr>
        <p:spPr/>
        <p:txBody>
          <a:bodyPr/>
          <a:lstStyle/>
          <a:p>
            <a:pPr lvl="0"/>
            <a:fld id="{C8FA2C45-6609-44C6-ADB2-5245E5B62DEB}" type="slidenum">
              <a:t>‹N›</a:t>
            </a:fld>
            <a:endParaRPr lang="en-GB"/>
          </a:p>
        </p:txBody>
      </p:sp>
    </p:spTree>
    <p:extLst>
      <p:ext uri="{BB962C8B-B14F-4D97-AF65-F5344CB8AC3E}">
        <p14:creationId xmlns:p14="http://schemas.microsoft.com/office/powerpoint/2010/main" val="488442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912813" y="1371600"/>
            <a:ext cx="39211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986338" y="1371600"/>
            <a:ext cx="39227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Footer Placeholder 4"/>
          <p:cNvSpPr>
            <a:spLocks noGrp="1"/>
          </p:cNvSpPr>
          <p:nvPr>
            <p:ph type="ftr" sz="quarter" idx="10"/>
          </p:nvPr>
        </p:nvSpPr>
        <p:spPr/>
        <p:txBody>
          <a:bodyPr/>
          <a:lstStyle/>
          <a:p>
            <a:pPr lvl="0"/>
            <a:r>
              <a:rPr lang="en-GB" smtClean="0"/>
              <a:t>Single Page Applications</a:t>
            </a:r>
            <a:endParaRPr lang="en-GB"/>
          </a:p>
        </p:txBody>
      </p:sp>
      <p:sp>
        <p:nvSpPr>
          <p:cNvPr id="6" name="Slide Number Placeholder 5"/>
          <p:cNvSpPr>
            <a:spLocks noGrp="1"/>
          </p:cNvSpPr>
          <p:nvPr>
            <p:ph type="sldNum" sz="quarter" idx="11"/>
          </p:nvPr>
        </p:nvSpPr>
        <p:spPr/>
        <p:txBody>
          <a:bodyPr/>
          <a:lstStyle/>
          <a:p>
            <a:pPr lvl="0"/>
            <a:fld id="{621EA0BA-143A-4BBC-8148-74B661552019}" type="slidenum">
              <a:t>‹N›</a:t>
            </a:fld>
            <a:endParaRPr lang="en-GB"/>
          </a:p>
        </p:txBody>
      </p:sp>
    </p:spTree>
    <p:extLst>
      <p:ext uri="{BB962C8B-B14F-4D97-AF65-F5344CB8AC3E}">
        <p14:creationId xmlns:p14="http://schemas.microsoft.com/office/powerpoint/2010/main" val="3428568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Footer Placeholder 6"/>
          <p:cNvSpPr>
            <a:spLocks noGrp="1"/>
          </p:cNvSpPr>
          <p:nvPr>
            <p:ph type="ftr" sz="quarter" idx="10"/>
          </p:nvPr>
        </p:nvSpPr>
        <p:spPr/>
        <p:txBody>
          <a:bodyPr/>
          <a:lstStyle/>
          <a:p>
            <a:pPr lvl="0"/>
            <a:r>
              <a:rPr lang="en-GB" smtClean="0"/>
              <a:t>Single Page Applications</a:t>
            </a:r>
            <a:endParaRPr lang="en-GB"/>
          </a:p>
        </p:txBody>
      </p:sp>
      <p:sp>
        <p:nvSpPr>
          <p:cNvPr id="8" name="Slide Number Placeholder 7"/>
          <p:cNvSpPr>
            <a:spLocks noGrp="1"/>
          </p:cNvSpPr>
          <p:nvPr>
            <p:ph type="sldNum" sz="quarter" idx="11"/>
          </p:nvPr>
        </p:nvSpPr>
        <p:spPr/>
        <p:txBody>
          <a:bodyPr/>
          <a:lstStyle/>
          <a:p>
            <a:pPr lvl="0"/>
            <a:fld id="{C3307FF7-1778-4EEA-8B3D-A754E04997A1}" type="slidenum">
              <a:t>‹N›</a:t>
            </a:fld>
            <a:endParaRPr lang="en-GB"/>
          </a:p>
        </p:txBody>
      </p:sp>
    </p:spTree>
    <p:extLst>
      <p:ext uri="{BB962C8B-B14F-4D97-AF65-F5344CB8AC3E}">
        <p14:creationId xmlns:p14="http://schemas.microsoft.com/office/powerpoint/2010/main" val="147575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Footer Placeholder 2"/>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pPr lvl="0"/>
            <a:fld id="{A64E4A6D-7B36-425B-AE0C-06E0BC1EC514}" type="slidenum">
              <a:t>‹N›</a:t>
            </a:fld>
            <a:endParaRPr lang="en-GB"/>
          </a:p>
        </p:txBody>
      </p:sp>
    </p:spTree>
    <p:extLst>
      <p:ext uri="{BB962C8B-B14F-4D97-AF65-F5344CB8AC3E}">
        <p14:creationId xmlns:p14="http://schemas.microsoft.com/office/powerpoint/2010/main" val="1049063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lvl="0"/>
            <a:r>
              <a:rPr lang="en-GB" smtClean="0"/>
              <a:t>Single Page Applications</a:t>
            </a:r>
            <a:endParaRPr lang="en-GB"/>
          </a:p>
        </p:txBody>
      </p:sp>
      <p:sp>
        <p:nvSpPr>
          <p:cNvPr id="3" name="Slide Number Placeholder 2"/>
          <p:cNvSpPr>
            <a:spLocks noGrp="1"/>
          </p:cNvSpPr>
          <p:nvPr>
            <p:ph type="sldNum" sz="quarter" idx="11"/>
          </p:nvPr>
        </p:nvSpPr>
        <p:spPr/>
        <p:txBody>
          <a:bodyPr/>
          <a:lstStyle/>
          <a:p>
            <a:pPr lvl="0"/>
            <a:fld id="{BFE76066-4585-45F7-92EF-F20E9624DB21}" type="slidenum">
              <a:t>‹N›</a:t>
            </a:fld>
            <a:endParaRPr lang="en-GB"/>
          </a:p>
        </p:txBody>
      </p:sp>
    </p:spTree>
    <p:extLst>
      <p:ext uri="{BB962C8B-B14F-4D97-AF65-F5344CB8AC3E}">
        <p14:creationId xmlns:p14="http://schemas.microsoft.com/office/powerpoint/2010/main" val="1820492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pPr lvl="0"/>
            <a:r>
              <a:rPr lang="en-GB" smtClean="0"/>
              <a:t>Single Page Applications</a:t>
            </a:r>
            <a:endParaRPr lang="en-GB"/>
          </a:p>
        </p:txBody>
      </p:sp>
      <p:sp>
        <p:nvSpPr>
          <p:cNvPr id="6" name="Slide Number Placeholder 5"/>
          <p:cNvSpPr>
            <a:spLocks noGrp="1"/>
          </p:cNvSpPr>
          <p:nvPr>
            <p:ph type="sldNum" sz="quarter" idx="11"/>
          </p:nvPr>
        </p:nvSpPr>
        <p:spPr/>
        <p:txBody>
          <a:bodyPr/>
          <a:lstStyle/>
          <a:p>
            <a:pPr lvl="0"/>
            <a:fld id="{47F5E766-0921-43C2-B8F7-484E60758AAA}" type="slidenum">
              <a:t>‹N›</a:t>
            </a:fld>
            <a:endParaRPr lang="en-GB"/>
          </a:p>
        </p:txBody>
      </p:sp>
    </p:spTree>
    <p:extLst>
      <p:ext uri="{BB962C8B-B14F-4D97-AF65-F5344CB8AC3E}">
        <p14:creationId xmlns:p14="http://schemas.microsoft.com/office/powerpoint/2010/main" val="2330785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pPr lvl="0"/>
            <a:r>
              <a:rPr lang="en-GB" smtClean="0"/>
              <a:t>Single Page Applications</a:t>
            </a:r>
            <a:endParaRPr lang="en-GB"/>
          </a:p>
        </p:txBody>
      </p:sp>
      <p:sp>
        <p:nvSpPr>
          <p:cNvPr id="6" name="Slide Number Placeholder 5"/>
          <p:cNvSpPr>
            <a:spLocks noGrp="1"/>
          </p:cNvSpPr>
          <p:nvPr>
            <p:ph type="sldNum" sz="quarter" idx="11"/>
          </p:nvPr>
        </p:nvSpPr>
        <p:spPr/>
        <p:txBody>
          <a:bodyPr/>
          <a:lstStyle/>
          <a:p>
            <a:pPr lvl="0"/>
            <a:fld id="{A225DBD1-F69C-41DB-85BB-46C38FF2DCAE}" type="slidenum">
              <a:t>‹N›</a:t>
            </a:fld>
            <a:endParaRPr lang="en-GB"/>
          </a:p>
        </p:txBody>
      </p:sp>
    </p:spTree>
    <p:extLst>
      <p:ext uri="{BB962C8B-B14F-4D97-AF65-F5344CB8AC3E}">
        <p14:creationId xmlns:p14="http://schemas.microsoft.com/office/powerpoint/2010/main" val="184950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1"/>
          <p:cNvSpPr/>
          <p:nvPr/>
        </p:nvSpPr>
        <p:spPr>
          <a:xfrm>
            <a:off x="0" y="1158840"/>
            <a:ext cx="6950160" cy="74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99">
              <a:alpha val="50000"/>
            </a:srgbClr>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3" name="Title Placeholder 2"/>
          <p:cNvSpPr txBox="1">
            <a:spLocks noGrp="1"/>
          </p:cNvSpPr>
          <p:nvPr>
            <p:ph type="title"/>
          </p:nvPr>
        </p:nvSpPr>
        <p:spPr>
          <a:xfrm>
            <a:off x="871559" y="-351720"/>
            <a:ext cx="8037360" cy="1410120"/>
          </a:xfrm>
          <a:prstGeom prst="rect">
            <a:avLst/>
          </a:prstGeom>
          <a:noFill/>
          <a:ln>
            <a:noFill/>
          </a:ln>
        </p:spPr>
        <p:txBody>
          <a:bodyPr vert="horz" lIns="90000" tIns="46800" rIns="90000" bIns="46800" anchor="b" compatLnSpc="1"/>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
        <p:nvSpPr>
          <p:cNvPr id="4" name="Text Placeholder 3"/>
          <p:cNvSpPr txBox="1">
            <a:spLocks noGrp="1"/>
          </p:cNvSpPr>
          <p:nvPr>
            <p:ph type="body" idx="1"/>
          </p:nvPr>
        </p:nvSpPr>
        <p:spPr>
          <a:xfrm>
            <a:off x="912599" y="1371599"/>
            <a:ext cx="7995960" cy="4526280"/>
          </a:xfrm>
          <a:prstGeom prst="rect">
            <a:avLst/>
          </a:prstGeom>
          <a:noFill/>
          <a:ln>
            <a:noFill/>
          </a:ln>
        </p:spPr>
        <p:txBody>
          <a:bodyPr vert="horz" lIns="90000" tIns="46800" rIns="90000" bIns="46800" compatLnSpc="1"/>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noGrp="1"/>
          </p:cNvSpPr>
          <p:nvPr>
            <p:ph type="ftr" sz="quarter" idx="3"/>
          </p:nvPr>
        </p:nvSpPr>
        <p:spPr>
          <a:xfrm>
            <a:off x="1907640" y="6286319"/>
            <a:ext cx="5897880" cy="451079"/>
          </a:xfrm>
          <a:prstGeom prst="rect">
            <a:avLst/>
          </a:prstGeom>
          <a:noFill/>
          <a:ln>
            <a:noFill/>
          </a:ln>
        </p:spPr>
        <p:txBody>
          <a:bodyPr vert="horz" wrap="square" lIns="90000" tIns="46800" rIns="90000" bIns="46800" anchor="b" anchorCtr="0" compatLnSpc="1"/>
          <a:lstStyle>
            <a:lvl1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GB" sz="1600" b="0" i="0" u="none" strike="noStrike" baseline="0">
                <a:solidFill>
                  <a:srgbClr val="003366"/>
                </a:solidFill>
                <a:latin typeface="Verdana" pitchFamily="34"/>
                <a:ea typeface="DejaVu LGC Sans" pitchFamily="2"/>
                <a:cs typeface="DejaVu LGC Sans" pitchFamily="2"/>
              </a:defRPr>
            </a:lvl1pPr>
          </a:lstStyle>
          <a:p>
            <a:pPr lvl="0"/>
            <a:r>
              <a:rPr lang="en-GB" smtClean="0"/>
              <a:t>Single Page Applications</a:t>
            </a:r>
            <a:endParaRPr lang="en-GB"/>
          </a:p>
        </p:txBody>
      </p:sp>
      <p:sp>
        <p:nvSpPr>
          <p:cNvPr id="6" name="Slide Number Placeholder 5"/>
          <p:cNvSpPr txBox="1">
            <a:spLocks noGrp="1"/>
          </p:cNvSpPr>
          <p:nvPr>
            <p:ph type="sldNum" sz="quarter" idx="4"/>
          </p:nvPr>
        </p:nvSpPr>
        <p:spPr>
          <a:xfrm>
            <a:off x="7884719" y="6286319"/>
            <a:ext cx="1033559" cy="451079"/>
          </a:xfrm>
          <a:prstGeom prst="rect">
            <a:avLst/>
          </a:prstGeom>
          <a:noFill/>
          <a:ln>
            <a:noFill/>
          </a:ln>
        </p:spPr>
        <p:txBody>
          <a:bodyPr vert="horz" wrap="square" lIns="90000" tIns="46800" rIns="90000" bIns="46800" anchor="b" anchorCtr="0" compatLnSpc="1"/>
          <a:lstStyle>
            <a:lvl1pPr marL="0" marR="0" lvl="0" indent="0" algn="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GB" sz="1400" b="0" i="0" u="none" strike="noStrike" baseline="0">
                <a:solidFill>
                  <a:srgbClr val="000000"/>
                </a:solidFill>
                <a:latin typeface="Verdana" pitchFamily="34"/>
                <a:ea typeface="DejaVu LGC Sans" pitchFamily="2"/>
                <a:cs typeface="DejaVu LGC Sans" pitchFamily="2"/>
              </a:defRPr>
            </a:lvl1pPr>
          </a:lstStyle>
          <a:p>
            <a:pPr lvl="0"/>
            <a:fld id="{7A4E2190-0FC0-43F4-B653-860281D69445}" type="slidenum">
              <a:t>‹N›</a:t>
            </a:fld>
            <a:endParaRPr lang="en-GB"/>
          </a:p>
        </p:txBody>
      </p:sp>
      <p:sp>
        <p:nvSpPr>
          <p:cNvPr id="7" name="Freeform 6"/>
          <p:cNvSpPr/>
          <p:nvPr/>
        </p:nvSpPr>
        <p:spPr>
          <a:xfrm>
            <a:off x="0" y="0"/>
            <a:ext cx="763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8" name="Freeform 7"/>
          <p:cNvSpPr/>
          <p:nvPr/>
        </p:nvSpPr>
        <p:spPr>
          <a:xfrm>
            <a:off x="152280" y="9360"/>
            <a:ext cx="763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9" name="Freeform 8"/>
          <p:cNvSpPr/>
          <p:nvPr/>
        </p:nvSpPr>
        <p:spPr>
          <a:xfrm>
            <a:off x="304920" y="936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10" name="Freeform 9"/>
          <p:cNvSpPr/>
          <p:nvPr/>
        </p:nvSpPr>
        <p:spPr>
          <a:xfrm>
            <a:off x="457200" y="9360"/>
            <a:ext cx="763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11" name="Freeform 10"/>
          <p:cNvSpPr/>
          <p:nvPr/>
        </p:nvSpPr>
        <p:spPr>
          <a:xfrm>
            <a:off x="609480" y="9360"/>
            <a:ext cx="763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12" name="Freeform 11"/>
          <p:cNvSpPr/>
          <p:nvPr/>
        </p:nvSpPr>
        <p:spPr>
          <a:xfrm>
            <a:off x="1968480" y="6156360"/>
            <a:ext cx="6950160" cy="74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99">
              <a:alpha val="50000"/>
            </a:srgbClr>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dt="0"/>
  <p:txStyles>
    <p:titleStyle>
      <a:lvl1pPr marL="0" marR="0" indent="0" algn="l" rtl="0" hangingPunct="1">
        <a:lnSpc>
          <a:spcPct val="108000"/>
        </a:lnSpc>
        <a:spcBef>
          <a:spcPts val="0"/>
        </a:spcBef>
        <a:spcAft>
          <a:spcPts val="0"/>
        </a:spcAft>
        <a:buFontTx/>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4000" b="0" i="0" u="none" strike="noStrike" baseline="0">
          <a:ln>
            <a:noFill/>
          </a:ln>
          <a:solidFill>
            <a:srgbClr val="003366"/>
          </a:solidFill>
          <a:latin typeface="Verdana" pitchFamily="34"/>
        </a:defRPr>
      </a:lvl1pPr>
    </p:titleStyle>
    <p:bodyStyle>
      <a:lvl1pPr marL="0" marR="0" indent="0" algn="l" rtl="0" hangingPunct="1">
        <a:lnSpc>
          <a:spcPct val="118000"/>
        </a:lnSpc>
        <a:spcBef>
          <a:spcPts val="598"/>
        </a:spcBef>
        <a:spcAft>
          <a:spcPts val="0"/>
        </a:spcAft>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1"/>
          <p:cNvSpPr/>
          <p:nvPr/>
        </p:nvSpPr>
        <p:spPr>
          <a:xfrm>
            <a:off x="-3240" y="0"/>
            <a:ext cx="763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3" name="Freeform 2"/>
          <p:cNvSpPr/>
          <p:nvPr/>
        </p:nvSpPr>
        <p:spPr>
          <a:xfrm>
            <a:off x="149400" y="936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4" name="Freeform 3"/>
          <p:cNvSpPr/>
          <p:nvPr/>
        </p:nvSpPr>
        <p:spPr>
          <a:xfrm>
            <a:off x="301680" y="9360"/>
            <a:ext cx="763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5" name="Freeform 4"/>
          <p:cNvSpPr/>
          <p:nvPr/>
        </p:nvSpPr>
        <p:spPr>
          <a:xfrm>
            <a:off x="453959" y="9360"/>
            <a:ext cx="7632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6" name="Freeform 5"/>
          <p:cNvSpPr/>
          <p:nvPr/>
        </p:nvSpPr>
        <p:spPr>
          <a:xfrm>
            <a:off x="606600" y="9360"/>
            <a:ext cx="7596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7" name="Freeform 6"/>
          <p:cNvSpPr/>
          <p:nvPr/>
        </p:nvSpPr>
        <p:spPr>
          <a:xfrm>
            <a:off x="0" y="0"/>
            <a:ext cx="9144000" cy="509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99">
              <a:alpha val="50000"/>
            </a:srgbClr>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8" name="Freeform 7"/>
          <p:cNvSpPr/>
          <p:nvPr/>
        </p:nvSpPr>
        <p:spPr>
          <a:xfrm>
            <a:off x="3505319" y="2590919"/>
            <a:ext cx="4892400"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99">
              <a:alpha val="50000"/>
            </a:srgbClr>
          </a:solidFill>
          <a:ln>
            <a:noFill/>
            <a:prstDash val="solid"/>
          </a:ln>
        </p:spPr>
        <p:txBody>
          <a:bodyPr vert="horz" wrap="none" lIns="90000" tIns="46800" rIns="90000" bIns="46800" anchor="ctr" anchorCtr="0" compatLnSpc="0"/>
          <a:lstStyle/>
          <a:p>
            <a:pPr lvl="0" rtl="0" hangingPunct="0">
              <a:buNone/>
              <a:tabLst/>
            </a:pPr>
            <a:endParaRPr lang="en-US" sz="2400">
              <a:latin typeface="Times New Roman" pitchFamily="18"/>
              <a:ea typeface="DejaVu Sans" pitchFamily="2"/>
              <a:cs typeface="DejaVu Sans" pitchFamily="2"/>
            </a:endParaRPr>
          </a:p>
        </p:txBody>
      </p:sp>
      <p:sp>
        <p:nvSpPr>
          <p:cNvPr id="9" name="Title Placeholder 8"/>
          <p:cNvSpPr txBox="1">
            <a:spLocks noGrp="1"/>
          </p:cNvSpPr>
          <p:nvPr>
            <p:ph type="title"/>
          </p:nvPr>
        </p:nvSpPr>
        <p:spPr>
          <a:xfrm>
            <a:off x="779400" y="1110960"/>
            <a:ext cx="7672320" cy="1410120"/>
          </a:xfrm>
          <a:prstGeom prst="rect">
            <a:avLst/>
          </a:prstGeom>
          <a:noFill/>
          <a:ln>
            <a:noFill/>
          </a:ln>
        </p:spPr>
        <p:txBody>
          <a:bodyPr vert="horz" lIns="90000" tIns="46800" rIns="90000" bIns="46800" anchor="ctr" compatLnSpc="1"/>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10" name="Date Placeholder 9"/>
          <p:cNvSpPr txBox="1">
            <a:spLocks noGrp="1"/>
          </p:cNvSpPr>
          <p:nvPr>
            <p:ph type="dt" sz="half" idx="2"/>
          </p:nvPr>
        </p:nvSpPr>
        <p:spPr>
          <a:xfrm>
            <a:off x="685799" y="6248160"/>
            <a:ext cx="1898640" cy="451079"/>
          </a:xfrm>
          <a:prstGeom prst="rect">
            <a:avLst/>
          </a:prstGeom>
          <a:noFill/>
          <a:ln>
            <a:noFill/>
          </a:ln>
        </p:spPr>
        <p:txBody>
          <a:bodyPr wrap="square" lIns="90000" tIns="46800" rIns="90000" bIns="46800" anchor="b" anchorCtr="0"/>
          <a:lstStyle>
            <a:lvl1pPr marL="0" marR="0" lvl="0" indent="0" rtl="0" hangingPunct="0">
              <a:lnSpc>
                <a:spcPct val="100000"/>
              </a:lnSpc>
              <a:buNone/>
              <a:tabLst/>
              <a:defRPr lang="en-US" sz="1400" kern="1200">
                <a:solidFill>
                  <a:srgbClr val="000000"/>
                </a:solidFill>
                <a:latin typeface="Verdana" pitchFamily="34"/>
                <a:ea typeface="DejaVu Sans" pitchFamily="2"/>
                <a:cs typeface="DejaVu Sans" pitchFamily="2"/>
              </a:defRPr>
            </a:lvl1pPr>
          </a:lstStyle>
          <a:p>
            <a:pPr lvl="0"/>
            <a:endParaRPr lang="en-US"/>
          </a:p>
        </p:txBody>
      </p:sp>
      <p:sp>
        <p:nvSpPr>
          <p:cNvPr id="11" name="Footer Placeholder 10"/>
          <p:cNvSpPr txBox="1">
            <a:spLocks noGrp="1"/>
          </p:cNvSpPr>
          <p:nvPr>
            <p:ph type="ftr" sz="quarter" idx="3"/>
          </p:nvPr>
        </p:nvSpPr>
        <p:spPr>
          <a:xfrm>
            <a:off x="3124079" y="6248160"/>
            <a:ext cx="2889360" cy="451079"/>
          </a:xfrm>
          <a:prstGeom prst="rect">
            <a:avLst/>
          </a:prstGeom>
          <a:noFill/>
          <a:ln>
            <a:noFill/>
          </a:ln>
        </p:spPr>
        <p:txBody>
          <a:bodyPr wrap="square" lIns="90000" tIns="46800" rIns="90000" bIns="46800" anchor="b" anchorCtr="0"/>
          <a:lstStyle>
            <a:lvl1pPr marL="0" marR="0" lvl="0" indent="0" algn="ctr" rtl="0" hangingPunct="0">
              <a:lnSpc>
                <a:spcPct val="100000"/>
              </a:lnSpc>
              <a:buNone/>
              <a:tabLst/>
              <a:defRPr lang="en-GB" sz="1400" kern="1200">
                <a:solidFill>
                  <a:srgbClr val="000000"/>
                </a:solidFill>
                <a:latin typeface="Verdana" pitchFamily="34"/>
                <a:ea typeface="DejaVu Sans" pitchFamily="2"/>
                <a:cs typeface="DejaVu Sans" pitchFamily="2"/>
              </a:defRPr>
            </a:lvl1pPr>
          </a:lstStyle>
          <a:p>
            <a:pPr lvl="0"/>
            <a:r>
              <a:rPr lang="en-GB" smtClean="0"/>
              <a:t>Single Page Applications</a:t>
            </a:r>
            <a:endParaRPr lang="en-GB"/>
          </a:p>
        </p:txBody>
      </p:sp>
      <p:sp>
        <p:nvSpPr>
          <p:cNvPr id="12" name="Slide Number Placeholder 11"/>
          <p:cNvSpPr txBox="1">
            <a:spLocks noGrp="1"/>
          </p:cNvSpPr>
          <p:nvPr>
            <p:ph type="sldNum" sz="quarter" idx="4"/>
          </p:nvPr>
        </p:nvSpPr>
        <p:spPr>
          <a:xfrm>
            <a:off x="6553080" y="6248160"/>
            <a:ext cx="1898640" cy="451079"/>
          </a:xfrm>
          <a:prstGeom prst="rect">
            <a:avLst/>
          </a:prstGeom>
          <a:noFill/>
          <a:ln>
            <a:noFill/>
          </a:ln>
        </p:spPr>
        <p:txBody>
          <a:bodyPr wrap="square" lIns="90000" tIns="46800" rIns="90000" bIns="46800" anchor="b" anchorCtr="0"/>
          <a:lstStyle>
            <a:lvl1pPr marL="0" marR="0" lvl="0" indent="0" algn="r" rtl="0" hangingPunct="0">
              <a:lnSpc>
                <a:spcPct val="100000"/>
              </a:lnSpc>
              <a:buNone/>
              <a:tabLst/>
              <a:defRPr lang="en-GB" sz="1400" kern="1200">
                <a:solidFill>
                  <a:srgbClr val="000000"/>
                </a:solidFill>
                <a:latin typeface="Verdana" pitchFamily="34"/>
                <a:ea typeface="DejaVu Sans" pitchFamily="2"/>
                <a:cs typeface="DejaVu Sans" pitchFamily="2"/>
              </a:defRPr>
            </a:lvl1pPr>
          </a:lstStyle>
          <a:p>
            <a:pPr lvl="0"/>
            <a:fld id="{D68A726C-5D4D-4156-A3CC-CE0E63B16934}" type="slidenum">
              <a:t>‹N›</a:t>
            </a:fld>
            <a:endParaRPr lang="en-GB"/>
          </a:p>
        </p:txBody>
      </p:sp>
      <p:sp>
        <p:nvSpPr>
          <p:cNvPr id="13" name="Text Placeholder 12"/>
          <p:cNvSpPr txBox="1">
            <a:spLocks noGrp="1"/>
          </p:cNvSpPr>
          <p:nvPr>
            <p:ph type="body" idx="1"/>
          </p:nvPr>
        </p:nvSpPr>
        <p:spPr>
          <a:xfrm>
            <a:off x="457200" y="1604520"/>
            <a:ext cx="8223120" cy="4526280"/>
          </a:xfrm>
          <a:prstGeom prst="rect">
            <a:avLst/>
          </a:prstGeom>
          <a:noFill/>
          <a:ln>
            <a:noFill/>
          </a:ln>
        </p:spPr>
        <p:txBody>
          <a:bodyPr vert="horz" lIns="0" tIns="0" rIns="0" bIns="0" compatLnSpc="1"/>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kern="1200"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kern="1200"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kern="1200"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kern="1200"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kern="1200"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kern="1200"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kern="1200"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kern="1200"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kern="1200"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kern="1200" baseline="0">
                <a:ln>
                  <a:noFill/>
                </a:ln>
                <a:solidFill>
                  <a:srgbClr val="000000"/>
                </a:solidFill>
                <a:latin typeface="Verdana" pitchFamily="34"/>
                <a:ea typeface="DejaVu LGC Sans" pitchFamily="2"/>
                <a:cs typeface="DejaVu LGC 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dt="0"/>
  <p:txStyles>
    <p:titleStyle>
      <a:lvl1pPr marL="0" marR="0" indent="0" algn="l" rtl="0" hangingPunct="1">
        <a:lnSpc>
          <a:spcPct val="108000"/>
        </a:lnSpc>
        <a:spcBef>
          <a:spcPts val="0"/>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4000" b="0" i="0" u="none" strike="noStrike" kern="1200" baseline="0">
          <a:ln>
            <a:noFill/>
          </a:ln>
          <a:solidFill>
            <a:srgbClr val="003366"/>
          </a:solidFill>
          <a:latin typeface="Verdana" pitchFamily="34"/>
        </a:defRPr>
      </a:lvl1pPr>
    </p:titleStyle>
    <p:bodyStyle>
      <a:lvl1pPr marL="0" marR="0" indent="0" algn="l" rtl="0" hangingPunct="1">
        <a:lnSpc>
          <a:spcPct val="118000"/>
        </a:lnSpc>
        <a:spcBef>
          <a:spcPts val="598"/>
        </a:spcBef>
        <a:spcAft>
          <a:spcPts val="0"/>
        </a:spcAft>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kern="1200" baseline="0">
          <a:ln>
            <a:noFill/>
          </a:ln>
          <a:solidFill>
            <a:srgbClr val="000000"/>
          </a:solidFill>
          <a:latin typeface="Verdana" pitchFamily="34"/>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rvetti@polito.it"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hyperlink" Target="http://www.polito.it/" TargetMode="External"/><Relationship Id="rId4" Type="http://schemas.openxmlformats.org/officeDocument/2006/relationships/hyperlink" Target="http://media.polito.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NULL" TargetMode="External"/><Relationship Id="rId3" Type="http://schemas.openxmlformats.org/officeDocument/2006/relationships/hyperlink" Target="http://en.wikipedia.org/wiki/HTML" TargetMode="External"/><Relationship Id="rId7" Type="http://schemas.openxmlformats.org/officeDocument/2006/relationships/hyperlink" Target="http://en.wikipedia.org/wiki/JS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http://en.wikipedia.org/wiki/HTML_attribut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GzOnGv_8KS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ngularjs.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docs.angularjs.org/api/ng.directive:ngAp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docs.angularjs.org/api/AUTO.$injector" TargetMode="External"/><Relationship Id="rId4" Type="http://schemas.openxmlformats.org/officeDocument/2006/relationships/hyperlink" Target="http://docs.angularjs.org/guide/modu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youtube.com/watch?v=i9MHigUZKEM"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hyperlink" Target="http://angularjs.org/" TargetMode="External"/><Relationship Id="rId5" Type="http://schemas.openxmlformats.org/officeDocument/2006/relationships/hyperlink" Target="http://www.slideshare.net/bolshchikov" TargetMode="External"/><Relationship Id="rId4" Type="http://schemas.openxmlformats.org/officeDocument/2006/relationships/hyperlink" Target="http://singlepageappbook.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ysit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9600" y="1817133"/>
            <a:ext cx="9067800" cy="710067"/>
          </a:xfrm>
        </p:spPr>
        <p:txBody>
          <a:bodyPr wrap="square" anchor="b" anchorCtr="0">
            <a:spAutoFit/>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r">
              <a:lnSpc>
                <a:spcPct val="100000"/>
              </a:lnSpc>
              <a:buNone/>
            </a:pPr>
            <a:r>
              <a:rPr lang="en-GB" dirty="0" smtClean="0"/>
              <a:t>Single Page JS Applications</a:t>
            </a:r>
            <a:endParaRPr lang="en-GB" sz="3600" dirty="0"/>
          </a:p>
        </p:txBody>
      </p:sp>
      <p:sp>
        <p:nvSpPr>
          <p:cNvPr id="3" name="Subtitle 2"/>
          <p:cNvSpPr txBox="1">
            <a:spLocks noGrp="1"/>
          </p:cNvSpPr>
          <p:nvPr>
            <p:ph type="subTitle" idx="4294967295"/>
          </p:nvPr>
        </p:nvSpPr>
        <p:spPr>
          <a:xfrm>
            <a:off x="1066680" y="2860560"/>
            <a:ext cx="7391520" cy="3364640"/>
          </a:xfrm>
        </p:spPr>
        <p:txBody>
          <a:bodyPr wrap="square" lIns="90000" tIns="46800" rIns="90000" bIns="46800" anchor="t" anchorCtr="0">
            <a:spAutoFit/>
          </a:bodyPr>
          <a:lstStyle>
            <a:defPPr lvl="0">
              <a:buClr>
                <a:srgbClr val="9A0000"/>
              </a:buClr>
              <a:buSzPct val="75000"/>
              <a:buFont typeface="Wingdings" pitchFamily="2"/>
              <a:buNone/>
            </a:defPPr>
            <a:lvl1pPr lvl="0">
              <a:buClr>
                <a:srgbClr val="9A0000"/>
              </a:buClr>
              <a:buSzPct val="75000"/>
              <a:buFont typeface="Wingdings" pitchFamily="2"/>
              <a:buChar char=""/>
            </a:lvl1pPr>
            <a:lvl2pPr lvl="1">
              <a:buClr>
                <a:srgbClr val="9A0000"/>
              </a:buClr>
              <a:buSzPct val="70000"/>
              <a:buFont typeface="Wingdings" pitchFamily="2"/>
              <a:buChar char=""/>
            </a:lvl2pPr>
            <a:lvl3pPr lvl="2">
              <a:buClr>
                <a:srgbClr val="003366"/>
              </a:buClr>
              <a:buSzPct val="100000"/>
              <a:buFont typeface="Verdana" pitchFamily="34"/>
              <a:buChar char="•"/>
            </a:lvl3pPr>
            <a:lvl4pPr lvl="3">
              <a:buClr>
                <a:srgbClr val="336699"/>
              </a:buClr>
              <a:buSzPct val="100000"/>
              <a:buFont typeface="Verdana" pitchFamily="34"/>
              <a:buChar char="•"/>
            </a:lvl4pPr>
            <a:lvl5pPr lvl="4">
              <a:buClr>
                <a:srgbClr val="000000"/>
              </a:buClr>
              <a:buSzPct val="85000"/>
              <a:buFont typeface="Verdana" pitchFamily="34"/>
              <a:buChar char="•"/>
            </a:lvl5pPr>
            <a:lvl6pPr lvl="5">
              <a:buClr>
                <a:srgbClr val="000000"/>
              </a:buClr>
              <a:buSzPct val="85000"/>
              <a:buFont typeface="Verdana" pitchFamily="34"/>
              <a:buChar char="•"/>
            </a:lvl6pPr>
            <a:lvl7pPr lvl="6">
              <a:buClr>
                <a:srgbClr val="000000"/>
              </a:buClr>
              <a:buSzPct val="85000"/>
              <a:buFont typeface="Verdana" pitchFamily="34"/>
              <a:buChar char="•"/>
            </a:lvl7pPr>
            <a:lvl8pPr lvl="7">
              <a:buClr>
                <a:srgbClr val="000000"/>
              </a:buClr>
              <a:buSzPct val="85000"/>
              <a:buFont typeface="Verdana" pitchFamily="34"/>
              <a:buChar char="•"/>
            </a:lvl8pPr>
            <a:lvl9pPr lvl="8">
              <a:buClr>
                <a:srgbClr val="000000"/>
              </a:buClr>
              <a:buSzPct val="85000"/>
              <a:buFont typeface="Verdana" pitchFamily="34"/>
              <a:buChar char="•"/>
            </a:lvl9pPr>
          </a:lstStyle>
          <a:p>
            <a:pPr marL="0" lvl="0" indent="0" algn="r">
              <a:lnSpc>
                <a:spcPct val="90000"/>
              </a:lnSpc>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err="1" smtClean="0">
                <a:solidFill>
                  <a:schemeClr val="bg1"/>
                </a:solidFill>
              </a:rPr>
              <a:t>Applicazioni</a:t>
            </a:r>
            <a:r>
              <a:rPr lang="en-GB" dirty="0" smtClean="0">
                <a:solidFill>
                  <a:schemeClr val="bg1"/>
                </a:solidFill>
              </a:rPr>
              <a:t> Internet</a:t>
            </a:r>
          </a:p>
          <a:p>
            <a:pPr marL="0" lvl="0" indent="0" algn="r">
              <a:lnSpc>
                <a:spcPct val="90000"/>
              </a:lnSpc>
              <a:spcBef>
                <a:spcPts val="448"/>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err="1" smtClean="0">
                <a:solidFill>
                  <a:schemeClr val="bg1"/>
                </a:solidFill>
              </a:rPr>
              <a:t>Ingegneria</a:t>
            </a:r>
            <a:r>
              <a:rPr lang="en-GB" sz="1800" i="1" dirty="0" smtClean="0">
                <a:solidFill>
                  <a:schemeClr val="bg1"/>
                </a:solidFill>
              </a:rPr>
              <a:t> </a:t>
            </a:r>
            <a:r>
              <a:rPr lang="en-GB" sz="1800" i="1" dirty="0" err="1" smtClean="0">
                <a:solidFill>
                  <a:schemeClr val="bg1"/>
                </a:solidFill>
              </a:rPr>
              <a:t>Informatica</a:t>
            </a:r>
            <a:endParaRPr lang="en-GB" sz="1800" i="1" dirty="0" smtClean="0">
              <a:solidFill>
                <a:schemeClr val="bg1"/>
              </a:solidFill>
            </a:endParaRPr>
          </a:p>
          <a:p>
            <a:pPr marL="0" lvl="0" indent="0" algn="r">
              <a:lnSpc>
                <a:spcPct val="90000"/>
              </a:lnSpc>
              <a:spcBef>
                <a:spcPts val="448"/>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p>
          <a:p>
            <a:pPr marL="0" lvl="0" indent="0" algn="r">
              <a:lnSpc>
                <a:spcPct val="90000"/>
              </a:lnSpc>
              <a:spcBef>
                <a:spcPts val="448"/>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p>
          <a:p>
            <a:pPr marL="0" lvl="0" indent="0">
              <a:lnSpc>
                <a:spcPct val="90000"/>
              </a:lnSpc>
              <a:spcBef>
                <a:spcPts val="448"/>
              </a:spcBef>
              <a:buNone/>
              <a:tabLst>
                <a:tab pos="4114800" algn="r"/>
                <a:tab pos="4489450" algn="l"/>
                <a:tab pos="7634288" algn="l"/>
                <a:tab pos="8083550" algn="l"/>
                <a:tab pos="8532813" algn="l"/>
                <a:tab pos="8982075" algn="l"/>
                <a:tab pos="8983663" algn="l"/>
                <a:tab pos="9432925" algn="l"/>
                <a:tab pos="9882188" algn="l"/>
                <a:tab pos="10331450" algn="l"/>
                <a:tab pos="10780713" algn="l"/>
              </a:tabLst>
            </a:pPr>
            <a:r>
              <a:rPr lang="en-GB" sz="1800" dirty="0"/>
              <a:t>	</a:t>
            </a:r>
            <a:r>
              <a:rPr lang="en-GB" sz="1800" dirty="0" smtClean="0"/>
              <a:t>Antonio </a:t>
            </a:r>
            <a:r>
              <a:rPr lang="en-GB" sz="1800" dirty="0" err="1"/>
              <a:t>Servetti</a:t>
            </a:r>
            <a:r>
              <a:rPr lang="en-GB" sz="1800" dirty="0"/>
              <a:t> </a:t>
            </a:r>
            <a:r>
              <a:rPr lang="en-GB" sz="1800" dirty="0" smtClean="0"/>
              <a:t>	</a:t>
            </a:r>
            <a:r>
              <a:rPr lang="en-GB" sz="1800" dirty="0" smtClean="0">
                <a:solidFill>
                  <a:srgbClr val="CCCCFF"/>
                </a:solidFill>
                <a:hlinkClick r:id="rId3"/>
              </a:rPr>
              <a:t>servetti@polito.it</a:t>
            </a:r>
            <a:endParaRPr lang="en-GB" sz="1800" dirty="0">
              <a:solidFill>
                <a:srgbClr val="CCCCFF"/>
              </a:solidFill>
              <a:hlinkClick r:id="rId3"/>
            </a:endParaRPr>
          </a:p>
          <a:p>
            <a:pPr marL="0" lvl="0" indent="0">
              <a:lnSpc>
                <a:spcPct val="90000"/>
              </a:lnSpc>
              <a:spcBef>
                <a:spcPts val="448"/>
              </a:spcBef>
              <a:buNone/>
              <a:tabLst>
                <a:tab pos="4114800" algn="r"/>
                <a:tab pos="4489450" algn="l"/>
                <a:tab pos="7634288" algn="l"/>
                <a:tab pos="8083550" algn="l"/>
                <a:tab pos="8532813" algn="l"/>
                <a:tab pos="8982075" algn="l"/>
                <a:tab pos="8983663" algn="l"/>
                <a:tab pos="9432925" algn="l"/>
                <a:tab pos="9882188" algn="l"/>
                <a:tab pos="10331450" algn="l"/>
                <a:tab pos="10780713" algn="l"/>
              </a:tabLst>
            </a:pPr>
            <a:r>
              <a:rPr lang="en-GB" sz="1800" dirty="0"/>
              <a:t>	</a:t>
            </a:r>
            <a:r>
              <a:rPr lang="en-GB" sz="1800" dirty="0" smtClean="0"/>
              <a:t>Internet Media Group</a:t>
            </a:r>
            <a:r>
              <a:rPr lang="en-GB" sz="1800" dirty="0"/>
              <a:t>	</a:t>
            </a:r>
            <a:r>
              <a:rPr lang="en-GB" sz="1800" dirty="0" smtClean="0">
                <a:solidFill>
                  <a:srgbClr val="CCCCFF"/>
                </a:solidFill>
                <a:hlinkClick r:id="rId4"/>
              </a:rPr>
              <a:t>http</a:t>
            </a:r>
            <a:r>
              <a:rPr lang="en-GB" sz="1800" dirty="0">
                <a:solidFill>
                  <a:srgbClr val="CCCCFF"/>
                </a:solidFill>
                <a:hlinkClick r:id="rId4"/>
              </a:rPr>
              <a:t>://media.polito.it</a:t>
            </a:r>
          </a:p>
          <a:p>
            <a:pPr marL="0" lvl="0" indent="0">
              <a:lnSpc>
                <a:spcPct val="90000"/>
              </a:lnSpc>
              <a:spcBef>
                <a:spcPts val="448"/>
              </a:spcBef>
              <a:buNone/>
              <a:tabLst>
                <a:tab pos="4114800" algn="r"/>
                <a:tab pos="4489450" algn="l"/>
                <a:tab pos="7634288" algn="l"/>
                <a:tab pos="8083550" algn="l"/>
                <a:tab pos="8532813" algn="l"/>
                <a:tab pos="8982075" algn="l"/>
                <a:tab pos="8983663" algn="l"/>
                <a:tab pos="9432925" algn="l"/>
                <a:tab pos="9882188" algn="l"/>
                <a:tab pos="10331450" algn="l"/>
                <a:tab pos="10780713" algn="l"/>
              </a:tabLst>
            </a:pPr>
            <a:r>
              <a:rPr lang="en-GB" sz="1800" dirty="0"/>
              <a:t>	Dip. di </a:t>
            </a:r>
            <a:r>
              <a:rPr lang="en-GB" sz="1800" dirty="0" err="1"/>
              <a:t>Automatica</a:t>
            </a:r>
            <a:r>
              <a:rPr lang="en-GB" sz="1800" dirty="0"/>
              <a:t> </a:t>
            </a:r>
            <a:r>
              <a:rPr lang="en-GB" sz="1800" dirty="0" err="1"/>
              <a:t>ed</a:t>
            </a:r>
            <a:r>
              <a:rPr lang="en-GB" sz="1800" dirty="0"/>
              <a:t> </a:t>
            </a:r>
            <a:r>
              <a:rPr lang="en-GB" sz="1800" dirty="0" err="1"/>
              <a:t>Informatica</a:t>
            </a:r>
            <a:endParaRPr lang="en-GB" sz="1800" dirty="0"/>
          </a:p>
          <a:p>
            <a:pPr marL="0" lvl="0" indent="0">
              <a:lnSpc>
                <a:spcPct val="90000"/>
              </a:lnSpc>
              <a:spcBef>
                <a:spcPts val="448"/>
              </a:spcBef>
              <a:buNone/>
              <a:tabLst>
                <a:tab pos="4114800" algn="r"/>
                <a:tab pos="4489450" algn="l"/>
                <a:tab pos="7634288" algn="l"/>
                <a:tab pos="8083550" algn="l"/>
                <a:tab pos="8532813" algn="l"/>
                <a:tab pos="8982075" algn="l"/>
                <a:tab pos="8983663" algn="l"/>
                <a:tab pos="9432925" algn="l"/>
                <a:tab pos="9882188" algn="l"/>
                <a:tab pos="10331450" algn="l"/>
                <a:tab pos="10780713" algn="l"/>
              </a:tabLst>
            </a:pPr>
            <a:r>
              <a:rPr lang="en-GB" sz="1800" dirty="0"/>
              <a:t>	</a:t>
            </a:r>
            <a:r>
              <a:rPr lang="en-GB" sz="1800" dirty="0" err="1"/>
              <a:t>Politecnico</a:t>
            </a:r>
            <a:r>
              <a:rPr lang="en-GB" sz="1800" dirty="0"/>
              <a:t> di </a:t>
            </a:r>
            <a:r>
              <a:rPr lang="en-GB" sz="1800" dirty="0" smtClean="0"/>
              <a:t>Torino	</a:t>
            </a:r>
            <a:r>
              <a:rPr lang="en-GB" sz="1800" dirty="0" smtClean="0">
                <a:solidFill>
                  <a:srgbClr val="CCCCFF"/>
                </a:solidFill>
                <a:hlinkClick r:id="rId5"/>
              </a:rPr>
              <a:t>http</a:t>
            </a:r>
            <a:r>
              <a:rPr lang="en-GB" sz="1800" dirty="0">
                <a:solidFill>
                  <a:srgbClr val="CCCCFF"/>
                </a:solidFill>
                <a:hlinkClick r:id="rId5"/>
              </a:rPr>
              <a:t>://www.polito.it</a:t>
            </a:r>
          </a:p>
          <a:p>
            <a:pPr marL="0" lvl="0" indent="0">
              <a:lnSpc>
                <a:spcPct val="90000"/>
              </a:lnSpc>
              <a:spcBef>
                <a:spcPts val="448"/>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p>
          <a:p>
            <a:pPr marL="0" lvl="0" indent="0">
              <a:lnSpc>
                <a:spcPct val="90000"/>
              </a:lnSpc>
              <a:spcBef>
                <a:spcPts val="448"/>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p>
          <a:p>
            <a:pPr marL="0" lvl="0" indent="0">
              <a:lnSpc>
                <a:spcPct val="90000"/>
              </a:lnSpc>
              <a:spcBef>
                <a:spcPts val="349"/>
              </a:spcBef>
              <a:buNone/>
              <a:tabLst>
                <a:tab pos="0" algn="l"/>
                <a:tab pos="447479" algn="l"/>
                <a:tab pos="896759" algn="l"/>
                <a:tab pos="1346040" algn="l"/>
                <a:tab pos="1795320" algn="l"/>
                <a:tab pos="2244600" algn="l"/>
                <a:tab pos="2693880" algn="l"/>
                <a:tab pos="3143159" algn="l"/>
                <a:tab pos="3592440" algn="l"/>
                <a:tab pos="4041719" algn="l"/>
                <a:tab pos="4491000" algn="l"/>
                <a:tab pos="4940280" algn="l"/>
                <a:tab pos="5389560" algn="l"/>
                <a:tab pos="5838480" algn="l"/>
                <a:tab pos="6287759" algn="l"/>
                <a:tab pos="6737040" algn="l"/>
                <a:tab pos="7186319" algn="l"/>
                <a:tab pos="7635600" algn="l"/>
                <a:tab pos="8084879" algn="l"/>
                <a:tab pos="8534160" algn="l"/>
                <a:tab pos="8983440" algn="l"/>
                <a:tab pos="8985240" algn="l"/>
                <a:tab pos="9434160" algn="l"/>
                <a:tab pos="9883440" algn="l"/>
                <a:tab pos="10332720" algn="l"/>
                <a:tab pos="10782000" algn="l"/>
              </a:tabLst>
            </a:pPr>
            <a:r>
              <a:rPr lang="en-GB" sz="14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MVC paradigm</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10</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solidFill>
                  <a:schemeClr val="tx1"/>
                </a:solidFill>
              </a:rPr>
              <a:t>MVC </a:t>
            </a:r>
            <a:r>
              <a:rPr lang="it-IT" dirty="0" err="1" smtClean="0">
                <a:solidFill>
                  <a:schemeClr val="tx1"/>
                </a:solidFill>
              </a:rPr>
              <a:t>provides</a:t>
            </a:r>
            <a:r>
              <a:rPr lang="it-IT" dirty="0" smtClean="0">
                <a:solidFill>
                  <a:schemeClr val="tx1"/>
                </a:solidFill>
              </a:rPr>
              <a:t> </a:t>
            </a:r>
            <a:r>
              <a:rPr lang="it-IT" dirty="0" err="1" smtClean="0">
                <a:solidFill>
                  <a:schemeClr val="tx1"/>
                </a:solidFill>
              </a:rPr>
              <a:t>clean</a:t>
            </a:r>
            <a:r>
              <a:rPr lang="it-IT" dirty="0" smtClean="0">
                <a:solidFill>
                  <a:schemeClr val="tx1"/>
                </a:solidFill>
              </a:rPr>
              <a:t> </a:t>
            </a:r>
            <a:r>
              <a:rPr lang="it-IT" dirty="0" err="1" smtClean="0">
                <a:solidFill>
                  <a:schemeClr val="tx1"/>
                </a:solidFill>
              </a:rPr>
              <a:t>separation</a:t>
            </a:r>
            <a:r>
              <a:rPr lang="it-IT" dirty="0" smtClean="0">
                <a:solidFill>
                  <a:schemeClr val="tx1"/>
                </a:solidFill>
              </a:rPr>
              <a:t> of </a:t>
            </a:r>
            <a:r>
              <a:rPr lang="it-IT" dirty="0" err="1" smtClean="0">
                <a:solidFill>
                  <a:schemeClr val="tx1"/>
                </a:solidFill>
              </a:rPr>
              <a:t>concerns</a:t>
            </a:r>
            <a:endParaRPr lang="it-IT" dirty="0" smtClean="0">
              <a:solidFill>
                <a:schemeClr val="tx1"/>
              </a:solidFill>
            </a:endParaRPr>
          </a:p>
          <a:p>
            <a:pPr lvl="1"/>
            <a:r>
              <a:rPr lang="it-IT" dirty="0" smtClean="0">
                <a:solidFill>
                  <a:schemeClr val="tx1"/>
                </a:solidFill>
              </a:rPr>
              <a:t>Data (Model)</a:t>
            </a:r>
          </a:p>
          <a:p>
            <a:pPr lvl="2"/>
            <a:r>
              <a:rPr lang="it-IT" dirty="0" err="1" smtClean="0">
                <a:solidFill>
                  <a:schemeClr val="tx1"/>
                </a:solidFill>
              </a:rPr>
              <a:t>Talks</a:t>
            </a:r>
            <a:r>
              <a:rPr lang="it-IT" dirty="0" smtClean="0">
                <a:solidFill>
                  <a:schemeClr val="tx1"/>
                </a:solidFill>
              </a:rPr>
              <a:t> to the server </a:t>
            </a:r>
            <a:r>
              <a:rPr lang="it-IT" dirty="0" err="1" smtClean="0">
                <a:solidFill>
                  <a:schemeClr val="tx1"/>
                </a:solidFill>
              </a:rPr>
              <a:t>using</a:t>
            </a:r>
            <a:r>
              <a:rPr lang="it-IT" dirty="0" smtClean="0">
                <a:solidFill>
                  <a:schemeClr val="tx1"/>
                </a:solidFill>
              </a:rPr>
              <a:t> </a:t>
            </a:r>
            <a:r>
              <a:rPr lang="it-IT" dirty="0" err="1" smtClean="0">
                <a:solidFill>
                  <a:schemeClr val="tx1"/>
                </a:solidFill>
              </a:rPr>
              <a:t>RESTful</a:t>
            </a:r>
            <a:r>
              <a:rPr lang="it-IT" dirty="0" smtClean="0">
                <a:solidFill>
                  <a:schemeClr val="tx1"/>
                </a:solidFill>
              </a:rPr>
              <a:t> </a:t>
            </a:r>
            <a:r>
              <a:rPr lang="it-IT" dirty="0" err="1" smtClean="0">
                <a:solidFill>
                  <a:schemeClr val="tx1"/>
                </a:solidFill>
              </a:rPr>
              <a:t>architecture</a:t>
            </a:r>
            <a:endParaRPr lang="it-IT" dirty="0" smtClean="0">
              <a:solidFill>
                <a:schemeClr val="tx1"/>
              </a:solidFill>
            </a:endParaRPr>
          </a:p>
          <a:p>
            <a:pPr lvl="1"/>
            <a:r>
              <a:rPr lang="it-IT" dirty="0" smtClean="0">
                <a:solidFill>
                  <a:schemeClr val="tx1"/>
                </a:solidFill>
              </a:rPr>
              <a:t>Presentation (</a:t>
            </a:r>
            <a:r>
              <a:rPr lang="it-IT" dirty="0" err="1" smtClean="0">
                <a:solidFill>
                  <a:schemeClr val="tx1"/>
                </a:solidFill>
              </a:rPr>
              <a:t>View</a:t>
            </a:r>
            <a:r>
              <a:rPr lang="it-IT" dirty="0" smtClean="0">
                <a:solidFill>
                  <a:schemeClr val="tx1"/>
                </a:solidFill>
              </a:rPr>
              <a:t>)</a:t>
            </a:r>
          </a:p>
          <a:p>
            <a:pPr lvl="2"/>
            <a:r>
              <a:rPr lang="it-IT" dirty="0" err="1" smtClean="0">
                <a:solidFill>
                  <a:schemeClr val="tx1"/>
                </a:solidFill>
              </a:rPr>
              <a:t>Specific</a:t>
            </a:r>
            <a:r>
              <a:rPr lang="it-IT" dirty="0" smtClean="0">
                <a:solidFill>
                  <a:schemeClr val="tx1"/>
                </a:solidFill>
              </a:rPr>
              <a:t> </a:t>
            </a:r>
            <a:r>
              <a:rPr lang="it-IT" dirty="0" err="1" smtClean="0">
                <a:solidFill>
                  <a:schemeClr val="tx1"/>
                </a:solidFill>
              </a:rPr>
              <a:t>elements</a:t>
            </a:r>
            <a:r>
              <a:rPr lang="it-IT" dirty="0" smtClean="0">
                <a:solidFill>
                  <a:schemeClr val="tx1"/>
                </a:solidFill>
              </a:rPr>
              <a:t> of the User Interface</a:t>
            </a:r>
          </a:p>
          <a:p>
            <a:pPr lvl="2"/>
            <a:r>
              <a:rPr lang="it-IT" dirty="0" err="1" smtClean="0">
                <a:solidFill>
                  <a:schemeClr val="tx1"/>
                </a:solidFill>
              </a:rPr>
              <a:t>Is</a:t>
            </a:r>
            <a:r>
              <a:rPr lang="it-IT" dirty="0" smtClean="0">
                <a:solidFill>
                  <a:schemeClr val="tx1"/>
                </a:solidFill>
              </a:rPr>
              <a:t> </a:t>
            </a:r>
            <a:r>
              <a:rPr lang="it-IT" dirty="0" err="1" smtClean="0">
                <a:solidFill>
                  <a:schemeClr val="tx1"/>
                </a:solidFill>
              </a:rPr>
              <a:t>generated</a:t>
            </a:r>
            <a:r>
              <a:rPr lang="it-IT" dirty="0" smtClean="0">
                <a:solidFill>
                  <a:schemeClr val="tx1"/>
                </a:solidFill>
              </a:rPr>
              <a:t> from a </a:t>
            </a:r>
            <a:r>
              <a:rPr lang="it-IT" dirty="0" err="1" smtClean="0">
                <a:solidFill>
                  <a:schemeClr val="tx1"/>
                </a:solidFill>
              </a:rPr>
              <a:t>Template</a:t>
            </a:r>
            <a:endParaRPr lang="it-IT" dirty="0" smtClean="0">
              <a:solidFill>
                <a:schemeClr val="tx1"/>
              </a:solidFill>
            </a:endParaRPr>
          </a:p>
          <a:p>
            <a:pPr lvl="2"/>
            <a:r>
              <a:rPr lang="it-IT" dirty="0" err="1" smtClean="0">
                <a:solidFill>
                  <a:schemeClr val="tx1"/>
                </a:solidFill>
              </a:rPr>
              <a:t>One</a:t>
            </a:r>
            <a:r>
              <a:rPr lang="it-IT" dirty="0" smtClean="0">
                <a:solidFill>
                  <a:schemeClr val="tx1"/>
                </a:solidFill>
              </a:rPr>
              <a:t> model </a:t>
            </a:r>
            <a:r>
              <a:rPr lang="it-IT" dirty="0" err="1" smtClean="0">
                <a:solidFill>
                  <a:schemeClr val="tx1"/>
                </a:solidFill>
              </a:rPr>
              <a:t>might</a:t>
            </a:r>
            <a:r>
              <a:rPr lang="it-IT" dirty="0" smtClean="0">
                <a:solidFill>
                  <a:schemeClr val="tx1"/>
                </a:solidFill>
              </a:rPr>
              <a:t> </a:t>
            </a:r>
            <a:r>
              <a:rPr lang="it-IT" dirty="0" err="1" smtClean="0">
                <a:solidFill>
                  <a:schemeClr val="tx1"/>
                </a:solidFill>
              </a:rPr>
              <a:t>have</a:t>
            </a:r>
            <a:r>
              <a:rPr lang="it-IT" dirty="0" smtClean="0">
                <a:solidFill>
                  <a:schemeClr val="tx1"/>
                </a:solidFill>
              </a:rPr>
              <a:t> multiple </a:t>
            </a:r>
            <a:r>
              <a:rPr lang="it-IT" dirty="0" err="1" smtClean="0">
                <a:solidFill>
                  <a:schemeClr val="tx1"/>
                </a:solidFill>
              </a:rPr>
              <a:t>views</a:t>
            </a:r>
            <a:endParaRPr lang="it-IT" dirty="0" smtClean="0">
              <a:solidFill>
                <a:schemeClr val="tx1"/>
              </a:solidFill>
            </a:endParaRPr>
          </a:p>
          <a:p>
            <a:pPr lvl="1"/>
            <a:r>
              <a:rPr lang="it-IT" dirty="0" smtClean="0">
                <a:solidFill>
                  <a:schemeClr val="tx1"/>
                </a:solidFill>
              </a:rPr>
              <a:t>User input (Controller)</a:t>
            </a:r>
          </a:p>
          <a:p>
            <a:pPr lvl="2"/>
            <a:r>
              <a:rPr lang="it-IT" dirty="0" err="1" smtClean="0">
                <a:solidFill>
                  <a:schemeClr val="tx1"/>
                </a:solidFill>
              </a:rPr>
              <a:t>Glue</a:t>
            </a:r>
            <a:r>
              <a:rPr lang="it-IT" dirty="0" smtClean="0">
                <a:solidFill>
                  <a:schemeClr val="tx1"/>
                </a:solidFill>
              </a:rPr>
              <a:t> </a:t>
            </a:r>
            <a:r>
              <a:rPr lang="it-IT" dirty="0" err="1" smtClean="0">
                <a:solidFill>
                  <a:schemeClr val="tx1"/>
                </a:solidFill>
              </a:rPr>
              <a:t>between</a:t>
            </a:r>
            <a:r>
              <a:rPr lang="it-IT" dirty="0" smtClean="0">
                <a:solidFill>
                  <a:schemeClr val="tx1"/>
                </a:solidFill>
              </a:rPr>
              <a:t> model and </a:t>
            </a:r>
            <a:r>
              <a:rPr lang="it-IT" dirty="0" err="1" smtClean="0">
                <a:solidFill>
                  <a:schemeClr val="tx1"/>
                </a:solidFill>
              </a:rPr>
              <a:t>view</a:t>
            </a:r>
            <a:endParaRPr lang="it-IT" dirty="0" smtClean="0">
              <a:solidFill>
                <a:schemeClr val="tx1"/>
              </a:solidFill>
            </a:endParaRPr>
          </a:p>
          <a:p>
            <a:pPr lvl="2"/>
            <a:r>
              <a:rPr lang="it-IT" dirty="0" err="1" smtClean="0">
                <a:solidFill>
                  <a:schemeClr val="tx1"/>
                </a:solidFill>
              </a:rPr>
              <a:t>Handles</a:t>
            </a:r>
            <a:r>
              <a:rPr lang="it-IT" dirty="0" smtClean="0">
                <a:solidFill>
                  <a:schemeClr val="tx1"/>
                </a:solidFill>
              </a:rPr>
              <a:t> </a:t>
            </a:r>
            <a:r>
              <a:rPr lang="it-IT" dirty="0" err="1" smtClean="0">
                <a:solidFill>
                  <a:schemeClr val="tx1"/>
                </a:solidFill>
              </a:rPr>
              <a:t>user</a:t>
            </a:r>
            <a:r>
              <a:rPr lang="it-IT" dirty="0" smtClean="0">
                <a:solidFill>
                  <a:schemeClr val="tx1"/>
                </a:solidFill>
              </a:rPr>
              <a:t> </a:t>
            </a:r>
            <a:r>
              <a:rPr lang="it-IT" dirty="0" err="1" smtClean="0">
                <a:solidFill>
                  <a:schemeClr val="tx1"/>
                </a:solidFill>
              </a:rPr>
              <a:t>interactions</a:t>
            </a:r>
            <a:endParaRPr lang="it-IT" dirty="0" smtClean="0">
              <a:solidFill>
                <a:schemeClr val="tx1"/>
              </a:solidFill>
            </a:endParaRPr>
          </a:p>
          <a:p>
            <a:pPr lvl="2"/>
            <a:r>
              <a:rPr lang="it-IT" dirty="0" err="1" smtClean="0">
                <a:solidFill>
                  <a:schemeClr val="tx1"/>
                </a:solidFill>
              </a:rPr>
              <a:t>Might</a:t>
            </a:r>
            <a:r>
              <a:rPr lang="it-IT" dirty="0" smtClean="0">
                <a:solidFill>
                  <a:schemeClr val="tx1"/>
                </a:solidFill>
              </a:rPr>
              <a:t> </a:t>
            </a:r>
            <a:r>
              <a:rPr lang="it-IT" dirty="0" err="1" smtClean="0">
                <a:solidFill>
                  <a:schemeClr val="tx1"/>
                </a:solidFill>
              </a:rPr>
              <a:t>perform</a:t>
            </a:r>
            <a:r>
              <a:rPr lang="it-IT" dirty="0" smtClean="0">
                <a:solidFill>
                  <a:schemeClr val="tx1"/>
                </a:solidFill>
              </a:rPr>
              <a:t> business </a:t>
            </a:r>
            <a:r>
              <a:rPr lang="it-IT" dirty="0" err="1" smtClean="0">
                <a:solidFill>
                  <a:schemeClr val="tx1"/>
                </a:solidFill>
              </a:rPr>
              <a:t>logic</a:t>
            </a:r>
            <a:r>
              <a:rPr lang="it-IT" dirty="0" smtClean="0">
                <a:solidFill>
                  <a:schemeClr val="tx1"/>
                </a:solidFill>
              </a:rPr>
              <a:t> </a:t>
            </a:r>
            <a:r>
              <a:rPr lang="it-IT" dirty="0" err="1" smtClean="0">
                <a:solidFill>
                  <a:schemeClr val="tx1"/>
                </a:solidFill>
              </a:rPr>
              <a:t>role</a:t>
            </a:r>
            <a:endParaRPr lang="it-IT" dirty="0" smtClean="0">
              <a:solidFill>
                <a:schemeClr val="tx1"/>
              </a:solidFill>
            </a:endParaRPr>
          </a:p>
          <a:p>
            <a:pPr lvl="2"/>
            <a:r>
              <a:rPr lang="it-IT" i="1" dirty="0" smtClean="0">
                <a:solidFill>
                  <a:schemeClr val="tx1"/>
                </a:solidFill>
              </a:rPr>
              <a:t>Note: the </a:t>
            </a:r>
            <a:r>
              <a:rPr lang="it-IT" i="1" dirty="0" err="1" smtClean="0">
                <a:solidFill>
                  <a:schemeClr val="tx1"/>
                </a:solidFill>
              </a:rPr>
              <a:t>role</a:t>
            </a:r>
            <a:r>
              <a:rPr lang="it-IT" i="1" dirty="0" smtClean="0">
                <a:solidFill>
                  <a:schemeClr val="tx1"/>
                </a:solidFill>
              </a:rPr>
              <a:t> of controller </a:t>
            </a:r>
            <a:r>
              <a:rPr lang="it-IT" i="1" dirty="0" err="1" smtClean="0">
                <a:solidFill>
                  <a:schemeClr val="tx1"/>
                </a:solidFill>
              </a:rPr>
              <a:t>greatly</a:t>
            </a:r>
            <a:r>
              <a:rPr lang="it-IT" i="1" dirty="0" smtClean="0">
                <a:solidFill>
                  <a:schemeClr val="tx1"/>
                </a:solidFill>
              </a:rPr>
              <a:t> </a:t>
            </a:r>
            <a:r>
              <a:rPr lang="it-IT" i="1" dirty="0" err="1" smtClean="0">
                <a:solidFill>
                  <a:schemeClr val="tx1"/>
                </a:solidFill>
              </a:rPr>
              <a:t>varies</a:t>
            </a:r>
            <a:r>
              <a:rPr lang="it-IT" i="1" dirty="0" smtClean="0">
                <a:solidFill>
                  <a:schemeClr val="tx1"/>
                </a:solidFill>
              </a:rPr>
              <a:t> in </a:t>
            </a:r>
            <a:r>
              <a:rPr lang="it-IT" i="1" dirty="0" err="1" smtClean="0">
                <a:solidFill>
                  <a:schemeClr val="tx1"/>
                </a:solidFill>
              </a:rPr>
              <a:t>frameworks</a:t>
            </a:r>
            <a:endParaRPr lang="en-US" i="1" dirty="0" smtClean="0">
              <a:solidFill>
                <a:schemeClr val="tx1"/>
              </a:solidFill>
            </a:endParaRPr>
          </a:p>
          <a:p>
            <a:endParaRPr lang="it-IT" dirty="0" smtClean="0">
              <a:solidFill>
                <a:schemeClr val="tx1"/>
              </a:solidFill>
            </a:endParaRPr>
          </a:p>
          <a:p>
            <a:pPr lvl="1"/>
            <a:endParaRPr lang="en-GB" dirty="0">
              <a:solidFill>
                <a:schemeClr val="tx1"/>
              </a:solidFill>
            </a:endParaRPr>
          </a:p>
        </p:txBody>
      </p:sp>
      <p:pic>
        <p:nvPicPr>
          <p:cNvPr id="7" name="Picture 2" descr="mv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175" y="3391436"/>
            <a:ext cx="2532825" cy="194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142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JS MVC frameworks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11</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solidFill>
                  <a:schemeClr val="tx1"/>
                </a:solidFill>
              </a:rPr>
              <a:t>Major </a:t>
            </a:r>
            <a:r>
              <a:rPr lang="it-IT" dirty="0" err="1" smtClean="0">
                <a:solidFill>
                  <a:schemeClr val="tx1"/>
                </a:solidFill>
              </a:rPr>
              <a:t>players</a:t>
            </a:r>
            <a:r>
              <a:rPr lang="it-IT" dirty="0" smtClean="0">
                <a:solidFill>
                  <a:schemeClr val="tx1"/>
                </a:solidFill>
              </a:rPr>
              <a:t> (</a:t>
            </a:r>
            <a:r>
              <a:rPr lang="it-IT" dirty="0" err="1" smtClean="0">
                <a:solidFill>
                  <a:schemeClr val="tx1"/>
                </a:solidFill>
              </a:rPr>
              <a:t>mainly</a:t>
            </a:r>
            <a:r>
              <a:rPr lang="it-IT" dirty="0" smtClean="0">
                <a:solidFill>
                  <a:schemeClr val="tx1"/>
                </a:solidFill>
              </a:rPr>
              <a:t> MV*)</a:t>
            </a:r>
          </a:p>
          <a:p>
            <a:pPr lvl="1"/>
            <a:r>
              <a:rPr lang="it-IT" dirty="0" err="1" smtClean="0">
                <a:solidFill>
                  <a:schemeClr val="tx1"/>
                </a:solidFill>
              </a:rPr>
              <a:t>AngularJS</a:t>
            </a:r>
            <a:endParaRPr lang="it-IT" dirty="0" smtClean="0">
              <a:solidFill>
                <a:schemeClr val="tx1"/>
              </a:solidFill>
            </a:endParaRPr>
          </a:p>
          <a:p>
            <a:pPr lvl="1"/>
            <a:r>
              <a:rPr lang="it-IT" dirty="0" err="1" smtClean="0">
                <a:solidFill>
                  <a:schemeClr val="tx1"/>
                </a:solidFill>
              </a:rPr>
              <a:t>Backbone</a:t>
            </a:r>
            <a:r>
              <a:rPr lang="it-IT" dirty="0" smtClean="0">
                <a:solidFill>
                  <a:schemeClr val="tx1"/>
                </a:solidFill>
              </a:rPr>
              <a:t> </a:t>
            </a:r>
          </a:p>
          <a:p>
            <a:pPr lvl="1"/>
            <a:r>
              <a:rPr lang="it-IT" dirty="0" err="1" smtClean="0">
                <a:solidFill>
                  <a:schemeClr val="tx1"/>
                </a:solidFill>
              </a:rPr>
              <a:t>Ember</a:t>
            </a:r>
            <a:endParaRPr lang="it-IT" dirty="0" smtClean="0">
              <a:solidFill>
                <a:schemeClr val="tx1"/>
              </a:solidFill>
            </a:endParaRPr>
          </a:p>
          <a:p>
            <a:pPr lvl="1"/>
            <a:r>
              <a:rPr lang="it-IT" dirty="0" err="1" smtClean="0">
                <a:solidFill>
                  <a:schemeClr val="tx1"/>
                </a:solidFill>
              </a:rPr>
              <a:t>Dojo</a:t>
            </a:r>
            <a:endParaRPr lang="it-IT" dirty="0" smtClean="0">
              <a:solidFill>
                <a:schemeClr val="tx1"/>
              </a:solidFill>
            </a:endParaRPr>
          </a:p>
          <a:p>
            <a:pPr lvl="1"/>
            <a:r>
              <a:rPr lang="it-IT" dirty="0" err="1" smtClean="0">
                <a:solidFill>
                  <a:schemeClr val="tx1"/>
                </a:solidFill>
              </a:rPr>
              <a:t>JavascriptMVC</a:t>
            </a:r>
            <a:endParaRPr lang="it-IT" dirty="0" smtClean="0">
              <a:solidFill>
                <a:schemeClr val="tx1"/>
              </a:solidFill>
            </a:endParaRPr>
          </a:p>
          <a:p>
            <a:pPr lvl="1"/>
            <a:r>
              <a:rPr lang="it-IT" dirty="0" smtClean="0">
                <a:solidFill>
                  <a:schemeClr val="tx1"/>
                </a:solidFill>
              </a:rPr>
              <a:t>Knockout</a:t>
            </a:r>
          </a:p>
          <a:p>
            <a:pPr lvl="1"/>
            <a:endParaRPr lang="it-IT" dirty="0">
              <a:solidFill>
                <a:schemeClr val="tx1"/>
              </a:solidFill>
            </a:endParaRPr>
          </a:p>
          <a:p>
            <a:pPr lvl="1"/>
            <a:r>
              <a:rPr lang="it-IT" dirty="0" smtClean="0">
                <a:solidFill>
                  <a:schemeClr val="tx1"/>
                </a:solidFill>
              </a:rPr>
              <a:t>Note: MVC </a:t>
            </a:r>
            <a:r>
              <a:rPr lang="it-IT" dirty="0" err="1" smtClean="0">
                <a:solidFill>
                  <a:schemeClr val="tx1"/>
                </a:solidFill>
              </a:rPr>
              <a:t>comes</a:t>
            </a:r>
            <a:r>
              <a:rPr lang="it-IT" dirty="0" smtClean="0">
                <a:solidFill>
                  <a:schemeClr val="tx1"/>
                </a:solidFill>
              </a:rPr>
              <a:t> from server side </a:t>
            </a:r>
            <a:r>
              <a:rPr lang="it-IT" dirty="0" err="1" smtClean="0">
                <a:solidFill>
                  <a:schemeClr val="tx1"/>
                </a:solidFill>
              </a:rPr>
              <a:t>architecture</a:t>
            </a:r>
            <a:r>
              <a:rPr lang="it-IT" dirty="0" smtClean="0">
                <a:solidFill>
                  <a:schemeClr val="tx1"/>
                </a:solidFill>
              </a:rPr>
              <a:t>, </a:t>
            </a:r>
            <a:r>
              <a:rPr lang="it-IT" dirty="0" err="1" smtClean="0">
                <a:solidFill>
                  <a:schemeClr val="tx1"/>
                </a:solidFill>
              </a:rPr>
              <a:t>when</a:t>
            </a:r>
            <a:r>
              <a:rPr lang="it-IT" dirty="0" smtClean="0">
                <a:solidFill>
                  <a:schemeClr val="tx1"/>
                </a:solidFill>
              </a:rPr>
              <a:t> </a:t>
            </a:r>
            <a:r>
              <a:rPr lang="it-IT" dirty="0" err="1" smtClean="0">
                <a:solidFill>
                  <a:schemeClr val="tx1"/>
                </a:solidFill>
              </a:rPr>
              <a:t>ported</a:t>
            </a:r>
            <a:r>
              <a:rPr lang="it-IT" dirty="0" smtClean="0">
                <a:solidFill>
                  <a:schemeClr val="tx1"/>
                </a:solidFill>
              </a:rPr>
              <a:t> to client side with </a:t>
            </a:r>
            <a:r>
              <a:rPr lang="it-IT" dirty="0" err="1" smtClean="0">
                <a:solidFill>
                  <a:schemeClr val="tx1"/>
                </a:solidFill>
              </a:rPr>
              <a:t>user</a:t>
            </a:r>
            <a:r>
              <a:rPr lang="it-IT" dirty="0" smtClean="0">
                <a:solidFill>
                  <a:schemeClr val="tx1"/>
                </a:solidFill>
              </a:rPr>
              <a:t> </a:t>
            </a:r>
            <a:r>
              <a:rPr lang="it-IT" dirty="0" err="1" smtClean="0">
                <a:solidFill>
                  <a:schemeClr val="tx1"/>
                </a:solidFill>
              </a:rPr>
              <a:t>interaction</a:t>
            </a:r>
            <a:r>
              <a:rPr lang="it-IT" dirty="0" smtClean="0">
                <a:solidFill>
                  <a:schemeClr val="tx1"/>
                </a:solidFill>
              </a:rPr>
              <a:t> the </a:t>
            </a:r>
            <a:r>
              <a:rPr lang="it-IT" i="1" dirty="0" smtClean="0">
                <a:solidFill>
                  <a:schemeClr val="tx1"/>
                </a:solidFill>
              </a:rPr>
              <a:t>controller</a:t>
            </a:r>
            <a:r>
              <a:rPr lang="it-IT" dirty="0" smtClean="0">
                <a:solidFill>
                  <a:schemeClr val="tx1"/>
                </a:solidFill>
              </a:rPr>
              <a:t> </a:t>
            </a:r>
            <a:r>
              <a:rPr lang="it-IT" dirty="0" err="1" smtClean="0">
                <a:solidFill>
                  <a:schemeClr val="tx1"/>
                </a:solidFill>
              </a:rPr>
              <a:t>element</a:t>
            </a:r>
            <a:r>
              <a:rPr lang="it-IT" dirty="0" smtClean="0">
                <a:solidFill>
                  <a:schemeClr val="tx1"/>
                </a:solidFill>
              </a:rPr>
              <a:t> </a:t>
            </a:r>
            <a:r>
              <a:rPr lang="it-IT" dirty="0" err="1" smtClean="0">
                <a:solidFill>
                  <a:schemeClr val="tx1"/>
                </a:solidFill>
              </a:rPr>
              <a:t>needs</a:t>
            </a:r>
            <a:r>
              <a:rPr lang="it-IT" dirty="0" smtClean="0">
                <a:solidFill>
                  <a:schemeClr val="tx1"/>
                </a:solidFill>
              </a:rPr>
              <a:t> to be </a:t>
            </a:r>
            <a:r>
              <a:rPr lang="it-IT" dirty="0" err="1" smtClean="0">
                <a:solidFill>
                  <a:schemeClr val="tx1"/>
                </a:solidFill>
              </a:rPr>
              <a:t>adapted</a:t>
            </a:r>
            <a:r>
              <a:rPr lang="it-IT" dirty="0" smtClean="0">
                <a:solidFill>
                  <a:schemeClr val="tx1"/>
                </a:solidFill>
              </a:rPr>
              <a:t>.</a:t>
            </a:r>
            <a:endParaRPr lang="en-US" dirty="0" smtClean="0">
              <a:solidFill>
                <a:schemeClr val="tx1"/>
              </a:solidFill>
            </a:endParaRPr>
          </a:p>
          <a:p>
            <a:endParaRPr lang="it-IT" dirty="0" smtClean="0">
              <a:solidFill>
                <a:schemeClr val="tx1"/>
              </a:solidFill>
            </a:endParaRPr>
          </a:p>
          <a:p>
            <a:pPr lvl="1"/>
            <a:endParaRPr lang="en-GB" dirty="0">
              <a:solidFill>
                <a:schemeClr val="tx1"/>
              </a:solidFill>
            </a:endParaRPr>
          </a:p>
        </p:txBody>
      </p:sp>
    </p:spTree>
    <p:extLst>
      <p:ext uri="{BB962C8B-B14F-4D97-AF65-F5344CB8AC3E}">
        <p14:creationId xmlns:p14="http://schemas.microsoft.com/office/powerpoint/2010/main" val="1650283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vv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496096"/>
            <a:ext cx="1741535" cy="4303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JS MVVM</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12</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a:t>
            </a:r>
            <a:r>
              <a:rPr lang="it-IT" sz="1200" dirty="0" smtClean="0">
                <a:solidFill>
                  <a:srgbClr val="000000"/>
                </a:solidFill>
                <a:latin typeface="Arial" pitchFamily="34"/>
                <a:ea typeface="DejaVu LGC Sans" pitchFamily="2"/>
                <a:cs typeface="DejaVu LGC Sans" pitchFamily="2"/>
              </a:rPr>
              <a:t>www.codeproject.com/Articles/100175/Model-View-ViewModel-MVVM-Explained</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solidFill>
                  <a:schemeClr val="tx1"/>
                </a:solidFill>
              </a:rPr>
              <a:t>Model </a:t>
            </a:r>
            <a:r>
              <a:rPr lang="it-IT" dirty="0" err="1" smtClean="0">
                <a:solidFill>
                  <a:schemeClr val="tx1"/>
                </a:solidFill>
              </a:rPr>
              <a:t>View</a:t>
            </a:r>
            <a:r>
              <a:rPr lang="it-IT" dirty="0" smtClean="0">
                <a:solidFill>
                  <a:schemeClr val="tx1"/>
                </a:solidFill>
              </a:rPr>
              <a:t> </a:t>
            </a:r>
            <a:r>
              <a:rPr lang="it-IT" dirty="0" err="1" smtClean="0">
                <a:solidFill>
                  <a:schemeClr val="tx1"/>
                </a:solidFill>
              </a:rPr>
              <a:t>View</a:t>
            </a:r>
            <a:r>
              <a:rPr lang="it-IT" dirty="0" smtClean="0">
                <a:solidFill>
                  <a:schemeClr val="tx1"/>
                </a:solidFill>
              </a:rPr>
              <a:t>-Model</a:t>
            </a:r>
          </a:p>
          <a:p>
            <a:pPr marL="568325" lvl="1" indent="-277813"/>
            <a:r>
              <a:rPr lang="it-IT" dirty="0" smtClean="0">
                <a:solidFill>
                  <a:schemeClr val="tx1"/>
                </a:solidFill>
              </a:rPr>
              <a:t>Separate design (</a:t>
            </a:r>
            <a:r>
              <a:rPr lang="it-IT" dirty="0" err="1" smtClean="0">
                <a:solidFill>
                  <a:schemeClr val="tx1"/>
                </a:solidFill>
              </a:rPr>
              <a:t>presentation</a:t>
            </a:r>
            <a:r>
              <a:rPr lang="it-IT" dirty="0" smtClean="0">
                <a:solidFill>
                  <a:schemeClr val="tx1"/>
                </a:solidFill>
              </a:rPr>
              <a:t>) work and </a:t>
            </a:r>
            <a:br>
              <a:rPr lang="it-IT" dirty="0" smtClean="0">
                <a:solidFill>
                  <a:schemeClr val="tx1"/>
                </a:solidFill>
              </a:rPr>
            </a:br>
            <a:r>
              <a:rPr lang="it-IT" dirty="0" err="1" smtClean="0">
                <a:solidFill>
                  <a:schemeClr val="tx1"/>
                </a:solidFill>
              </a:rPr>
              <a:t>development</a:t>
            </a:r>
            <a:r>
              <a:rPr lang="it-IT" dirty="0" smtClean="0">
                <a:solidFill>
                  <a:schemeClr val="tx1"/>
                </a:solidFill>
              </a:rPr>
              <a:t> work: </a:t>
            </a:r>
            <a:r>
              <a:rPr lang="it-IT" dirty="0" err="1" smtClean="0">
                <a:solidFill>
                  <a:schemeClr val="tx1"/>
                </a:solidFill>
              </a:rPr>
              <a:t>reusable</a:t>
            </a:r>
            <a:r>
              <a:rPr lang="it-IT" dirty="0" smtClean="0">
                <a:solidFill>
                  <a:schemeClr val="tx1"/>
                </a:solidFill>
              </a:rPr>
              <a:t> </a:t>
            </a:r>
            <a:r>
              <a:rPr lang="it-IT" dirty="0" err="1" smtClean="0">
                <a:solidFill>
                  <a:schemeClr val="tx1"/>
                </a:solidFill>
              </a:rPr>
              <a:t>components</a:t>
            </a:r>
            <a:r>
              <a:rPr lang="it-IT" dirty="0" smtClean="0">
                <a:solidFill>
                  <a:schemeClr val="tx1"/>
                </a:solidFill>
              </a:rPr>
              <a:t> , </a:t>
            </a:r>
            <a:br>
              <a:rPr lang="it-IT" dirty="0" smtClean="0">
                <a:solidFill>
                  <a:schemeClr val="tx1"/>
                </a:solidFill>
              </a:rPr>
            </a:br>
            <a:r>
              <a:rPr lang="it-IT" dirty="0" smtClean="0">
                <a:solidFill>
                  <a:schemeClr val="tx1"/>
                </a:solidFill>
              </a:rPr>
              <a:t>multiple </a:t>
            </a:r>
            <a:r>
              <a:rPr lang="it-IT" dirty="0" err="1" smtClean="0">
                <a:solidFill>
                  <a:schemeClr val="tx1"/>
                </a:solidFill>
              </a:rPr>
              <a:t>views</a:t>
            </a:r>
            <a:r>
              <a:rPr lang="it-IT" dirty="0" smtClean="0">
                <a:solidFill>
                  <a:schemeClr val="tx1"/>
                </a:solidFill>
              </a:rPr>
              <a:t> for the </a:t>
            </a:r>
            <a:r>
              <a:rPr lang="it-IT" dirty="0" err="1" smtClean="0">
                <a:solidFill>
                  <a:schemeClr val="tx1"/>
                </a:solidFill>
              </a:rPr>
              <a:t>same</a:t>
            </a:r>
            <a:r>
              <a:rPr lang="it-IT" dirty="0" smtClean="0">
                <a:solidFill>
                  <a:schemeClr val="tx1"/>
                </a:solidFill>
              </a:rPr>
              <a:t> model/controller</a:t>
            </a:r>
          </a:p>
          <a:p>
            <a:pPr marL="568325" lvl="1" indent="-277813"/>
            <a:r>
              <a:rPr lang="it-IT" dirty="0" smtClean="0">
                <a:solidFill>
                  <a:schemeClr val="tx1"/>
                </a:solidFill>
              </a:rPr>
              <a:t>Here the </a:t>
            </a:r>
            <a:r>
              <a:rPr lang="it-IT" dirty="0" err="1" smtClean="0">
                <a:solidFill>
                  <a:schemeClr val="tx1"/>
                </a:solidFill>
              </a:rPr>
              <a:t>view</a:t>
            </a:r>
            <a:r>
              <a:rPr lang="it-IT" dirty="0" smtClean="0">
                <a:solidFill>
                  <a:schemeClr val="tx1"/>
                </a:solidFill>
              </a:rPr>
              <a:t> </a:t>
            </a:r>
            <a:r>
              <a:rPr lang="it-IT" dirty="0" err="1" smtClean="0">
                <a:solidFill>
                  <a:schemeClr val="tx1"/>
                </a:solidFill>
              </a:rPr>
              <a:t>is</a:t>
            </a:r>
            <a:r>
              <a:rPr lang="it-IT" dirty="0" smtClean="0">
                <a:solidFill>
                  <a:schemeClr val="tx1"/>
                </a:solidFill>
              </a:rPr>
              <a:t> </a:t>
            </a:r>
            <a:r>
              <a:rPr lang="it-IT" dirty="0" err="1" smtClean="0">
                <a:solidFill>
                  <a:schemeClr val="tx1"/>
                </a:solidFill>
              </a:rPr>
              <a:t>active</a:t>
            </a:r>
            <a:r>
              <a:rPr lang="it-IT" dirty="0" smtClean="0">
                <a:solidFill>
                  <a:schemeClr val="tx1"/>
                </a:solidFill>
              </a:rPr>
              <a:t>, </a:t>
            </a:r>
            <a:r>
              <a:rPr lang="it-IT" dirty="0" err="1" smtClean="0">
                <a:solidFill>
                  <a:schemeClr val="tx1"/>
                </a:solidFill>
              </a:rPr>
              <a:t>contains</a:t>
            </a:r>
            <a:r>
              <a:rPr lang="it-IT" dirty="0" smtClean="0">
                <a:solidFill>
                  <a:schemeClr val="tx1"/>
                </a:solidFill>
              </a:rPr>
              <a:t>:</a:t>
            </a:r>
          </a:p>
          <a:p>
            <a:pPr marL="911225" lvl="2">
              <a:tabLst>
                <a:tab pos="203200" algn="l"/>
                <a:tab pos="652463" algn="l"/>
                <a:tab pos="1550988" algn="l"/>
                <a:tab pos="2000250" algn="l"/>
                <a:tab pos="2449513" algn="l"/>
                <a:tab pos="2898775" algn="l"/>
                <a:tab pos="3348038" algn="l"/>
                <a:tab pos="3797300" algn="l"/>
                <a:tab pos="4246563" algn="l"/>
                <a:tab pos="4695825" algn="l"/>
                <a:tab pos="5145088" algn="l"/>
                <a:tab pos="5594350" algn="l"/>
                <a:tab pos="6043613" algn="l"/>
                <a:tab pos="6492875" algn="l"/>
                <a:tab pos="6942138" algn="l"/>
                <a:tab pos="7391400" algn="l"/>
                <a:tab pos="7840663" algn="l"/>
                <a:tab pos="8289925" algn="l"/>
                <a:tab pos="8739188" algn="l"/>
              </a:tabLst>
            </a:pPr>
            <a:r>
              <a:rPr lang="it-IT" dirty="0" smtClean="0">
                <a:solidFill>
                  <a:schemeClr val="tx1"/>
                </a:solidFill>
              </a:rPr>
              <a:t> </a:t>
            </a:r>
            <a:r>
              <a:rPr lang="it-IT" dirty="0" err="1" smtClean="0">
                <a:solidFill>
                  <a:schemeClr val="tx1"/>
                </a:solidFill>
              </a:rPr>
              <a:t>events</a:t>
            </a:r>
            <a:r>
              <a:rPr lang="it-IT" dirty="0" smtClean="0">
                <a:solidFill>
                  <a:schemeClr val="tx1"/>
                </a:solidFill>
              </a:rPr>
              <a:t>, </a:t>
            </a:r>
            <a:r>
              <a:rPr lang="it-IT" dirty="0" err="1" smtClean="0">
                <a:solidFill>
                  <a:schemeClr val="tx1"/>
                </a:solidFill>
              </a:rPr>
              <a:t>behaviours</a:t>
            </a:r>
            <a:r>
              <a:rPr lang="it-IT" dirty="0" smtClean="0">
                <a:solidFill>
                  <a:schemeClr val="tx1"/>
                </a:solidFill>
              </a:rPr>
              <a:t>, data </a:t>
            </a:r>
            <a:r>
              <a:rPr lang="it-IT" dirty="0" err="1" smtClean="0">
                <a:solidFill>
                  <a:schemeClr val="tx1"/>
                </a:solidFill>
              </a:rPr>
              <a:t>bindings</a:t>
            </a:r>
            <a:endParaRPr lang="it-IT" dirty="0" smtClean="0">
              <a:solidFill>
                <a:schemeClr val="tx1"/>
              </a:solidFill>
            </a:endParaRPr>
          </a:p>
          <a:p>
            <a:pPr marL="568325" lvl="1" indent="-277813"/>
            <a:r>
              <a:rPr lang="it-IT" dirty="0" err="1" smtClean="0">
                <a:solidFill>
                  <a:schemeClr val="tx1"/>
                </a:solidFill>
              </a:rPr>
              <a:t>ViewModel</a:t>
            </a:r>
            <a:r>
              <a:rPr lang="it-IT" dirty="0" smtClean="0">
                <a:solidFill>
                  <a:schemeClr val="tx1"/>
                </a:solidFill>
              </a:rPr>
              <a:t> </a:t>
            </a:r>
            <a:r>
              <a:rPr lang="it-IT" dirty="0" err="1" smtClean="0">
                <a:solidFill>
                  <a:schemeClr val="tx1"/>
                </a:solidFill>
              </a:rPr>
              <a:t>as</a:t>
            </a:r>
            <a:r>
              <a:rPr lang="it-IT" dirty="0" smtClean="0">
                <a:solidFill>
                  <a:schemeClr val="tx1"/>
                </a:solidFill>
              </a:rPr>
              <a:t> a "</a:t>
            </a:r>
            <a:r>
              <a:rPr lang="it-IT" dirty="0" err="1" smtClean="0">
                <a:solidFill>
                  <a:schemeClr val="tx1"/>
                </a:solidFill>
              </a:rPr>
              <a:t>simple</a:t>
            </a:r>
            <a:r>
              <a:rPr lang="it-IT" dirty="0" smtClean="0">
                <a:solidFill>
                  <a:schemeClr val="tx1"/>
                </a:solidFill>
              </a:rPr>
              <a:t>" controller</a:t>
            </a:r>
          </a:p>
          <a:p>
            <a:pPr marL="911225" lvl="2">
              <a:tabLst>
                <a:tab pos="203200" algn="l"/>
                <a:tab pos="652463" algn="l"/>
                <a:tab pos="914400" algn="l"/>
                <a:tab pos="1550988" algn="l"/>
                <a:tab pos="2000250" algn="l"/>
                <a:tab pos="2449513" algn="l"/>
                <a:tab pos="2898775" algn="l"/>
                <a:tab pos="3348038" algn="l"/>
                <a:tab pos="3797300" algn="l"/>
                <a:tab pos="4246563" algn="l"/>
                <a:tab pos="4695825" algn="l"/>
                <a:tab pos="5145088" algn="l"/>
                <a:tab pos="5594350" algn="l"/>
                <a:tab pos="6043613" algn="l"/>
                <a:tab pos="6492875" algn="l"/>
                <a:tab pos="6942138" algn="l"/>
                <a:tab pos="7391400" algn="l"/>
                <a:tab pos="7840663" algn="l"/>
                <a:tab pos="8289925" algn="l"/>
                <a:tab pos="8739188" algn="l"/>
              </a:tabLst>
            </a:pPr>
            <a:r>
              <a:rPr lang="it-IT" dirty="0" smtClean="0">
                <a:solidFill>
                  <a:schemeClr val="tx1"/>
                </a:solidFill>
              </a:rPr>
              <a:t>Liaison </a:t>
            </a:r>
            <a:r>
              <a:rPr lang="it-IT" dirty="0" err="1" smtClean="0">
                <a:solidFill>
                  <a:schemeClr val="tx1"/>
                </a:solidFill>
              </a:rPr>
              <a:t>between</a:t>
            </a:r>
            <a:r>
              <a:rPr lang="it-IT" dirty="0" smtClean="0">
                <a:solidFill>
                  <a:schemeClr val="tx1"/>
                </a:solidFill>
              </a:rPr>
              <a:t> model and </a:t>
            </a:r>
            <a:r>
              <a:rPr lang="it-IT" dirty="0" err="1" smtClean="0">
                <a:solidFill>
                  <a:schemeClr val="tx1"/>
                </a:solidFill>
              </a:rPr>
              <a:t>view</a:t>
            </a:r>
            <a:r>
              <a:rPr lang="it-IT" dirty="0" smtClean="0">
                <a:solidFill>
                  <a:schemeClr val="tx1"/>
                </a:solidFill>
              </a:rPr>
              <a:t> (es. format </a:t>
            </a:r>
            <a:br>
              <a:rPr lang="it-IT" dirty="0" smtClean="0">
                <a:solidFill>
                  <a:schemeClr val="tx1"/>
                </a:solidFill>
              </a:rPr>
            </a:br>
            <a:r>
              <a:rPr lang="it-IT" dirty="0" smtClean="0">
                <a:solidFill>
                  <a:schemeClr val="tx1"/>
                </a:solidFill>
              </a:rPr>
              <a:t>the date in the model to be </a:t>
            </a:r>
            <a:r>
              <a:rPr lang="it-IT" dirty="0" err="1" smtClean="0">
                <a:solidFill>
                  <a:schemeClr val="tx1"/>
                </a:solidFill>
              </a:rPr>
              <a:t>shown</a:t>
            </a:r>
            <a:r>
              <a:rPr lang="it-IT" dirty="0" smtClean="0">
                <a:solidFill>
                  <a:schemeClr val="tx1"/>
                </a:solidFill>
              </a:rPr>
              <a:t> in the </a:t>
            </a:r>
            <a:r>
              <a:rPr lang="it-IT" dirty="0" err="1" smtClean="0">
                <a:solidFill>
                  <a:schemeClr val="tx1"/>
                </a:solidFill>
              </a:rPr>
              <a:t>view</a:t>
            </a:r>
            <a:r>
              <a:rPr lang="it-IT" dirty="0" smtClean="0">
                <a:solidFill>
                  <a:schemeClr val="tx1"/>
                </a:solidFill>
              </a:rPr>
              <a:t>)</a:t>
            </a:r>
          </a:p>
          <a:p>
            <a:pPr marL="911225" lvl="2">
              <a:tabLst>
                <a:tab pos="203200" algn="l"/>
                <a:tab pos="652463" algn="l"/>
                <a:tab pos="914400" algn="l"/>
                <a:tab pos="1550988" algn="l"/>
                <a:tab pos="2000250" algn="l"/>
                <a:tab pos="2449513" algn="l"/>
                <a:tab pos="2898775" algn="l"/>
                <a:tab pos="3348038" algn="l"/>
                <a:tab pos="3797300" algn="l"/>
                <a:tab pos="4246563" algn="l"/>
                <a:tab pos="4695825" algn="l"/>
                <a:tab pos="5145088" algn="l"/>
                <a:tab pos="5594350" algn="l"/>
                <a:tab pos="6043613" algn="l"/>
                <a:tab pos="6492875" algn="l"/>
                <a:tab pos="6942138" algn="l"/>
                <a:tab pos="7391400" algn="l"/>
                <a:tab pos="7840663" algn="l"/>
                <a:tab pos="8289925" algn="l"/>
                <a:tab pos="8739188" algn="l"/>
              </a:tabLst>
            </a:pPr>
            <a:r>
              <a:rPr lang="it-IT" dirty="0" err="1" smtClean="0">
                <a:solidFill>
                  <a:schemeClr val="tx1"/>
                </a:solidFill>
              </a:rPr>
              <a:t>Helps</a:t>
            </a:r>
            <a:r>
              <a:rPr lang="it-IT" dirty="0" smtClean="0">
                <a:solidFill>
                  <a:schemeClr val="tx1"/>
                </a:solidFill>
              </a:rPr>
              <a:t> </a:t>
            </a:r>
            <a:r>
              <a:rPr lang="it-IT" dirty="0" err="1" smtClean="0">
                <a:solidFill>
                  <a:schemeClr val="tx1"/>
                </a:solidFill>
              </a:rPr>
              <a:t>maintaining</a:t>
            </a:r>
            <a:r>
              <a:rPr lang="it-IT" dirty="0" smtClean="0">
                <a:solidFill>
                  <a:schemeClr val="tx1"/>
                </a:solidFill>
              </a:rPr>
              <a:t> the state of the </a:t>
            </a:r>
            <a:r>
              <a:rPr lang="it-IT" dirty="0" err="1" smtClean="0">
                <a:solidFill>
                  <a:schemeClr val="tx1"/>
                </a:solidFill>
              </a:rPr>
              <a:t>view</a:t>
            </a:r>
            <a:endParaRPr lang="it-IT" dirty="0" smtClean="0">
              <a:solidFill>
                <a:schemeClr val="tx1"/>
              </a:solidFill>
            </a:endParaRPr>
          </a:p>
          <a:p>
            <a:pPr marL="911225" lvl="2">
              <a:tabLst>
                <a:tab pos="203200" algn="l"/>
                <a:tab pos="652463" algn="l"/>
                <a:tab pos="914400" algn="l"/>
                <a:tab pos="1550988" algn="l"/>
                <a:tab pos="2000250" algn="l"/>
                <a:tab pos="2449513" algn="l"/>
                <a:tab pos="2898775" algn="l"/>
                <a:tab pos="3348038" algn="l"/>
                <a:tab pos="3797300" algn="l"/>
                <a:tab pos="4246563" algn="l"/>
                <a:tab pos="4695825" algn="l"/>
                <a:tab pos="5145088" algn="l"/>
                <a:tab pos="5594350" algn="l"/>
                <a:tab pos="6043613" algn="l"/>
                <a:tab pos="6492875" algn="l"/>
                <a:tab pos="6942138" algn="l"/>
                <a:tab pos="7391400" algn="l"/>
                <a:tab pos="7840663" algn="l"/>
                <a:tab pos="8289925" algn="l"/>
                <a:tab pos="8739188" algn="l"/>
              </a:tabLst>
            </a:pPr>
            <a:r>
              <a:rPr lang="it-IT" dirty="0" err="1" smtClean="0">
                <a:solidFill>
                  <a:schemeClr val="tx1"/>
                </a:solidFill>
              </a:rPr>
              <a:t>Manipulate</a:t>
            </a:r>
            <a:r>
              <a:rPr lang="it-IT" dirty="0" smtClean="0">
                <a:solidFill>
                  <a:schemeClr val="tx1"/>
                </a:solidFill>
              </a:rPr>
              <a:t> the model </a:t>
            </a:r>
            <a:r>
              <a:rPr lang="it-IT" dirty="0" err="1" smtClean="0">
                <a:solidFill>
                  <a:schemeClr val="tx1"/>
                </a:solidFill>
              </a:rPr>
              <a:t>as</a:t>
            </a:r>
            <a:r>
              <a:rPr lang="it-IT" dirty="0" smtClean="0">
                <a:solidFill>
                  <a:schemeClr val="tx1"/>
                </a:solidFill>
              </a:rPr>
              <a:t> the </a:t>
            </a:r>
            <a:r>
              <a:rPr lang="it-IT" dirty="0" err="1" smtClean="0">
                <a:solidFill>
                  <a:schemeClr val="tx1"/>
                </a:solidFill>
              </a:rPr>
              <a:t>results</a:t>
            </a:r>
            <a:r>
              <a:rPr lang="it-IT" dirty="0" smtClean="0">
                <a:solidFill>
                  <a:schemeClr val="tx1"/>
                </a:solidFill>
              </a:rPr>
              <a:t> of </a:t>
            </a:r>
            <a:r>
              <a:rPr lang="it-IT" dirty="0" err="1" smtClean="0">
                <a:solidFill>
                  <a:schemeClr val="tx1"/>
                </a:solidFill>
              </a:rPr>
              <a:t>actions</a:t>
            </a:r>
            <a:r>
              <a:rPr lang="it-IT" dirty="0" smtClean="0">
                <a:solidFill>
                  <a:schemeClr val="tx1"/>
                </a:solidFill>
              </a:rPr>
              <a:t> </a:t>
            </a:r>
            <a:br>
              <a:rPr lang="it-IT" dirty="0" smtClean="0">
                <a:solidFill>
                  <a:schemeClr val="tx1"/>
                </a:solidFill>
              </a:rPr>
            </a:br>
            <a:r>
              <a:rPr lang="it-IT" dirty="0" smtClean="0">
                <a:solidFill>
                  <a:schemeClr val="tx1"/>
                </a:solidFill>
              </a:rPr>
              <a:t>on the </a:t>
            </a:r>
            <a:r>
              <a:rPr lang="it-IT" dirty="0" err="1" smtClean="0">
                <a:solidFill>
                  <a:schemeClr val="tx1"/>
                </a:solidFill>
              </a:rPr>
              <a:t>view</a:t>
            </a:r>
            <a:endParaRPr lang="it-IT" dirty="0" smtClean="0">
              <a:solidFill>
                <a:schemeClr val="tx1"/>
              </a:solidFill>
            </a:endParaRPr>
          </a:p>
          <a:p>
            <a:pPr marL="911225" lvl="2">
              <a:tabLst>
                <a:tab pos="203200" algn="l"/>
                <a:tab pos="652463" algn="l"/>
                <a:tab pos="914400" algn="l"/>
                <a:tab pos="1550988" algn="l"/>
                <a:tab pos="2000250" algn="l"/>
                <a:tab pos="2449513" algn="l"/>
                <a:tab pos="2898775" algn="l"/>
                <a:tab pos="3348038" algn="l"/>
                <a:tab pos="3797300" algn="l"/>
                <a:tab pos="4246563" algn="l"/>
                <a:tab pos="4695825" algn="l"/>
                <a:tab pos="5145088" algn="l"/>
                <a:tab pos="5594350" algn="l"/>
                <a:tab pos="6043613" algn="l"/>
                <a:tab pos="6492875" algn="l"/>
                <a:tab pos="6942138" algn="l"/>
                <a:tab pos="7391400" algn="l"/>
                <a:tab pos="7840663" algn="l"/>
                <a:tab pos="8289925" algn="l"/>
                <a:tab pos="8739188" algn="l"/>
              </a:tabLst>
            </a:pPr>
            <a:r>
              <a:rPr lang="it-IT" dirty="0" smtClean="0">
                <a:solidFill>
                  <a:schemeClr val="tx1"/>
                </a:solidFill>
              </a:rPr>
              <a:t>Trigger </a:t>
            </a:r>
            <a:r>
              <a:rPr lang="it-IT" dirty="0" err="1" smtClean="0">
                <a:solidFill>
                  <a:schemeClr val="tx1"/>
                </a:solidFill>
              </a:rPr>
              <a:t>events</a:t>
            </a:r>
            <a:r>
              <a:rPr lang="it-IT" dirty="0" smtClean="0">
                <a:solidFill>
                  <a:schemeClr val="tx1"/>
                </a:solidFill>
              </a:rPr>
              <a:t> in the </a:t>
            </a:r>
            <a:r>
              <a:rPr lang="it-IT" dirty="0" err="1" smtClean="0">
                <a:solidFill>
                  <a:schemeClr val="tx1"/>
                </a:solidFill>
              </a:rPr>
              <a:t>view</a:t>
            </a:r>
            <a:r>
              <a:rPr lang="it-IT" dirty="0" smtClean="0">
                <a:solidFill>
                  <a:schemeClr val="tx1"/>
                </a:solidFill>
              </a:rPr>
              <a:t> </a:t>
            </a:r>
            <a:r>
              <a:rPr lang="it-IT" dirty="0" err="1" smtClean="0">
                <a:solidFill>
                  <a:schemeClr val="tx1"/>
                </a:solidFill>
              </a:rPr>
              <a:t>itself</a:t>
            </a:r>
            <a:endParaRPr lang="it-IT" dirty="0" smtClean="0">
              <a:solidFill>
                <a:schemeClr val="tx1"/>
              </a:solidFill>
            </a:endParaRPr>
          </a:p>
          <a:p>
            <a:pPr lvl="2"/>
            <a:endParaRPr lang="it-IT" dirty="0" smtClean="0">
              <a:solidFill>
                <a:schemeClr val="tx1"/>
              </a:solidFill>
            </a:endParaRPr>
          </a:p>
          <a:p>
            <a:pPr lvl="1"/>
            <a:endParaRPr lang="en-GB" dirty="0">
              <a:solidFill>
                <a:schemeClr val="tx1"/>
              </a:solidFill>
            </a:endParaRPr>
          </a:p>
        </p:txBody>
      </p:sp>
    </p:spTree>
    <p:extLst>
      <p:ext uri="{BB962C8B-B14F-4D97-AF65-F5344CB8AC3E}">
        <p14:creationId xmlns:p14="http://schemas.microsoft.com/office/powerpoint/2010/main" val="420016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err="1" smtClean="0"/>
              <a:t>AngularJS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13</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http://en.wikipedia.org/wiki/AngularJS</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Overview</a:t>
            </a:r>
            <a:endParaRPr lang="it-IT" dirty="0" smtClean="0">
              <a:solidFill>
                <a:schemeClr val="tx1"/>
              </a:solidFill>
            </a:endParaRPr>
          </a:p>
          <a:p>
            <a:pPr marL="633413" lvl="1" indent="-277813">
              <a:tabLst>
                <a:tab pos="16033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Lst>
            </a:pPr>
            <a:r>
              <a:rPr lang="en-US" sz="1800" dirty="0"/>
              <a:t>The library reads in </a:t>
            </a:r>
            <a:r>
              <a:rPr lang="en-US" sz="1800" dirty="0">
                <a:hlinkClick r:id="rId3" tooltip="HTML"/>
              </a:rPr>
              <a:t>HTML</a:t>
            </a:r>
            <a:r>
              <a:rPr lang="en-US" sz="1800" dirty="0"/>
              <a:t> that contains additional custom </a:t>
            </a:r>
            <a:r>
              <a:rPr lang="en-US" sz="1800" dirty="0">
                <a:hlinkClick r:id="rId4" tooltip="HTML attribute"/>
              </a:rPr>
              <a:t>tag attributes</a:t>
            </a:r>
            <a:r>
              <a:rPr lang="en-US" sz="1800" dirty="0"/>
              <a:t>; </a:t>
            </a:r>
            <a:endParaRPr lang="en-US" sz="1800" dirty="0" smtClean="0"/>
          </a:p>
          <a:p>
            <a:pPr marL="633413" lvl="1" indent="-277813">
              <a:tabLst>
                <a:tab pos="16033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Lst>
            </a:pPr>
            <a:r>
              <a:rPr lang="en-US" sz="1800" dirty="0" smtClean="0"/>
              <a:t>It </a:t>
            </a:r>
            <a:r>
              <a:rPr lang="en-US" sz="1800" dirty="0"/>
              <a:t>then obeys the </a:t>
            </a:r>
            <a:r>
              <a:rPr lang="en-US" sz="1800" dirty="0">
                <a:hlinkClick r:id="rId5" invalidUrl="http:///"/>
              </a:rPr>
              <a:t>directives</a:t>
            </a:r>
            <a:r>
              <a:rPr lang="en-US" sz="1800" dirty="0">
                <a:solidFill>
                  <a:schemeClr val="tx2">
                    <a:lumMod val="60000"/>
                    <a:lumOff val="40000"/>
                  </a:schemeClr>
                </a:solidFill>
              </a:rPr>
              <a:t> </a:t>
            </a:r>
            <a:r>
              <a:rPr lang="en-US" sz="1800" dirty="0"/>
              <a:t>in those custom attributes, </a:t>
            </a:r>
            <a:r>
              <a:rPr lang="en-US" sz="1800" dirty="0" smtClean="0"/>
              <a:t>and</a:t>
            </a:r>
          </a:p>
          <a:p>
            <a:pPr marL="633413" lvl="1" indent="-277813">
              <a:tabLst>
                <a:tab pos="16033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Lst>
            </a:pPr>
            <a:r>
              <a:rPr lang="en-US" sz="1800" dirty="0" smtClean="0"/>
              <a:t>Binds </a:t>
            </a:r>
            <a:r>
              <a:rPr lang="en-US" sz="1800" dirty="0"/>
              <a:t>input or output parts of the page to a </a:t>
            </a:r>
            <a:r>
              <a:rPr lang="en-US" sz="1800" dirty="0">
                <a:hlinkClick r:id="rId6" invalidUrl="http:///"/>
              </a:rPr>
              <a:t>model </a:t>
            </a:r>
            <a:r>
              <a:rPr lang="en-US" sz="1800" dirty="0"/>
              <a:t>represented by standard JavaScript variables. </a:t>
            </a:r>
            <a:endParaRPr lang="en-US" sz="1800" dirty="0" smtClean="0"/>
          </a:p>
          <a:p>
            <a:pPr marL="633413" lvl="1" indent="-277813">
              <a:tabLst>
                <a:tab pos="16033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Lst>
            </a:pPr>
            <a:r>
              <a:rPr lang="en-US" sz="1800" dirty="0" smtClean="0"/>
              <a:t>The </a:t>
            </a:r>
            <a:r>
              <a:rPr lang="en-US" sz="1800" dirty="0"/>
              <a:t>values of those JavaScript variables can be manually set, or retrieved from static or dynamic </a:t>
            </a:r>
            <a:r>
              <a:rPr lang="en-US" sz="1800" dirty="0">
                <a:hlinkClick r:id="rId7" tooltip="JSON"/>
              </a:rPr>
              <a:t>JSON</a:t>
            </a:r>
            <a:r>
              <a:rPr lang="en-US" sz="1800" dirty="0"/>
              <a:t> resources.</a:t>
            </a:r>
            <a:endParaRPr lang="it-IT" sz="1800" dirty="0" smtClean="0">
              <a:solidFill>
                <a:schemeClr val="tx1"/>
              </a:solidFill>
            </a:endParaRPr>
          </a:p>
          <a:p>
            <a:pPr marL="633413" lvl="1" indent="-277813"/>
            <a:r>
              <a:rPr lang="en-US" sz="1800" dirty="0" smtClean="0">
                <a:solidFill>
                  <a:schemeClr val="tx1"/>
                </a:solidFill>
              </a:rPr>
              <a:t>The </a:t>
            </a:r>
            <a:r>
              <a:rPr lang="en-US" sz="1800" dirty="0">
                <a:solidFill>
                  <a:schemeClr val="tx1"/>
                </a:solidFill>
              </a:rPr>
              <a:t>framework adapts and extends traditional HTML to better serve dynamic content through</a:t>
            </a:r>
            <a:r>
              <a:rPr lang="en-US" sz="1800" dirty="0">
                <a:solidFill>
                  <a:schemeClr val="tx1"/>
                </a:solidFill>
                <a:hlinkClick r:id="rId8" invalidUrl="http:///"/>
              </a:rPr>
              <a:t> two-way data-binding </a:t>
            </a:r>
            <a:r>
              <a:rPr lang="en-US" sz="1800" dirty="0">
                <a:solidFill>
                  <a:schemeClr val="tx1"/>
                </a:solidFill>
              </a:rPr>
              <a:t>that allows for the automatic synchronization of models and </a:t>
            </a:r>
            <a:r>
              <a:rPr lang="en-US" sz="1800" dirty="0" smtClean="0">
                <a:solidFill>
                  <a:schemeClr val="tx1"/>
                </a:solidFill>
              </a:rPr>
              <a:t>views.</a:t>
            </a:r>
            <a:endParaRPr lang="it-IT" sz="1800" dirty="0" smtClean="0">
              <a:solidFill>
                <a:schemeClr val="tx1"/>
              </a:solidFill>
            </a:endParaRPr>
          </a:p>
          <a:p>
            <a:pPr lvl="1"/>
            <a:r>
              <a:rPr lang="it-IT" dirty="0" smtClean="0">
                <a:solidFill>
                  <a:schemeClr val="tx1"/>
                </a:solidFill>
              </a:rPr>
              <a:t>Version 1.0 </a:t>
            </a:r>
            <a:r>
              <a:rPr lang="it-IT" dirty="0" err="1" smtClean="0">
                <a:solidFill>
                  <a:schemeClr val="tx1"/>
                </a:solidFill>
              </a:rPr>
              <a:t>released</a:t>
            </a:r>
            <a:r>
              <a:rPr lang="it-IT" dirty="0" smtClean="0">
                <a:solidFill>
                  <a:schemeClr val="tx1"/>
                </a:solidFill>
              </a:rPr>
              <a:t> </a:t>
            </a:r>
            <a:r>
              <a:rPr lang="it-IT" dirty="0" err="1">
                <a:solidFill>
                  <a:schemeClr val="tx1"/>
                </a:solidFill>
              </a:rPr>
              <a:t>D</a:t>
            </a:r>
            <a:r>
              <a:rPr lang="it-IT" dirty="0" err="1" smtClean="0">
                <a:solidFill>
                  <a:schemeClr val="tx1"/>
                </a:solidFill>
              </a:rPr>
              <a:t>ecember</a:t>
            </a:r>
            <a:r>
              <a:rPr lang="it-IT" dirty="0" smtClean="0">
                <a:solidFill>
                  <a:schemeClr val="tx1"/>
                </a:solidFill>
              </a:rPr>
              <a:t> 2012</a:t>
            </a:r>
          </a:p>
          <a:p>
            <a:pPr lvl="1"/>
            <a:endParaRPr lang="en-GB" dirty="0">
              <a:solidFill>
                <a:schemeClr val="tx1"/>
              </a:solidFill>
            </a:endParaRPr>
          </a:p>
        </p:txBody>
      </p:sp>
    </p:spTree>
    <p:extLst>
      <p:ext uri="{BB962C8B-B14F-4D97-AF65-F5344CB8AC3E}">
        <p14:creationId xmlns:p14="http://schemas.microsoft.com/office/powerpoint/2010/main" val="2454216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err="1" smtClean="0"/>
              <a:t>AngularJS</a:t>
            </a:r>
            <a:r>
              <a:rPr lang="en-GB" dirty="0" smtClean="0"/>
              <a:t> - Motivation</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14</a:t>
            </a:fld>
            <a:endParaRPr lang="it-IT" dirty="0"/>
          </a:p>
        </p:txBody>
      </p:sp>
      <p:sp>
        <p:nvSpPr>
          <p:cNvPr id="6" name="TextBox 5"/>
          <p:cNvSpPr txBox="1"/>
          <p:nvPr/>
        </p:nvSpPr>
        <p:spPr>
          <a:xfrm>
            <a:off x="5562600" y="5334000"/>
            <a:ext cx="3437400" cy="83820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http://net.tutsplus.com/tutorials/javascript-ajax/3-reasons-to-choose-angularjs-for-your-next-project/</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sz="2000" dirty="0" err="1" smtClean="0">
                <a:solidFill>
                  <a:schemeClr val="tx1"/>
                </a:solidFill>
              </a:rPr>
              <a:t>Developed</a:t>
            </a:r>
            <a:r>
              <a:rPr lang="it-IT" sz="2000" dirty="0" smtClean="0">
                <a:solidFill>
                  <a:schemeClr val="tx1"/>
                </a:solidFill>
              </a:rPr>
              <a:t> by Google + </a:t>
            </a:r>
            <a:r>
              <a:rPr lang="it-IT" sz="2000" dirty="0" err="1" smtClean="0">
                <a:solidFill>
                  <a:schemeClr val="tx1"/>
                </a:solidFill>
              </a:rPr>
              <a:t>great</a:t>
            </a:r>
            <a:r>
              <a:rPr lang="it-IT" sz="2000" dirty="0" smtClean="0">
                <a:solidFill>
                  <a:schemeClr val="tx1"/>
                </a:solidFill>
              </a:rPr>
              <a:t> community</a:t>
            </a:r>
          </a:p>
          <a:p>
            <a:r>
              <a:rPr lang="it-IT" sz="2000" dirty="0" smtClean="0">
                <a:solidFill>
                  <a:schemeClr val="tx1"/>
                </a:solidFill>
              </a:rPr>
              <a:t>REST easy</a:t>
            </a:r>
          </a:p>
          <a:p>
            <a:r>
              <a:rPr lang="it-IT" sz="2000" dirty="0" smtClean="0">
                <a:solidFill>
                  <a:schemeClr val="tx1"/>
                </a:solidFill>
              </a:rPr>
              <a:t>MVVM to the rescue: model </a:t>
            </a:r>
            <a:r>
              <a:rPr lang="it-IT" sz="2000" dirty="0" err="1" smtClean="0">
                <a:solidFill>
                  <a:schemeClr val="tx1"/>
                </a:solidFill>
              </a:rPr>
              <a:t>talks</a:t>
            </a:r>
            <a:r>
              <a:rPr lang="it-IT" sz="2000" dirty="0" smtClean="0">
                <a:solidFill>
                  <a:schemeClr val="tx1"/>
                </a:solidFill>
              </a:rPr>
              <a:t> to </a:t>
            </a:r>
            <a:r>
              <a:rPr lang="it-IT" sz="2000" dirty="0" err="1" smtClean="0">
                <a:solidFill>
                  <a:schemeClr val="tx1"/>
                </a:solidFill>
              </a:rPr>
              <a:t>view</a:t>
            </a:r>
            <a:r>
              <a:rPr lang="it-IT" sz="2000" dirty="0" smtClean="0">
                <a:solidFill>
                  <a:schemeClr val="tx1"/>
                </a:solidFill>
              </a:rPr>
              <a:t>-model </a:t>
            </a:r>
            <a:r>
              <a:rPr lang="it-IT" sz="2000" dirty="0" err="1" smtClean="0">
                <a:solidFill>
                  <a:schemeClr val="tx1"/>
                </a:solidFill>
              </a:rPr>
              <a:t>objects</a:t>
            </a:r>
            <a:r>
              <a:rPr lang="it-IT" sz="2000" dirty="0" smtClean="0">
                <a:solidFill>
                  <a:schemeClr val="tx1"/>
                </a:solidFill>
              </a:rPr>
              <a:t> </a:t>
            </a:r>
            <a:r>
              <a:rPr lang="it-IT" sz="2000" dirty="0" err="1" smtClean="0">
                <a:solidFill>
                  <a:schemeClr val="tx1"/>
                </a:solidFill>
              </a:rPr>
              <a:t>which</a:t>
            </a:r>
            <a:r>
              <a:rPr lang="it-IT" sz="2000" dirty="0" smtClean="0">
                <a:solidFill>
                  <a:schemeClr val="tx1"/>
                </a:solidFill>
              </a:rPr>
              <a:t> </a:t>
            </a:r>
            <a:r>
              <a:rPr lang="it-IT" sz="2000" dirty="0" err="1" smtClean="0">
                <a:solidFill>
                  <a:schemeClr val="tx1"/>
                </a:solidFill>
              </a:rPr>
              <a:t>listen</a:t>
            </a:r>
            <a:r>
              <a:rPr lang="it-IT" sz="2000" dirty="0" smtClean="0">
                <a:solidFill>
                  <a:schemeClr val="tx1"/>
                </a:solidFill>
              </a:rPr>
              <a:t> for </a:t>
            </a:r>
            <a:r>
              <a:rPr lang="it-IT" sz="2000" dirty="0" err="1" smtClean="0">
                <a:solidFill>
                  <a:schemeClr val="tx1"/>
                </a:solidFill>
              </a:rPr>
              <a:t>changes</a:t>
            </a:r>
            <a:r>
              <a:rPr lang="it-IT" sz="2000" dirty="0" smtClean="0">
                <a:solidFill>
                  <a:schemeClr val="tx1"/>
                </a:solidFill>
              </a:rPr>
              <a:t> in the model</a:t>
            </a:r>
          </a:p>
          <a:p>
            <a:r>
              <a:rPr lang="it-IT" sz="2000" dirty="0" smtClean="0">
                <a:solidFill>
                  <a:schemeClr val="tx1"/>
                </a:solidFill>
              </a:rPr>
              <a:t>Data </a:t>
            </a:r>
            <a:r>
              <a:rPr lang="it-IT" sz="2000" dirty="0" err="1" smtClean="0">
                <a:solidFill>
                  <a:schemeClr val="tx1"/>
                </a:solidFill>
              </a:rPr>
              <a:t>binding</a:t>
            </a:r>
            <a:r>
              <a:rPr lang="it-IT" sz="2000" dirty="0" smtClean="0">
                <a:solidFill>
                  <a:schemeClr val="tx1"/>
                </a:solidFill>
              </a:rPr>
              <a:t> and </a:t>
            </a:r>
            <a:r>
              <a:rPr lang="it-IT" sz="2000" dirty="0" err="1" smtClean="0">
                <a:solidFill>
                  <a:schemeClr val="tx1"/>
                </a:solidFill>
              </a:rPr>
              <a:t>dependency</a:t>
            </a:r>
            <a:r>
              <a:rPr lang="it-IT" sz="2000" dirty="0" smtClean="0">
                <a:solidFill>
                  <a:schemeClr val="tx1"/>
                </a:solidFill>
              </a:rPr>
              <a:t> </a:t>
            </a:r>
            <a:r>
              <a:rPr lang="it-IT" sz="2000" dirty="0" err="1" smtClean="0">
                <a:solidFill>
                  <a:schemeClr val="tx1"/>
                </a:solidFill>
              </a:rPr>
              <a:t>injection</a:t>
            </a:r>
            <a:r>
              <a:rPr lang="it-IT" sz="2000" dirty="0" smtClean="0">
                <a:solidFill>
                  <a:schemeClr val="tx1"/>
                </a:solidFill>
              </a:rPr>
              <a:t>: </a:t>
            </a:r>
            <a:r>
              <a:rPr lang="it-IT" sz="2000" dirty="0" err="1" smtClean="0">
                <a:solidFill>
                  <a:schemeClr val="tx1"/>
                </a:solidFill>
              </a:rPr>
              <a:t>all</a:t>
            </a:r>
            <a:r>
              <a:rPr lang="it-IT" sz="2000" dirty="0" smtClean="0">
                <a:solidFill>
                  <a:schemeClr val="tx1"/>
                </a:solidFill>
              </a:rPr>
              <a:t> </a:t>
            </a:r>
            <a:r>
              <a:rPr lang="it-IT" sz="2000" dirty="0" err="1" smtClean="0">
                <a:solidFill>
                  <a:schemeClr val="tx1"/>
                </a:solidFill>
              </a:rPr>
              <a:t>happens</a:t>
            </a:r>
            <a:r>
              <a:rPr lang="it-IT" sz="2000" dirty="0" smtClean="0">
                <a:solidFill>
                  <a:schemeClr val="tx1"/>
                </a:solidFill>
              </a:rPr>
              <a:t> auto-</a:t>
            </a:r>
            <a:r>
              <a:rPr lang="it-IT" sz="2000" dirty="0" err="1" smtClean="0">
                <a:solidFill>
                  <a:schemeClr val="tx1"/>
                </a:solidFill>
              </a:rPr>
              <a:t>magically</a:t>
            </a:r>
            <a:r>
              <a:rPr lang="it-IT" sz="2000" dirty="0" smtClean="0">
                <a:solidFill>
                  <a:schemeClr val="tx1"/>
                </a:solidFill>
              </a:rPr>
              <a:t> </a:t>
            </a:r>
          </a:p>
          <a:p>
            <a:pPr lvl="1"/>
            <a:r>
              <a:rPr lang="en-US" sz="1800" dirty="0" smtClean="0">
                <a:solidFill>
                  <a:schemeClr val="tx1"/>
                </a:solidFill>
              </a:rPr>
              <a:t>You </a:t>
            </a:r>
            <a:r>
              <a:rPr lang="en-US" sz="1800" dirty="0">
                <a:solidFill>
                  <a:schemeClr val="tx1"/>
                </a:solidFill>
              </a:rPr>
              <a:t>can ask for your dependencies as parameters in </a:t>
            </a:r>
            <a:r>
              <a:rPr lang="en-US" sz="1800" dirty="0" err="1">
                <a:solidFill>
                  <a:schemeClr val="tx1"/>
                </a:solidFill>
              </a:rPr>
              <a:t>AngularJS</a:t>
            </a:r>
            <a:r>
              <a:rPr lang="en-US" sz="1800" dirty="0">
                <a:solidFill>
                  <a:schemeClr val="tx1"/>
                </a:solidFill>
              </a:rPr>
              <a:t> service </a:t>
            </a:r>
            <a:r>
              <a:rPr lang="en-US" sz="1800" dirty="0" smtClean="0">
                <a:solidFill>
                  <a:schemeClr val="tx1"/>
                </a:solidFill>
              </a:rPr>
              <a:t>functions</a:t>
            </a:r>
          </a:p>
          <a:p>
            <a:r>
              <a:rPr lang="it-IT" sz="2000" dirty="0" err="1" smtClean="0">
                <a:solidFill>
                  <a:schemeClr val="tx1"/>
                </a:solidFill>
              </a:rPr>
              <a:t>Extends</a:t>
            </a:r>
            <a:r>
              <a:rPr lang="it-IT" sz="2000" dirty="0" smtClean="0">
                <a:solidFill>
                  <a:schemeClr val="tx1"/>
                </a:solidFill>
              </a:rPr>
              <a:t> HTML: </a:t>
            </a:r>
            <a:r>
              <a:rPr lang="en-US" sz="2000" dirty="0">
                <a:solidFill>
                  <a:schemeClr val="tx1"/>
                </a:solidFill>
              </a:rPr>
              <a:t>you can operate your HTML like XML </a:t>
            </a:r>
            <a:r>
              <a:rPr lang="en-US" sz="2000" dirty="0" smtClean="0">
                <a:solidFill>
                  <a:schemeClr val="tx1"/>
                </a:solidFill>
              </a:rPr>
              <a:t>with </a:t>
            </a:r>
            <a:r>
              <a:rPr lang="en-US" sz="2000" dirty="0">
                <a:solidFill>
                  <a:schemeClr val="tx1"/>
                </a:solidFill>
              </a:rPr>
              <a:t>the use of directives to trigger behaviors </a:t>
            </a:r>
            <a:endParaRPr lang="en-US" sz="2000" dirty="0" smtClean="0">
              <a:solidFill>
                <a:schemeClr val="tx1"/>
              </a:solidFill>
            </a:endParaRPr>
          </a:p>
          <a:p>
            <a:r>
              <a:rPr lang="en-US" sz="2000" dirty="0">
                <a:solidFill>
                  <a:schemeClr val="tx1"/>
                </a:solidFill>
              </a:rPr>
              <a:t>Makes HTML your Template</a:t>
            </a:r>
            <a:r>
              <a:rPr lang="en-US" sz="2000" dirty="0" smtClean="0">
                <a:solidFill>
                  <a:schemeClr val="tx1"/>
                </a:solidFill>
              </a:rPr>
              <a:t>.</a:t>
            </a:r>
          </a:p>
          <a:p>
            <a:r>
              <a:rPr lang="en-US" sz="2000" dirty="0">
                <a:solidFill>
                  <a:schemeClr val="tx1"/>
                </a:solidFill>
              </a:rPr>
              <a:t>Enterprise-level Testing</a:t>
            </a:r>
            <a:endParaRPr lang="en-US" sz="2000" dirty="0" smtClean="0">
              <a:solidFill>
                <a:schemeClr val="tx1"/>
              </a:solidFill>
            </a:endParaRPr>
          </a:p>
          <a:p>
            <a:pPr lvl="1"/>
            <a:endParaRPr lang="it-IT" sz="1800" dirty="0" smtClean="0">
              <a:solidFill>
                <a:schemeClr val="tx1"/>
              </a:solidFill>
            </a:endParaRPr>
          </a:p>
          <a:p>
            <a:pPr lvl="1"/>
            <a:endParaRPr lang="en-GB" sz="1800" dirty="0">
              <a:solidFill>
                <a:schemeClr val="tx1"/>
              </a:solidFill>
            </a:endParaRPr>
          </a:p>
        </p:txBody>
      </p:sp>
      <p:sp>
        <p:nvSpPr>
          <p:cNvPr id="3" name="CasellaDiTesto 2"/>
          <p:cNvSpPr txBox="1"/>
          <p:nvPr/>
        </p:nvSpPr>
        <p:spPr>
          <a:xfrm>
            <a:off x="9601201" y="1828800"/>
            <a:ext cx="2057400" cy="1200329"/>
          </a:xfrm>
          <a:prstGeom prst="rect">
            <a:avLst/>
          </a:prstGeom>
          <a:noFill/>
        </p:spPr>
        <p:txBody>
          <a:bodyPr wrap="square" rtlCol="0">
            <a:spAutoFit/>
          </a:bodyPr>
          <a:lstStyle/>
          <a:p>
            <a:r>
              <a:rPr lang="it-IT" dirty="0" err="1" smtClean="0"/>
              <a:t>Why</a:t>
            </a:r>
            <a:r>
              <a:rPr lang="it-IT" dirty="0" smtClean="0"/>
              <a:t> </a:t>
            </a:r>
            <a:r>
              <a:rPr lang="it-IT" dirty="0" err="1" smtClean="0"/>
              <a:t>Angular</a:t>
            </a:r>
            <a:r>
              <a:rPr lang="it-IT" dirty="0" smtClean="0"/>
              <a:t> Video: </a:t>
            </a:r>
            <a:r>
              <a:rPr lang="en-US" dirty="0">
                <a:hlinkClick r:id="rId3"/>
              </a:rPr>
              <a:t>http://www.youtube.com/watch?v=GzOnGv_8KSo</a:t>
            </a:r>
            <a:endParaRPr lang="en-US" dirty="0"/>
          </a:p>
        </p:txBody>
      </p:sp>
    </p:spTree>
    <p:extLst>
      <p:ext uri="{BB962C8B-B14F-4D97-AF65-F5344CB8AC3E}">
        <p14:creationId xmlns:p14="http://schemas.microsoft.com/office/powerpoint/2010/main" val="59434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err="1" smtClean="0"/>
              <a:t>AngularJS</a:t>
            </a:r>
            <a:r>
              <a:rPr lang="en-GB" dirty="0" smtClean="0"/>
              <a:t> - Download</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15</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a:hlinkClick r:id="rId3"/>
              </a:rPr>
              <a:t>http://angularjs.org</a:t>
            </a:r>
            <a:r>
              <a:rPr lang="en-US" dirty="0" smtClean="0">
                <a:hlinkClick r:id="rId3"/>
              </a:rPr>
              <a:t>/</a:t>
            </a:r>
            <a:endParaRPr lang="en-US" dirty="0" smtClean="0"/>
          </a:p>
          <a:p>
            <a:endParaRPr lang="it-IT" dirty="0">
              <a:solidFill>
                <a:schemeClr val="tx1"/>
              </a:solidFill>
            </a:endParaRPr>
          </a:p>
          <a:p>
            <a:endParaRPr lang="it-IT" sz="1200" dirty="0" smtClean="0">
              <a:solidFill>
                <a:schemeClr val="tx1"/>
              </a:solidFill>
            </a:endParaRPr>
          </a:p>
          <a:p>
            <a:r>
              <a:rPr lang="it-IT" dirty="0" smtClean="0">
                <a:solidFill>
                  <a:schemeClr val="tx1"/>
                </a:solidFill>
              </a:rPr>
              <a:t>&lt;script </a:t>
            </a:r>
            <a:r>
              <a:rPr lang="it-IT" dirty="0" err="1" smtClean="0">
                <a:solidFill>
                  <a:schemeClr val="tx1"/>
                </a:solidFill>
              </a:rPr>
              <a:t>src</a:t>
            </a:r>
            <a:r>
              <a:rPr lang="it-IT" dirty="0" smtClean="0">
                <a:solidFill>
                  <a:schemeClr val="tx1"/>
                </a:solidFill>
              </a:rPr>
              <a:t>="angularjs.js"&gt;</a:t>
            </a:r>
            <a:br>
              <a:rPr lang="it-IT" dirty="0" smtClean="0">
                <a:solidFill>
                  <a:schemeClr val="tx1"/>
                </a:solidFill>
              </a:rPr>
            </a:br>
            <a:r>
              <a:rPr lang="it-IT" dirty="0" smtClean="0">
                <a:solidFill>
                  <a:schemeClr val="tx1"/>
                </a:solidFill>
              </a:rPr>
              <a:t>&lt;/script&gt;</a:t>
            </a:r>
            <a:endParaRPr lang="en-GB" dirty="0">
              <a:solidFill>
                <a:schemeClr val="tx1"/>
              </a:solidFill>
            </a:endParaRP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186874"/>
            <a:ext cx="4083550" cy="290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2" descr="data:image/jpeg;base64,/9j/4AAQSkZJRgABAQAAAQABAAD/2wCEAAkGBxQSEhUUExMVFRUVFhYaFRcWFxcVGBcbFxcXFxcZGRoYHCggGxolHhsbITEhJSkrLi4uFx80ODUsNygtLiwBCgoKDg0OGxAQGy8kICU3MjcsLDQtLzQvLCwvNDA0NywsLCw0LDQsLCw3NS80LCwsNC81LDQsLCwsNywsNCwvLP/AABEIAHIBuQMBIgACEQEDEQH/xAAcAAEAAgMBAQEAAAAAAAAAAAAABgcEBQgDAgH/xABTEAABAwICBAkEDAkKBwEAAAABAAIDBBESIQUGMUEHEyIyUWFxgZEUcqGxCCM1QlJic5Kys8HRMzQ2dIKTosLSFRYYQ1RjdYPD4SRTVZSj4/AX/8QAGgEBAAMBAQEAAAAAAAAAAAAAAAIDBAUBBv/EADARAQACAQIEAwcDBQEAAAAAAAABAgMEERIhMUEFEyIyUWFxobHwQlKBIzNTkdEU/9oADAMBAAIRAxEAPwC8URY9TWxx894HVv8AAZoMhFoKrWUDKNhPW7IeAzPoWg0nrC7+slwj4Iy9AzPpXkzEdXtazadojdM6rSMUfOeL9AzPgFqKrWXdGzvd9w+9QCp1jaMo2E9bsh4DM+haiq0pLJteQOhvJHo296ptqKR05t+Lw3Nf2uUfnZOqnT7i8B04DtzQ4N9AWypdYZW86zx15HxH3KuJdBE0RqN+M4R0saLPPj9A9K1VHpOWLmSEDoObfA5LyM094StoIneKW325T8150un4nbSWH42zxH22WzY8OFwQR0g3CpSj1sOyWO/Wz+E/et/o3T0bj7VLhd0XLD4Hb6VbXJWeksmTTZKdYWciitLrFI3J4Dx80+jL0Lb0unYn7TgPQ7L07FNQ2aL8a4EXBuOpfqAiIgIiICIiAiIgIiICIiAiIgIiICIiAiIgIiICIiAiIgIiICIiAiIgIiICIiAiIgIiICIiCFaU07IL45BG0G2XJ9O30qL1WsTBzAXnpPJHpz9Cz9dYrCXqkv4u/wB1CVlz5bVnaHW0GjxZacd+fPo2NVpmV/vsI6G5enateSvxFkm026u1THTHG1Y2F70NK6WRkbOc9waOq+89Q29y8FN+DXRd3vqHDJvIj84i7z3Cw/SK9x14rRCGozRixzf83SLTVI2OGKNo5LRhAO8BoGfaqh0rR8TK5m4G7etp2fd3FXLrLzWdp9Sr/W+hxRiUbWZHzT9x9ZW7LTevLs+f0Waa5Np7/dD0RFkdpm0elZouZIbfBPKHgdnct3R62bpY+9n8J+9RdFOuS0dJU5NPjv7ULK0TptrvwMpB2kC4Pe07VONA1b5Yy59iQ4gEC1wAFUWpLOVK7oDR4kn7FburrLQN6y4/tFa8dptXeXF1GOMeSaw2SIimoEREBERAREQEREBERAREQEREBERAREQEREBERAReNZVMijfJI4NYxpc9x2Na0XJPYF6goP1ERAREQEREBERAREQEREBERAREQQHXiLOfraHeDQfWFXKtbXKG7/OiI+kPtCqkLFqo5xLu+E29Fo+IiIszrPqOMuIa0Xc4gNHSSbAeKunQ2jxTwRxD3jcz0uObj3klQDg70Xxk5lcOTCMut7rhvgLn5qserqGxsdI7JrGlx7ALrZpqbRxS4fimbivGKvb7/n3RDW3TobVxU+WGxxnoe+2AeA/8g6F4yRhwLSLgggjpByKgOl6t0sjpHc57i49V9w7Ng7FMtC13HRNd77Y/zht8dvep4snHM7qNZpfJisx/PzQWvpTFI5h96cj0jaD3iyx1LNcaG7Wygc3ku7DzT3HL9JRNUXrw22dHT5fMxxb/AGIiKC5L9S2e1Pd0vt4NH3q29FMtDGPiN9Iuqu1VjtTN+MXH9oj7FbMbbADoAHgt2ONqw+f1M75bfNXHCNwqfyXUtgFLx2KMPLuN4uxLnNtbi3X5oN771JdQtcItKUwmjGB7ThliJuY3bbXsLtIzDrZ9oIFI+yG90Y/kG/TkWj1d0rU6Br2PcCWPYwvaObNC8XBF/fDcdzmkbL3modXIsTROko6mGOeFwfHI0OY4bwenoI2EHMEELLQQ7hJ14/kmGOTieOL5A3Dj4uwwuN74XX5uy29bHUTWT+UaOOq4risZeMGLHbA8t52EbbX2KvPZI/itP8sPoSKScBfuNB5031r0E/Ue1q11o9HAeUzBriLtjaC+R23PCNgyOZsOtYfCbreNGUTpWgOmecELTsxEE4j1NAJ67AZXVFag6k1GnKiSeeV4iDvbpjynveRfAy+V7W6mgjLYEE40j7ICMG0FE946ZZRGfmta71rBb7IKS+dCy3VMR+4rP0LweaOpWgR0rCR794xv+c7Nbh2gqcixhZbsQVxq3w409RLHFLTSxPke1jcLmytBc4NbcnCbZ9BVrvdYE9AuotPweaPdKyXyZjXse17SwcWcTTdpuy187bbqTVPMd5p9SCsNE8L5n0kKHyPCDO+LjOOvzS4YsHF77bL71aa5a1P/ACjZ+ey/SkXUqAvl7rAk7hfwX0vKq5jvNPqQVjoThfNRpJtD5IGh0z4+M46/MxcrBxe/DsvvVpONhfoXLmo/5RR/nc3+ouoZuaew+pBVlLwxY9JChFGLGqMHG8duEhZjwcX1XtfvVrLlXQ35Rt/xJ315XVSAiIgIi+XvABJNgBcnoAQVL7IbWTiaWOjY6z6g4pLbRGw7O91u5pW/4FtZfLdGsa83lpvapOkho9rd05tsLnaWuVTwxHWDTkjnXNOwOdYG3tMXJYARvc4j556F9cFekn6K0y6klPImcYHnYMV7wSW6yQOyUoOk0REEI4S+ED+SWwkQceZS4EcZxeGwBvfA66gf9IM/9PH/AHP/AKV6eyT5tL5z/UFIeB3V+mm0RTPkgje8ma7nNBJtPIBmR0BBGv6QZ/6eP+5/9Kz9FcP0DnAVFJJECedG9s1usgtYbdl1ZX806L+yw/Mb9yrXhk1BpWUb6mCJkUkdnXYAwOBcA4ODRY5EkG17t25oLY0RpSKqhZNBIJIni7XN39IIOYIORBzBGazFRvsatIOvVwEksHFyNG4OOJjz3gM+YFeSDxq6gRsc87Gi6h+qevhrZxCacR3Y52IS4+bbK2AdPSpRpz8BJ5qqbgr/AB5vyUn7qqvaYtEQ14MdbY72mOcdPqudaDWLW+mozhkcXSWvxcYxOF9l7kBvebrM1l0kaamllHOa04b/AArZKpNS9A/yhUv457i1oxyuvynlxyF91zck9XXl7e8xMRHV5p8NbRN79ISGo4VjfkUotuLpc/AMy8V5s4Vn76Vh7JSP3Cp3Sat0sQsyBg7sz2nevWXQVO7IxNPdf1rzhv8AuS83T/4/rKLaL4TIZXsY+GRjnua0EFr2guIAubg2uehTpRmTUakL2vEeEtcHDDycwbjm2G220FSZTrFv1Kcs4528uNkd1tZ+DPnD6JH2qoJmYXOHQ4jwNlc+tTLxNPQ8ekH/AGVQaWZaaQfGJ8c/tWfVRyiXR8Jt67QxERSDUjRfH1TSRyIuW7rIPIHe7PsaVkrXinaHZy5Ix0m89lharaL8mpmMIs88qTznbR3Czf0Vo+EnSeCJkAOcpxO8xpy8XW+aVMljz0MTzd8Ubza13Ma426LkbF0bU9HDD5fFniM3m3jfv/KiKrctnqnXYJcBPJky7HDm+OzwVk6xaNhDWWhiGZ2RsG4dS0Yoox/Vs+Y37lVTDNZ33bM+vpliYmvV91EIe1zHbHAg96riqgMb3MdtaSD9/ft71Zai2uNDm2YDbyX/ALp+zwU81d43VaDLw34J7/dGERCsjsLK1Yh5FO3pEd/0iCfWrKUH1eh9uib8H91p+5ThdCI2h81ed7TLm32Q3ujH8g36cisbXXUlukNGwFoAmZDGY3Hc7A24PxXWAPQbHcq59kN7ox/IN+nIugtAD/hYPkYvoNXqKgOB/Xh2jal1FVksge8tOPLiJb2JPQwnJ24ZHLO/R6pDhu1BxA1lO3lNHtoG17AOd1uaPFvm57HgN4QPKGCgqX+3Rj2hx2yRtHMPS9oHe0fFJIeXskfxWn+WH0JFJOAv3Gg86b616jfskfxWn+WH0JFJOAv3Gg86b616CuPZHaRLquCG+UcRdbdd7rfuK3OC7RjafRVIxotjhbK7pLpRxhv2YrdwVKeyDjI0kw7jA0Dukkv6x4q/dTZg/R9G4bHU0B7LxNyQbhERAXnU8x3mn1Kva/hdp4q7yLiJXO41kQeC0Nu8tANjnbNWFU8x3mn1IOXtT/yjZ+ey/SkXUq5a1P8AyjZ+ey/SkXUqAvKq5jvNPqXqvKq5jvNPqQcwaj/lFH+dzf6i6hm5p7D6ly9qP+UUf53N/qLqGbmnsPqQcsaG/KNv+JO+vK6qXKuhvyjb/iTvryuqkBERAVe8N2svkejnMYbS1J4tvSGke2O+blfpcFYS5q4Ra1+mdNspYTdjHiCMjMCxvNJboFj3MCCwvY+6u8RQuqXCz6p1xfaI4yWs29LsR6wWqGcP2r/E1EdWzIPsxxGVnNu6M9tgR/lhXHpfWOh0THBFPKIGYcELcL38mMNGxjTYAEZlQThE120RpCjkhbVgvLTgvFOOUOUzPi/hADsJQTrg81jGkKCGo9+W4ZRllIzkvyGwHnAdDgpIuefY86y8VVSUTzyKgYo+qVguR+ky+f8AdtG9dDIKQ9knzaXzn+oKacCHuLS9s/18qhfsk+bS+c/1BTTgQ9xaXtn+vlQTiaVrGlznBrRmSSAAOkk7FRfDZwjwTw+RUjxKHOBmlbmyzTcMY73xJAJIytlnc2hXC55UNISiofIWOdjhDnOLA05ckE2bY3BG6yt3gm1L0YIIq2AGeRwvjmsXRPHOaGDktc079uwg2KBwF6nSUNNJPO0slqcFozkWRsvhxDaHOLiSNwDdhuFZ6IgwdOfgJPNVTcFf4835KT91Wzpz8BJ5qqbgr/Hm/JSfuqnJ7VW7Tf2cn571la7Uhlo5GNFyQbdtjYeNgq24NtPR0tQ8SnCyVoGM7GuaSW4ugG5F92W65VySMDgQcwdqgWsPB22V5fE7A5xucgQT0kXFj1g9y9yVneLQhp8tIrbHk6SnMVWxwu17HA7CHAg94Xo14Owg96qB/BnU9MZ7b/7rwqODuqjGIcWbZ5Eg9xw2HiE47/tS/wDPhnpk+i6EVM6ua31FFMI6hz3xB1pGSEucwfCaTnlttsI2bbq4fKWfDb4hSpeLKc2C2KefOJ6SwtYWXgf1YT+0PsVQaxMtO7rDT6LfYro0my8Mg+I71ZKntaWe2NPSy3gT96r1Mehq8Lttn298S0qtfUXRfEUwJFny8t3UCOQPDPtcVXurOi/KalkZHJ50nmN2+OTf0lcaq01P1NXiufaIxR85aPXDTRpYA5luMe4NZcXHS4kdgt2kKFfz7q/7r5h/iX5wgaS42qLAeTCMA845vPjZv6KjKhly24p2ldo9Hj8mJvWJmebd6S1zqXgYuLyJ94R+8tf/ADpn6I/mn+Ja2r3LGSuS23VK+mwxb2YS/V/Tr5pCyTDci7bC2Y2jb0Z9xW7raYSxuY7Y4W7Og9xz7lXVNOY3te3a0gju3d+xWRBMHta5uxwBHetOK3FG0uXrMPlXi1OX/VazRFji12RaSD2jJetBHiljb0vYPFwW61wocLxKBk/J3nAZHvH0Vr9XWXqY+ok+DSVnmu1tnRrmi2Hj+C1dWGXmv0NcfSB9qlqjWqTOVIegNHiT9ykq3Pn3NvshvdGP5Bv05F0Hq/8AitP8jF9Bq589kN7ox/IN+nIug9X/AMVp/kYvoNQZVRCHtLTsPo61zRwnaoyaLq21VNdkZeHMLMuJkBxADoabXb3jdn04tTrLoOOsgfDK0Oa5tiDv37dxBsQdxAKCheEXXRmlNF00hs2eOZrZ2Dc7i5LOaPgO2jozG66tHgL9xoPOm+teudtb9W5NH1LoZMxtjf8ADZfI9R3EbiCuieAv3Gg86b616CJ+yK0GXRxVTRfizhf1NfYAnsc0D/MW64BNaW1FEKRzhx1LcAE5uiJu1w6mk4DbZZt+crD0zoxlTE6KRoc1wIIOwgixB6iudNZNQK7RVQKii41zWHEx0ecsfU5o57bGxIBBF7gbEHTKKhNC8PUzAGVdI2Rwyc+Nxidl0scCC7sLR1LdScP1Nbk0k5PQXMA8QT6kFb6c/KEfnkH0o11NM27SOkH1Lkqh0g6t0xDO2MgyVULsDbvLQHsvmALgAXvZdcIOUamo8g08ZH5NjrBI42J9re8POXTgcurWuBAINwcwRmCqe4ZODp9SRU0wvK0Wc3ZjbmQAdgeLm19oNtwUN1O4V6zRjRS1MJmjjyayQuiliG5tyDdo3AjLYCAAEHSiw9MVbIYJZJDhYyNznE7gAbqqncP1NbKknxdBcwDxv9igmt3CHXabIpYICyNxB4mK8j3kEWxusLtBz2AbzewsHjwPxOqdORS22Ommfb3oLX2/ac0d66fm5p7D6lX/AAQagHRkLpJ7GqmAxgWIiYMxGDvN83EZXsBfDc2BNzT2H1IOWNDflG3/ABJ315XVS5Fn0oKXTMlQWlwhrpHloNicMzja+5Wl/SAh/sUn61v8KC6EVL/0gIf7FJ+tb/Ctpqxw0R1tVDTNpHsMr8IcZGkDIm9g3PYglfCVrH5Bo+aYH2wjBF578ge7N3Y1Vd7HTV/HLPXPF+L9qjJz5bwHSO6bhpaP8wrX8P8ArEaisZRx3Lae2IC5xSvAytvIbYZb3EK69Q9ACgoIKewxMYDJbO8juVJnvGIkDqAQafXLg3g0nMJp5Jbtbha1hAaBcnYQczfM9QWh/wDwqh/5k/zh/CrVRBynr1oB2htIRugLsLSySFzsyHMIxAkWvyhfscF03q7pdlZTQ1MfNlYHWvfCffNNt7XXaesFQDh41c8oojM0cuDlg78IFpB2YbO/ywtH7HPWXEyagec2Xlhv8EkCRo7CWut8Z3Qg+PZJ82l85/qCmnAh7i0vbP8AXyqF+yT5tL5z/UFNOBD3Fpe2f6+VA4VNS26QpjhAErLujcdzugn4LrAHuO5UxwV65v0TWOhnxCCR+Cdp/qntOHjLdLTk620dJAXUJF1RPDlqNa9bC3YBxwA2tGQf2t2HqsdxQXqx4IBBBBFwRmCDsIPQvpUpwDa+Y2jR1Q7lNB8mc47WjMxEneNreoEZWANsax6YFJA6YtL8NrNBte7gNtstt+5JnZ7ETM7Q+9YHhtNKTkA0k9yqrgpb/wAcOqGQn9kfamsmvM1a3iI4+LY45taTI9/QLgDLqA71MODfVd9Kx00wtLKAA3exm2x+MTYkbsI33VG/HeNuzoRScGG0X627Jqi86iXC0uteyqnR/CdUsAE0UchFr7Ynd+0X7grLXivVkxYL5d+HstpFXsfCpF76mkB6nNd67LGr+FTkkQ09judI7Ifot2/OC882nvTjR5pnbhaHhMja2tIb/wAtt/nP+y3oWJer+MsvV3V6fSVQZpsXFOdilkOWL4rOm4yyyaO4G5PJmfAb4BVVpN5mejZkzxhrXH1mOr0e24I6Qqi1lo3uDC1pODEHW2523dyt5afSOgGPu5nId+ye7d3K+9YtXaXPwZZxXi8dlV6vawOo8ZZGxzn2BLsWQF8hYjefUtueEKo3Rw+Dz++srTWrwv7Ywsdue3f9jvX2KK1+ipIsyMTfhDZ3jcslq5Mccp5O1iyaXU23tHq+LCe8uJJNySSSd5OZK+URZnUeFXuWMsmr3LGVlejNk9oW40brA+FgYGtcATa97i+dsuu/itOs7RuiZZ+Y2zd7jk3/AH7lOszv6VGWMc1/qdGbX6xOljcx0bbHeCciMwVk6p6OeJONc0huE2JyuTbYNtrXzW40Pq2xhFmmWTcSL281u7tzU0oNXSc5Tb4o295+7xWmuOZnis5eXU0is48Ucpe+qbOQ89LreAB+1b1ecEDWDC0Bo6AvRXMDT6S1XpKiTjJ6aKV+QvJGx5sDe3KBy25dZW2jjDQGtAAAAAAsABkAANgX0iAiIg1OltW6WpIM8EcpF7cYxr7Xte2IG17DZ0LN0fQRQRiOGNkTG7GMaGNF8zk0AXJzWSiAvmSMOFiAR15r6RBptI6q0k/4Wnjk89jX/SBste3g70aDfyOD9Wz7lKUQYOjdDwU4tBDHEPiNDfUFnIiD8IvtWr0jq7TTi0sEbx0OaHDwcCAtqiCLN4O9G3v5HB+rZb6K3ujdFQ07cMMUcQ6GNDR6FmIgL8cLiy/UQR2XUbR73FzqOBznElznRRkkk3JJLbkk718/zC0d/Yqb9TH/AAqSIgjf8wtHf2Km/Ux/wrIoNT6GB4kipKdj281zYow5p6WkNuD1reIg0bNUKIS8d5LAZcWPGYmF2K98WItvivnfbdbxEQEREHjVUzZGljxdp2g71rNGaqUVO8SQ0sEcgvZ7Yo2ubcEGzg24uCRl0rcog1ml9X6aqI8ohjlw83jGteB2BwNll0FDHBG2OGNkcbb4WMaGNFzc2DQBmST2le7nAZk27V+oC8aqmbI0teLtO0FeyjGuusL6biIKcNdVVknFw4s2sAsZJXC+bWA3tvuEGRSal0ET2vZR04c0gtIhju0g3BBw5EHMELbV9DHM3BI0Ob8Ei4PaDtWoj1UjLfbpqqaQ86Q1M8dz0tZE9rI+xgHemrWhaimknElXJPA4t8nZLZ8kYtd+KUjE7M2AN7BozJJQbSi0XDD+DiYzzWgLMWnrNaKSIuD52AMdhkdmWRuy5MjwC1jsxk4jaFsX1cbYzKZGCMNxGQuAYG2vixXthtnfYhM7vZzQRYi46CsGp0NBJz42ntz9ByWLDrTSukZFxuF8n4LjGSRCX5J0jQ2T9Enas7SGk4YADNKyPESG4nAFxAuQ0bXEAE5bgg1btTaM/wBQzua0fYval1WpIzdtPHfpwi/qWm1o05S1mja7iJmTYaWoddhxAFsTiDcZXBsV9cHVRFBoeke9zI2cS0uc4hoxPO0k7XOce0krzhhPzLe+Uva0AWAsOpfq1ujtPU873RxyAyMF3RuDo5ADsdgeA7D12tmtkvUBERB8Sxhws4Ag7Qc1odIau74j+ifsP3+KkKIKq0rq80k5GJ/RbI9o+0elRmtoXxHlty3EZtPer0qqRkgs9oPR0jsO5RvSerrgDg9sbvabX8NjlRfBW3Tk36fxDJi5W5x+d1P1e5KKhkmNo2k9J2Adp2BTGfVyEvuQ4AbWXsL+sdilGitXXEAYREwbBax7m/afSoUwT3ac/iNZ50jn8UQ0XquxtjJ7Y7c0Dk+G13f4Kb6O1dc6xfyG/BHO+5v/ANkt/Q6Oji5rc97jmT3/AHLLWitYr0cvJlvkne0vCko2RCzGgdJ3ntK90RSViIiAiIgIiICIiAiIgIiICIiAiIgIiICIiAiIgIiICIiAiIgIiII1wi4vIJcIBdjp8Idk3F5RFhuRsF7LA0npKvp3vhxwzyPpZp4C2J0dn07oscRbxjrteJAGm4IO26k2mtFR1UL4JQTG/DiDSWnkuDhYjMZgbFg0mhBTOknDp6qbiy1nGPYXhgOLioyQxouQLl2Zs3E42Fg89E6eNVU2hsadtLFK51sy+oOKJoO60bS4j+8Z3xHhXmNJW6M0g4EwQSvjmIBOASgDFYdWLvaBvUt1H0D5HTlpaGPlkfK9oOIMxG0cYO8RxhkYtlyMluq6jjmjdFKxskbxZzXC4I6wUH62oDoxJH7Y0txMwFpDwRcYSTY33G9lB9J65zSOrqKKnfFVwUckrXB7X5ljcAZh2vu8d48djozURlLyaSsrKeK9xCySOSNtzc4RPG8t7itlorVeCCokqhjfUStDJJpHlznNGGwwizAOSNjRsQargydDPoema0Ncww4JW2uC7NswcOlzsRN9uK+9VfTTywaKp8Zc6ii0yAXc5rqaN4IvbbHxgdtyxW6lcR1PpMT3NjfHxpvK2KaaGOQnaXxxvDHE7zbPYbraHR0Rh4jio+Jw4OKwjBhtbDhta1tyCJcMNLHLomdziLs4uSFw2iQPaGYD0uuW5fDK1lJUVFJpCOqr2PMMmjoWOnax0jaeVgD5myYASxrnAuLyAObnkbS+h1TpYizDG4iM3iZJLNLHERsMccj3MjI3YQLXyso9o+vdpOqr6aaYwxQPdD5K0MD5oy2zpZHPa5xY+5sGYctt7oNPS0NqPTtVFdtJVwzPpm2LcVqaTjZg081r3HK4BIaDsstS6vdT0mrsj3NZTtxCRz24o2SuiwwPeLjJt3naLWJUk1V0B5NV1ejWyOqNHOpw8se4k075XFpp8Q965mJ1ui2XKJdLmar0gp3UvEtNO7bE4ue0W2YQ4nDY5jDaxz2oPOj1cZ5Q2rle6aoawtZIbMaxjtrWMZYYcyeXiOe1bxaTQWqlLR24hjxhFmh8s0oYNnIbI8hmWVwBkt2gIiICIiAiIgx3QNMgdhbiwnOwvtG9ZCIgIiICIiAiIgIiICIiAiIgIiICIiAiIgIiICIiAiIgIiICIiAiIgIiICIiAiIgIiICIiAiIgKN62aFppsD5aeGR4Ng58bHut0XcL2X4iDdaLoY4Y2shjZEwC4bG1rGgnMmzQAst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jpeg;base64,/9j/4AAQSkZJRgABAQAAAQABAAD/2wCEAAkGBxQSEhUUExMVFRUVFhYaFRcWFxcVGBcbFxcXFxcZGRoYHCggGxolHhsbITEhJSkrLi4uFx80ODUsNygtLiwBCgoKDg0OGxAQGy8kICU3MjcsLDQtLzQvLCwvNDA0NywsLCw0LDQsLCw3NS80LCwsNC81LDQsLCwsNywsNCwvLP/AABEIAHIBuQMBIgACEQEDEQH/xAAcAAEAAgMBAQEAAAAAAAAAAAAABgcEBQgDAgH/xABTEAABAwICBAkEDAkKBwEAAAABAAIDBBESIQUGMUEHEyIyUWFxgZEUcqGxCCM1QlJic5Kys8HRMzQ2dIKTosLSFRYYQ1RjdYPD4SRTVZSj4/AX/8QAGgEBAAMBAQEAAAAAAAAAAAAAAAIDBAUBBv/EADARAQACAQIEAwcDBQEAAAAAAAABAgMEERIhMUEFEyIyUWFxobHwQlKBIzNTkdEU/9oADAMBAAIRAxEAPwC8URY9TWxx894HVv8AAZoMhFoKrWUDKNhPW7IeAzPoWg0nrC7+slwj4Iy9AzPpXkzEdXtazadojdM6rSMUfOeL9AzPgFqKrWXdGzvd9w+9QCp1jaMo2E9bsh4DM+haiq0pLJteQOhvJHo296ptqKR05t+Lw3Nf2uUfnZOqnT7i8B04DtzQ4N9AWypdYZW86zx15HxH3KuJdBE0RqN+M4R0saLPPj9A9K1VHpOWLmSEDoObfA5LyM094StoIneKW325T8150un4nbSWH42zxH22WzY8OFwQR0g3CpSj1sOyWO/Wz+E/et/o3T0bj7VLhd0XLD4Hb6VbXJWeksmTTZKdYWciitLrFI3J4Dx80+jL0Lb0unYn7TgPQ7L07FNQ2aL8a4EXBuOpfqAiIgIiICIiAiIgIiICIiAiIgIiICIiAiIgIiICIiAiIgIiICIiAiIgIiICIiAiIgIiICIiCFaU07IL45BG0G2XJ9O30qL1WsTBzAXnpPJHpz9Cz9dYrCXqkv4u/wB1CVlz5bVnaHW0GjxZacd+fPo2NVpmV/vsI6G5enateSvxFkm026u1THTHG1Y2F70NK6WRkbOc9waOq+89Q29y8FN+DXRd3vqHDJvIj84i7z3Cw/SK9x14rRCGozRixzf83SLTVI2OGKNo5LRhAO8BoGfaqh0rR8TK5m4G7etp2fd3FXLrLzWdp9Sr/W+hxRiUbWZHzT9x9ZW7LTevLs+f0Waa5Np7/dD0RFkdpm0elZouZIbfBPKHgdnct3R62bpY+9n8J+9RdFOuS0dJU5NPjv7ULK0TptrvwMpB2kC4Pe07VONA1b5Yy59iQ4gEC1wAFUWpLOVK7oDR4kn7FburrLQN6y4/tFa8dptXeXF1GOMeSaw2SIimoEREBERAREQEREBERAREQEREBERAREQEREBERAReNZVMijfJI4NYxpc9x2Na0XJPYF6goP1ERAREQEREBERAREQEREBERAREQQHXiLOfraHeDQfWFXKtbXKG7/OiI+kPtCqkLFqo5xLu+E29Fo+IiIszrPqOMuIa0Xc4gNHSSbAeKunQ2jxTwRxD3jcz0uObj3klQDg70Xxk5lcOTCMut7rhvgLn5qserqGxsdI7JrGlx7ALrZpqbRxS4fimbivGKvb7/n3RDW3TobVxU+WGxxnoe+2AeA/8g6F4yRhwLSLgggjpByKgOl6t0sjpHc57i49V9w7Ng7FMtC13HRNd77Y/zht8dvep4snHM7qNZpfJisx/PzQWvpTFI5h96cj0jaD3iyx1LNcaG7Wygc3ku7DzT3HL9JRNUXrw22dHT5fMxxb/AGIiKC5L9S2e1Pd0vt4NH3q29FMtDGPiN9Iuqu1VjtTN+MXH9oj7FbMbbADoAHgt2ONqw+f1M75bfNXHCNwqfyXUtgFLx2KMPLuN4uxLnNtbi3X5oN771JdQtcItKUwmjGB7ThliJuY3bbXsLtIzDrZ9oIFI+yG90Y/kG/TkWj1d0rU6Br2PcCWPYwvaObNC8XBF/fDcdzmkbL3modXIsTROko6mGOeFwfHI0OY4bwenoI2EHMEELLQQ7hJ14/kmGOTieOL5A3Dj4uwwuN74XX5uy29bHUTWT+UaOOq4risZeMGLHbA8t52EbbX2KvPZI/itP8sPoSKScBfuNB5031r0E/Ue1q11o9HAeUzBriLtjaC+R23PCNgyOZsOtYfCbreNGUTpWgOmecELTsxEE4j1NAJ67AZXVFag6k1GnKiSeeV4iDvbpjynveRfAy+V7W6mgjLYEE40j7ICMG0FE946ZZRGfmta71rBb7IKS+dCy3VMR+4rP0LweaOpWgR0rCR794xv+c7Nbh2gqcixhZbsQVxq3w409RLHFLTSxPke1jcLmytBc4NbcnCbZ9BVrvdYE9AuotPweaPdKyXyZjXse17SwcWcTTdpuy187bbqTVPMd5p9SCsNE8L5n0kKHyPCDO+LjOOvzS4YsHF77bL71aa5a1P/ACjZ+ey/SkXUqAvl7rAk7hfwX0vKq5jvNPqQVjoThfNRpJtD5IGh0z4+M46/MxcrBxe/DsvvVpONhfoXLmo/5RR/nc3+ouoZuaew+pBVlLwxY9JChFGLGqMHG8duEhZjwcX1XtfvVrLlXQ35Rt/xJ315XVSAiIgIi+XvABJNgBcnoAQVL7IbWTiaWOjY6z6g4pLbRGw7O91u5pW/4FtZfLdGsa83lpvapOkho9rd05tsLnaWuVTwxHWDTkjnXNOwOdYG3tMXJYARvc4j556F9cFekn6K0y6klPImcYHnYMV7wSW6yQOyUoOk0REEI4S+ED+SWwkQceZS4EcZxeGwBvfA66gf9IM/9PH/AHP/AKV6eyT5tL5z/UFIeB3V+mm0RTPkgje8ma7nNBJtPIBmR0BBGv6QZ/6eP+5/9Kz9FcP0DnAVFJJECedG9s1usgtYbdl1ZX806L+yw/Mb9yrXhk1BpWUb6mCJkUkdnXYAwOBcA4ODRY5EkG17t25oLY0RpSKqhZNBIJIni7XN39IIOYIORBzBGazFRvsatIOvVwEksHFyNG4OOJjz3gM+YFeSDxq6gRsc87Gi6h+qevhrZxCacR3Y52IS4+bbK2AdPSpRpz8BJ5qqbgr/AB5vyUn7qqvaYtEQ14MdbY72mOcdPqudaDWLW+mozhkcXSWvxcYxOF9l7kBvebrM1l0kaamllHOa04b/AArZKpNS9A/yhUv457i1oxyuvynlxyF91zck9XXl7e8xMRHV5p8NbRN79ISGo4VjfkUotuLpc/AMy8V5s4Vn76Vh7JSP3Cp3Sat0sQsyBg7sz2nevWXQVO7IxNPdf1rzhv8AuS83T/4/rKLaL4TIZXsY+GRjnua0EFr2guIAubg2uehTpRmTUakL2vEeEtcHDDycwbjm2G220FSZTrFv1Kcs4528uNkd1tZ+DPnD6JH2qoJmYXOHQ4jwNlc+tTLxNPQ8ekH/AGVQaWZaaQfGJ8c/tWfVRyiXR8Jt67QxERSDUjRfH1TSRyIuW7rIPIHe7PsaVkrXinaHZy5Ix0m89lharaL8mpmMIs88qTznbR3Czf0Vo+EnSeCJkAOcpxO8xpy8XW+aVMljz0MTzd8Ubza13Ma426LkbF0bU9HDD5fFniM3m3jfv/KiKrctnqnXYJcBPJky7HDm+OzwVk6xaNhDWWhiGZ2RsG4dS0Yoox/Vs+Y37lVTDNZ33bM+vpliYmvV91EIe1zHbHAg96riqgMb3MdtaSD9/ft71Zai2uNDm2YDbyX/ALp+zwU81d43VaDLw34J7/dGERCsjsLK1Yh5FO3pEd/0iCfWrKUH1eh9uib8H91p+5ThdCI2h81ed7TLm32Q3ujH8g36cisbXXUlukNGwFoAmZDGY3Hc7A24PxXWAPQbHcq59kN7ox/IN+nIugtAD/hYPkYvoNXqKgOB/Xh2jal1FVksge8tOPLiJb2JPQwnJ24ZHLO/R6pDhu1BxA1lO3lNHtoG17AOd1uaPFvm57HgN4QPKGCgqX+3Rj2hx2yRtHMPS9oHe0fFJIeXskfxWn+WH0JFJOAv3Gg86b616jfskfxWn+WH0JFJOAv3Gg86b616CuPZHaRLquCG+UcRdbdd7rfuK3OC7RjafRVIxotjhbK7pLpRxhv2YrdwVKeyDjI0kw7jA0Dukkv6x4q/dTZg/R9G4bHU0B7LxNyQbhERAXnU8x3mn1Kva/hdp4q7yLiJXO41kQeC0Nu8tANjnbNWFU8x3mn1IOXtT/yjZ+ey/SkXUq5a1P8AyjZ+ey/SkXUqAvKq5jvNPqXqvKq5jvNPqQcwaj/lFH+dzf6i6hm5p7D6ly9qP+UUf53N/qLqGbmnsPqQcsaG/KNv+JO+vK6qXKuhvyjb/iTvryuqkBERAVe8N2svkejnMYbS1J4tvSGke2O+blfpcFYS5q4Ra1+mdNspYTdjHiCMjMCxvNJboFj3MCCwvY+6u8RQuqXCz6p1xfaI4yWs29LsR6wWqGcP2r/E1EdWzIPsxxGVnNu6M9tgR/lhXHpfWOh0THBFPKIGYcELcL38mMNGxjTYAEZlQThE120RpCjkhbVgvLTgvFOOUOUzPi/hADsJQTrg81jGkKCGo9+W4ZRllIzkvyGwHnAdDgpIuefY86y8VVSUTzyKgYo+qVguR+ky+f8AdtG9dDIKQ9knzaXzn+oKacCHuLS9s/18qhfsk+bS+c/1BTTgQ9xaXtn+vlQTiaVrGlznBrRmSSAAOkk7FRfDZwjwTw+RUjxKHOBmlbmyzTcMY73xJAJIytlnc2hXC55UNISiofIWOdjhDnOLA05ckE2bY3BG6yt3gm1L0YIIq2AGeRwvjmsXRPHOaGDktc079uwg2KBwF6nSUNNJPO0slqcFozkWRsvhxDaHOLiSNwDdhuFZ6IgwdOfgJPNVTcFf4835KT91Wzpz8BJ5qqbgr/Hm/JSfuqnJ7VW7Tf2cn571la7Uhlo5GNFyQbdtjYeNgq24NtPR0tQ8SnCyVoGM7GuaSW4ugG5F92W65VySMDgQcwdqgWsPB22V5fE7A5xucgQT0kXFj1g9y9yVneLQhp8tIrbHk6SnMVWxwu17HA7CHAg94Xo14Owg96qB/BnU9MZ7b/7rwqODuqjGIcWbZ5Eg9xw2HiE47/tS/wDPhnpk+i6EVM6ua31FFMI6hz3xB1pGSEucwfCaTnlttsI2bbq4fKWfDb4hSpeLKc2C2KefOJ6SwtYWXgf1YT+0PsVQaxMtO7rDT6LfYro0my8Mg+I71ZKntaWe2NPSy3gT96r1Mehq8Lttn298S0qtfUXRfEUwJFny8t3UCOQPDPtcVXurOi/KalkZHJ50nmN2+OTf0lcaq01P1NXiufaIxR85aPXDTRpYA5luMe4NZcXHS4kdgt2kKFfz7q/7r5h/iX5wgaS42qLAeTCMA845vPjZv6KjKhly24p2ldo9Hj8mJvWJmebd6S1zqXgYuLyJ94R+8tf/ADpn6I/mn+Ja2r3LGSuS23VK+mwxb2YS/V/Tr5pCyTDci7bC2Y2jb0Z9xW7raYSxuY7Y4W7Og9xz7lXVNOY3te3a0gju3d+xWRBMHta5uxwBHetOK3FG0uXrMPlXi1OX/VazRFji12RaSD2jJetBHiljb0vYPFwW61wocLxKBk/J3nAZHvH0Vr9XWXqY+ok+DSVnmu1tnRrmi2Hj+C1dWGXmv0NcfSB9qlqjWqTOVIegNHiT9ykq3Pn3NvshvdGP5Bv05F0Hq/8AitP8jF9Bq589kN7ox/IN+nIug9X/AMVp/kYvoNQZVRCHtLTsPo61zRwnaoyaLq21VNdkZeHMLMuJkBxADoabXb3jdn04tTrLoOOsgfDK0Oa5tiDv37dxBsQdxAKCheEXXRmlNF00hs2eOZrZ2Dc7i5LOaPgO2jozG66tHgL9xoPOm+teudtb9W5NH1LoZMxtjf8ADZfI9R3EbiCuieAv3Gg86b616CJ+yK0GXRxVTRfizhf1NfYAnsc0D/MW64BNaW1FEKRzhx1LcAE5uiJu1w6mk4DbZZt+crD0zoxlTE6KRoc1wIIOwgixB6iudNZNQK7RVQKii41zWHEx0ecsfU5o57bGxIBBF7gbEHTKKhNC8PUzAGVdI2Rwyc+Nxidl0scCC7sLR1LdScP1Nbk0k5PQXMA8QT6kFb6c/KEfnkH0o11NM27SOkH1Lkqh0g6t0xDO2MgyVULsDbvLQHsvmALgAXvZdcIOUamo8g08ZH5NjrBI42J9re8POXTgcurWuBAINwcwRmCqe4ZODp9SRU0wvK0Wc3ZjbmQAdgeLm19oNtwUN1O4V6zRjRS1MJmjjyayQuiliG5tyDdo3AjLYCAAEHSiw9MVbIYJZJDhYyNznE7gAbqqncP1NbKknxdBcwDxv9igmt3CHXabIpYICyNxB4mK8j3kEWxusLtBz2AbzewsHjwPxOqdORS22Ommfb3oLX2/ac0d66fm5p7D6lX/AAQagHRkLpJ7GqmAxgWIiYMxGDvN83EZXsBfDc2BNzT2H1IOWNDflG3/ABJ315XVS5Fn0oKXTMlQWlwhrpHloNicMzja+5Wl/SAh/sUn61v8KC6EVL/0gIf7FJ+tb/Ctpqxw0R1tVDTNpHsMr8IcZGkDIm9g3PYglfCVrH5Bo+aYH2wjBF578ge7N3Y1Vd7HTV/HLPXPF+L9qjJz5bwHSO6bhpaP8wrX8P8ArEaisZRx3Lae2IC5xSvAytvIbYZb3EK69Q9ACgoIKewxMYDJbO8juVJnvGIkDqAQafXLg3g0nMJp5Jbtbha1hAaBcnYQczfM9QWh/wDwqh/5k/zh/CrVRBynr1oB2htIRugLsLSySFzsyHMIxAkWvyhfscF03q7pdlZTQ1MfNlYHWvfCffNNt7XXaesFQDh41c8oojM0cuDlg78IFpB2YbO/ywtH7HPWXEyagec2Xlhv8EkCRo7CWut8Z3Qg+PZJ82l85/qCmnAh7i0vbP8AXyqF+yT5tL5z/UFNOBD3Fpe2f6+VA4VNS26QpjhAErLujcdzugn4LrAHuO5UxwV65v0TWOhnxCCR+Cdp/qntOHjLdLTk620dJAXUJF1RPDlqNa9bC3YBxwA2tGQf2t2HqsdxQXqx4IBBBBFwRmCDsIPQvpUpwDa+Y2jR1Q7lNB8mc47WjMxEneNreoEZWANsax6YFJA6YtL8NrNBte7gNtstt+5JnZ7ETM7Q+9YHhtNKTkA0k9yqrgpb/wAcOqGQn9kfamsmvM1a3iI4+LY45taTI9/QLgDLqA71MODfVd9Kx00wtLKAA3exm2x+MTYkbsI33VG/HeNuzoRScGG0X627Jqi86iXC0uteyqnR/CdUsAE0UchFr7Ynd+0X7grLXivVkxYL5d+HstpFXsfCpF76mkB6nNd67LGr+FTkkQ09judI7Ifot2/OC882nvTjR5pnbhaHhMja2tIb/wAtt/nP+y3oWJer+MsvV3V6fSVQZpsXFOdilkOWL4rOm4yyyaO4G5PJmfAb4BVVpN5mejZkzxhrXH1mOr0e24I6Qqi1lo3uDC1pODEHW2523dyt5afSOgGPu5nId+ye7d3K+9YtXaXPwZZxXi8dlV6vawOo8ZZGxzn2BLsWQF8hYjefUtueEKo3Rw+Dz++srTWrwv7Ywsdue3f9jvX2KK1+ipIsyMTfhDZ3jcslq5Mccp5O1iyaXU23tHq+LCe8uJJNySSSd5OZK+URZnUeFXuWMsmr3LGVlejNk9oW40brA+FgYGtcATa97i+dsuu/itOs7RuiZZ+Y2zd7jk3/AH7lOszv6VGWMc1/qdGbX6xOljcx0bbHeCciMwVk6p6OeJONc0huE2JyuTbYNtrXzW40Pq2xhFmmWTcSL281u7tzU0oNXSc5Tb4o295+7xWmuOZnis5eXU0is48Ucpe+qbOQ89LreAB+1b1ecEDWDC0Bo6AvRXMDT6S1XpKiTjJ6aKV+QvJGx5sDe3KBy25dZW2jjDQGtAAAAAAsABkAANgX0iAiIg1OltW6WpIM8EcpF7cYxr7Xte2IG17DZ0LN0fQRQRiOGNkTG7GMaGNF8zk0AXJzWSiAvmSMOFiAR15r6RBptI6q0k/4Wnjk89jX/SBste3g70aDfyOD9Wz7lKUQYOjdDwU4tBDHEPiNDfUFnIiD8IvtWr0jq7TTi0sEbx0OaHDwcCAtqiCLN4O9G3v5HB+rZb6K3ujdFQ07cMMUcQ6GNDR6FmIgL8cLiy/UQR2XUbR73FzqOBznElznRRkkk3JJLbkk718/zC0d/Yqb9TH/AAqSIgjf8wtHf2Km/Ux/wrIoNT6GB4kipKdj281zYow5p6WkNuD1reIg0bNUKIS8d5LAZcWPGYmF2K98WItvivnfbdbxEQEREHjVUzZGljxdp2g71rNGaqUVO8SQ0sEcgvZ7Yo2ubcEGzg24uCRl0rcog1ml9X6aqI8ohjlw83jGteB2BwNll0FDHBG2OGNkcbb4WMaGNFzc2DQBmST2le7nAZk27V+oC8aqmbI0teLtO0FeyjGuusL6biIKcNdVVknFw4s2sAsZJXC+bWA3tvuEGRSal0ET2vZR04c0gtIhju0g3BBw5EHMELbV9DHM3BI0Ob8Ei4PaDtWoj1UjLfbpqqaQ86Q1M8dz0tZE9rI+xgHemrWhaimknElXJPA4t8nZLZ8kYtd+KUjE7M2AN7BozJJQbSi0XDD+DiYzzWgLMWnrNaKSIuD52AMdhkdmWRuy5MjwC1jsxk4jaFsX1cbYzKZGCMNxGQuAYG2vixXthtnfYhM7vZzQRYi46CsGp0NBJz42ntz9ByWLDrTSukZFxuF8n4LjGSRCX5J0jQ2T9Enas7SGk4YADNKyPESG4nAFxAuQ0bXEAE5bgg1btTaM/wBQzua0fYval1WpIzdtPHfpwi/qWm1o05S1mja7iJmTYaWoddhxAFsTiDcZXBsV9cHVRFBoeke9zI2cS0uc4hoxPO0k7XOce0krzhhPzLe+Uva0AWAsOpfq1ujtPU873RxyAyMF3RuDo5ADsdgeA7D12tmtkvUBERB8Sxhws4Ag7Qc1odIau74j+ifsP3+KkKIKq0rq80k5GJ/RbI9o+0elRmtoXxHlty3EZtPer0qqRkgs9oPR0jsO5RvSerrgDg9sbvabX8NjlRfBW3Tk36fxDJi5W5x+d1P1e5KKhkmNo2k9J2Adp2BTGfVyEvuQ4AbWXsL+sdilGitXXEAYREwbBax7m/afSoUwT3ac/iNZ50jn8UQ0XquxtjJ7Y7c0Dk+G13f4Kb6O1dc6xfyG/BHO+5v/ANkt/Q6Oji5rc97jmT3/AHLLWitYr0cvJlvkne0vCko2RCzGgdJ3ntK90RSViIiAiIgIiICIiAiIgIiICIiAiIgIiICIiAiIgIiICIiAiIgIiII1wi4vIJcIBdjp8Idk3F5RFhuRsF7LA0npKvp3vhxwzyPpZp4C2J0dn07oscRbxjrteJAGm4IO26k2mtFR1UL4JQTG/DiDSWnkuDhYjMZgbFg0mhBTOknDp6qbiy1nGPYXhgOLioyQxouQLl2Zs3E42Fg89E6eNVU2hsadtLFK51sy+oOKJoO60bS4j+8Z3xHhXmNJW6M0g4EwQSvjmIBOASgDFYdWLvaBvUt1H0D5HTlpaGPlkfK9oOIMxG0cYO8RxhkYtlyMluq6jjmjdFKxskbxZzXC4I6wUH62oDoxJH7Y0txMwFpDwRcYSTY33G9lB9J65zSOrqKKnfFVwUckrXB7X5ljcAZh2vu8d48djozURlLyaSsrKeK9xCySOSNtzc4RPG8t7itlorVeCCokqhjfUStDJJpHlznNGGwwizAOSNjRsQargydDPoema0Ncww4JW2uC7NswcOlzsRN9uK+9VfTTywaKp8Zc6ii0yAXc5rqaN4IvbbHxgdtyxW6lcR1PpMT3NjfHxpvK2KaaGOQnaXxxvDHE7zbPYbraHR0Rh4jio+Jw4OKwjBhtbDhta1tyCJcMNLHLomdziLs4uSFw2iQPaGYD0uuW5fDK1lJUVFJpCOqr2PMMmjoWOnax0jaeVgD5myYASxrnAuLyAObnkbS+h1TpYizDG4iM3iZJLNLHERsMccj3MjI3YQLXyso9o+vdpOqr6aaYwxQPdD5K0MD5oy2zpZHPa5xY+5sGYctt7oNPS0NqPTtVFdtJVwzPpm2LcVqaTjZg081r3HK4BIaDsstS6vdT0mrsj3NZTtxCRz24o2SuiwwPeLjJt3naLWJUk1V0B5NV1ejWyOqNHOpw8se4k075XFpp8Q965mJ1ui2XKJdLmar0gp3UvEtNO7bE4ue0W2YQ4nDY5jDaxz2oPOj1cZ5Q2rle6aoawtZIbMaxjtrWMZYYcyeXiOe1bxaTQWqlLR24hjxhFmh8s0oYNnIbI8hmWVwBkt2gIiICIiAiIgx3QNMgdhbiwnOwvtG9ZCIgIiICIiAiIgIiICIiAiIgIiICIiAiIgIiICIiAiIgIiICIiAiIgIiICIiAiIgIiICIiAiIgKN62aFppsD5aeGR4Ng58bHut0XcL2X4iDdaLoY4Y2shjZEwC4bG1rGgnMmzQAst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data:image/jpeg;base64,/9j/4AAQSkZJRgABAQAAAQABAAD/2wCEAAkGBxQSEhUUExMVFRUVFhYaFRcWFxcVGBcbFxcXFxcZGRoYHCggGxolHhsbITEhJSkrLi4uFx80ODUsNygtLiwBCgoKDg0OGxAQGy8kICU3MjcsLDQtLzQvLCwvNDA0NywsLCw0LDQsLCw3NS80LCwsNC81LDQsLCwsNywsNCwvLP/AABEIAHIBuQMBIgACEQEDEQH/xAAcAAEAAgMBAQEAAAAAAAAAAAAABgcEBQgDAgH/xABTEAABAwICBAkEDAkKBwEAAAABAAIDBBESIQUGMUEHEyIyUWFxgZEUcqGxCCM1QlJic5Kys8HRMzQ2dIKTosLSFRYYQ1RjdYPD4SRTVZSj4/AX/8QAGgEBAAMBAQEAAAAAAAAAAAAAAAIDBAUBBv/EADARAQACAQIEAwcDBQEAAAAAAAABAgMEERIhMUEFEyIyUWFxobHwQlKBIzNTkdEU/9oADAMBAAIRAxEAPwC8URY9TWxx894HVv8AAZoMhFoKrWUDKNhPW7IeAzPoWg0nrC7+slwj4Iy9AzPpXkzEdXtazadojdM6rSMUfOeL9AzPgFqKrWXdGzvd9w+9QCp1jaMo2E9bsh4DM+haiq0pLJteQOhvJHo296ptqKR05t+Lw3Nf2uUfnZOqnT7i8B04DtzQ4N9AWypdYZW86zx15HxH3KuJdBE0RqN+M4R0saLPPj9A9K1VHpOWLmSEDoObfA5LyM094StoIneKW325T8150un4nbSWH42zxH22WzY8OFwQR0g3CpSj1sOyWO/Wz+E/et/o3T0bj7VLhd0XLD4Hb6VbXJWeksmTTZKdYWciitLrFI3J4Dx80+jL0Lb0unYn7TgPQ7L07FNQ2aL8a4EXBuOpfqAiIgIiICIiAiIgIiICIiAiIgIiICIiAiIgIiICIiAiIgIiICIiAiIgIiICIiAiIgIiICIiCFaU07IL45BG0G2XJ9O30qL1WsTBzAXnpPJHpz9Cz9dYrCXqkv4u/wB1CVlz5bVnaHW0GjxZacd+fPo2NVpmV/vsI6G5enateSvxFkm026u1THTHG1Y2F70NK6WRkbOc9waOq+89Q29y8FN+DXRd3vqHDJvIj84i7z3Cw/SK9x14rRCGozRixzf83SLTVI2OGKNo5LRhAO8BoGfaqh0rR8TK5m4G7etp2fd3FXLrLzWdp9Sr/W+hxRiUbWZHzT9x9ZW7LTevLs+f0Waa5Np7/dD0RFkdpm0elZouZIbfBPKHgdnct3R62bpY+9n8J+9RdFOuS0dJU5NPjv7ULK0TptrvwMpB2kC4Pe07VONA1b5Yy59iQ4gEC1wAFUWpLOVK7oDR4kn7FburrLQN6y4/tFa8dptXeXF1GOMeSaw2SIimoEREBERAREQEREBERAREQEREBERAREQEREBERAReNZVMijfJI4NYxpc9x2Na0XJPYF6goP1ERAREQEREBERAREQEREBERAREQQHXiLOfraHeDQfWFXKtbXKG7/OiI+kPtCqkLFqo5xLu+E29Fo+IiIszrPqOMuIa0Xc4gNHSSbAeKunQ2jxTwRxD3jcz0uObj3klQDg70Xxk5lcOTCMut7rhvgLn5qserqGxsdI7JrGlx7ALrZpqbRxS4fimbivGKvb7/n3RDW3TobVxU+WGxxnoe+2AeA/8g6F4yRhwLSLgggjpByKgOl6t0sjpHc57i49V9w7Ng7FMtC13HRNd77Y/zht8dvep4snHM7qNZpfJisx/PzQWvpTFI5h96cj0jaD3iyx1LNcaG7Wygc3ku7DzT3HL9JRNUXrw22dHT5fMxxb/AGIiKC5L9S2e1Pd0vt4NH3q29FMtDGPiN9Iuqu1VjtTN+MXH9oj7FbMbbADoAHgt2ONqw+f1M75bfNXHCNwqfyXUtgFLx2KMPLuN4uxLnNtbi3X5oN771JdQtcItKUwmjGB7ThliJuY3bbXsLtIzDrZ9oIFI+yG90Y/kG/TkWj1d0rU6Br2PcCWPYwvaObNC8XBF/fDcdzmkbL3modXIsTROko6mGOeFwfHI0OY4bwenoI2EHMEELLQQ7hJ14/kmGOTieOL5A3Dj4uwwuN74XX5uy29bHUTWT+UaOOq4risZeMGLHbA8t52EbbX2KvPZI/itP8sPoSKScBfuNB5031r0E/Ue1q11o9HAeUzBriLtjaC+R23PCNgyOZsOtYfCbreNGUTpWgOmecELTsxEE4j1NAJ67AZXVFag6k1GnKiSeeV4iDvbpjynveRfAy+V7W6mgjLYEE40j7ICMG0FE946ZZRGfmta71rBb7IKS+dCy3VMR+4rP0LweaOpWgR0rCR794xv+c7Nbh2gqcixhZbsQVxq3w409RLHFLTSxPke1jcLmytBc4NbcnCbZ9BVrvdYE9AuotPweaPdKyXyZjXse17SwcWcTTdpuy187bbqTVPMd5p9SCsNE8L5n0kKHyPCDO+LjOOvzS4YsHF77bL71aa5a1P/ACjZ+ey/SkXUqAvl7rAk7hfwX0vKq5jvNPqQVjoThfNRpJtD5IGh0z4+M46/MxcrBxe/DsvvVpONhfoXLmo/5RR/nc3+ouoZuaew+pBVlLwxY9JChFGLGqMHG8duEhZjwcX1XtfvVrLlXQ35Rt/xJ315XVSAiIgIi+XvABJNgBcnoAQVL7IbWTiaWOjY6z6g4pLbRGw7O91u5pW/4FtZfLdGsa83lpvapOkho9rd05tsLnaWuVTwxHWDTkjnXNOwOdYG3tMXJYARvc4j556F9cFekn6K0y6klPImcYHnYMV7wSW6yQOyUoOk0REEI4S+ED+SWwkQceZS4EcZxeGwBvfA66gf9IM/9PH/AHP/AKV6eyT5tL5z/UFIeB3V+mm0RTPkgje8ma7nNBJtPIBmR0BBGv6QZ/6eP+5/9Kz9FcP0DnAVFJJECedG9s1usgtYbdl1ZX806L+yw/Mb9yrXhk1BpWUb6mCJkUkdnXYAwOBcA4ODRY5EkG17t25oLY0RpSKqhZNBIJIni7XN39IIOYIORBzBGazFRvsatIOvVwEksHFyNG4OOJjz3gM+YFeSDxq6gRsc87Gi6h+qevhrZxCacR3Y52IS4+bbK2AdPSpRpz8BJ5qqbgr/AB5vyUn7qqvaYtEQ14MdbY72mOcdPqudaDWLW+mozhkcXSWvxcYxOF9l7kBvebrM1l0kaamllHOa04b/AArZKpNS9A/yhUv457i1oxyuvynlxyF91zck9XXl7e8xMRHV5p8NbRN79ISGo4VjfkUotuLpc/AMy8V5s4Vn76Vh7JSP3Cp3Sat0sQsyBg7sz2nevWXQVO7IxNPdf1rzhv8AuS83T/4/rKLaL4TIZXsY+GRjnua0EFr2guIAubg2uehTpRmTUakL2vEeEtcHDDycwbjm2G220FSZTrFv1Kcs4528uNkd1tZ+DPnD6JH2qoJmYXOHQ4jwNlc+tTLxNPQ8ekH/AGVQaWZaaQfGJ8c/tWfVRyiXR8Jt67QxERSDUjRfH1TSRyIuW7rIPIHe7PsaVkrXinaHZy5Ix0m89lharaL8mpmMIs88qTznbR3Czf0Vo+EnSeCJkAOcpxO8xpy8XW+aVMljz0MTzd8Ubza13Ma426LkbF0bU9HDD5fFniM3m3jfv/KiKrctnqnXYJcBPJky7HDm+OzwVk6xaNhDWWhiGZ2RsG4dS0Yoox/Vs+Y37lVTDNZ33bM+vpliYmvV91EIe1zHbHAg96riqgMb3MdtaSD9/ft71Zai2uNDm2YDbyX/ALp+zwU81d43VaDLw34J7/dGERCsjsLK1Yh5FO3pEd/0iCfWrKUH1eh9uib8H91p+5ThdCI2h81ed7TLm32Q3ujH8g36cisbXXUlukNGwFoAmZDGY3Hc7A24PxXWAPQbHcq59kN7ox/IN+nIugtAD/hYPkYvoNXqKgOB/Xh2jal1FVksge8tOPLiJb2JPQwnJ24ZHLO/R6pDhu1BxA1lO3lNHtoG17AOd1uaPFvm57HgN4QPKGCgqX+3Rj2hx2yRtHMPS9oHe0fFJIeXskfxWn+WH0JFJOAv3Gg86b616jfskfxWn+WH0JFJOAv3Gg86b616CuPZHaRLquCG+UcRdbdd7rfuK3OC7RjafRVIxotjhbK7pLpRxhv2YrdwVKeyDjI0kw7jA0Dukkv6x4q/dTZg/R9G4bHU0B7LxNyQbhERAXnU8x3mn1Kva/hdp4q7yLiJXO41kQeC0Nu8tANjnbNWFU8x3mn1IOXtT/yjZ+ey/SkXUq5a1P8AyjZ+ey/SkXUqAvKq5jvNPqXqvKq5jvNPqQcwaj/lFH+dzf6i6hm5p7D6ly9qP+UUf53N/qLqGbmnsPqQcsaG/KNv+JO+vK6qXKuhvyjb/iTvryuqkBERAVe8N2svkejnMYbS1J4tvSGke2O+blfpcFYS5q4Ra1+mdNspYTdjHiCMjMCxvNJboFj3MCCwvY+6u8RQuqXCz6p1xfaI4yWs29LsR6wWqGcP2r/E1EdWzIPsxxGVnNu6M9tgR/lhXHpfWOh0THBFPKIGYcELcL38mMNGxjTYAEZlQThE120RpCjkhbVgvLTgvFOOUOUzPi/hADsJQTrg81jGkKCGo9+W4ZRllIzkvyGwHnAdDgpIuefY86y8VVSUTzyKgYo+qVguR+ky+f8AdtG9dDIKQ9knzaXzn+oKacCHuLS9s/18qhfsk+bS+c/1BTTgQ9xaXtn+vlQTiaVrGlznBrRmSSAAOkk7FRfDZwjwTw+RUjxKHOBmlbmyzTcMY73xJAJIytlnc2hXC55UNISiofIWOdjhDnOLA05ckE2bY3BG6yt3gm1L0YIIq2AGeRwvjmsXRPHOaGDktc079uwg2KBwF6nSUNNJPO0slqcFozkWRsvhxDaHOLiSNwDdhuFZ6IgwdOfgJPNVTcFf4835KT91Wzpz8BJ5qqbgr/Hm/JSfuqnJ7VW7Tf2cn571la7Uhlo5GNFyQbdtjYeNgq24NtPR0tQ8SnCyVoGM7GuaSW4ugG5F92W65VySMDgQcwdqgWsPB22V5fE7A5xucgQT0kXFj1g9y9yVneLQhp8tIrbHk6SnMVWxwu17HA7CHAg94Xo14Owg96qB/BnU9MZ7b/7rwqODuqjGIcWbZ5Eg9xw2HiE47/tS/wDPhnpk+i6EVM6ua31FFMI6hz3xB1pGSEucwfCaTnlttsI2bbq4fKWfDb4hSpeLKc2C2KefOJ6SwtYWXgf1YT+0PsVQaxMtO7rDT6LfYro0my8Mg+I71ZKntaWe2NPSy3gT96r1Mehq8Lttn298S0qtfUXRfEUwJFny8t3UCOQPDPtcVXurOi/KalkZHJ50nmN2+OTf0lcaq01P1NXiufaIxR85aPXDTRpYA5luMe4NZcXHS4kdgt2kKFfz7q/7r5h/iX5wgaS42qLAeTCMA845vPjZv6KjKhly24p2ldo9Hj8mJvWJmebd6S1zqXgYuLyJ94R+8tf/ADpn6I/mn+Ja2r3LGSuS23VK+mwxb2YS/V/Tr5pCyTDci7bC2Y2jb0Z9xW7raYSxuY7Y4W7Og9xz7lXVNOY3te3a0gju3d+xWRBMHta5uxwBHetOK3FG0uXrMPlXi1OX/VazRFji12RaSD2jJetBHiljb0vYPFwW61wocLxKBk/J3nAZHvH0Vr9XWXqY+ok+DSVnmu1tnRrmi2Hj+C1dWGXmv0NcfSB9qlqjWqTOVIegNHiT9ykq3Pn3NvshvdGP5Bv05F0Hq/8AitP8jF9Bq589kN7ox/IN+nIug9X/AMVp/kYvoNQZVRCHtLTsPo61zRwnaoyaLq21VNdkZeHMLMuJkBxADoabXb3jdn04tTrLoOOsgfDK0Oa5tiDv37dxBsQdxAKCheEXXRmlNF00hs2eOZrZ2Dc7i5LOaPgO2jozG66tHgL9xoPOm+teudtb9W5NH1LoZMxtjf8ADZfI9R3EbiCuieAv3Gg86b616CJ+yK0GXRxVTRfizhf1NfYAnsc0D/MW64BNaW1FEKRzhx1LcAE5uiJu1w6mk4DbZZt+crD0zoxlTE6KRoc1wIIOwgixB6iudNZNQK7RVQKii41zWHEx0ecsfU5o57bGxIBBF7gbEHTKKhNC8PUzAGVdI2Rwyc+Nxidl0scCC7sLR1LdScP1Nbk0k5PQXMA8QT6kFb6c/KEfnkH0o11NM27SOkH1Lkqh0g6t0xDO2MgyVULsDbvLQHsvmALgAXvZdcIOUamo8g08ZH5NjrBI42J9re8POXTgcurWuBAINwcwRmCqe4ZODp9SRU0wvK0Wc3ZjbmQAdgeLm19oNtwUN1O4V6zRjRS1MJmjjyayQuiliG5tyDdo3AjLYCAAEHSiw9MVbIYJZJDhYyNznE7gAbqqncP1NbKknxdBcwDxv9igmt3CHXabIpYICyNxB4mK8j3kEWxusLtBz2AbzewsHjwPxOqdORS22Ommfb3oLX2/ac0d66fm5p7D6lX/AAQagHRkLpJ7GqmAxgWIiYMxGDvN83EZXsBfDc2BNzT2H1IOWNDflG3/ABJ315XVS5Fn0oKXTMlQWlwhrpHloNicMzja+5Wl/SAh/sUn61v8KC6EVL/0gIf7FJ+tb/Ctpqxw0R1tVDTNpHsMr8IcZGkDIm9g3PYglfCVrH5Bo+aYH2wjBF578ge7N3Y1Vd7HTV/HLPXPF+L9qjJz5bwHSO6bhpaP8wrX8P8ArEaisZRx3Lae2IC5xSvAytvIbYZb3EK69Q9ACgoIKewxMYDJbO8juVJnvGIkDqAQafXLg3g0nMJp5Jbtbha1hAaBcnYQczfM9QWh/wDwqh/5k/zh/CrVRBynr1oB2htIRugLsLSySFzsyHMIxAkWvyhfscF03q7pdlZTQ1MfNlYHWvfCffNNt7XXaesFQDh41c8oojM0cuDlg78IFpB2YbO/ywtH7HPWXEyagec2Xlhv8EkCRo7CWut8Z3Qg+PZJ82l85/qCmnAh7i0vbP8AXyqF+yT5tL5z/UFNOBD3Fpe2f6+VA4VNS26QpjhAErLujcdzugn4LrAHuO5UxwV65v0TWOhnxCCR+Cdp/qntOHjLdLTk620dJAXUJF1RPDlqNa9bC3YBxwA2tGQf2t2HqsdxQXqx4IBBBBFwRmCDsIPQvpUpwDa+Y2jR1Q7lNB8mc47WjMxEneNreoEZWANsax6YFJA6YtL8NrNBte7gNtstt+5JnZ7ETM7Q+9YHhtNKTkA0k9yqrgpb/wAcOqGQn9kfamsmvM1a3iI4+LY45taTI9/QLgDLqA71MODfVd9Kx00wtLKAA3exm2x+MTYkbsI33VG/HeNuzoRScGG0X627Jqi86iXC0uteyqnR/CdUsAE0UchFr7Ynd+0X7grLXivVkxYL5d+HstpFXsfCpF76mkB6nNd67LGr+FTkkQ09judI7Ifot2/OC882nvTjR5pnbhaHhMja2tIb/wAtt/nP+y3oWJer+MsvV3V6fSVQZpsXFOdilkOWL4rOm4yyyaO4G5PJmfAb4BVVpN5mejZkzxhrXH1mOr0e24I6Qqi1lo3uDC1pODEHW2523dyt5afSOgGPu5nId+ye7d3K+9YtXaXPwZZxXi8dlV6vawOo8ZZGxzn2BLsWQF8hYjefUtueEKo3Rw+Dz++srTWrwv7Ywsdue3f9jvX2KK1+ipIsyMTfhDZ3jcslq5Mccp5O1iyaXU23tHq+LCe8uJJNySSSd5OZK+URZnUeFXuWMsmr3LGVlejNk9oW40brA+FgYGtcATa97i+dsuu/itOs7RuiZZ+Y2zd7jk3/AH7lOszv6VGWMc1/qdGbX6xOljcx0bbHeCciMwVk6p6OeJONc0huE2JyuTbYNtrXzW40Pq2xhFmmWTcSL281u7tzU0oNXSc5Tb4o295+7xWmuOZnis5eXU0is48Ucpe+qbOQ89LreAB+1b1ecEDWDC0Bo6AvRXMDT6S1XpKiTjJ6aKV+QvJGx5sDe3KBy25dZW2jjDQGtAAAAAAsABkAANgX0iAiIg1OltW6WpIM8EcpF7cYxr7Xte2IG17DZ0LN0fQRQRiOGNkTG7GMaGNF8zk0AXJzWSiAvmSMOFiAR15r6RBptI6q0k/4Wnjk89jX/SBste3g70aDfyOD9Wz7lKUQYOjdDwU4tBDHEPiNDfUFnIiD8IvtWr0jq7TTi0sEbx0OaHDwcCAtqiCLN4O9G3v5HB+rZb6K3ujdFQ07cMMUcQ6GNDR6FmIgL8cLiy/UQR2XUbR73FzqOBznElznRRkkk3JJLbkk718/zC0d/Yqb9TH/AAqSIgjf8wtHf2Km/Ux/wrIoNT6GB4kipKdj281zYow5p6WkNuD1reIg0bNUKIS8d5LAZcWPGYmF2K98WItvivnfbdbxEQEREHjVUzZGljxdp2g71rNGaqUVO8SQ0sEcgvZ7Yo2ubcEGzg24uCRl0rcog1ml9X6aqI8ohjlw83jGteB2BwNll0FDHBG2OGNkcbb4WMaGNFzc2DQBmST2le7nAZk27V+oC8aqmbI0teLtO0FeyjGuusL6biIKcNdVVknFw4s2sAsZJXC+bWA3tvuEGRSal0ET2vZR04c0gtIhju0g3BBw5EHMELbV9DHM3BI0Ob8Ei4PaDtWoj1UjLfbpqqaQ86Q1M8dz0tZE9rI+xgHemrWhaimknElXJPA4t8nZLZ8kYtd+KUjE7M2AN7BozJJQbSi0XDD+DiYzzWgLMWnrNaKSIuD52AMdhkdmWRuy5MjwC1jsxk4jaFsX1cbYzKZGCMNxGQuAYG2vixXthtnfYhM7vZzQRYi46CsGp0NBJz42ntz9ByWLDrTSukZFxuF8n4LjGSRCX5J0jQ2T9Enas7SGk4YADNKyPESG4nAFxAuQ0bXEAE5bgg1btTaM/wBQzua0fYval1WpIzdtPHfpwi/qWm1o05S1mja7iJmTYaWoddhxAFsTiDcZXBsV9cHVRFBoeke9zI2cS0uc4hoxPO0k7XOce0krzhhPzLe+Uva0AWAsOpfq1ujtPU873RxyAyMF3RuDo5ADsdgeA7D12tmtkvUBERB8Sxhws4Ag7Qc1odIau74j+ifsP3+KkKIKq0rq80k5GJ/RbI9o+0elRmtoXxHlty3EZtPer0qqRkgs9oPR0jsO5RvSerrgDg9sbvabX8NjlRfBW3Tk36fxDJi5W5x+d1P1e5KKhkmNo2k9J2Adp2BTGfVyEvuQ4AbWXsL+sdilGitXXEAYREwbBax7m/afSoUwT3ac/iNZ50jn8UQ0XquxtjJ7Y7c0Dk+G13f4Kb6O1dc6xfyG/BHO+5v/ANkt/Q6Oji5rc97jmT3/AHLLWitYr0cvJlvkne0vCko2RCzGgdJ3ntK90RSViIiAiIgIiICIiAiIgIiICIiAiIgIiICIiAiIgIiICIiAiIgIiII1wi4vIJcIBdjp8Idk3F5RFhuRsF7LA0npKvp3vhxwzyPpZp4C2J0dn07oscRbxjrteJAGm4IO26k2mtFR1UL4JQTG/DiDSWnkuDhYjMZgbFg0mhBTOknDp6qbiy1nGPYXhgOLioyQxouQLl2Zs3E42Fg89E6eNVU2hsadtLFK51sy+oOKJoO60bS4j+8Z3xHhXmNJW6M0g4EwQSvjmIBOASgDFYdWLvaBvUt1H0D5HTlpaGPlkfK9oOIMxG0cYO8RxhkYtlyMluq6jjmjdFKxskbxZzXC4I6wUH62oDoxJH7Y0txMwFpDwRcYSTY33G9lB9J65zSOrqKKnfFVwUckrXB7X5ljcAZh2vu8d48djozURlLyaSsrKeK9xCySOSNtzc4RPG8t7itlorVeCCokqhjfUStDJJpHlznNGGwwizAOSNjRsQargydDPoema0Ncww4JW2uC7NswcOlzsRN9uK+9VfTTywaKp8Zc6ii0yAXc5rqaN4IvbbHxgdtyxW6lcR1PpMT3NjfHxpvK2KaaGOQnaXxxvDHE7zbPYbraHR0Rh4jio+Jw4OKwjBhtbDhta1tyCJcMNLHLomdziLs4uSFw2iQPaGYD0uuW5fDK1lJUVFJpCOqr2PMMmjoWOnax0jaeVgD5myYASxrnAuLyAObnkbS+h1TpYizDG4iM3iZJLNLHERsMccj3MjI3YQLXyso9o+vdpOqr6aaYwxQPdD5K0MD5oy2zpZHPa5xY+5sGYctt7oNPS0NqPTtVFdtJVwzPpm2LcVqaTjZg081r3HK4BIaDsstS6vdT0mrsj3NZTtxCRz24o2SuiwwPeLjJt3naLWJUk1V0B5NV1ejWyOqNHOpw8se4k075XFpp8Q965mJ1ui2XKJdLmar0gp3UvEtNO7bE4ue0W2YQ4nDY5jDaxz2oPOj1cZ5Q2rle6aoawtZIbMaxjtrWMZYYcyeXiOe1bxaTQWqlLR24hjxhFmh8s0oYNnIbI8hmWVwBkt2gIiICIiAiIgx3QNMgdhbiwnOwvtG9ZCIgIiICIiAiIgIiICIiAiIgIiICIiAiIgIiICIiAiIgIiICIiAiIgIiICIiAiIgIiICIiAiIgKN62aFppsD5aeGR4Ng58bHut0XcL2X4iDdaLoY4Y2shjZEwC4bG1rGgnMmzQAstEQERE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jpeg;base64,/9j/4AAQSkZJRgABAQAAAQABAAD/2wCEAAkGBxQSEhUUExMVFRUVFhYaFRcWFxcVGBcbFxcXFxcZGRoYHCggGxolHhsbITEhJSkrLi4uFx80ODUsNygtLiwBCgoKDg0OGxAQGy8kICU3MjcsLDQtLzQvLCwvNDA0NywsLCw0LDQsLCw3NS80LCwsNC81LDQsLCwsNywsNCwvLP/AABEIAHIBuQMBIgACEQEDEQH/xAAcAAEAAgMBAQEAAAAAAAAAAAAABgcEBQgDAgH/xABTEAABAwICBAkEDAkKBwEAAAABAAIDBBESIQUGMUEHEyIyUWFxgZEUcqGxCCM1QlJic5Kys8HRMzQ2dIKTosLSFRYYQ1RjdYPD4SRTVZSj4/AX/8QAGgEBAAMBAQEAAAAAAAAAAAAAAAIDBAUBBv/EADARAQACAQIEAwcDBQEAAAAAAAABAgMEERIhMUEFEyIyUWFxobHwQlKBIzNTkdEU/9oADAMBAAIRAxEAPwC8URY9TWxx894HVv8AAZoMhFoKrWUDKNhPW7IeAzPoWg0nrC7+slwj4Iy9AzPpXkzEdXtazadojdM6rSMUfOeL9AzPgFqKrWXdGzvd9w+9QCp1jaMo2E9bsh4DM+haiq0pLJteQOhvJHo296ptqKR05t+Lw3Nf2uUfnZOqnT7i8B04DtzQ4N9AWypdYZW86zx15HxH3KuJdBE0RqN+M4R0saLPPj9A9K1VHpOWLmSEDoObfA5LyM094StoIneKW325T8150un4nbSWH42zxH22WzY8OFwQR0g3CpSj1sOyWO/Wz+E/et/o3T0bj7VLhd0XLD4Hb6VbXJWeksmTTZKdYWciitLrFI3J4Dx80+jL0Lb0unYn7TgPQ7L07FNQ2aL8a4EXBuOpfqAiIgIiICIiAiIgIiICIiAiIgIiICIiAiIgIiICIiAiIgIiICIiAiIgIiICIiAiIgIiICIiCFaU07IL45BG0G2XJ9O30qL1WsTBzAXnpPJHpz9Cz9dYrCXqkv4u/wB1CVlz5bVnaHW0GjxZacd+fPo2NVpmV/vsI6G5enateSvxFkm026u1THTHG1Y2F70NK6WRkbOc9waOq+89Q29y8FN+DXRd3vqHDJvIj84i7z3Cw/SK9x14rRCGozRixzf83SLTVI2OGKNo5LRhAO8BoGfaqh0rR8TK5m4G7etp2fd3FXLrLzWdp9Sr/W+hxRiUbWZHzT9x9ZW7LTevLs+f0Waa5Np7/dD0RFkdpm0elZouZIbfBPKHgdnct3R62bpY+9n8J+9RdFOuS0dJU5NPjv7ULK0TptrvwMpB2kC4Pe07VONA1b5Yy59iQ4gEC1wAFUWpLOVK7oDR4kn7FburrLQN6y4/tFa8dptXeXF1GOMeSaw2SIimoEREBERAREQEREBERAREQEREBERAREQEREBERAReNZVMijfJI4NYxpc9x2Na0XJPYF6goP1ERAREQEREBERAREQEREBERAREQQHXiLOfraHeDQfWFXKtbXKG7/OiI+kPtCqkLFqo5xLu+E29Fo+IiIszrPqOMuIa0Xc4gNHSSbAeKunQ2jxTwRxD3jcz0uObj3klQDg70Xxk5lcOTCMut7rhvgLn5qserqGxsdI7JrGlx7ALrZpqbRxS4fimbivGKvb7/n3RDW3TobVxU+WGxxnoe+2AeA/8g6F4yRhwLSLgggjpByKgOl6t0sjpHc57i49V9w7Ng7FMtC13HRNd77Y/zht8dvep4snHM7qNZpfJisx/PzQWvpTFI5h96cj0jaD3iyx1LNcaG7Wygc3ku7DzT3HL9JRNUXrw22dHT5fMxxb/AGIiKC5L9S2e1Pd0vt4NH3q29FMtDGPiN9Iuqu1VjtTN+MXH9oj7FbMbbADoAHgt2ONqw+f1M75bfNXHCNwqfyXUtgFLx2KMPLuN4uxLnNtbi3X5oN771JdQtcItKUwmjGB7ThliJuY3bbXsLtIzDrZ9oIFI+yG90Y/kG/TkWj1d0rU6Br2PcCWPYwvaObNC8XBF/fDcdzmkbL3modXIsTROko6mGOeFwfHI0OY4bwenoI2EHMEELLQQ7hJ14/kmGOTieOL5A3Dj4uwwuN74XX5uy29bHUTWT+UaOOq4risZeMGLHbA8t52EbbX2KvPZI/itP8sPoSKScBfuNB5031r0E/Ue1q11o9HAeUzBriLtjaC+R23PCNgyOZsOtYfCbreNGUTpWgOmecELTsxEE4j1NAJ67AZXVFag6k1GnKiSeeV4iDvbpjynveRfAy+V7W6mgjLYEE40j7ICMG0FE946ZZRGfmta71rBb7IKS+dCy3VMR+4rP0LweaOpWgR0rCR794xv+c7Nbh2gqcixhZbsQVxq3w409RLHFLTSxPke1jcLmytBc4NbcnCbZ9BVrvdYE9AuotPweaPdKyXyZjXse17SwcWcTTdpuy187bbqTVPMd5p9SCsNE8L5n0kKHyPCDO+LjOOvzS4YsHF77bL71aa5a1P/ACjZ+ey/SkXUqAvl7rAk7hfwX0vKq5jvNPqQVjoThfNRpJtD5IGh0z4+M46/MxcrBxe/DsvvVpONhfoXLmo/5RR/nc3+ouoZuaew+pBVlLwxY9JChFGLGqMHG8duEhZjwcX1XtfvVrLlXQ35Rt/xJ315XVSAiIgIi+XvABJNgBcnoAQVL7IbWTiaWOjY6z6g4pLbRGw7O91u5pW/4FtZfLdGsa83lpvapOkho9rd05tsLnaWuVTwxHWDTkjnXNOwOdYG3tMXJYARvc4j556F9cFekn6K0y6klPImcYHnYMV7wSW6yQOyUoOk0REEI4S+ED+SWwkQceZS4EcZxeGwBvfA66gf9IM/9PH/AHP/AKV6eyT5tL5z/UFIeB3V+mm0RTPkgje8ma7nNBJtPIBmR0BBGv6QZ/6eP+5/9Kz9FcP0DnAVFJJECedG9s1usgtYbdl1ZX806L+yw/Mb9yrXhk1BpWUb6mCJkUkdnXYAwOBcA4ODRY5EkG17t25oLY0RpSKqhZNBIJIni7XN39IIOYIORBzBGazFRvsatIOvVwEksHFyNG4OOJjz3gM+YFeSDxq6gRsc87Gi6h+qevhrZxCacR3Y52IS4+bbK2AdPSpRpz8BJ5qqbgr/AB5vyUn7qqvaYtEQ14MdbY72mOcdPqudaDWLW+mozhkcXSWvxcYxOF9l7kBvebrM1l0kaamllHOa04b/AArZKpNS9A/yhUv457i1oxyuvynlxyF91zck9XXl7e8xMRHV5p8NbRN79ISGo4VjfkUotuLpc/AMy8V5s4Vn76Vh7JSP3Cp3Sat0sQsyBg7sz2nevWXQVO7IxNPdf1rzhv8AuS83T/4/rKLaL4TIZXsY+GRjnua0EFr2guIAubg2uehTpRmTUakL2vEeEtcHDDycwbjm2G220FSZTrFv1Kcs4528uNkd1tZ+DPnD6JH2qoJmYXOHQ4jwNlc+tTLxNPQ8ekH/AGVQaWZaaQfGJ8c/tWfVRyiXR8Jt67QxERSDUjRfH1TSRyIuW7rIPIHe7PsaVkrXinaHZy5Ix0m89lharaL8mpmMIs88qTznbR3Czf0Vo+EnSeCJkAOcpxO8xpy8XW+aVMljz0MTzd8Ubza13Ma426LkbF0bU9HDD5fFniM3m3jfv/KiKrctnqnXYJcBPJky7HDm+OzwVk6xaNhDWWhiGZ2RsG4dS0Yoox/Vs+Y37lVTDNZ33bM+vpliYmvV91EIe1zHbHAg96riqgMb3MdtaSD9/ft71Zai2uNDm2YDbyX/ALp+zwU81d43VaDLw34J7/dGERCsjsLK1Yh5FO3pEd/0iCfWrKUH1eh9uib8H91p+5ThdCI2h81ed7TLm32Q3ujH8g36cisbXXUlukNGwFoAmZDGY3Hc7A24PxXWAPQbHcq59kN7ox/IN+nIugtAD/hYPkYvoNXqKgOB/Xh2jal1FVksge8tOPLiJb2JPQwnJ24ZHLO/R6pDhu1BxA1lO3lNHtoG17AOd1uaPFvm57HgN4QPKGCgqX+3Rj2hx2yRtHMPS9oHe0fFJIeXskfxWn+WH0JFJOAv3Gg86b616jfskfxWn+WH0JFJOAv3Gg86b616CuPZHaRLquCG+UcRdbdd7rfuK3OC7RjafRVIxotjhbK7pLpRxhv2YrdwVKeyDjI0kw7jA0Dukkv6x4q/dTZg/R9G4bHU0B7LxNyQbhERAXnU8x3mn1Kva/hdp4q7yLiJXO41kQeC0Nu8tANjnbNWFU8x3mn1IOXtT/yjZ+ey/SkXUq5a1P8AyjZ+ey/SkXUqAvKq5jvNPqXqvKq5jvNPqQcwaj/lFH+dzf6i6hm5p7D6ly9qP+UUf53N/qLqGbmnsPqQcsaG/KNv+JO+vK6qXKuhvyjb/iTvryuqkBERAVe8N2svkejnMYbS1J4tvSGke2O+blfpcFYS5q4Ra1+mdNspYTdjHiCMjMCxvNJboFj3MCCwvY+6u8RQuqXCz6p1xfaI4yWs29LsR6wWqGcP2r/E1EdWzIPsxxGVnNu6M9tgR/lhXHpfWOh0THBFPKIGYcELcL38mMNGxjTYAEZlQThE120RpCjkhbVgvLTgvFOOUOUzPi/hADsJQTrg81jGkKCGo9+W4ZRllIzkvyGwHnAdDgpIuefY86y8VVSUTzyKgYo+qVguR+ky+f8AdtG9dDIKQ9knzaXzn+oKacCHuLS9s/18qhfsk+bS+c/1BTTgQ9xaXtn+vlQTiaVrGlznBrRmSSAAOkk7FRfDZwjwTw+RUjxKHOBmlbmyzTcMY73xJAJIytlnc2hXC55UNISiofIWOdjhDnOLA05ckE2bY3BG6yt3gm1L0YIIq2AGeRwvjmsXRPHOaGDktc079uwg2KBwF6nSUNNJPO0slqcFozkWRsvhxDaHOLiSNwDdhuFZ6IgwdOfgJPNVTcFf4835KT91Wzpz8BJ5qqbgr/Hm/JSfuqnJ7VW7Tf2cn571la7Uhlo5GNFyQbdtjYeNgq24NtPR0tQ8SnCyVoGM7GuaSW4ugG5F92W65VySMDgQcwdqgWsPB22V5fE7A5xucgQT0kXFj1g9y9yVneLQhp8tIrbHk6SnMVWxwu17HA7CHAg94Xo14Owg96qB/BnU9MZ7b/7rwqODuqjGIcWbZ5Eg9xw2HiE47/tS/wDPhnpk+i6EVM6ua31FFMI6hz3xB1pGSEucwfCaTnlttsI2bbq4fKWfDb4hSpeLKc2C2KefOJ6SwtYWXgf1YT+0PsVQaxMtO7rDT6LfYro0my8Mg+I71ZKntaWe2NPSy3gT96r1Mehq8Lttn298S0qtfUXRfEUwJFny8t3UCOQPDPtcVXurOi/KalkZHJ50nmN2+OTf0lcaq01P1NXiufaIxR85aPXDTRpYA5luMe4NZcXHS4kdgt2kKFfz7q/7r5h/iX5wgaS42qLAeTCMA845vPjZv6KjKhly24p2ldo9Hj8mJvWJmebd6S1zqXgYuLyJ94R+8tf/ADpn6I/mn+Ja2r3LGSuS23VK+mwxb2YS/V/Tr5pCyTDci7bC2Y2jb0Z9xW7raYSxuY7Y4W7Og9xz7lXVNOY3te3a0gju3d+xWRBMHta5uxwBHetOK3FG0uXrMPlXi1OX/VazRFji12RaSD2jJetBHiljb0vYPFwW61wocLxKBk/J3nAZHvH0Vr9XWXqY+ok+DSVnmu1tnRrmi2Hj+C1dWGXmv0NcfSB9qlqjWqTOVIegNHiT9ykq3Pn3NvshvdGP5Bv05F0Hq/8AitP8jF9Bq589kN7ox/IN+nIug9X/AMVp/kYvoNQZVRCHtLTsPo61zRwnaoyaLq21VNdkZeHMLMuJkBxADoabXb3jdn04tTrLoOOsgfDK0Oa5tiDv37dxBsQdxAKCheEXXRmlNF00hs2eOZrZ2Dc7i5LOaPgO2jozG66tHgL9xoPOm+teudtb9W5NH1LoZMxtjf8ADZfI9R3EbiCuieAv3Gg86b616CJ+yK0GXRxVTRfizhf1NfYAnsc0D/MW64BNaW1FEKRzhx1LcAE5uiJu1w6mk4DbZZt+crD0zoxlTE6KRoc1wIIOwgixB6iudNZNQK7RVQKii41zWHEx0ecsfU5o57bGxIBBF7gbEHTKKhNC8PUzAGVdI2Rwyc+Nxidl0scCC7sLR1LdScP1Nbk0k5PQXMA8QT6kFb6c/KEfnkH0o11NM27SOkH1Lkqh0g6t0xDO2MgyVULsDbvLQHsvmALgAXvZdcIOUamo8g08ZH5NjrBI42J9re8POXTgcurWuBAINwcwRmCqe4ZODp9SRU0wvK0Wc3ZjbmQAdgeLm19oNtwUN1O4V6zRjRS1MJmjjyayQuiliG5tyDdo3AjLYCAAEHSiw9MVbIYJZJDhYyNznE7gAbqqncP1NbKknxdBcwDxv9igmt3CHXabIpYICyNxB4mK8j3kEWxusLtBz2AbzewsHjwPxOqdORS22Ommfb3oLX2/ac0d66fm5p7D6lX/AAQagHRkLpJ7GqmAxgWIiYMxGDvN83EZXsBfDc2BNzT2H1IOWNDflG3/ABJ315XVS5Fn0oKXTMlQWlwhrpHloNicMzja+5Wl/SAh/sUn61v8KC6EVL/0gIf7FJ+tb/Ctpqxw0R1tVDTNpHsMr8IcZGkDIm9g3PYglfCVrH5Bo+aYH2wjBF578ge7N3Y1Vd7HTV/HLPXPF+L9qjJz5bwHSO6bhpaP8wrX8P8ArEaisZRx3Lae2IC5xSvAytvIbYZb3EK69Q9ACgoIKewxMYDJbO8juVJnvGIkDqAQafXLg3g0nMJp5Jbtbha1hAaBcnYQczfM9QWh/wDwqh/5k/zh/CrVRBynr1oB2htIRugLsLSySFzsyHMIxAkWvyhfscF03q7pdlZTQ1MfNlYHWvfCffNNt7XXaesFQDh41c8oojM0cuDlg78IFpB2YbO/ywtH7HPWXEyagec2Xlhv8EkCRo7CWut8Z3Qg+PZJ82l85/qCmnAh7i0vbP8AXyqF+yT5tL5z/UFNOBD3Fpe2f6+VA4VNS26QpjhAErLujcdzugn4LrAHuO5UxwV65v0TWOhnxCCR+Cdp/qntOHjLdLTk620dJAXUJF1RPDlqNa9bC3YBxwA2tGQf2t2HqsdxQXqx4IBBBBFwRmCDsIPQvpUpwDa+Y2jR1Q7lNB8mc47WjMxEneNreoEZWANsax6YFJA6YtL8NrNBte7gNtstt+5JnZ7ETM7Q+9YHhtNKTkA0k9yqrgpb/wAcOqGQn9kfamsmvM1a3iI4+LY45taTI9/QLgDLqA71MODfVd9Kx00wtLKAA3exm2x+MTYkbsI33VG/HeNuzoRScGG0X627Jqi86iXC0uteyqnR/CdUsAE0UchFr7Ynd+0X7grLXivVkxYL5d+HstpFXsfCpF76mkB6nNd67LGr+FTkkQ09judI7Ifot2/OC882nvTjR5pnbhaHhMja2tIb/wAtt/nP+y3oWJer+MsvV3V6fSVQZpsXFOdilkOWL4rOm4yyyaO4G5PJmfAb4BVVpN5mejZkzxhrXH1mOr0e24I6Qqi1lo3uDC1pODEHW2523dyt5afSOgGPu5nId+ye7d3K+9YtXaXPwZZxXi8dlV6vawOo8ZZGxzn2BLsWQF8hYjefUtueEKo3Rw+Dz++srTWrwv7Ywsdue3f9jvX2KK1+ipIsyMTfhDZ3jcslq5Mccp5O1iyaXU23tHq+LCe8uJJNySSSd5OZK+URZnUeFXuWMsmr3LGVlejNk9oW40brA+FgYGtcATa97i+dsuu/itOs7RuiZZ+Y2zd7jk3/AH7lOszv6VGWMc1/qdGbX6xOljcx0bbHeCciMwVk6p6OeJONc0huE2JyuTbYNtrXzW40Pq2xhFmmWTcSL281u7tzU0oNXSc5Tb4o295+7xWmuOZnis5eXU0is48Ucpe+qbOQ89LreAB+1b1ecEDWDC0Bo6AvRXMDT6S1XpKiTjJ6aKV+QvJGx5sDe3KBy25dZW2jjDQGtAAAAAAsABkAANgX0iAiIg1OltW6WpIM8EcpF7cYxr7Xte2IG17DZ0LN0fQRQRiOGNkTG7GMaGNF8zk0AXJzWSiAvmSMOFiAR15r6RBptI6q0k/4Wnjk89jX/SBste3g70aDfyOD9Wz7lKUQYOjdDwU4tBDHEPiNDfUFnIiD8IvtWr0jq7TTi0sEbx0OaHDwcCAtqiCLN4O9G3v5HB+rZb6K3ujdFQ07cMMUcQ6GNDR6FmIgL8cLiy/UQR2XUbR73FzqOBznElznRRkkk3JJLbkk718/zC0d/Yqb9TH/AAqSIgjf8wtHf2Km/Ux/wrIoNT6GB4kipKdj281zYow5p6WkNuD1reIg0bNUKIS8d5LAZcWPGYmF2K98WItvivnfbdbxEQEREHjVUzZGljxdp2g71rNGaqUVO8SQ0sEcgvZ7Yo2ubcEGzg24uCRl0rcog1ml9X6aqI8ohjlw83jGteB2BwNll0FDHBG2OGNkcbb4WMaGNFzc2DQBmST2le7nAZk27V+oC8aqmbI0teLtO0FeyjGuusL6biIKcNdVVknFw4s2sAsZJXC+bWA3tvuEGRSal0ET2vZR04c0gtIhju0g3BBw5EHMELbV9DHM3BI0Ob8Ei4PaDtWoj1UjLfbpqqaQ86Q1M8dz0tZE9rI+xgHemrWhaimknElXJPA4t8nZLZ8kYtd+KUjE7M2AN7BozJJQbSi0XDD+DiYzzWgLMWnrNaKSIuD52AMdhkdmWRuy5MjwC1jsxk4jaFsX1cbYzKZGCMNxGQuAYG2vixXthtnfYhM7vZzQRYi46CsGp0NBJz42ntz9ByWLDrTSukZFxuF8n4LjGSRCX5J0jQ2T9Enas7SGk4YADNKyPESG4nAFxAuQ0bXEAE5bgg1btTaM/wBQzua0fYval1WpIzdtPHfpwi/qWm1o05S1mja7iJmTYaWoddhxAFsTiDcZXBsV9cHVRFBoeke9zI2cS0uc4hoxPO0k7XOce0krzhhPzLe+Uva0AWAsOpfq1ujtPU873RxyAyMF3RuDo5ADsdgeA7D12tmtkvUBERB8Sxhws4Ag7Qc1odIau74j+ifsP3+KkKIKq0rq80k5GJ/RbI9o+0elRmtoXxHlty3EZtPer0qqRkgs9oPR0jsO5RvSerrgDg9sbvabX8NjlRfBW3Tk36fxDJi5W5x+d1P1e5KKhkmNo2k9J2Adp2BTGfVyEvuQ4AbWXsL+sdilGitXXEAYREwbBax7m/afSoUwT3ac/iNZ50jn8UQ0XquxtjJ7Y7c0Dk+G13f4Kb6O1dc6xfyG/BHO+5v/ANkt/Q6Oji5rc97jmT3/AHLLWitYr0cvJlvkne0vCko2RCzGgdJ3ntK90RSViIiAiIgIiICIiAiIgIiICIiAiIgIiICIiAiIgIiICIiAiIgIiII1wi4vIJcIBdjp8Idk3F5RFhuRsF7LA0npKvp3vhxwzyPpZp4C2J0dn07oscRbxjrteJAGm4IO26k2mtFR1UL4JQTG/DiDSWnkuDhYjMZgbFg0mhBTOknDp6qbiy1nGPYXhgOLioyQxouQLl2Zs3E42Fg89E6eNVU2hsadtLFK51sy+oOKJoO60bS4j+8Z3xHhXmNJW6M0g4EwQSvjmIBOASgDFYdWLvaBvUt1H0D5HTlpaGPlkfK9oOIMxG0cYO8RxhkYtlyMluq6jjmjdFKxskbxZzXC4I6wUH62oDoxJH7Y0txMwFpDwRcYSTY33G9lB9J65zSOrqKKnfFVwUckrXB7X5ljcAZh2vu8d48djozURlLyaSsrKeK9xCySOSNtzc4RPG8t7itlorVeCCokqhjfUStDJJpHlznNGGwwizAOSNjRsQargydDPoema0Ncww4JW2uC7NswcOlzsRN9uK+9VfTTywaKp8Zc6ii0yAXc5rqaN4IvbbHxgdtyxW6lcR1PpMT3NjfHxpvK2KaaGOQnaXxxvDHE7zbPYbraHR0Rh4jio+Jw4OKwjBhtbDhta1tyCJcMNLHLomdziLs4uSFw2iQPaGYD0uuW5fDK1lJUVFJpCOqr2PMMmjoWOnax0jaeVgD5myYASxrnAuLyAObnkbS+h1TpYizDG4iM3iZJLNLHERsMccj3MjI3YQLXyso9o+vdpOqr6aaYwxQPdD5K0MD5oy2zpZHPa5xY+5sGYctt7oNPS0NqPTtVFdtJVwzPpm2LcVqaTjZg081r3HK4BIaDsstS6vdT0mrsj3NZTtxCRz24o2SuiwwPeLjJt3naLWJUk1V0B5NV1ejWyOqNHOpw8se4k075XFpp8Q965mJ1ui2XKJdLmar0gp3UvEtNO7bE4ue0W2YQ4nDY5jDaxz2oPOj1cZ5Q2rle6aoawtZIbMaxjtrWMZYYcyeXiOe1bxaTQWqlLR24hjxhFmh8s0oYNnIbI8hmWVwBkt2gIiICIiAiIgx3QNMgdhbiwnOwvtG9ZCIgIiICIiAiIgIiICIiAiIgIiICIiAiIgIiICIiAiIgIiICIiAiIgIiICIiAiIgIiICIiAiIgKN62aFppsD5aeGR4Ng58bHut0XcL2X4iDdaLoY4Y2shjZEwC4bG1rGgnMmzQAstEQEREH/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s://prerender.io/img/angularj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1851" y="1419944"/>
            <a:ext cx="3934349" cy="102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10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Bootstrap</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16</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http://docs.angularjs.org/guide/bootstrap</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a:t>Angular initializes automatically </a:t>
            </a:r>
            <a:endParaRPr lang="en-US" dirty="0">
              <a:solidFill>
                <a:schemeClr val="tx1"/>
              </a:solidFill>
            </a:endParaRPr>
          </a:p>
          <a:p>
            <a:r>
              <a:rPr lang="en-US" dirty="0" smtClean="0"/>
              <a:t>It</a:t>
            </a:r>
            <a:r>
              <a:rPr lang="en-US" dirty="0"/>
              <a:t> looks for the </a:t>
            </a:r>
            <a:r>
              <a:rPr lang="en-US" dirty="0">
                <a:hlinkClick r:id="rId3"/>
              </a:rPr>
              <a:t>ng-app</a:t>
            </a:r>
            <a:r>
              <a:rPr lang="en-US" dirty="0"/>
              <a:t> directive which designates your application root</a:t>
            </a:r>
            <a:r>
              <a:rPr lang="en-US" dirty="0" smtClean="0"/>
              <a:t>. </a:t>
            </a:r>
          </a:p>
          <a:p>
            <a:r>
              <a:rPr lang="en-US" dirty="0" smtClean="0"/>
              <a:t>Then:</a:t>
            </a:r>
          </a:p>
          <a:p>
            <a:pPr lvl="1"/>
            <a:r>
              <a:rPr lang="en-US" dirty="0" smtClean="0"/>
              <a:t>loads </a:t>
            </a:r>
            <a:r>
              <a:rPr lang="en-US" dirty="0"/>
              <a:t>the </a:t>
            </a:r>
            <a:r>
              <a:rPr lang="en-US" dirty="0">
                <a:hlinkClick r:id="rId4"/>
              </a:rPr>
              <a:t>module</a:t>
            </a:r>
            <a:r>
              <a:rPr lang="en-US" dirty="0"/>
              <a:t> </a:t>
            </a:r>
            <a:r>
              <a:rPr lang="en-US" dirty="0" smtClean="0"/>
              <a:t/>
            </a:r>
            <a:br>
              <a:rPr lang="en-US" dirty="0" smtClean="0"/>
            </a:br>
            <a:r>
              <a:rPr lang="en-US" dirty="0" smtClean="0"/>
              <a:t>associated </a:t>
            </a:r>
            <a:r>
              <a:rPr lang="en-US" dirty="0"/>
              <a:t>with the </a:t>
            </a:r>
            <a:r>
              <a:rPr lang="en-US" dirty="0" smtClean="0"/>
              <a:t/>
            </a:r>
            <a:br>
              <a:rPr lang="en-US" dirty="0" smtClean="0"/>
            </a:br>
            <a:r>
              <a:rPr lang="en-US" dirty="0" smtClean="0"/>
              <a:t>directive</a:t>
            </a:r>
          </a:p>
          <a:p>
            <a:pPr lvl="1"/>
            <a:r>
              <a:rPr lang="en-US" dirty="0" smtClean="0"/>
              <a:t>creates </a:t>
            </a:r>
            <a:r>
              <a:rPr lang="en-US" dirty="0"/>
              <a:t>the application </a:t>
            </a:r>
            <a:r>
              <a:rPr lang="en-US" dirty="0" smtClean="0"/>
              <a:t/>
            </a:r>
            <a:br>
              <a:rPr lang="en-US" dirty="0" smtClean="0"/>
            </a:br>
            <a:r>
              <a:rPr lang="en-US" dirty="0" smtClean="0">
                <a:hlinkClick r:id="rId5"/>
              </a:rPr>
              <a:t>injector</a:t>
            </a:r>
            <a:endParaRPr lang="en-US" dirty="0"/>
          </a:p>
          <a:p>
            <a:pPr lvl="1"/>
            <a:r>
              <a:rPr lang="en-US" dirty="0" smtClean="0"/>
              <a:t>compiles </a:t>
            </a:r>
            <a:r>
              <a:rPr lang="en-US" dirty="0"/>
              <a:t>the </a:t>
            </a:r>
            <a:r>
              <a:rPr lang="en-US" dirty="0" smtClean="0"/>
              <a:t>DOM</a:t>
            </a:r>
            <a:endParaRPr lang="en-US" dirty="0"/>
          </a:p>
        </p:txBody>
      </p:sp>
      <p:pic>
        <p:nvPicPr>
          <p:cNvPr id="9218" name="Picture 2" descr="http://docs.angularjs.org/img/guide/concepts-startu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121" y="2667001"/>
            <a:ext cx="3737265" cy="317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2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Example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17</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http://docs.angularjs.org/guide/concepts</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smtClean="0"/>
              <a:t>The HTML file is </a:t>
            </a:r>
            <a:r>
              <a:rPr lang="en-US" dirty="0"/>
              <a:t>called a "template". </a:t>
            </a:r>
            <a:endParaRPr lang="en-US" dirty="0" smtClean="0"/>
          </a:p>
          <a:p>
            <a:r>
              <a:rPr lang="en-US" dirty="0" smtClean="0"/>
              <a:t>Angular parses </a:t>
            </a:r>
            <a:r>
              <a:rPr lang="en-US" dirty="0"/>
              <a:t>and processes this new markup from the template using the so called "compiler". </a:t>
            </a:r>
            <a:endParaRPr lang="en-US" dirty="0" smtClean="0"/>
          </a:p>
          <a:p>
            <a:r>
              <a:rPr lang="en-US" dirty="0" smtClean="0"/>
              <a:t>The </a:t>
            </a:r>
            <a:r>
              <a:rPr lang="en-US" dirty="0"/>
              <a:t>loaded, </a:t>
            </a:r>
            <a:r>
              <a:rPr lang="en-US" dirty="0" smtClean="0"/>
              <a:t/>
            </a:r>
            <a:br>
              <a:rPr lang="en-US" dirty="0" smtClean="0"/>
            </a:br>
            <a:r>
              <a:rPr lang="en-US" dirty="0" smtClean="0"/>
              <a:t>transformed </a:t>
            </a:r>
            <a:r>
              <a:rPr lang="en-US" dirty="0"/>
              <a:t>and </a:t>
            </a:r>
            <a:r>
              <a:rPr lang="en-US" dirty="0" smtClean="0"/>
              <a:t/>
            </a:r>
            <a:br>
              <a:rPr lang="en-US" dirty="0" smtClean="0"/>
            </a:br>
            <a:r>
              <a:rPr lang="en-US" dirty="0" smtClean="0"/>
              <a:t>rendered </a:t>
            </a:r>
            <a:r>
              <a:rPr lang="en-US" dirty="0"/>
              <a:t>DOM </a:t>
            </a:r>
            <a:r>
              <a:rPr lang="en-US" dirty="0" smtClean="0"/>
              <a:t>is </a:t>
            </a:r>
            <a:br>
              <a:rPr lang="en-US" dirty="0" smtClean="0"/>
            </a:br>
            <a:r>
              <a:rPr lang="en-US" dirty="0" smtClean="0"/>
              <a:t>then </a:t>
            </a:r>
            <a:r>
              <a:rPr lang="en-US" dirty="0"/>
              <a:t>called </a:t>
            </a:r>
            <a:r>
              <a:rPr lang="en-US" dirty="0" smtClean="0"/>
              <a:t/>
            </a:r>
            <a:br>
              <a:rPr lang="en-US" dirty="0" smtClean="0"/>
            </a:br>
            <a:r>
              <a:rPr lang="en-US" dirty="0" smtClean="0"/>
              <a:t>the </a:t>
            </a:r>
            <a:r>
              <a:rPr lang="en-US" dirty="0"/>
              <a:t>"view".</a:t>
            </a:r>
          </a:p>
        </p:txBody>
      </p:sp>
      <p:pic>
        <p:nvPicPr>
          <p:cNvPr id="11266" name="Picture 2" descr="http://docs.angularjs.org/img/guide/concepts-databind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273" y="2676600"/>
            <a:ext cx="5365201" cy="316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331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Directive, filters, data binding</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18</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GB" dirty="0" smtClean="0">
                <a:solidFill>
                  <a:schemeClr val="tx1"/>
                </a:solidFill>
              </a:rPr>
              <a:t>Directive:</a:t>
            </a:r>
          </a:p>
          <a:p>
            <a:pPr lvl="1"/>
            <a:r>
              <a:rPr lang="en-US" dirty="0" smtClean="0">
                <a:solidFill>
                  <a:schemeClr val="tx1"/>
                </a:solidFill>
              </a:rPr>
              <a:t>Directives </a:t>
            </a:r>
            <a:r>
              <a:rPr lang="en-US" dirty="0">
                <a:solidFill>
                  <a:schemeClr val="tx1"/>
                </a:solidFill>
              </a:rPr>
              <a:t>are markers on a DOM element </a:t>
            </a:r>
            <a:r>
              <a:rPr lang="en-US" dirty="0" smtClean="0">
                <a:solidFill>
                  <a:schemeClr val="tx1"/>
                </a:solidFill>
              </a:rPr>
              <a:t>that </a:t>
            </a:r>
            <a:r>
              <a:rPr lang="en-US" dirty="0">
                <a:solidFill>
                  <a:schemeClr val="tx1"/>
                </a:solidFill>
              </a:rPr>
              <a:t>tell </a:t>
            </a:r>
            <a:r>
              <a:rPr lang="en-US" dirty="0" err="1">
                <a:solidFill>
                  <a:schemeClr val="tx1"/>
                </a:solidFill>
              </a:rPr>
              <a:t>AngularJS's</a:t>
            </a:r>
            <a:r>
              <a:rPr lang="en-US" dirty="0">
                <a:solidFill>
                  <a:schemeClr val="tx1"/>
                </a:solidFill>
              </a:rPr>
              <a:t> HTML compiler </a:t>
            </a:r>
            <a:r>
              <a:rPr lang="en-US" dirty="0" smtClean="0">
                <a:solidFill>
                  <a:schemeClr val="tx1"/>
                </a:solidFill>
              </a:rPr>
              <a:t>to </a:t>
            </a:r>
            <a:r>
              <a:rPr lang="en-US" dirty="0">
                <a:solidFill>
                  <a:schemeClr val="tx1"/>
                </a:solidFill>
              </a:rPr>
              <a:t>attach a specified behavior to that DOM element </a:t>
            </a:r>
            <a:endParaRPr lang="en-US" dirty="0" smtClean="0">
              <a:solidFill>
                <a:schemeClr val="tx1"/>
              </a:solidFill>
            </a:endParaRPr>
          </a:p>
          <a:p>
            <a:pPr lvl="1"/>
            <a:r>
              <a:rPr lang="it-IT" dirty="0" smtClean="0">
                <a:solidFill>
                  <a:schemeClr val="tx1"/>
                </a:solidFill>
              </a:rPr>
              <a:t>&lt;html </a:t>
            </a:r>
            <a:r>
              <a:rPr lang="it-IT" b="1" dirty="0" err="1" smtClean="0">
                <a:solidFill>
                  <a:schemeClr val="tx1"/>
                </a:solidFill>
              </a:rPr>
              <a:t>ng-app</a:t>
            </a:r>
            <a:r>
              <a:rPr lang="it-IT" dirty="0" smtClean="0">
                <a:solidFill>
                  <a:schemeClr val="tx1"/>
                </a:solidFill>
              </a:rPr>
              <a:t>&gt;</a:t>
            </a:r>
            <a:endParaRPr lang="en-GB" dirty="0" smtClean="0">
              <a:solidFill>
                <a:schemeClr val="tx1"/>
              </a:solidFill>
            </a:endParaRPr>
          </a:p>
          <a:p>
            <a:r>
              <a:rPr lang="en-GB" dirty="0">
                <a:solidFill>
                  <a:schemeClr val="tx1"/>
                </a:solidFill>
              </a:rPr>
              <a:t>Data binding</a:t>
            </a:r>
            <a:r>
              <a:rPr lang="en-GB" dirty="0" smtClean="0">
                <a:solidFill>
                  <a:schemeClr val="tx1"/>
                </a:solidFill>
              </a:rPr>
              <a:t>:</a:t>
            </a:r>
          </a:p>
          <a:p>
            <a:pPr lvl="1"/>
            <a:r>
              <a:rPr lang="en-US" dirty="0">
                <a:solidFill>
                  <a:schemeClr val="tx1"/>
                </a:solidFill>
              </a:rPr>
              <a:t>Data-binding </a:t>
            </a:r>
            <a:r>
              <a:rPr lang="en-US" dirty="0" smtClean="0">
                <a:solidFill>
                  <a:schemeClr val="tx1"/>
                </a:solidFill>
              </a:rPr>
              <a:t>is </a:t>
            </a:r>
            <a:r>
              <a:rPr lang="en-US" dirty="0">
                <a:solidFill>
                  <a:schemeClr val="tx1"/>
                </a:solidFill>
              </a:rPr>
              <a:t>the automatic synchronization of data between the model and view components</a:t>
            </a:r>
            <a:r>
              <a:rPr lang="en-US" dirty="0" smtClean="0">
                <a:solidFill>
                  <a:schemeClr val="tx1"/>
                </a:solidFill>
              </a:rPr>
              <a:t>.</a:t>
            </a:r>
          </a:p>
          <a:p>
            <a:pPr lvl="1"/>
            <a:r>
              <a:rPr lang="it-IT" dirty="0" smtClean="0">
                <a:solidFill>
                  <a:schemeClr val="tx1"/>
                </a:solidFill>
              </a:rPr>
              <a:t>{{ </a:t>
            </a:r>
            <a:r>
              <a:rPr lang="it-IT" dirty="0" err="1" smtClean="0">
                <a:solidFill>
                  <a:schemeClr val="tx1"/>
                </a:solidFill>
              </a:rPr>
              <a:t>name</a:t>
            </a:r>
            <a:r>
              <a:rPr lang="it-IT" dirty="0" smtClean="0">
                <a:solidFill>
                  <a:schemeClr val="tx1"/>
                </a:solidFill>
              </a:rPr>
              <a:t> }}</a:t>
            </a:r>
            <a:endParaRPr lang="en-GB" dirty="0">
              <a:solidFill>
                <a:schemeClr val="tx1"/>
              </a:solidFill>
            </a:endParaRPr>
          </a:p>
          <a:p>
            <a:r>
              <a:rPr lang="en-GB" dirty="0" smtClean="0">
                <a:solidFill>
                  <a:schemeClr val="tx1"/>
                </a:solidFill>
              </a:rPr>
              <a:t>Filters:</a:t>
            </a:r>
          </a:p>
          <a:p>
            <a:pPr lvl="1"/>
            <a:r>
              <a:rPr lang="en-US" dirty="0">
                <a:solidFill>
                  <a:schemeClr val="tx1"/>
                </a:solidFill>
              </a:rPr>
              <a:t>A filter formats the value of an expression for display to the user</a:t>
            </a:r>
            <a:r>
              <a:rPr lang="en-US" dirty="0" smtClean="0">
                <a:solidFill>
                  <a:schemeClr val="tx1"/>
                </a:solidFill>
              </a:rPr>
              <a:t>. {{ name | uppercase }}</a:t>
            </a:r>
            <a:endParaRPr lang="en-GB" dirty="0" smtClean="0">
              <a:solidFill>
                <a:schemeClr val="tx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1295400"/>
            <a:ext cx="5622182"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357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Directives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19</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ng-app</a:t>
            </a:r>
            <a:endParaRPr lang="it-IT" dirty="0" smtClean="0">
              <a:solidFill>
                <a:schemeClr val="tx1"/>
              </a:solidFill>
            </a:endParaRPr>
          </a:p>
          <a:p>
            <a:pPr lvl="1"/>
            <a:r>
              <a:rPr lang="it-IT" dirty="0" err="1" smtClean="0">
                <a:solidFill>
                  <a:schemeClr val="tx1"/>
                </a:solidFill>
              </a:rPr>
              <a:t>It</a:t>
            </a:r>
            <a:r>
              <a:rPr lang="it-IT" dirty="0" smtClean="0">
                <a:solidFill>
                  <a:schemeClr val="tx1"/>
                </a:solidFill>
              </a:rPr>
              <a:t> </a:t>
            </a:r>
            <a:r>
              <a:rPr lang="it-IT" dirty="0" err="1" smtClean="0">
                <a:solidFill>
                  <a:schemeClr val="tx1"/>
                </a:solidFill>
              </a:rPr>
              <a:t>initialized</a:t>
            </a:r>
            <a:r>
              <a:rPr lang="it-IT" dirty="0" smtClean="0">
                <a:solidFill>
                  <a:schemeClr val="tx1"/>
                </a:solidFill>
              </a:rPr>
              <a:t> the </a:t>
            </a:r>
            <a:r>
              <a:rPr lang="it-IT" dirty="0" err="1" smtClean="0">
                <a:solidFill>
                  <a:schemeClr val="tx1"/>
                </a:solidFill>
              </a:rPr>
              <a:t>AngularJS</a:t>
            </a:r>
            <a:r>
              <a:rPr lang="it-IT" dirty="0" smtClean="0">
                <a:solidFill>
                  <a:schemeClr val="tx1"/>
                </a:solidFill>
              </a:rPr>
              <a:t> </a:t>
            </a:r>
            <a:r>
              <a:rPr lang="it-IT" dirty="0" err="1" smtClean="0">
                <a:solidFill>
                  <a:schemeClr val="tx1"/>
                </a:solidFill>
              </a:rPr>
              <a:t>App</a:t>
            </a:r>
            <a:r>
              <a:rPr lang="it-IT" dirty="0" smtClean="0">
                <a:solidFill>
                  <a:schemeClr val="tx1"/>
                </a:solidFill>
              </a:rPr>
              <a:t> (more </a:t>
            </a:r>
            <a:r>
              <a:rPr lang="it-IT" dirty="0" err="1" smtClean="0">
                <a:solidFill>
                  <a:schemeClr val="tx1"/>
                </a:solidFill>
              </a:rPr>
              <a:t>later</a:t>
            </a:r>
            <a:r>
              <a:rPr lang="it-IT" dirty="0" smtClean="0">
                <a:solidFill>
                  <a:schemeClr val="tx1"/>
                </a:solidFill>
              </a:rPr>
              <a:t>)</a:t>
            </a:r>
          </a:p>
          <a:p>
            <a:r>
              <a:rPr lang="it-IT" dirty="0" err="1" smtClean="0">
                <a:solidFill>
                  <a:schemeClr val="tx1"/>
                </a:solidFill>
              </a:rPr>
              <a:t>ng</a:t>
            </a:r>
            <a:r>
              <a:rPr lang="it-IT" dirty="0" smtClean="0">
                <a:solidFill>
                  <a:schemeClr val="tx1"/>
                </a:solidFill>
              </a:rPr>
              <a:t>-model</a:t>
            </a:r>
          </a:p>
          <a:p>
            <a:pPr lvl="1"/>
            <a:r>
              <a:rPr lang="en-US" dirty="0" smtClean="0">
                <a:solidFill>
                  <a:schemeClr val="tx1"/>
                </a:solidFill>
              </a:rPr>
              <a:t>Adds </a:t>
            </a:r>
            <a:r>
              <a:rPr lang="en-US" dirty="0">
                <a:solidFill>
                  <a:schemeClr val="tx1"/>
                </a:solidFill>
              </a:rPr>
              <a:t>a property up in the memory called “name” into what’s called “the scope”.</a:t>
            </a:r>
            <a:endParaRPr lang="en-GB" dirty="0" smtClean="0">
              <a:solidFill>
                <a:schemeClr val="tx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1295400"/>
            <a:ext cx="5622182"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6"/>
          <p:cNvSpPr txBox="1"/>
          <p:nvPr/>
        </p:nvSpPr>
        <p:spPr>
          <a:xfrm>
            <a:off x="1143000" y="3581400"/>
            <a:ext cx="7772400" cy="2209800"/>
          </a:xfrm>
          <a:prstGeom prst="rect">
            <a:avLst/>
          </a:prstGeom>
          <a:solidFill>
            <a:schemeClr val="accent3">
              <a:lumMod val="20000"/>
              <a:lumOff val="80000"/>
            </a:schemeClr>
          </a:solidFill>
          <a:ln w="0">
            <a:solidFill>
              <a:srgbClr val="000000"/>
            </a:solidFill>
            <a:prstDash val="solid"/>
          </a:ln>
        </p:spPr>
        <p:txBody>
          <a:bodyPr vert="horz" lIns="182880" tIns="182880" rIns="90000" bIns="182880" anchor="ctr" anchorCtr="0" compatLnSpc="1"/>
          <a:lstStyle/>
          <a:p>
            <a:r>
              <a:rPr lang="en-US" sz="1400" dirty="0">
                <a:solidFill>
                  <a:srgbClr val="000000"/>
                </a:solidFill>
                <a:latin typeface="Courier New"/>
              </a:rPr>
              <a:t>&lt;!DOCTYPE html&gt;</a:t>
            </a:r>
            <a:r>
              <a:rPr lang="en-US" sz="1400" b="1" dirty="0">
                <a:solidFill>
                  <a:srgbClr val="000000"/>
                </a:solidFill>
                <a:latin typeface="Courier New"/>
              </a:rPr>
              <a:t> </a:t>
            </a:r>
            <a:endParaRPr lang="en-US" sz="1400" b="1" dirty="0" smtClean="0">
              <a:solidFill>
                <a:srgbClr val="000000"/>
              </a:solidFill>
              <a:latin typeface="Courier New"/>
            </a:endParaRPr>
          </a:p>
          <a:p>
            <a:r>
              <a:rPr lang="en-US" sz="1400" dirty="0" smtClean="0">
                <a:solidFill>
                  <a:srgbClr val="0000FF"/>
                </a:solidFill>
                <a:latin typeface="Courier New"/>
              </a:rPr>
              <a:t>&lt;</a:t>
            </a:r>
            <a:r>
              <a:rPr lang="en-US" sz="1400" dirty="0">
                <a:solidFill>
                  <a:srgbClr val="0000FF"/>
                </a:solidFill>
                <a:latin typeface="Courier New"/>
              </a:rPr>
              <a:t>html</a:t>
            </a:r>
            <a:r>
              <a:rPr lang="en-US" sz="1400" dirty="0">
                <a:solidFill>
                  <a:srgbClr val="000000"/>
                </a:solidFill>
                <a:latin typeface="Courier New"/>
              </a:rPr>
              <a:t> data-ng-app=</a:t>
            </a:r>
            <a:r>
              <a:rPr lang="en-US" sz="1400" b="1" dirty="0">
                <a:solidFill>
                  <a:srgbClr val="8000FF"/>
                </a:solidFill>
                <a:latin typeface="Courier New"/>
              </a:rPr>
              <a:t>""</a:t>
            </a:r>
            <a:r>
              <a:rPr lang="en-US" sz="1400" dirty="0">
                <a:solidFill>
                  <a:srgbClr val="0000FF"/>
                </a:solidFill>
                <a:latin typeface="Courier New"/>
              </a:rPr>
              <a:t>&gt;</a:t>
            </a:r>
            <a:r>
              <a:rPr lang="en-US" sz="1400" b="1" dirty="0">
                <a:solidFill>
                  <a:srgbClr val="000000"/>
                </a:solidFill>
                <a:latin typeface="Courier New"/>
              </a:rPr>
              <a:t> </a:t>
            </a:r>
            <a:endParaRPr lang="en-US" sz="1400" b="1" dirty="0" smtClean="0">
              <a:solidFill>
                <a:srgbClr val="000000"/>
              </a:solidFill>
              <a:latin typeface="Courier New"/>
            </a:endParaRPr>
          </a:p>
          <a:p>
            <a:r>
              <a:rPr lang="en-US" sz="1400" dirty="0" smtClean="0">
                <a:solidFill>
                  <a:srgbClr val="0000FF"/>
                </a:solidFill>
                <a:latin typeface="Courier New"/>
              </a:rPr>
              <a:t>&lt;</a:t>
            </a:r>
            <a:r>
              <a:rPr lang="en-US" sz="1400" dirty="0">
                <a:solidFill>
                  <a:srgbClr val="0000FF"/>
                </a:solidFill>
                <a:latin typeface="Courier New"/>
              </a:rPr>
              <a:t>head&gt;</a:t>
            </a:r>
            <a:r>
              <a:rPr lang="en-US" sz="1400" b="1" dirty="0">
                <a:solidFill>
                  <a:srgbClr val="000000"/>
                </a:solidFill>
                <a:latin typeface="Courier New"/>
              </a:rPr>
              <a:t> </a:t>
            </a:r>
            <a:r>
              <a:rPr lang="en-US" sz="1400" dirty="0" smtClean="0">
                <a:solidFill>
                  <a:srgbClr val="0000FF"/>
                </a:solidFill>
                <a:latin typeface="Courier New"/>
              </a:rPr>
              <a:t>&lt;</a:t>
            </a:r>
            <a:r>
              <a:rPr lang="en-US" sz="1400" dirty="0">
                <a:solidFill>
                  <a:srgbClr val="0000FF"/>
                </a:solidFill>
                <a:latin typeface="Courier New"/>
              </a:rPr>
              <a:t>title&gt;</a:t>
            </a:r>
            <a:r>
              <a:rPr lang="en-US" sz="1400" b="1" dirty="0">
                <a:solidFill>
                  <a:srgbClr val="000000"/>
                </a:solidFill>
                <a:latin typeface="Courier New"/>
              </a:rPr>
              <a:t>Angular-</a:t>
            </a:r>
            <a:r>
              <a:rPr lang="en-US" sz="1400" b="1" dirty="0" err="1">
                <a:solidFill>
                  <a:srgbClr val="000000"/>
                </a:solidFill>
                <a:latin typeface="Courier New"/>
              </a:rPr>
              <a:t>js</a:t>
            </a:r>
            <a:r>
              <a:rPr lang="en-US" sz="1400" b="1" dirty="0">
                <a:solidFill>
                  <a:srgbClr val="000000"/>
                </a:solidFill>
                <a:latin typeface="Courier New"/>
              </a:rPr>
              <a:t> data binding</a:t>
            </a:r>
            <a:r>
              <a:rPr lang="en-US" sz="1400" dirty="0">
                <a:solidFill>
                  <a:srgbClr val="0000FF"/>
                </a:solidFill>
                <a:latin typeface="Courier New"/>
              </a:rPr>
              <a:t>&lt;/title&gt;</a:t>
            </a:r>
            <a:r>
              <a:rPr lang="en-US" sz="1400" b="1" dirty="0">
                <a:solidFill>
                  <a:srgbClr val="000000"/>
                </a:solidFill>
                <a:latin typeface="Courier New"/>
              </a:rPr>
              <a:t> </a:t>
            </a:r>
            <a:r>
              <a:rPr lang="en-US" sz="1400" dirty="0" smtClean="0">
                <a:solidFill>
                  <a:srgbClr val="0000FF"/>
                </a:solidFill>
                <a:latin typeface="Courier New"/>
              </a:rPr>
              <a:t>&lt;/</a:t>
            </a:r>
            <a:r>
              <a:rPr lang="en-US" sz="1400" dirty="0">
                <a:solidFill>
                  <a:srgbClr val="0000FF"/>
                </a:solidFill>
                <a:latin typeface="Courier New"/>
              </a:rPr>
              <a:t>head&gt;</a:t>
            </a:r>
            <a:r>
              <a:rPr lang="en-US" sz="1400" b="1" dirty="0">
                <a:solidFill>
                  <a:srgbClr val="000000"/>
                </a:solidFill>
                <a:latin typeface="Courier New"/>
              </a:rPr>
              <a:t> </a:t>
            </a:r>
            <a:endParaRPr lang="en-US" sz="1400" b="1" dirty="0" smtClean="0">
              <a:solidFill>
                <a:srgbClr val="000000"/>
              </a:solidFill>
              <a:latin typeface="Courier New"/>
            </a:endParaRPr>
          </a:p>
          <a:p>
            <a:r>
              <a:rPr lang="en-US" sz="1400" dirty="0" smtClean="0">
                <a:solidFill>
                  <a:srgbClr val="0000FF"/>
                </a:solidFill>
                <a:latin typeface="Courier New"/>
              </a:rPr>
              <a:t>&lt;</a:t>
            </a:r>
            <a:r>
              <a:rPr lang="en-US" sz="1400" dirty="0">
                <a:solidFill>
                  <a:srgbClr val="0000FF"/>
                </a:solidFill>
                <a:latin typeface="Courier New"/>
              </a:rPr>
              <a:t>body&gt;</a:t>
            </a:r>
            <a:r>
              <a:rPr lang="en-US" sz="1400" b="1" dirty="0">
                <a:solidFill>
                  <a:srgbClr val="000000"/>
                </a:solidFill>
                <a:latin typeface="Courier New"/>
              </a:rPr>
              <a:t> Name: </a:t>
            </a:r>
            <a:r>
              <a:rPr lang="en-US" sz="1400" dirty="0">
                <a:solidFill>
                  <a:srgbClr val="0000FF"/>
                </a:solidFill>
                <a:latin typeface="Courier New"/>
              </a:rPr>
              <a:t>&lt;</a:t>
            </a:r>
            <a:r>
              <a:rPr lang="en-US" sz="1400" dirty="0" err="1">
                <a:solidFill>
                  <a:srgbClr val="0000FF"/>
                </a:solidFill>
                <a:latin typeface="Courier New"/>
              </a:rPr>
              <a:t>br</a:t>
            </a:r>
            <a:r>
              <a:rPr lang="en-US" sz="1400" dirty="0">
                <a:solidFill>
                  <a:srgbClr val="000000"/>
                </a:solidFill>
                <a:latin typeface="Courier New"/>
              </a:rPr>
              <a:t> </a:t>
            </a:r>
            <a:r>
              <a:rPr lang="en-US" sz="1400" dirty="0">
                <a:solidFill>
                  <a:srgbClr val="0000FF"/>
                </a:solidFill>
                <a:latin typeface="Courier New"/>
              </a:rPr>
              <a:t>/&gt;</a:t>
            </a:r>
            <a:r>
              <a:rPr lang="en-US" sz="1400" b="1" dirty="0">
                <a:solidFill>
                  <a:srgbClr val="000000"/>
                </a:solidFill>
                <a:latin typeface="Courier New"/>
              </a:rPr>
              <a:t> </a:t>
            </a:r>
            <a:endParaRPr lang="en-US" sz="1400" b="1" dirty="0" smtClean="0">
              <a:solidFill>
                <a:srgbClr val="000000"/>
              </a:solidFill>
              <a:latin typeface="Courier New"/>
            </a:endParaRPr>
          </a:p>
          <a:p>
            <a:r>
              <a:rPr lang="en-US" sz="1400" dirty="0" smtClean="0">
                <a:solidFill>
                  <a:srgbClr val="0000FF"/>
                </a:solidFill>
                <a:latin typeface="Courier New"/>
              </a:rPr>
              <a:t>&lt;</a:t>
            </a:r>
            <a:r>
              <a:rPr lang="en-US" sz="1400" dirty="0">
                <a:solidFill>
                  <a:srgbClr val="0000FF"/>
                </a:solidFill>
                <a:latin typeface="Courier New"/>
              </a:rPr>
              <a:t>input</a:t>
            </a:r>
            <a:r>
              <a:rPr lang="en-US" sz="1400" dirty="0">
                <a:solidFill>
                  <a:srgbClr val="000000"/>
                </a:solidFill>
                <a:latin typeface="Courier New"/>
              </a:rPr>
              <a:t> </a:t>
            </a:r>
            <a:r>
              <a:rPr lang="en-US" sz="1400" dirty="0">
                <a:solidFill>
                  <a:srgbClr val="FF0000"/>
                </a:solidFill>
                <a:latin typeface="Courier New"/>
              </a:rPr>
              <a:t>type</a:t>
            </a:r>
            <a:r>
              <a:rPr lang="en-US" sz="1400" dirty="0">
                <a:solidFill>
                  <a:srgbClr val="000000"/>
                </a:solidFill>
                <a:latin typeface="Courier New"/>
              </a:rPr>
              <a:t>=</a:t>
            </a:r>
            <a:r>
              <a:rPr lang="en-US" sz="1400" b="1" dirty="0">
                <a:solidFill>
                  <a:srgbClr val="8000FF"/>
                </a:solidFill>
                <a:latin typeface="Courier New"/>
              </a:rPr>
              <a:t>"text"</a:t>
            </a:r>
            <a:r>
              <a:rPr lang="en-US" sz="1400" dirty="0">
                <a:solidFill>
                  <a:srgbClr val="000000"/>
                </a:solidFill>
                <a:latin typeface="Courier New"/>
              </a:rPr>
              <a:t> data-ng-model=</a:t>
            </a:r>
            <a:r>
              <a:rPr lang="en-US" sz="1400" b="1" dirty="0">
                <a:solidFill>
                  <a:srgbClr val="8000FF"/>
                </a:solidFill>
                <a:latin typeface="Courier New"/>
              </a:rPr>
              <a:t>"name"</a:t>
            </a:r>
            <a:r>
              <a:rPr lang="en-US" sz="1400" dirty="0">
                <a:solidFill>
                  <a:srgbClr val="000000"/>
                </a:solidFill>
                <a:latin typeface="Courier New"/>
              </a:rPr>
              <a:t> </a:t>
            </a:r>
            <a:r>
              <a:rPr lang="en-US" sz="1400" dirty="0">
                <a:solidFill>
                  <a:srgbClr val="0000FF"/>
                </a:solidFill>
                <a:latin typeface="Courier New"/>
              </a:rPr>
              <a:t>/&gt;</a:t>
            </a:r>
            <a:r>
              <a:rPr lang="en-US" sz="1400" b="1" dirty="0">
                <a:solidFill>
                  <a:srgbClr val="000000"/>
                </a:solidFill>
                <a:latin typeface="Courier New"/>
              </a:rPr>
              <a:t> {{ name }} </a:t>
            </a:r>
            <a:endParaRPr lang="en-US" sz="1400" b="1" dirty="0" smtClean="0">
              <a:solidFill>
                <a:srgbClr val="000000"/>
              </a:solidFill>
              <a:latin typeface="Courier New"/>
            </a:endParaRPr>
          </a:p>
          <a:p>
            <a:r>
              <a:rPr lang="en-US" sz="1400" dirty="0" smtClean="0">
                <a:solidFill>
                  <a:srgbClr val="0000FF"/>
                </a:solidFill>
                <a:latin typeface="Courier New"/>
              </a:rPr>
              <a:t>&lt;</a:t>
            </a:r>
            <a:r>
              <a:rPr lang="en-US" sz="1400" dirty="0">
                <a:solidFill>
                  <a:srgbClr val="0000FF"/>
                </a:solidFill>
                <a:latin typeface="Courier New"/>
              </a:rPr>
              <a:t>script</a:t>
            </a:r>
            <a:r>
              <a:rPr lang="en-US" sz="1400" dirty="0">
                <a:solidFill>
                  <a:srgbClr val="000000"/>
                </a:solidFill>
                <a:latin typeface="Courier New"/>
              </a:rPr>
              <a:t> </a:t>
            </a:r>
            <a:r>
              <a:rPr lang="en-US" sz="1400" dirty="0">
                <a:solidFill>
                  <a:srgbClr val="FF0000"/>
                </a:solidFill>
                <a:latin typeface="Courier New"/>
              </a:rPr>
              <a:t>type</a:t>
            </a:r>
            <a:r>
              <a:rPr lang="en-US" sz="1400" dirty="0">
                <a:solidFill>
                  <a:srgbClr val="000000"/>
                </a:solidFill>
                <a:latin typeface="Courier New"/>
              </a:rPr>
              <a:t>=</a:t>
            </a:r>
            <a:r>
              <a:rPr lang="en-US" sz="1400" b="1" dirty="0">
                <a:solidFill>
                  <a:srgbClr val="8000FF"/>
                </a:solidFill>
                <a:latin typeface="Courier New"/>
              </a:rPr>
              <a:t>"text/</a:t>
            </a:r>
            <a:r>
              <a:rPr lang="en-US" sz="1400" b="1" dirty="0" err="1">
                <a:solidFill>
                  <a:srgbClr val="8000FF"/>
                </a:solidFill>
                <a:latin typeface="Courier New"/>
              </a:rPr>
              <a:t>javascript</a:t>
            </a:r>
            <a:r>
              <a:rPr lang="en-US" sz="1400" b="1" dirty="0">
                <a:solidFill>
                  <a:srgbClr val="8000FF"/>
                </a:solidFill>
                <a:latin typeface="Courier New"/>
              </a:rPr>
              <a:t>"</a:t>
            </a:r>
            <a:r>
              <a:rPr lang="en-US" sz="1400" dirty="0">
                <a:solidFill>
                  <a:srgbClr val="000000"/>
                </a:solidFill>
                <a:latin typeface="Courier New"/>
              </a:rPr>
              <a:t> </a:t>
            </a:r>
            <a:r>
              <a:rPr lang="en-US" sz="1400" dirty="0" err="1">
                <a:solidFill>
                  <a:srgbClr val="FF0000"/>
                </a:solidFill>
                <a:latin typeface="Courier New"/>
              </a:rPr>
              <a:t>src</a:t>
            </a:r>
            <a:r>
              <a:rPr lang="en-US" sz="1400" dirty="0">
                <a:solidFill>
                  <a:srgbClr val="000000"/>
                </a:solidFill>
                <a:latin typeface="Courier New"/>
              </a:rPr>
              <a:t>=</a:t>
            </a:r>
            <a:r>
              <a:rPr lang="en-US" sz="1400" b="1" dirty="0">
                <a:solidFill>
                  <a:srgbClr val="8000FF"/>
                </a:solidFill>
                <a:latin typeface="Courier New"/>
              </a:rPr>
              <a:t>"angular.min.js"</a:t>
            </a:r>
            <a:r>
              <a:rPr lang="en-US" sz="1400" dirty="0">
                <a:solidFill>
                  <a:srgbClr val="0000FF"/>
                </a:solidFill>
                <a:latin typeface="Courier New"/>
              </a:rPr>
              <a:t>&gt;&lt;/script&gt;</a:t>
            </a:r>
            <a:r>
              <a:rPr lang="en-US" sz="1400" b="1" dirty="0">
                <a:solidFill>
                  <a:srgbClr val="000000"/>
                </a:solidFill>
                <a:latin typeface="Courier New"/>
              </a:rPr>
              <a:t> </a:t>
            </a:r>
            <a:endParaRPr lang="en-US" sz="1400" b="1" dirty="0" smtClean="0">
              <a:solidFill>
                <a:srgbClr val="000000"/>
              </a:solidFill>
              <a:latin typeface="Courier New"/>
            </a:endParaRPr>
          </a:p>
          <a:p>
            <a:r>
              <a:rPr lang="en-US" sz="1400" dirty="0" smtClean="0">
                <a:solidFill>
                  <a:srgbClr val="0000FF"/>
                </a:solidFill>
                <a:latin typeface="Courier New"/>
              </a:rPr>
              <a:t>&lt;/</a:t>
            </a:r>
            <a:r>
              <a:rPr lang="en-US" sz="1400" dirty="0">
                <a:solidFill>
                  <a:srgbClr val="0000FF"/>
                </a:solidFill>
                <a:latin typeface="Courier New"/>
              </a:rPr>
              <a:t>body&gt;</a:t>
            </a:r>
            <a:r>
              <a:rPr lang="en-US" sz="1400" b="1" dirty="0">
                <a:solidFill>
                  <a:srgbClr val="000000"/>
                </a:solidFill>
                <a:latin typeface="Courier New"/>
              </a:rPr>
              <a:t> </a:t>
            </a:r>
            <a:r>
              <a:rPr lang="en-US" sz="1400" dirty="0">
                <a:solidFill>
                  <a:srgbClr val="0000FF"/>
                </a:solidFill>
                <a:latin typeface="Courier New"/>
              </a:rPr>
              <a:t>&lt;/html&gt;</a:t>
            </a:r>
            <a:endParaRPr lang="en-US" sz="1400" dirty="0">
              <a:effectLst/>
            </a:endParaRPr>
          </a:p>
        </p:txBody>
      </p:sp>
    </p:spTree>
    <p:extLst>
      <p:ext uri="{BB962C8B-B14F-4D97-AF65-F5344CB8AC3E}">
        <p14:creationId xmlns:p14="http://schemas.microsoft.com/office/powerpoint/2010/main" val="46701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spc="-140" dirty="0" smtClean="0"/>
              <a:t>Redefining web app. architecture</a:t>
            </a:r>
            <a:endParaRPr lang="en-GB" spc="-140" dirty="0"/>
          </a:p>
        </p:txBody>
      </p:sp>
      <p:sp>
        <p:nvSpPr>
          <p:cNvPr id="5" name="Footer Placeholder 1"/>
          <p:cNvSpPr>
            <a:spLocks noGrp="1"/>
          </p:cNvSpPr>
          <p:nvPr>
            <p:ph type="ftr" sz="quarter" idx="10"/>
          </p:nvPr>
        </p:nvSpPr>
        <p:spPr/>
        <p:txBody>
          <a:bodyPr/>
          <a:lstStyle/>
          <a:p>
            <a:pPr lvl="0"/>
            <a:r>
              <a:rPr lang="en-GB" dirty="0" smtClean="0"/>
              <a:t>Single Page Applications</a:t>
            </a:r>
            <a:endParaRPr lang="en-GB" dirty="0"/>
          </a:p>
        </p:txBody>
      </p:sp>
      <p:sp>
        <p:nvSpPr>
          <p:cNvPr id="4" name="Slide Number Placeholder 3"/>
          <p:cNvSpPr>
            <a:spLocks noGrp="1"/>
          </p:cNvSpPr>
          <p:nvPr>
            <p:ph type="sldNum" sz="quarter" idx="11"/>
          </p:nvPr>
        </p:nvSpPr>
        <p:spPr/>
        <p:txBody>
          <a:bodyPr/>
          <a:lstStyle/>
          <a:p>
            <a:fld id="{C90DBBC1-CB39-4651-9A9C-D45E9AD9759C}" type="slidenum">
              <a:rPr lang="it-IT" smtClean="0"/>
              <a:pPr/>
              <a:t>2</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smtClean="0">
                <a:solidFill>
                  <a:schemeClr val="tx1"/>
                </a:solidFill>
              </a:rPr>
              <a:t>Three tier architecture</a:t>
            </a:r>
          </a:p>
          <a:p>
            <a:pPr lvl="1"/>
            <a:r>
              <a:rPr lang="it-IT" dirty="0" smtClean="0">
                <a:solidFill>
                  <a:schemeClr val="tx1"/>
                </a:solidFill>
              </a:rPr>
              <a:t>Presentation-</a:t>
            </a:r>
            <a:r>
              <a:rPr lang="it-IT" dirty="0" err="1" smtClean="0">
                <a:solidFill>
                  <a:schemeClr val="tx1"/>
                </a:solidFill>
              </a:rPr>
              <a:t>tier</a:t>
            </a:r>
            <a:r>
              <a:rPr lang="it-IT" dirty="0" smtClean="0">
                <a:solidFill>
                  <a:schemeClr val="tx1"/>
                </a:solidFill>
              </a:rPr>
              <a:t> (</a:t>
            </a:r>
            <a:r>
              <a:rPr lang="it-IT" dirty="0" err="1" smtClean="0">
                <a:solidFill>
                  <a:schemeClr val="tx1"/>
                </a:solidFill>
              </a:rPr>
              <a:t>View</a:t>
            </a:r>
            <a:r>
              <a:rPr lang="it-IT" dirty="0" smtClean="0">
                <a:solidFill>
                  <a:schemeClr val="tx1"/>
                </a:solidFill>
              </a:rPr>
              <a:t>)</a:t>
            </a:r>
          </a:p>
          <a:p>
            <a:pPr lvl="1"/>
            <a:r>
              <a:rPr lang="it-IT" dirty="0" smtClean="0">
                <a:solidFill>
                  <a:schemeClr val="tx1"/>
                </a:solidFill>
              </a:rPr>
              <a:t>Business-</a:t>
            </a:r>
            <a:r>
              <a:rPr lang="it-IT" dirty="0" err="1" smtClean="0">
                <a:solidFill>
                  <a:schemeClr val="tx1"/>
                </a:solidFill>
              </a:rPr>
              <a:t>tier</a:t>
            </a:r>
            <a:r>
              <a:rPr lang="it-IT" dirty="0" smtClean="0">
                <a:solidFill>
                  <a:schemeClr val="tx1"/>
                </a:solidFill>
              </a:rPr>
              <a:t> (Controller)</a:t>
            </a:r>
          </a:p>
          <a:p>
            <a:pPr lvl="1"/>
            <a:r>
              <a:rPr lang="it-IT" dirty="0" smtClean="0">
                <a:solidFill>
                  <a:schemeClr val="tx1"/>
                </a:solidFill>
              </a:rPr>
              <a:t>Data-</a:t>
            </a:r>
            <a:r>
              <a:rPr lang="it-IT" dirty="0" err="1" smtClean="0">
                <a:solidFill>
                  <a:schemeClr val="tx1"/>
                </a:solidFill>
              </a:rPr>
              <a:t>tier</a:t>
            </a:r>
            <a:r>
              <a:rPr lang="it-IT" dirty="0" smtClean="0">
                <a:solidFill>
                  <a:schemeClr val="tx1"/>
                </a:solidFill>
              </a:rPr>
              <a:t> (Model)</a:t>
            </a:r>
          </a:p>
          <a:p>
            <a:r>
              <a:rPr lang="it-IT" dirty="0" err="1" smtClean="0">
                <a:solidFill>
                  <a:schemeClr val="tx1"/>
                </a:solidFill>
              </a:rPr>
              <a:t>Pre</a:t>
            </a:r>
            <a:r>
              <a:rPr lang="it-IT" dirty="0" smtClean="0">
                <a:solidFill>
                  <a:schemeClr val="tx1"/>
                </a:solidFill>
              </a:rPr>
              <a:t> Ajax</a:t>
            </a:r>
          </a:p>
          <a:p>
            <a:pPr lvl="1"/>
            <a:r>
              <a:rPr lang="en-US" dirty="0">
                <a:solidFill>
                  <a:schemeClr val="tx1"/>
                </a:solidFill>
              </a:rPr>
              <a:t>Action is taking place </a:t>
            </a:r>
            <a:r>
              <a:rPr lang="en-US" dirty="0" smtClean="0">
                <a:solidFill>
                  <a:schemeClr val="tx1"/>
                </a:solidFill>
              </a:rPr>
              <a:t/>
            </a:r>
            <a:br>
              <a:rPr lang="en-US" dirty="0" smtClean="0">
                <a:solidFill>
                  <a:schemeClr val="tx1"/>
                </a:solidFill>
              </a:rPr>
            </a:br>
            <a:r>
              <a:rPr lang="en-US" dirty="0" smtClean="0">
                <a:solidFill>
                  <a:schemeClr val="tx1"/>
                </a:solidFill>
              </a:rPr>
              <a:t>on </a:t>
            </a:r>
            <a:r>
              <a:rPr lang="en-US" dirty="0">
                <a:solidFill>
                  <a:schemeClr val="tx1"/>
                </a:solidFill>
              </a:rPr>
              <a:t>the server</a:t>
            </a:r>
          </a:p>
          <a:p>
            <a:pPr lvl="1"/>
            <a:r>
              <a:rPr lang="en-US" dirty="0" smtClean="0">
                <a:solidFill>
                  <a:schemeClr val="tx1"/>
                </a:solidFill>
              </a:rPr>
              <a:t>Browser </a:t>
            </a:r>
            <a:r>
              <a:rPr lang="en-US" dirty="0">
                <a:solidFill>
                  <a:schemeClr val="tx1"/>
                </a:solidFill>
              </a:rPr>
              <a:t>is a </a:t>
            </a:r>
            <a:r>
              <a:rPr lang="en-US" dirty="0" smtClean="0">
                <a:solidFill>
                  <a:schemeClr val="tx1"/>
                </a:solidFill>
              </a:rPr>
              <a:t/>
            </a:r>
            <a:br>
              <a:rPr lang="en-US" dirty="0" smtClean="0">
                <a:solidFill>
                  <a:schemeClr val="tx1"/>
                </a:solidFill>
              </a:rPr>
            </a:br>
            <a:r>
              <a:rPr lang="en-US" dirty="0" smtClean="0">
                <a:solidFill>
                  <a:schemeClr val="tx1"/>
                </a:solidFill>
              </a:rPr>
              <a:t>dumb </a:t>
            </a:r>
            <a:r>
              <a:rPr lang="en-US" dirty="0">
                <a:solidFill>
                  <a:schemeClr val="tx1"/>
                </a:solidFill>
              </a:rPr>
              <a:t>terminal</a:t>
            </a:r>
          </a:p>
          <a:p>
            <a:pPr lvl="1"/>
            <a:endParaRPr lang="en-US" dirty="0">
              <a:solidFill>
                <a:schemeClr val="tx1"/>
              </a:solidFill>
            </a:endParaRPr>
          </a:p>
        </p:txBody>
      </p:sp>
      <p:pic>
        <p:nvPicPr>
          <p:cNvPr id="10" name="Picture 7"/>
          <p:cNvPicPr>
            <a:picLocks noChangeAspect="1"/>
          </p:cNvPicPr>
          <p:nvPr/>
        </p:nvPicPr>
        <p:blipFill>
          <a:blip r:embed="rId3">
            <a:lum/>
            <a:alphaModFix/>
          </a:blip>
          <a:srcRect/>
          <a:stretch>
            <a:fillRect/>
          </a:stretch>
        </p:blipFill>
        <p:spPr>
          <a:xfrm>
            <a:off x="4955040" y="1298160"/>
            <a:ext cx="3960000" cy="3801960"/>
          </a:xfrm>
          <a:prstGeom prst="rect">
            <a:avLst/>
          </a:prstGeom>
          <a:noFill/>
          <a:ln>
            <a:noFill/>
          </a:ln>
        </p:spPr>
      </p:pic>
      <p:sp>
        <p:nvSpPr>
          <p:cNvPr id="3" name="Rettangolo 2"/>
          <p:cNvSpPr/>
          <p:nvPr/>
        </p:nvSpPr>
        <p:spPr>
          <a:xfrm>
            <a:off x="6284890" y="1298160"/>
            <a:ext cx="2715110" cy="3045240"/>
          </a:xfrm>
          <a:prstGeom prst="rect">
            <a:avLst/>
          </a:prstGeom>
          <a:solidFill>
            <a:schemeClr val="bg1">
              <a:lumMod val="50000"/>
              <a:alpha val="8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81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The model</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20</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http://docs.angularjs.org/guide/databinding</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smtClean="0"/>
              <a:t>Most </a:t>
            </a:r>
            <a:r>
              <a:rPr lang="en-US" dirty="0" err="1"/>
              <a:t>templating</a:t>
            </a:r>
            <a:r>
              <a:rPr lang="en-US" dirty="0"/>
              <a:t> systems </a:t>
            </a:r>
            <a:r>
              <a:rPr lang="en-US" dirty="0" smtClean="0"/>
              <a:t>bind data </a:t>
            </a:r>
            <a:r>
              <a:rPr lang="en-US" dirty="0"/>
              <a:t>in only one direction: </a:t>
            </a:r>
            <a:r>
              <a:rPr lang="en-US" dirty="0" smtClean="0"/>
              <a:t>they merge </a:t>
            </a:r>
            <a:r>
              <a:rPr lang="en-US" dirty="0"/>
              <a:t>template and </a:t>
            </a:r>
            <a:r>
              <a:rPr lang="en-US" dirty="0" smtClean="0"/>
              <a:t>model  components </a:t>
            </a:r>
            <a:r>
              <a:rPr lang="en-US" dirty="0"/>
              <a:t>together </a:t>
            </a:r>
            <a:r>
              <a:rPr lang="en-US" dirty="0" smtClean="0"/>
              <a:t>into </a:t>
            </a:r>
            <a:r>
              <a:rPr lang="en-US" dirty="0"/>
              <a:t>a </a:t>
            </a:r>
            <a:r>
              <a:rPr lang="en-US" dirty="0" smtClean="0"/>
              <a:t>view</a:t>
            </a:r>
          </a:p>
          <a:p>
            <a:pPr lvl="1"/>
            <a:endParaRPr lang="en-GB" dirty="0">
              <a:solidFill>
                <a:schemeClr val="tx1"/>
              </a:solidFill>
            </a:endParaRPr>
          </a:p>
        </p:txBody>
      </p:sp>
      <p:pic>
        <p:nvPicPr>
          <p:cNvPr id="11" name="Picture 2" descr="http://docs.angularjs.org/img/One_Way_Data_Bi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667000"/>
            <a:ext cx="4666129" cy="297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22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Two-way data binding</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21</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http://docs.angularjs.org/guide/databinding</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err="1" smtClean="0">
                <a:solidFill>
                  <a:schemeClr val="tx1"/>
                </a:solidFill>
              </a:rPr>
              <a:t>AngularJS</a:t>
            </a:r>
            <a:r>
              <a:rPr lang="en-US" dirty="0" smtClean="0">
                <a:solidFill>
                  <a:schemeClr val="tx1"/>
                </a:solidFill>
              </a:rPr>
              <a:t> enables "live view" because </a:t>
            </a:r>
            <a:r>
              <a:rPr lang="en-US" dirty="0">
                <a:solidFill>
                  <a:schemeClr val="tx1"/>
                </a:solidFill>
              </a:rPr>
              <a:t>any </a:t>
            </a:r>
            <a:r>
              <a:rPr lang="en-US" dirty="0" smtClean="0">
                <a:solidFill>
                  <a:schemeClr val="tx1"/>
                </a:solidFill>
              </a:rPr>
              <a:t>changes </a:t>
            </a:r>
            <a:r>
              <a:rPr lang="en-US" dirty="0">
                <a:solidFill>
                  <a:schemeClr val="tx1"/>
                </a:solidFill>
              </a:rPr>
              <a:t>to the </a:t>
            </a:r>
            <a:r>
              <a:rPr lang="en-US" dirty="0" smtClean="0">
                <a:solidFill>
                  <a:schemeClr val="tx1"/>
                </a:solidFill>
              </a:rPr>
              <a:t>view are immediately reflected in </a:t>
            </a:r>
            <a:br>
              <a:rPr lang="en-US" dirty="0" smtClean="0">
                <a:solidFill>
                  <a:schemeClr val="tx1"/>
                </a:solidFill>
              </a:rPr>
            </a:br>
            <a:r>
              <a:rPr lang="en-US" dirty="0" smtClean="0">
                <a:solidFill>
                  <a:schemeClr val="tx1"/>
                </a:solidFill>
              </a:rPr>
              <a:t>the </a:t>
            </a:r>
            <a:r>
              <a:rPr lang="en-US" dirty="0">
                <a:solidFill>
                  <a:schemeClr val="tx1"/>
                </a:solidFill>
              </a:rPr>
              <a:t>model, and </a:t>
            </a:r>
            <a:r>
              <a:rPr lang="en-US" dirty="0" smtClean="0">
                <a:solidFill>
                  <a:schemeClr val="tx1"/>
                </a:solidFill>
              </a:rPr>
              <a:t/>
            </a:r>
            <a:br>
              <a:rPr lang="en-US" dirty="0" smtClean="0">
                <a:solidFill>
                  <a:schemeClr val="tx1"/>
                </a:solidFill>
              </a:rPr>
            </a:br>
            <a:r>
              <a:rPr lang="en-US" dirty="0" smtClean="0">
                <a:solidFill>
                  <a:schemeClr val="tx1"/>
                </a:solidFill>
              </a:rPr>
              <a:t>any changes </a:t>
            </a:r>
            <a:r>
              <a:rPr lang="en-US" dirty="0">
                <a:solidFill>
                  <a:schemeClr val="tx1"/>
                </a:solidFill>
              </a:rPr>
              <a:t>in </a:t>
            </a:r>
            <a:r>
              <a:rPr lang="en-US" dirty="0" smtClean="0">
                <a:solidFill>
                  <a:schemeClr val="tx1"/>
                </a:solidFill>
              </a:rPr>
              <a:t/>
            </a:r>
            <a:br>
              <a:rPr lang="en-US" dirty="0" smtClean="0">
                <a:solidFill>
                  <a:schemeClr val="tx1"/>
                </a:solidFill>
              </a:rPr>
            </a:br>
            <a:r>
              <a:rPr lang="en-US" dirty="0" smtClean="0">
                <a:solidFill>
                  <a:schemeClr val="tx1"/>
                </a:solidFill>
              </a:rPr>
              <a:t>the </a:t>
            </a:r>
            <a:r>
              <a:rPr lang="en-US" dirty="0">
                <a:solidFill>
                  <a:schemeClr val="tx1"/>
                </a:solidFill>
              </a:rPr>
              <a:t>model </a:t>
            </a:r>
            <a:r>
              <a:rPr lang="en-US" dirty="0" smtClean="0">
                <a:solidFill>
                  <a:schemeClr val="tx1"/>
                </a:solidFill>
              </a:rPr>
              <a:t>are </a:t>
            </a:r>
            <a:br>
              <a:rPr lang="en-US" dirty="0" smtClean="0">
                <a:solidFill>
                  <a:schemeClr val="tx1"/>
                </a:solidFill>
              </a:rPr>
            </a:br>
            <a:r>
              <a:rPr lang="en-US" dirty="0" smtClean="0">
                <a:solidFill>
                  <a:schemeClr val="tx1"/>
                </a:solidFill>
              </a:rPr>
              <a:t>propagated </a:t>
            </a:r>
            <a:r>
              <a:rPr lang="en-US" dirty="0">
                <a:solidFill>
                  <a:schemeClr val="tx1"/>
                </a:solidFill>
              </a:rPr>
              <a:t>to </a:t>
            </a:r>
            <a:r>
              <a:rPr lang="en-US" dirty="0" smtClean="0">
                <a:solidFill>
                  <a:schemeClr val="tx1"/>
                </a:solidFill>
              </a:rPr>
              <a:t/>
            </a:r>
            <a:br>
              <a:rPr lang="en-US" dirty="0" smtClean="0">
                <a:solidFill>
                  <a:schemeClr val="tx1"/>
                </a:solidFill>
              </a:rPr>
            </a:br>
            <a:r>
              <a:rPr lang="en-US" dirty="0" smtClean="0">
                <a:solidFill>
                  <a:schemeClr val="tx1"/>
                </a:solidFill>
              </a:rPr>
              <a:t>the view</a:t>
            </a:r>
            <a:endParaRPr lang="it-IT" dirty="0" smtClean="0">
              <a:solidFill>
                <a:schemeClr val="tx1"/>
              </a:solidFill>
            </a:endParaRPr>
          </a:p>
          <a:p>
            <a:pPr lvl="1"/>
            <a:endParaRPr lang="en-GB" dirty="0">
              <a:solidFill>
                <a:schemeClr val="tx1"/>
              </a:solidFill>
            </a:endParaRPr>
          </a:p>
        </p:txBody>
      </p:sp>
      <p:pic>
        <p:nvPicPr>
          <p:cNvPr id="5124" name="Picture 4" descr="http://docs.angularjs.org/img/Two_Way_Data_Bi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286000"/>
            <a:ext cx="4861034"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51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More on directives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22</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http://docs.angularjs.org/api/</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t>ng-init</a:t>
            </a:r>
            <a:endParaRPr lang="it-IT" dirty="0" smtClean="0"/>
          </a:p>
          <a:p>
            <a:pPr lvl="1"/>
            <a:r>
              <a:rPr lang="en-US" dirty="0" smtClean="0"/>
              <a:t>Sets initialization </a:t>
            </a:r>
            <a:r>
              <a:rPr lang="en-US" dirty="0"/>
              <a:t>data that I want to </a:t>
            </a:r>
            <a:r>
              <a:rPr lang="en-US" dirty="0" smtClean="0"/>
              <a:t>bind </a:t>
            </a:r>
            <a:r>
              <a:rPr lang="en-US" dirty="0"/>
              <a:t>to and display</a:t>
            </a:r>
          </a:p>
          <a:p>
            <a:r>
              <a:rPr lang="en-US" dirty="0" smtClean="0"/>
              <a:t>ng-repeat</a:t>
            </a:r>
          </a:p>
          <a:p>
            <a:pPr lvl="1"/>
            <a:r>
              <a:rPr lang="en-US" dirty="0" smtClean="0"/>
              <a:t>instantiates </a:t>
            </a:r>
            <a:r>
              <a:rPr lang="en-US" dirty="0"/>
              <a:t>a template once per item from a </a:t>
            </a:r>
            <a:r>
              <a:rPr lang="en-US" dirty="0" smtClean="0"/>
              <a:t>collection</a:t>
            </a:r>
          </a:p>
          <a:p>
            <a:r>
              <a:rPr lang="it-IT" dirty="0" err="1" smtClean="0"/>
              <a:t>ng-src</a:t>
            </a:r>
            <a:endParaRPr lang="it-IT" dirty="0" smtClean="0"/>
          </a:p>
          <a:p>
            <a:pPr lvl="1"/>
            <a:r>
              <a:rPr lang="it-IT" dirty="0" err="1" smtClean="0"/>
              <a:t>Delays</a:t>
            </a:r>
            <a:r>
              <a:rPr lang="it-IT" dirty="0" smtClean="0"/>
              <a:t> </a:t>
            </a:r>
            <a:r>
              <a:rPr lang="it-IT" dirty="0" err="1" smtClean="0"/>
              <a:t>img</a:t>
            </a:r>
            <a:r>
              <a:rPr lang="it-IT" dirty="0" smtClean="0"/>
              <a:t> </a:t>
            </a:r>
            <a:r>
              <a:rPr lang="it-IT" dirty="0" err="1" smtClean="0"/>
              <a:t>src</a:t>
            </a:r>
            <a:r>
              <a:rPr lang="it-IT" dirty="0" smtClean="0"/>
              <a:t> </a:t>
            </a:r>
            <a:r>
              <a:rPr lang="it-IT" dirty="0" err="1" smtClean="0"/>
              <a:t>intepretation</a:t>
            </a:r>
            <a:r>
              <a:rPr lang="it-IT" dirty="0" smtClean="0"/>
              <a:t> to </a:t>
            </a:r>
            <a:r>
              <a:rPr lang="it-IT" dirty="0" err="1" smtClean="0"/>
              <a:t>get</a:t>
            </a:r>
            <a:r>
              <a:rPr lang="it-IT" dirty="0" smtClean="0"/>
              <a:t> </a:t>
            </a:r>
            <a:r>
              <a:rPr lang="it-IT" dirty="0" err="1" smtClean="0"/>
              <a:t>handled</a:t>
            </a:r>
            <a:r>
              <a:rPr lang="it-IT" dirty="0" smtClean="0"/>
              <a:t> by </a:t>
            </a:r>
            <a:r>
              <a:rPr lang="it-IT" dirty="0" err="1" smtClean="0"/>
              <a:t>angular</a:t>
            </a:r>
            <a:endParaRPr lang="en-US" dirty="0" smtClean="0"/>
          </a:p>
        </p:txBody>
      </p:sp>
      <p:sp>
        <p:nvSpPr>
          <p:cNvPr id="9" name="TextBox 6"/>
          <p:cNvSpPr txBox="1"/>
          <p:nvPr/>
        </p:nvSpPr>
        <p:spPr>
          <a:xfrm>
            <a:off x="1143000" y="3962400"/>
            <a:ext cx="7772400" cy="2133600"/>
          </a:xfrm>
          <a:prstGeom prst="rect">
            <a:avLst/>
          </a:prstGeom>
          <a:solidFill>
            <a:srgbClr val="FFFFE5"/>
          </a:solidFill>
          <a:ln w="0">
            <a:solidFill>
              <a:srgbClr val="000000"/>
            </a:solidFill>
            <a:prstDash val="solid"/>
          </a:ln>
        </p:spPr>
        <p:txBody>
          <a:bodyPr vert="horz" lIns="182880" tIns="182880" rIns="90000" bIns="182880" anchor="ctr" anchorCtr="0" compatLnSpc="1"/>
          <a:lstStyle/>
          <a:p>
            <a:pPr>
              <a:tabLst>
                <a:tab pos="347663" algn="l"/>
              </a:tabLst>
            </a:pPr>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div</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class</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"container</a:t>
            </a:r>
            <a:r>
              <a:rPr lang="en-US" sz="1400" b="1" dirty="0" smtClean="0">
                <a:solidFill>
                  <a:srgbClr val="8000FF"/>
                </a:solidFill>
                <a:highlight>
                  <a:srgbClr val="FFFFFF"/>
                </a:highlight>
                <a:latin typeface="Courier New"/>
              </a:rPr>
              <a:t>"</a:t>
            </a:r>
            <a:endParaRPr lang="en-US" sz="1400" dirty="0" smtClean="0">
              <a:solidFill>
                <a:srgbClr val="000000"/>
              </a:solidFill>
              <a:highlight>
                <a:srgbClr val="FFFFFF"/>
              </a:highlight>
              <a:latin typeface="Courier New"/>
            </a:endParaRPr>
          </a:p>
          <a:p>
            <a:pPr>
              <a:tabLst>
                <a:tab pos="347663" algn="l"/>
              </a:tabLst>
            </a:pPr>
            <a:r>
              <a:rPr lang="en-US" sz="1400" dirty="0" smtClean="0">
                <a:solidFill>
                  <a:srgbClr val="000000"/>
                </a:solidFill>
                <a:highlight>
                  <a:srgbClr val="FFFFFF"/>
                </a:highlight>
                <a:latin typeface="Courier New"/>
              </a:rPr>
              <a:t>data-ng-</a:t>
            </a:r>
            <a:r>
              <a:rPr lang="en-US" sz="1400" dirty="0" err="1" smtClean="0">
                <a:solidFill>
                  <a:srgbClr val="000000"/>
                </a:solidFill>
                <a:highlight>
                  <a:srgbClr val="FFFFFF"/>
                </a:highlight>
                <a:latin typeface="Courier New"/>
              </a:rPr>
              <a:t>init</a:t>
            </a:r>
            <a:r>
              <a:rPr lang="en-US" sz="1400" dirty="0" smtClean="0">
                <a:solidFill>
                  <a:srgbClr val="000000"/>
                </a:solidFill>
                <a:highlight>
                  <a:srgbClr val="FFFFFF"/>
                </a:highlight>
                <a:latin typeface="Courier New"/>
              </a:rPr>
              <a:t>=</a:t>
            </a:r>
            <a:r>
              <a:rPr lang="en-US" sz="1400" b="1" dirty="0" smtClean="0">
                <a:solidFill>
                  <a:srgbClr val="8000FF"/>
                </a:solidFill>
                <a:highlight>
                  <a:srgbClr val="FFFFFF"/>
                </a:highlight>
                <a:latin typeface="Courier New"/>
              </a:rPr>
              <a:t>"names=['Barbara',</a:t>
            </a:r>
            <a:r>
              <a:rPr lang="en-US" sz="1400" b="1" dirty="0">
                <a:solidFill>
                  <a:srgbClr val="8000FF"/>
                </a:solidFill>
                <a:highlight>
                  <a:srgbClr val="FFFFFF"/>
                </a:highlight>
                <a:latin typeface="Courier New"/>
              </a:rPr>
              <a:t> 'Antonio', </a:t>
            </a:r>
            <a:r>
              <a:rPr lang="en-US" sz="1400" b="1" dirty="0" smtClean="0">
                <a:solidFill>
                  <a:srgbClr val="8000FF"/>
                </a:solidFill>
                <a:highlight>
                  <a:srgbClr val="FFFFFF"/>
                </a:highlight>
                <a:latin typeface="Courier New"/>
              </a:rPr>
              <a:t>'Cristina']"</a:t>
            </a:r>
            <a:r>
              <a:rPr lang="en-US" sz="1400" dirty="0" smtClean="0">
                <a:solidFill>
                  <a:srgbClr val="0000FF"/>
                </a:solidFill>
                <a:highlight>
                  <a:srgbClr val="FFFFFF"/>
                </a:highlight>
                <a:latin typeface="Courier New"/>
              </a:rPr>
              <a:t>&gt;</a:t>
            </a:r>
            <a:endParaRPr lang="en-US" sz="1400" b="1" dirty="0" smtClean="0">
              <a:solidFill>
                <a:srgbClr val="000000"/>
              </a:solidFill>
              <a:highlight>
                <a:srgbClr val="FFFFFF"/>
              </a:highlight>
              <a:latin typeface="Courier New"/>
            </a:endParaRPr>
          </a:p>
          <a:p>
            <a:pPr>
              <a:tabLst>
                <a:tab pos="347663" algn="l"/>
              </a:tabLst>
            </a:pPr>
            <a:r>
              <a:rPr lang="en-US" sz="1400" dirty="0" smtClean="0">
                <a:solidFill>
                  <a:srgbClr val="0000FF"/>
                </a:solidFill>
                <a:highlight>
                  <a:srgbClr val="FFFFFF"/>
                </a:highlight>
                <a:latin typeface="Courier New"/>
              </a:rPr>
              <a:t>	&lt;</a:t>
            </a:r>
            <a:r>
              <a:rPr lang="en-US" sz="1400" dirty="0">
                <a:solidFill>
                  <a:srgbClr val="0000FF"/>
                </a:solidFill>
                <a:highlight>
                  <a:srgbClr val="FFFFFF"/>
                </a:highlight>
                <a:latin typeface="Courier New"/>
              </a:rPr>
              <a:t>h3&gt;</a:t>
            </a:r>
            <a:r>
              <a:rPr lang="en-US" sz="1400" b="1" dirty="0">
                <a:solidFill>
                  <a:srgbClr val="000000"/>
                </a:solidFill>
                <a:highlight>
                  <a:srgbClr val="FFFFFF"/>
                </a:highlight>
                <a:latin typeface="Courier New"/>
              </a:rPr>
              <a:t>Loop </a:t>
            </a:r>
            <a:r>
              <a:rPr lang="en-US" sz="1400" b="1" dirty="0" smtClean="0">
                <a:solidFill>
                  <a:srgbClr val="000000"/>
                </a:solidFill>
                <a:highlight>
                  <a:srgbClr val="FFFFFF"/>
                </a:highlight>
                <a:latin typeface="Courier New"/>
              </a:rPr>
              <a:t>through </a:t>
            </a:r>
            <a:r>
              <a:rPr lang="en-US" sz="1400" b="1" dirty="0">
                <a:solidFill>
                  <a:srgbClr val="000000"/>
                </a:solidFill>
                <a:highlight>
                  <a:srgbClr val="FFFFFF"/>
                </a:highlight>
                <a:latin typeface="Courier New"/>
              </a:rPr>
              <a:t>names with ng-repeat</a:t>
            </a:r>
            <a:r>
              <a:rPr lang="en-US" sz="1400" dirty="0">
                <a:solidFill>
                  <a:srgbClr val="0000FF"/>
                </a:solidFill>
                <a:highlight>
                  <a:srgbClr val="FFFFFF"/>
                </a:highlight>
                <a:latin typeface="Courier New"/>
              </a:rPr>
              <a:t>&lt;/h3&gt;</a:t>
            </a:r>
            <a:endParaRPr lang="en-US" sz="1400" b="1" dirty="0">
              <a:solidFill>
                <a:srgbClr val="000000"/>
              </a:solidFill>
              <a:highlight>
                <a:srgbClr val="FFFFFF"/>
              </a:highlight>
              <a:latin typeface="Courier New"/>
            </a:endParaRPr>
          </a:p>
          <a:p>
            <a:pPr>
              <a:tabLst>
                <a:tab pos="347663" algn="l"/>
              </a:tabLst>
            </a:pPr>
            <a:r>
              <a:rPr lang="en-US" sz="1400" dirty="0" smtClean="0">
                <a:solidFill>
                  <a:srgbClr val="0000FF"/>
                </a:solidFill>
                <a:highlight>
                  <a:srgbClr val="FFFFFF"/>
                </a:highlight>
                <a:latin typeface="Courier New"/>
              </a:rPr>
              <a:t>	&lt;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pPr>
              <a:tabLst>
                <a:tab pos="347663" algn="l"/>
              </a:tabLst>
            </a:pPr>
            <a:r>
              <a:rPr lang="it-IT" sz="1400" b="1" dirty="0" smtClean="0">
                <a:solidFill>
                  <a:srgbClr val="000000"/>
                </a:solidFill>
                <a:highlight>
                  <a:srgbClr val="FFFFFF"/>
                </a:highlight>
                <a:latin typeface="Courier New"/>
              </a:rPr>
              <a:t>		</a:t>
            </a:r>
            <a:r>
              <a:rPr lang="it-IT" sz="1400" dirty="0" smtClean="0">
                <a:solidFill>
                  <a:srgbClr val="0000FF"/>
                </a:solidFill>
                <a:highlight>
                  <a:srgbClr val="FFFFFF"/>
                </a:highlight>
                <a:latin typeface="Courier New"/>
              </a:rPr>
              <a:t>&lt;</a:t>
            </a:r>
            <a:r>
              <a:rPr lang="it-IT" sz="1400" dirty="0">
                <a:solidFill>
                  <a:srgbClr val="0000FF"/>
                </a:solidFill>
                <a:highlight>
                  <a:srgbClr val="FFFFFF"/>
                </a:highlight>
                <a:latin typeface="Courier New"/>
              </a:rPr>
              <a:t>li</a:t>
            </a:r>
            <a:r>
              <a:rPr lang="it-IT" sz="1400" dirty="0">
                <a:solidFill>
                  <a:srgbClr val="000000"/>
                </a:solidFill>
                <a:highlight>
                  <a:srgbClr val="FFFFFF"/>
                </a:highlight>
                <a:latin typeface="Courier New"/>
              </a:rPr>
              <a:t> data-</a:t>
            </a:r>
            <a:r>
              <a:rPr lang="it-IT" sz="1400" dirty="0" err="1">
                <a:solidFill>
                  <a:srgbClr val="000000"/>
                </a:solidFill>
                <a:highlight>
                  <a:srgbClr val="FFFFFF"/>
                </a:highlight>
                <a:latin typeface="Courier New"/>
              </a:rPr>
              <a:t>ng</a:t>
            </a:r>
            <a:r>
              <a:rPr lang="it-IT" sz="1400" dirty="0">
                <a:solidFill>
                  <a:srgbClr val="000000"/>
                </a:solidFill>
                <a:highlight>
                  <a:srgbClr val="FFFFFF"/>
                </a:highlight>
                <a:latin typeface="Courier New"/>
              </a:rPr>
              <a:t>-</a:t>
            </a:r>
            <a:r>
              <a:rPr lang="it-IT" sz="1400" dirty="0" err="1">
                <a:solidFill>
                  <a:srgbClr val="000000"/>
                </a:solidFill>
                <a:highlight>
                  <a:srgbClr val="FFFFFF"/>
                </a:highlight>
                <a:latin typeface="Courier New"/>
              </a:rPr>
              <a:t>repeat</a:t>
            </a:r>
            <a:r>
              <a:rPr lang="it-IT" sz="1400" dirty="0">
                <a:solidFill>
                  <a:srgbClr val="000000"/>
                </a:solidFill>
                <a:highlight>
                  <a:srgbClr val="FFFFFF"/>
                </a:highlight>
                <a:latin typeface="Courier New"/>
              </a:rPr>
              <a:t>=</a:t>
            </a:r>
            <a:r>
              <a:rPr lang="it-IT" sz="1400" b="1" dirty="0">
                <a:solidFill>
                  <a:srgbClr val="8000FF"/>
                </a:solidFill>
                <a:highlight>
                  <a:srgbClr val="FFFFFF"/>
                </a:highlight>
                <a:latin typeface="Courier New"/>
              </a:rPr>
              <a:t>"</a:t>
            </a:r>
            <a:r>
              <a:rPr lang="it-IT" sz="1400" b="1" dirty="0" err="1">
                <a:solidFill>
                  <a:srgbClr val="8000FF"/>
                </a:solidFill>
                <a:highlight>
                  <a:srgbClr val="FFFFFF"/>
                </a:highlight>
                <a:latin typeface="Courier New"/>
              </a:rPr>
              <a:t>name</a:t>
            </a:r>
            <a:r>
              <a:rPr lang="it-IT" sz="1400" b="1" dirty="0">
                <a:solidFill>
                  <a:srgbClr val="8000FF"/>
                </a:solidFill>
                <a:highlight>
                  <a:srgbClr val="FFFFFF"/>
                </a:highlight>
                <a:latin typeface="Courier New"/>
              </a:rPr>
              <a:t> in </a:t>
            </a:r>
            <a:r>
              <a:rPr lang="it-IT" sz="1400" b="1" dirty="0" err="1">
                <a:solidFill>
                  <a:srgbClr val="8000FF"/>
                </a:solidFill>
                <a:highlight>
                  <a:srgbClr val="FFFFFF"/>
                </a:highlight>
                <a:latin typeface="Courier New"/>
              </a:rPr>
              <a:t>names</a:t>
            </a:r>
            <a:r>
              <a:rPr lang="it-IT" sz="1400" b="1" dirty="0">
                <a:solidFill>
                  <a:srgbClr val="8000FF"/>
                </a:solidFill>
                <a:highlight>
                  <a:srgbClr val="FFFFFF"/>
                </a:highlight>
                <a:latin typeface="Courier New"/>
              </a:rPr>
              <a:t>"</a:t>
            </a:r>
            <a:r>
              <a:rPr lang="it-IT" sz="1400" dirty="0">
                <a:solidFill>
                  <a:srgbClr val="0000FF"/>
                </a:solidFill>
                <a:highlight>
                  <a:srgbClr val="FFFFFF"/>
                </a:highlight>
                <a:latin typeface="Courier New"/>
              </a:rPr>
              <a:t>&gt;</a:t>
            </a:r>
            <a:r>
              <a:rPr lang="it-IT" sz="1400" b="1" dirty="0">
                <a:solidFill>
                  <a:srgbClr val="000000"/>
                </a:solidFill>
                <a:highlight>
                  <a:srgbClr val="FFFFFF"/>
                </a:highlight>
                <a:latin typeface="Courier New"/>
              </a:rPr>
              <a:t>{{</a:t>
            </a:r>
            <a:r>
              <a:rPr lang="it-IT" sz="1400" b="1" dirty="0" err="1">
                <a:solidFill>
                  <a:srgbClr val="000000"/>
                </a:solidFill>
                <a:highlight>
                  <a:srgbClr val="FFFFFF"/>
                </a:highlight>
                <a:latin typeface="Courier New"/>
              </a:rPr>
              <a:t>name</a:t>
            </a:r>
            <a:r>
              <a:rPr lang="it-IT" sz="1400" b="1" dirty="0">
                <a:solidFill>
                  <a:srgbClr val="000000"/>
                </a:solidFill>
                <a:highlight>
                  <a:srgbClr val="FFFFFF"/>
                </a:highlight>
                <a:latin typeface="Courier New"/>
              </a:rPr>
              <a:t>}}</a:t>
            </a:r>
            <a:r>
              <a:rPr lang="it-IT" sz="1400" dirty="0">
                <a:solidFill>
                  <a:srgbClr val="0000FF"/>
                </a:solidFill>
                <a:highlight>
                  <a:srgbClr val="FFFFFF"/>
                </a:highlight>
                <a:latin typeface="Courier New"/>
              </a:rPr>
              <a:t>&lt;/li&gt;</a:t>
            </a:r>
            <a:endParaRPr lang="it-IT" sz="1400" b="1" dirty="0">
              <a:solidFill>
                <a:srgbClr val="000000"/>
              </a:solidFill>
              <a:highlight>
                <a:srgbClr val="FFFFFF"/>
              </a:highlight>
              <a:latin typeface="Courier New"/>
            </a:endParaRPr>
          </a:p>
          <a:p>
            <a:pPr>
              <a:tabLst>
                <a:tab pos="347663" algn="l"/>
              </a:tabLst>
            </a:pPr>
            <a:r>
              <a:rPr lang="en-US" sz="1400" dirty="0" smtClean="0">
                <a:solidFill>
                  <a:srgbClr val="0000FF"/>
                </a:solidFill>
                <a:highlight>
                  <a:srgbClr val="FFFFFF"/>
                </a:highlight>
                <a:latin typeface="Courier New"/>
              </a:rPr>
              <a:t>	&lt;/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pPr>
              <a:tabLst>
                <a:tab pos="347663" algn="l"/>
              </a:tabLst>
            </a:pPr>
            <a:r>
              <a:rPr lang="en-US" sz="1400" b="1" dirty="0" smtClean="0">
                <a:solidFill>
                  <a:srgbClr val="000000"/>
                </a:solidFill>
                <a:highlight>
                  <a:srgbClr val="FFFFFF"/>
                </a:highlight>
                <a:latin typeface="Courier New"/>
              </a:rPr>
              <a:t>	{{</a:t>
            </a:r>
            <a:r>
              <a:rPr lang="en-US" sz="1400" b="1" dirty="0">
                <a:solidFill>
                  <a:srgbClr val="000000"/>
                </a:solidFill>
                <a:highlight>
                  <a:srgbClr val="FFFFFF"/>
                </a:highlight>
                <a:latin typeface="Courier New"/>
              </a:rPr>
              <a:t>names | </a:t>
            </a:r>
            <a:r>
              <a:rPr lang="en-US" sz="1400" b="1" dirty="0" err="1">
                <a:solidFill>
                  <a:srgbClr val="000000"/>
                </a:solidFill>
                <a:highlight>
                  <a:srgbClr val="FFFFFF"/>
                </a:highlight>
                <a:latin typeface="Courier New"/>
              </a:rPr>
              <a:t>json</a:t>
            </a:r>
            <a:r>
              <a:rPr lang="en-US" sz="1400" b="1" dirty="0">
                <a:solidFill>
                  <a:srgbClr val="000000"/>
                </a:solidFill>
                <a:highlight>
                  <a:srgbClr val="FFFFFF"/>
                </a:highlight>
                <a:latin typeface="Courier New"/>
              </a:rPr>
              <a:t>}}</a:t>
            </a:r>
          </a:p>
          <a:p>
            <a:pPr>
              <a:tabLst>
                <a:tab pos="347663" algn="l"/>
              </a:tabLst>
            </a:pPr>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div</a:t>
            </a:r>
            <a:r>
              <a:rPr lang="en-US" sz="1400" dirty="0" smtClean="0">
                <a:solidFill>
                  <a:srgbClr val="0000FF"/>
                </a:solidFill>
                <a:highlight>
                  <a:srgbClr val="FFFFFF"/>
                </a:highlight>
                <a:latin typeface="Courier New"/>
              </a:rPr>
              <a:t>&gt;</a:t>
            </a:r>
            <a:endParaRPr lang="en-US" sz="1400" dirty="0">
              <a:effectLst/>
            </a:endParaRPr>
          </a:p>
        </p:txBody>
      </p:sp>
    </p:spTree>
    <p:extLst>
      <p:ext uri="{BB962C8B-B14F-4D97-AF65-F5344CB8AC3E}">
        <p14:creationId xmlns:p14="http://schemas.microsoft.com/office/powerpoint/2010/main" val="3509391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Using filters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23</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http://docs.angularjs.org/api/</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t>Keep</a:t>
            </a:r>
            <a:r>
              <a:rPr lang="it-IT" dirty="0" smtClean="0"/>
              <a:t> </a:t>
            </a:r>
            <a:r>
              <a:rPr lang="it-IT" dirty="0" err="1" smtClean="0"/>
              <a:t>formatting</a:t>
            </a:r>
            <a:r>
              <a:rPr lang="it-IT" dirty="0" smtClean="0"/>
              <a:t> </a:t>
            </a:r>
            <a:r>
              <a:rPr lang="it-IT" dirty="0" err="1" smtClean="0"/>
              <a:t>into</a:t>
            </a:r>
            <a:r>
              <a:rPr lang="it-IT" dirty="0" smtClean="0"/>
              <a:t> </a:t>
            </a:r>
            <a:r>
              <a:rPr lang="it-IT" dirty="0" err="1" smtClean="0"/>
              <a:t>presentation</a:t>
            </a:r>
            <a:r>
              <a:rPr lang="it-IT" dirty="0" smtClean="0"/>
              <a:t> (</a:t>
            </a:r>
            <a:r>
              <a:rPr lang="it-IT" dirty="0" err="1" smtClean="0"/>
              <a:t>not</a:t>
            </a:r>
            <a:r>
              <a:rPr lang="it-IT" dirty="0" smtClean="0"/>
              <a:t> </a:t>
            </a:r>
            <a:r>
              <a:rPr lang="it-IT" dirty="0" err="1" smtClean="0"/>
              <a:t>logic</a:t>
            </a:r>
            <a:r>
              <a:rPr lang="it-IT" dirty="0" smtClean="0"/>
              <a:t>)</a:t>
            </a:r>
          </a:p>
          <a:p>
            <a:pPr lvl="1"/>
            <a:r>
              <a:rPr lang="it-IT" dirty="0" err="1" smtClean="0"/>
              <a:t>Examples</a:t>
            </a:r>
            <a:r>
              <a:rPr lang="it-IT" dirty="0" smtClean="0"/>
              <a:t>: </a:t>
            </a:r>
            <a:r>
              <a:rPr lang="it-IT" dirty="0" err="1" smtClean="0"/>
              <a:t>uppercase</a:t>
            </a:r>
            <a:r>
              <a:rPr lang="it-IT" dirty="0"/>
              <a:t>, </a:t>
            </a:r>
            <a:r>
              <a:rPr lang="it-IT" dirty="0" err="1"/>
              <a:t>orderBy</a:t>
            </a:r>
            <a:r>
              <a:rPr lang="it-IT" dirty="0"/>
              <a:t>, </a:t>
            </a:r>
            <a:r>
              <a:rPr lang="it-IT" dirty="0" err="1" smtClean="0"/>
              <a:t>currency</a:t>
            </a:r>
            <a:r>
              <a:rPr lang="it-IT" dirty="0" smtClean="0"/>
              <a:t> (</a:t>
            </a:r>
            <a:r>
              <a:rPr lang="it-IT" dirty="0" err="1" smtClean="0"/>
              <a:t>see</a:t>
            </a:r>
            <a:r>
              <a:rPr lang="it-IT" dirty="0" smtClean="0"/>
              <a:t> API)</a:t>
            </a:r>
            <a:endParaRPr lang="it-IT" dirty="0"/>
          </a:p>
          <a:p>
            <a:r>
              <a:rPr lang="it-IT" dirty="0" err="1" smtClean="0"/>
              <a:t>Syntax</a:t>
            </a:r>
            <a:endParaRPr lang="it-IT" dirty="0" smtClean="0"/>
          </a:p>
          <a:p>
            <a:pPr lvl="1"/>
            <a:r>
              <a:rPr lang="it-IT" dirty="0" smtClean="0"/>
              <a:t>{{ </a:t>
            </a:r>
            <a:r>
              <a:rPr lang="it-IT" dirty="0" err="1" smtClean="0"/>
              <a:t>expression</a:t>
            </a:r>
            <a:r>
              <a:rPr lang="it-IT" dirty="0" smtClean="0"/>
              <a:t> | </a:t>
            </a:r>
            <a:r>
              <a:rPr lang="it-IT" dirty="0" err="1" smtClean="0"/>
              <a:t>filter</a:t>
            </a:r>
            <a:r>
              <a:rPr lang="it-IT" dirty="0" smtClean="0"/>
              <a:t> }}</a:t>
            </a:r>
          </a:p>
          <a:p>
            <a:pPr lvl="1"/>
            <a:r>
              <a:rPr lang="it-IT" dirty="0" smtClean="0"/>
              <a:t>{{ </a:t>
            </a:r>
            <a:r>
              <a:rPr lang="it-IT" dirty="0" err="1" smtClean="0"/>
              <a:t>expression</a:t>
            </a:r>
            <a:r>
              <a:rPr lang="it-IT" dirty="0" smtClean="0"/>
              <a:t> | filter1 | filter2 }}</a:t>
            </a:r>
          </a:p>
          <a:p>
            <a:pPr lvl="1"/>
            <a:r>
              <a:rPr lang="it-IT" dirty="0" smtClean="0"/>
              <a:t>{{ </a:t>
            </a:r>
            <a:r>
              <a:rPr lang="it-IT" dirty="0" err="1" smtClean="0"/>
              <a:t>expression</a:t>
            </a:r>
            <a:r>
              <a:rPr lang="it-IT" dirty="0" smtClean="0"/>
              <a:t> | filter1:argument1 }}</a:t>
            </a:r>
          </a:p>
        </p:txBody>
      </p:sp>
      <p:sp>
        <p:nvSpPr>
          <p:cNvPr id="9" name="TextBox 6"/>
          <p:cNvSpPr txBox="1"/>
          <p:nvPr/>
        </p:nvSpPr>
        <p:spPr>
          <a:xfrm>
            <a:off x="1143000" y="4114800"/>
            <a:ext cx="7772400" cy="1600200"/>
          </a:xfrm>
          <a:prstGeom prst="rect">
            <a:avLst/>
          </a:prstGeom>
          <a:solidFill>
            <a:srgbClr val="FFFFE5"/>
          </a:solidFill>
          <a:ln w="0">
            <a:solidFill>
              <a:srgbClr val="000000"/>
            </a:solidFill>
            <a:prstDash val="solid"/>
          </a:ln>
        </p:spPr>
        <p:txBody>
          <a:bodyPr vert="horz" lIns="182880" tIns="182880" rIns="90000" bIns="182880" anchor="ctr" anchorCtr="0" compatLnSpc="1"/>
          <a:lstStyle/>
          <a:p>
            <a:pPr>
              <a:tabLst>
                <a:tab pos="347663" algn="l"/>
              </a:tabLst>
            </a:pPr>
            <a:r>
              <a:rPr lang="en-US" sz="1400" dirty="0" smtClean="0">
                <a:solidFill>
                  <a:srgbClr val="0000FF"/>
                </a:solidFill>
                <a:highlight>
                  <a:srgbClr val="FFFFFF"/>
                </a:highlight>
                <a:latin typeface="Courier New"/>
              </a:rPr>
              <a:t>&lt;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pPr>
              <a:tabLst>
                <a:tab pos="347663" algn="l"/>
              </a:tabLst>
            </a:pPr>
            <a:r>
              <a:rPr lang="en-US" sz="1400" dirty="0" smtClean="0">
                <a:solidFill>
                  <a:srgbClr val="0000FF"/>
                </a:solidFill>
                <a:highlight>
                  <a:srgbClr val="FFFFFF"/>
                </a:highlight>
                <a:latin typeface="Courier New"/>
              </a:rPr>
              <a:t>	&lt;</a:t>
            </a:r>
            <a:r>
              <a:rPr lang="en-US" sz="1400" dirty="0">
                <a:solidFill>
                  <a:srgbClr val="0000FF"/>
                </a:solidFill>
                <a:highlight>
                  <a:srgbClr val="FFFFFF"/>
                </a:highlight>
                <a:latin typeface="Courier New"/>
              </a:rPr>
              <a:t>li</a:t>
            </a:r>
            <a:r>
              <a:rPr lang="en-US" sz="1400" dirty="0">
                <a:solidFill>
                  <a:srgbClr val="000000"/>
                </a:solidFill>
                <a:highlight>
                  <a:srgbClr val="FFFFFF"/>
                </a:highlight>
                <a:latin typeface="Courier New"/>
              </a:rPr>
              <a:t> data-ng-repeat=</a:t>
            </a:r>
            <a:r>
              <a:rPr lang="en-US" sz="1400" b="1" dirty="0">
                <a:solidFill>
                  <a:srgbClr val="8000FF"/>
                </a:solidFill>
                <a:highlight>
                  <a:srgbClr val="FFFFFF"/>
                </a:highlight>
                <a:latin typeface="Courier New"/>
              </a:rPr>
              <a:t>"name in names | </a:t>
            </a:r>
            <a:r>
              <a:rPr lang="en-US" sz="1400" b="1" dirty="0" err="1">
                <a:solidFill>
                  <a:srgbClr val="8000FF"/>
                </a:solidFill>
                <a:highlight>
                  <a:srgbClr val="FFFFFF"/>
                </a:highlight>
                <a:latin typeface="Courier New"/>
              </a:rPr>
              <a:t>orderBy</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toString</a:t>
            </a:r>
            <a:r>
              <a:rPr lang="en-US" sz="1400" b="1" dirty="0" smtClean="0">
                <a:solidFill>
                  <a:srgbClr val="8000FF"/>
                </a:solidFill>
                <a:highlight>
                  <a:srgbClr val="FFFFFF"/>
                </a:highlight>
                <a:latin typeface="Courier New"/>
              </a:rPr>
              <a:t>()'"</a:t>
            </a:r>
            <a:r>
              <a:rPr lang="en-US" sz="1400" dirty="0" smtClean="0">
                <a:solidFill>
                  <a:srgbClr val="0000FF"/>
                </a:solidFill>
                <a:highlight>
                  <a:srgbClr val="FFFFFF"/>
                </a:highlight>
                <a:latin typeface="Courier New"/>
              </a:rPr>
              <a:t>&gt;</a:t>
            </a:r>
          </a:p>
          <a:p>
            <a:pPr>
              <a:tabLst>
                <a:tab pos="347663" algn="l"/>
              </a:tabLst>
            </a:pPr>
            <a:r>
              <a:rPr lang="en-US" sz="1400" b="1" dirty="0" smtClean="0">
                <a:solidFill>
                  <a:srgbClr val="000000"/>
                </a:solidFill>
                <a:highlight>
                  <a:srgbClr val="FFFFFF"/>
                </a:highlight>
                <a:latin typeface="Courier New"/>
              </a:rPr>
              <a:t>		{{</a:t>
            </a:r>
            <a:r>
              <a:rPr lang="en-US" sz="1400" b="1" dirty="0">
                <a:solidFill>
                  <a:srgbClr val="000000"/>
                </a:solidFill>
                <a:highlight>
                  <a:srgbClr val="FFFFFF"/>
                </a:highlight>
                <a:latin typeface="Courier New"/>
              </a:rPr>
              <a:t>name | </a:t>
            </a:r>
            <a:r>
              <a:rPr lang="en-US" sz="1400" b="1" dirty="0" smtClean="0">
                <a:solidFill>
                  <a:srgbClr val="000000"/>
                </a:solidFill>
                <a:highlight>
                  <a:srgbClr val="FFFFFF"/>
                </a:highlight>
                <a:latin typeface="Courier New"/>
              </a:rPr>
              <a:t>uppercase}}</a:t>
            </a:r>
          </a:p>
          <a:p>
            <a:pPr>
              <a:tabLst>
                <a:tab pos="347663" algn="l"/>
              </a:tabLst>
            </a:pPr>
            <a:r>
              <a:rPr lang="en-US" sz="1400" dirty="0" smtClean="0">
                <a:solidFill>
                  <a:srgbClr val="0000FF"/>
                </a:solidFill>
                <a:highlight>
                  <a:srgbClr val="FFFFFF"/>
                </a:highlight>
                <a:latin typeface="Courier New"/>
              </a:rPr>
              <a:t>	&lt;/</a:t>
            </a:r>
            <a:r>
              <a:rPr lang="en-US" sz="1400" dirty="0">
                <a:solidFill>
                  <a:srgbClr val="0000FF"/>
                </a:solidFill>
                <a:highlight>
                  <a:srgbClr val="FFFFFF"/>
                </a:highlight>
                <a:latin typeface="Courier New"/>
              </a:rPr>
              <a:t>li&gt;</a:t>
            </a:r>
            <a:endParaRPr lang="en-US" sz="1400" b="1" dirty="0">
              <a:solidFill>
                <a:srgbClr val="000000"/>
              </a:solidFill>
              <a:highlight>
                <a:srgbClr val="FFFFFF"/>
              </a:highlight>
              <a:latin typeface="Courier New"/>
            </a:endParaRPr>
          </a:p>
          <a:p>
            <a:pPr>
              <a:tabLst>
                <a:tab pos="347663" algn="l"/>
              </a:tabLst>
            </a:pPr>
            <a:r>
              <a:rPr lang="en-US" sz="1400" dirty="0" smtClean="0">
                <a:solidFill>
                  <a:srgbClr val="0000FF"/>
                </a:solidFill>
                <a:highlight>
                  <a:srgbClr val="FFFFFF"/>
                </a:highlight>
                <a:latin typeface="Courier New"/>
              </a:rPr>
              <a:t>&lt;/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dirty="0">
              <a:effectLst/>
            </a:endParaRPr>
          </a:p>
        </p:txBody>
      </p:sp>
    </p:spTree>
    <p:extLst>
      <p:ext uri="{BB962C8B-B14F-4D97-AF65-F5344CB8AC3E}">
        <p14:creationId xmlns:p14="http://schemas.microsoft.com/office/powerpoint/2010/main" val="2244660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More on filters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24</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http://docs.angularjs.org/api/</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t>The </a:t>
            </a:r>
            <a:r>
              <a:rPr lang="it-IT" i="1" dirty="0" err="1" smtClean="0"/>
              <a:t>filter</a:t>
            </a:r>
            <a:r>
              <a:rPr lang="it-IT" i="1" dirty="0" smtClean="0"/>
              <a:t> </a:t>
            </a:r>
            <a:r>
              <a:rPr lang="it-IT" dirty="0" err="1" smtClean="0"/>
              <a:t>filter</a:t>
            </a:r>
            <a:endParaRPr lang="it-IT" dirty="0" smtClean="0"/>
          </a:p>
          <a:p>
            <a:pPr lvl="1"/>
            <a:r>
              <a:rPr lang="en-US" dirty="0"/>
              <a:t>Selects a subset of items from array and returns it as a new </a:t>
            </a:r>
            <a:r>
              <a:rPr lang="en-US" dirty="0" smtClean="0"/>
              <a:t>array</a:t>
            </a:r>
            <a:endParaRPr lang="en-US" dirty="0"/>
          </a:p>
          <a:p>
            <a:pPr lvl="1"/>
            <a:r>
              <a:rPr lang="it-IT" dirty="0"/>
              <a:t>{{ </a:t>
            </a:r>
            <a:r>
              <a:rPr lang="it-IT" dirty="0" err="1"/>
              <a:t>filter_expression</a:t>
            </a:r>
            <a:r>
              <a:rPr lang="it-IT" dirty="0"/>
              <a:t> | </a:t>
            </a:r>
            <a:r>
              <a:rPr lang="it-IT" dirty="0" err="1"/>
              <a:t>filter:expression:comparator</a:t>
            </a:r>
            <a:r>
              <a:rPr lang="it-IT" dirty="0"/>
              <a:t> </a:t>
            </a:r>
            <a:r>
              <a:rPr lang="it-IT" dirty="0" smtClean="0"/>
              <a:t>}}</a:t>
            </a:r>
            <a:endParaRPr lang="it-IT" dirty="0"/>
          </a:p>
        </p:txBody>
      </p:sp>
      <p:sp>
        <p:nvSpPr>
          <p:cNvPr id="9" name="TextBox 6"/>
          <p:cNvSpPr txBox="1"/>
          <p:nvPr/>
        </p:nvSpPr>
        <p:spPr>
          <a:xfrm>
            <a:off x="1143000" y="3048000"/>
            <a:ext cx="7772400" cy="28956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div</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class</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a:t>
            </a:r>
            <a:r>
              <a:rPr lang="en-US" sz="1400" b="1" dirty="0" smtClean="0">
                <a:solidFill>
                  <a:srgbClr val="8000FF"/>
                </a:solidFill>
                <a:highlight>
                  <a:srgbClr val="FFFFFF"/>
                </a:highlight>
                <a:latin typeface="Courier New"/>
              </a:rPr>
              <a:t>container" </a:t>
            </a:r>
            <a:r>
              <a:rPr lang="en-US" sz="1400" dirty="0" smtClean="0">
                <a:solidFill>
                  <a:srgbClr val="000000"/>
                </a:solidFill>
                <a:highlight>
                  <a:srgbClr val="FFFFFF"/>
                </a:highlight>
                <a:latin typeface="Courier New"/>
              </a:rPr>
              <a:t>data-ng-</a:t>
            </a:r>
            <a:r>
              <a:rPr lang="en-US" sz="1400" dirty="0" err="1" smtClean="0">
                <a:solidFill>
                  <a:srgbClr val="000000"/>
                </a:solidFill>
                <a:highlight>
                  <a:srgbClr val="FFFFFF"/>
                </a:highlight>
                <a:latin typeface="Courier New"/>
              </a:rPr>
              <a:t>init</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"persons = [ </a:t>
            </a:r>
            <a:r>
              <a:rPr lang="en-US" sz="1400" b="1" dirty="0" smtClean="0">
                <a:solidFill>
                  <a:srgbClr val="8000FF"/>
                </a:solidFill>
                <a:highlight>
                  <a:srgbClr val="FFFFFF"/>
                </a:highlight>
                <a:latin typeface="Courier New"/>
              </a:rPr>
              <a:t>{name</a:t>
            </a:r>
            <a:r>
              <a:rPr lang="en-US" sz="1400" b="1" dirty="0">
                <a:solidFill>
                  <a:srgbClr val="8000FF"/>
                </a:solidFill>
                <a:highlight>
                  <a:srgbClr val="FFFFFF"/>
                </a:highlight>
                <a:latin typeface="Courier New"/>
              </a:rPr>
              <a:t>: 'Barbara', city: 'Cuneo</a:t>
            </a:r>
            <a:r>
              <a:rPr lang="en-US" sz="1400" b="1" dirty="0" smtClean="0">
                <a:solidFill>
                  <a:srgbClr val="8000FF"/>
                </a:solidFill>
                <a:highlight>
                  <a:srgbClr val="FFFFFF"/>
                </a:highlight>
                <a:latin typeface="Courier New"/>
              </a:rPr>
              <a:t>'}, {</a:t>
            </a:r>
            <a:r>
              <a:rPr lang="en-US" sz="1400" b="1" dirty="0">
                <a:solidFill>
                  <a:srgbClr val="8000FF"/>
                </a:solidFill>
                <a:highlight>
                  <a:srgbClr val="FFFFFF"/>
                </a:highlight>
                <a:latin typeface="Courier New"/>
              </a:rPr>
              <a:t>name: 'Antonio', city: 'Torino</a:t>
            </a:r>
            <a:r>
              <a:rPr lang="en-US" sz="1400" b="1" dirty="0" smtClean="0">
                <a:solidFill>
                  <a:srgbClr val="8000FF"/>
                </a:solidFill>
                <a:highlight>
                  <a:srgbClr val="FFFFFF"/>
                </a:highlight>
                <a:latin typeface="Courier New"/>
              </a:rPr>
              <a:t>'}, {name</a:t>
            </a:r>
            <a:r>
              <a:rPr lang="en-US" sz="1400" b="1" dirty="0">
                <a:solidFill>
                  <a:srgbClr val="8000FF"/>
                </a:solidFill>
                <a:highlight>
                  <a:srgbClr val="FFFFFF"/>
                </a:highlight>
                <a:latin typeface="Courier New"/>
              </a:rPr>
              <a:t>: 'Cristina', city: 'Milano'} ]"</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h3&gt;</a:t>
            </a:r>
            <a:r>
              <a:rPr lang="en-US" sz="1400" b="1" dirty="0">
                <a:solidFill>
                  <a:srgbClr val="000000"/>
                </a:solidFill>
                <a:highlight>
                  <a:srgbClr val="FFFFFF"/>
                </a:highlight>
                <a:latin typeface="Courier New"/>
              </a:rPr>
              <a:t>Loop </a:t>
            </a:r>
            <a:r>
              <a:rPr lang="en-US" sz="1400" b="1" dirty="0" smtClean="0">
                <a:solidFill>
                  <a:srgbClr val="000000"/>
                </a:solidFill>
                <a:highlight>
                  <a:srgbClr val="FFFFFF"/>
                </a:highlight>
                <a:latin typeface="Courier New"/>
              </a:rPr>
              <a:t>through </a:t>
            </a:r>
            <a:r>
              <a:rPr lang="en-US" sz="1400" b="1" dirty="0">
                <a:solidFill>
                  <a:srgbClr val="000000"/>
                </a:solidFill>
                <a:highlight>
                  <a:srgbClr val="FFFFFF"/>
                </a:highlight>
                <a:latin typeface="Courier New"/>
              </a:rPr>
              <a:t>names with ng-repeat</a:t>
            </a:r>
            <a:r>
              <a:rPr lang="en-US" sz="1400" dirty="0">
                <a:solidFill>
                  <a:srgbClr val="0000FF"/>
                </a:solidFill>
                <a:highlight>
                  <a:srgbClr val="FFFFFF"/>
                </a:highlight>
                <a:latin typeface="Courier New"/>
              </a:rPr>
              <a:t>&lt;/h3&gt;</a:t>
            </a:r>
            <a:endParaRPr lang="en-US" sz="1400" b="1" dirty="0">
              <a:solidFill>
                <a:srgbClr val="000000"/>
              </a:solidFill>
              <a:highlight>
                <a:srgbClr val="FFFFFF"/>
              </a:highlight>
              <a:latin typeface="Courier New"/>
            </a:endParaRPr>
          </a:p>
          <a:p>
            <a:r>
              <a:rPr lang="en-US" sz="1400" b="1" dirty="0" smtClean="0">
                <a:solidFill>
                  <a:srgbClr val="000000"/>
                </a:solidFill>
                <a:highlight>
                  <a:srgbClr val="FFFFFF"/>
                </a:highlight>
                <a:latin typeface="Courier New"/>
              </a:rPr>
              <a:t>Filter </a:t>
            </a:r>
            <a:r>
              <a:rPr lang="en-US" sz="1400" b="1" dirty="0">
                <a:solidFill>
                  <a:srgbClr val="000000"/>
                </a:solidFill>
                <a:highlight>
                  <a:srgbClr val="FFFFFF"/>
                </a:highlight>
                <a:latin typeface="Courier New"/>
              </a:rPr>
              <a:t>by</a:t>
            </a:r>
            <a:r>
              <a:rPr lang="en-US" sz="1400" b="1" dirty="0" smtClean="0">
                <a:solidFill>
                  <a:srgbClr val="000000"/>
                </a:solidFill>
                <a:highlight>
                  <a:srgbClr val="FFFFFF"/>
                </a:highlight>
                <a:latin typeface="Courier New"/>
              </a:rPr>
              <a:t>: </a:t>
            </a:r>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input</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type</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"text"</a:t>
            </a:r>
            <a:r>
              <a:rPr lang="en-US" sz="1400" dirty="0">
                <a:solidFill>
                  <a:srgbClr val="000000"/>
                </a:solidFill>
                <a:highlight>
                  <a:srgbClr val="FFFFFF"/>
                </a:highlight>
                <a:latin typeface="Courier New"/>
              </a:rPr>
              <a:t> data-ng-model=</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searchText</a:t>
            </a:r>
            <a:r>
              <a:rPr lang="en-US" sz="1400" b="1" dirty="0">
                <a:solidFill>
                  <a:srgbClr val="8000FF"/>
                </a:solidFill>
                <a:highlight>
                  <a:srgbClr val="FFFFFF"/>
                </a:highlight>
                <a:latin typeface="Courier New"/>
              </a:rPr>
              <a:t>"</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smtClean="0">
                <a:solidFill>
                  <a:srgbClr val="0000FF"/>
                </a:solidFill>
                <a:highlight>
                  <a:srgbClr val="FFFFFF"/>
                </a:highlight>
                <a:latin typeface="Courier New"/>
              </a:rPr>
              <a:t>&lt;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li</a:t>
            </a:r>
            <a:r>
              <a:rPr lang="en-US" sz="1400" dirty="0">
                <a:solidFill>
                  <a:srgbClr val="000000"/>
                </a:solidFill>
                <a:highlight>
                  <a:srgbClr val="FFFFFF"/>
                </a:highlight>
                <a:latin typeface="Courier New"/>
              </a:rPr>
              <a:t> data-ng-repeat=</a:t>
            </a:r>
            <a:r>
              <a:rPr lang="en-US" sz="1400" b="1" dirty="0">
                <a:solidFill>
                  <a:srgbClr val="8000FF"/>
                </a:solidFill>
                <a:highlight>
                  <a:srgbClr val="FFFFFF"/>
                </a:highlight>
                <a:latin typeface="Courier New"/>
              </a:rPr>
              <a:t>"person in persons | </a:t>
            </a:r>
            <a:r>
              <a:rPr lang="en-US" sz="1400" b="1" dirty="0" err="1">
                <a:solidFill>
                  <a:srgbClr val="8000FF"/>
                </a:solidFill>
                <a:highlight>
                  <a:srgbClr val="FFFFFF"/>
                </a:highlight>
                <a:latin typeface="Courier New"/>
              </a:rPr>
              <a:t>filter:searchText</a:t>
            </a:r>
            <a:r>
              <a:rPr lang="en-US" sz="1400" b="1" dirty="0">
                <a:solidFill>
                  <a:srgbClr val="8000FF"/>
                </a:solidFill>
                <a:highlight>
                  <a:srgbClr val="FFFFFF"/>
                </a:highlight>
                <a:latin typeface="Courier New"/>
              </a:rPr>
              <a:t> | </a:t>
            </a:r>
            <a:r>
              <a:rPr lang="en-US" sz="1400" b="1" dirty="0" err="1" smtClean="0">
                <a:solidFill>
                  <a:srgbClr val="8000FF"/>
                </a:solidFill>
                <a:highlight>
                  <a:srgbClr val="FFFFFF"/>
                </a:highlight>
                <a:latin typeface="Courier New"/>
              </a:rPr>
              <a:t>orderBy</a:t>
            </a:r>
            <a:r>
              <a:rPr lang="en-US" sz="1400" b="1" dirty="0">
                <a:solidFill>
                  <a:srgbClr val="8000FF"/>
                </a:solidFill>
                <a:highlight>
                  <a:srgbClr val="FFFFFF"/>
                </a:highlight>
                <a:latin typeface="Courier New"/>
              </a:rPr>
              <a:t>:'name</a:t>
            </a:r>
            <a:r>
              <a:rPr lang="en-US" sz="1400" b="1" dirty="0" smtClean="0">
                <a:solidFill>
                  <a:srgbClr val="8000FF"/>
                </a:solidFill>
                <a:highlight>
                  <a:srgbClr val="FFFFFF"/>
                </a:highlight>
                <a:latin typeface="Courier New"/>
              </a:rPr>
              <a:t>'"</a:t>
            </a:r>
            <a:r>
              <a:rPr lang="en-US" sz="1400" dirty="0" smtClean="0">
                <a:solidFill>
                  <a:srgbClr val="0000FF"/>
                </a:solidFill>
                <a:highlight>
                  <a:srgbClr val="FFFFFF"/>
                </a:highlight>
                <a:latin typeface="Courier New"/>
              </a:rPr>
              <a:t>&gt;</a:t>
            </a:r>
            <a:r>
              <a:rPr lang="en-US" sz="1400" b="1" dirty="0">
                <a:solidFill>
                  <a:srgbClr val="000000"/>
                </a:solidFill>
                <a:highlight>
                  <a:srgbClr val="FFFFFF"/>
                </a:highlight>
                <a:latin typeface="Courier New"/>
              </a:rPr>
              <a:t>	{{person.name}} - {{</a:t>
            </a:r>
            <a:r>
              <a:rPr lang="en-US" sz="1400" b="1" dirty="0" err="1">
                <a:solidFill>
                  <a:srgbClr val="000000"/>
                </a:solidFill>
                <a:highlight>
                  <a:srgbClr val="FFFFFF"/>
                </a:highlight>
                <a:latin typeface="Courier New"/>
              </a:rPr>
              <a:t>person.city</a:t>
            </a:r>
            <a:r>
              <a:rPr lang="en-US" sz="1400" b="1" dirty="0">
                <a:solidFill>
                  <a:srgbClr val="000000"/>
                </a:solidFill>
                <a:highlight>
                  <a:srgbClr val="FFFFFF"/>
                </a:highlight>
                <a:latin typeface="Courier New"/>
              </a:rPr>
              <a:t> | uppercase}}</a:t>
            </a:r>
          </a:p>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li&gt;</a:t>
            </a:r>
            <a:endParaRPr lang="en-US" sz="1400" b="1" dirty="0">
              <a:solidFill>
                <a:srgbClr val="000000"/>
              </a:solidFill>
              <a:highlight>
                <a:srgbClr val="FFFFFF"/>
              </a:highlight>
              <a:latin typeface="Courier New"/>
            </a:endParaRPr>
          </a:p>
          <a:p>
            <a:r>
              <a:rPr lang="en-US" sz="1400" dirty="0" smtClean="0">
                <a:solidFill>
                  <a:srgbClr val="0000FF"/>
                </a:solidFill>
                <a:highlight>
                  <a:srgbClr val="FFFFFF"/>
                </a:highlight>
                <a:latin typeface="Courier New"/>
              </a:rPr>
              <a:t>&lt;/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b="1" dirty="0" smtClean="0">
                <a:solidFill>
                  <a:srgbClr val="000000"/>
                </a:solidFill>
                <a:highlight>
                  <a:srgbClr val="FFFFFF"/>
                </a:highlight>
                <a:latin typeface="Courier New"/>
              </a:rPr>
              <a:t>{{</a:t>
            </a:r>
            <a:r>
              <a:rPr lang="en-US" sz="1400" b="1" dirty="0">
                <a:solidFill>
                  <a:srgbClr val="000000"/>
                </a:solidFill>
                <a:highlight>
                  <a:srgbClr val="FFFFFF"/>
                </a:highlight>
                <a:latin typeface="Courier New"/>
              </a:rPr>
              <a:t>names | </a:t>
            </a:r>
            <a:r>
              <a:rPr lang="en-US" sz="1400" b="1" dirty="0" err="1">
                <a:solidFill>
                  <a:srgbClr val="000000"/>
                </a:solidFill>
                <a:highlight>
                  <a:srgbClr val="FFFFFF"/>
                </a:highlight>
                <a:latin typeface="Courier New"/>
              </a:rPr>
              <a:t>json</a:t>
            </a:r>
            <a:r>
              <a:rPr lang="en-US" sz="1400" b="1" dirty="0">
                <a:solidFill>
                  <a:srgbClr val="000000"/>
                </a:solidFill>
                <a:highlight>
                  <a:srgbClr val="FFFFFF"/>
                </a:highlight>
                <a:latin typeface="Courier New"/>
              </a:rPr>
              <a:t>}}</a:t>
            </a:r>
          </a:p>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div</a:t>
            </a:r>
            <a:r>
              <a:rPr lang="en-US" sz="1400" dirty="0" smtClean="0">
                <a:solidFill>
                  <a:srgbClr val="0000FF"/>
                </a:solidFill>
                <a:highlight>
                  <a:srgbClr val="FFFFFF"/>
                </a:highlight>
                <a:latin typeface="Courier New"/>
              </a:rPr>
              <a:t>&gt;						</a:t>
            </a:r>
            <a:r>
              <a:rPr lang="en-US" sz="1400" dirty="0" smtClean="0">
                <a:highlight>
                  <a:srgbClr val="FFFFFF"/>
                </a:highlight>
                <a:latin typeface="Courier New"/>
              </a:rPr>
              <a:t>// app5.html</a:t>
            </a:r>
            <a:endParaRPr lang="en-US" sz="1400" dirty="0">
              <a:effectLst/>
            </a:endParaRPr>
          </a:p>
        </p:txBody>
      </p:sp>
    </p:spTree>
    <p:extLst>
      <p:ext uri="{BB962C8B-B14F-4D97-AF65-F5344CB8AC3E}">
        <p14:creationId xmlns:p14="http://schemas.microsoft.com/office/powerpoint/2010/main" val="165929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190142"/>
            <a:ext cx="6316342" cy="137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View, controllers and scope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25</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a:t>The </a:t>
            </a:r>
            <a:r>
              <a:rPr lang="en-US" b="1" dirty="0"/>
              <a:t>Controller </a:t>
            </a:r>
            <a:r>
              <a:rPr lang="en-US" dirty="0" smtClean="0"/>
              <a:t>drives </a:t>
            </a:r>
            <a:r>
              <a:rPr lang="en-US" dirty="0"/>
              <a:t>things. </a:t>
            </a:r>
            <a:endParaRPr lang="en-US" dirty="0" smtClean="0"/>
          </a:p>
          <a:p>
            <a:pPr lvl="1"/>
            <a:r>
              <a:rPr lang="en-US" dirty="0" smtClean="0"/>
              <a:t>It’s </a:t>
            </a:r>
            <a:r>
              <a:rPr lang="en-US" dirty="0"/>
              <a:t>going to control ultimately what data gets bound into the </a:t>
            </a:r>
            <a:r>
              <a:rPr lang="en-US" b="1" dirty="0"/>
              <a:t>v</a:t>
            </a:r>
            <a:r>
              <a:rPr lang="en-US" b="1" dirty="0" smtClean="0"/>
              <a:t>iew</a:t>
            </a:r>
            <a:r>
              <a:rPr lang="en-US" dirty="0" smtClean="0"/>
              <a:t>, i.e. prepares data for the view.</a:t>
            </a:r>
          </a:p>
          <a:p>
            <a:pPr lvl="1"/>
            <a:r>
              <a:rPr lang="en-US" dirty="0" smtClean="0"/>
              <a:t>If </a:t>
            </a:r>
            <a:r>
              <a:rPr lang="en-US" dirty="0"/>
              <a:t>the View passes up data to the controller it will handle passing off maybe to a service which then updates a back-end data store. </a:t>
            </a:r>
            <a:endParaRPr lang="en-US" dirty="0" smtClean="0"/>
          </a:p>
          <a:p>
            <a:pPr marL="0" indent="0" algn="ctr">
              <a:buNone/>
            </a:pPr>
            <a:r>
              <a:rPr lang="en-US" sz="2000" i="1" dirty="0">
                <a:solidFill>
                  <a:schemeClr val="tx1"/>
                </a:solidFill>
              </a:rPr>
              <a:t>The view doesn’t have to know about the controller, and the controller definitely doesn’t want to know about the view</a:t>
            </a:r>
            <a:r>
              <a:rPr lang="en-US" sz="2000" i="1" dirty="0" smtClean="0">
                <a:solidFill>
                  <a:schemeClr val="tx1"/>
                </a:solidFill>
              </a:rPr>
              <a:t>.</a:t>
            </a:r>
          </a:p>
          <a:p>
            <a:pPr marL="0" indent="0" algn="ctr">
              <a:buNone/>
            </a:pPr>
            <a:endParaRPr lang="en-GB" sz="2000" i="1" dirty="0" smtClean="0">
              <a:solidFill>
                <a:schemeClr val="tx1"/>
              </a:solidFill>
            </a:endParaRPr>
          </a:p>
          <a:p>
            <a:pPr marL="0" indent="0" algn="ctr">
              <a:buNone/>
            </a:pPr>
            <a:endParaRPr lang="en-GB" dirty="0" smtClean="0">
              <a:solidFill>
                <a:schemeClr val="tx1"/>
              </a:solidFill>
            </a:endParaRPr>
          </a:p>
          <a:p>
            <a:pPr marL="0" indent="0" algn="ctr">
              <a:buNone/>
            </a:pPr>
            <a:r>
              <a:rPr lang="en-GB" sz="2000" dirty="0" smtClean="0">
                <a:solidFill>
                  <a:schemeClr val="tx1"/>
                </a:solidFill>
              </a:rPr>
              <a:t>$scope is the glue (</a:t>
            </a:r>
            <a:r>
              <a:rPr lang="en-GB" sz="2000" dirty="0" err="1" smtClean="0">
                <a:solidFill>
                  <a:schemeClr val="tx1"/>
                </a:solidFill>
              </a:rPr>
              <a:t>ViewModel</a:t>
            </a:r>
            <a:r>
              <a:rPr lang="en-GB" sz="2000" dirty="0" smtClean="0">
                <a:solidFill>
                  <a:schemeClr val="tx1"/>
                </a:solidFill>
              </a:rPr>
              <a:t>) </a:t>
            </a:r>
            <a:br>
              <a:rPr lang="en-GB" sz="2000" dirty="0" smtClean="0">
                <a:solidFill>
                  <a:schemeClr val="tx1"/>
                </a:solidFill>
              </a:rPr>
            </a:br>
            <a:r>
              <a:rPr lang="en-GB" sz="2000" dirty="0" smtClean="0">
                <a:solidFill>
                  <a:schemeClr val="tx1"/>
                </a:solidFill>
              </a:rPr>
              <a:t>between a controller and a view</a:t>
            </a:r>
            <a:endParaRPr lang="en-GB" sz="2000" dirty="0">
              <a:solidFill>
                <a:schemeClr val="tx1"/>
              </a:solidFill>
            </a:endParaRPr>
          </a:p>
        </p:txBody>
      </p:sp>
      <p:sp>
        <p:nvSpPr>
          <p:cNvPr id="3" name="Fumetto 2 2"/>
          <p:cNvSpPr/>
          <p:nvPr/>
        </p:nvSpPr>
        <p:spPr>
          <a:xfrm>
            <a:off x="10820400" y="1152786"/>
            <a:ext cx="4953000" cy="3687726"/>
          </a:xfrm>
          <a:prstGeom prst="wedgeRoundRectCallout">
            <a:avLst>
              <a:gd name="adj1" fmla="val -79208"/>
              <a:gd name="adj2" fmla="val 470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You’ll see that the view can know about the controller because there’s a directive for that if you’d like to use it but the controller itself, to make it testable and a few things – loosely coupled and modular and all that good stuff – shouldn’t know anything about the view. In fact you should be able to define a controller that you can bind to different views. Maybe you have a mobile view, you have a desktop view or whatever it may be.</a:t>
            </a:r>
          </a:p>
        </p:txBody>
      </p:sp>
    </p:spTree>
    <p:extLst>
      <p:ext uri="{BB962C8B-B14F-4D97-AF65-F5344CB8AC3E}">
        <p14:creationId xmlns:p14="http://schemas.microsoft.com/office/powerpoint/2010/main" val="2462500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Create a controller</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26</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t>The scope </a:t>
            </a:r>
            <a:r>
              <a:rPr lang="it-IT" dirty="0" err="1" smtClean="0"/>
              <a:t>is</a:t>
            </a:r>
            <a:r>
              <a:rPr lang="it-IT" dirty="0" smtClean="0"/>
              <a:t> </a:t>
            </a:r>
            <a:r>
              <a:rPr lang="it-IT" dirty="0" err="1" smtClean="0"/>
              <a:t>automatically</a:t>
            </a:r>
            <a:r>
              <a:rPr lang="it-IT" dirty="0" smtClean="0"/>
              <a:t> </a:t>
            </a:r>
            <a:r>
              <a:rPr lang="it-IT" dirty="0" err="1" smtClean="0"/>
              <a:t>bound</a:t>
            </a:r>
            <a:r>
              <a:rPr lang="it-IT" dirty="0" smtClean="0"/>
              <a:t> </a:t>
            </a:r>
            <a:r>
              <a:rPr lang="it-IT" dirty="0" err="1" smtClean="0"/>
              <a:t>into</a:t>
            </a:r>
            <a:r>
              <a:rPr lang="it-IT" dirty="0" smtClean="0"/>
              <a:t> the </a:t>
            </a:r>
            <a:r>
              <a:rPr lang="it-IT" dirty="0" err="1" smtClean="0"/>
              <a:t>view</a:t>
            </a:r>
            <a:r>
              <a:rPr lang="it-IT" dirty="0" smtClean="0"/>
              <a:t> once the </a:t>
            </a:r>
            <a:r>
              <a:rPr lang="it-IT" dirty="0" err="1" smtClean="0"/>
              <a:t>view</a:t>
            </a:r>
            <a:r>
              <a:rPr lang="it-IT" dirty="0" smtClean="0"/>
              <a:t> </a:t>
            </a:r>
            <a:r>
              <a:rPr lang="it-IT" dirty="0" err="1" smtClean="0"/>
              <a:t>knows</a:t>
            </a:r>
            <a:r>
              <a:rPr lang="it-IT" dirty="0" smtClean="0"/>
              <a:t> </a:t>
            </a:r>
            <a:r>
              <a:rPr lang="it-IT" dirty="0" err="1" smtClean="0"/>
              <a:t>about</a:t>
            </a:r>
            <a:r>
              <a:rPr lang="it-IT" dirty="0" smtClean="0"/>
              <a:t> </a:t>
            </a:r>
            <a:r>
              <a:rPr lang="it-IT" dirty="0" err="1" smtClean="0"/>
              <a:t>its</a:t>
            </a:r>
            <a:r>
              <a:rPr lang="it-IT" dirty="0" smtClean="0"/>
              <a:t> controller</a:t>
            </a:r>
            <a:endParaRPr lang="it-IT" dirty="0"/>
          </a:p>
        </p:txBody>
      </p:sp>
      <p:sp>
        <p:nvSpPr>
          <p:cNvPr id="9" name="TextBox 6"/>
          <p:cNvSpPr txBox="1"/>
          <p:nvPr/>
        </p:nvSpPr>
        <p:spPr>
          <a:xfrm>
            <a:off x="1143000" y="2743200"/>
            <a:ext cx="7772400" cy="28956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b="1" dirty="0">
                <a:solidFill>
                  <a:srgbClr val="000000"/>
                </a:solidFill>
                <a:highlight>
                  <a:srgbClr val="FFFFFF"/>
                </a:highlight>
                <a:latin typeface="Courier New"/>
              </a:rPr>
              <a:t> </a:t>
            </a:r>
            <a:r>
              <a:rPr lang="en-US" sz="1400" dirty="0">
                <a:solidFill>
                  <a:srgbClr val="008000"/>
                </a:solidFill>
                <a:highlight>
                  <a:srgbClr val="FFFFFF"/>
                </a:highlight>
                <a:latin typeface="Courier New"/>
              </a:rPr>
              <a:t>&lt;!-- was data-ng-model="customer ..." --&gt;</a:t>
            </a:r>
            <a:endParaRPr lang="en-US" sz="1400" b="1" dirty="0">
              <a:solidFill>
                <a:srgbClr val="000000"/>
              </a:solidFill>
              <a:highlight>
                <a:srgbClr val="FFFFFF"/>
              </a:highlight>
              <a:latin typeface="Courier New"/>
            </a:endParaRPr>
          </a:p>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div</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class</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"container"</a:t>
            </a:r>
            <a:r>
              <a:rPr lang="en-US" sz="1400" dirty="0">
                <a:solidFill>
                  <a:srgbClr val="000000"/>
                </a:solidFill>
                <a:highlight>
                  <a:srgbClr val="FFFFFF"/>
                </a:highlight>
                <a:latin typeface="Courier New"/>
              </a:rPr>
              <a:t> data-ng-controller=</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SimpleController</a:t>
            </a:r>
            <a:r>
              <a:rPr lang="en-US" sz="1400" b="1" dirty="0" smtClean="0">
                <a:solidFill>
                  <a:srgbClr val="8000FF"/>
                </a:solidFill>
                <a:highlight>
                  <a:srgbClr val="FFFFFF"/>
                </a:highlight>
                <a:latin typeface="Courier New"/>
              </a:rPr>
              <a:t>"</a:t>
            </a:r>
            <a:r>
              <a:rPr lang="en-US" sz="1400" dirty="0" smtClean="0">
                <a:solidFill>
                  <a:srgbClr val="0000FF"/>
                </a:solidFill>
                <a:highlight>
                  <a:srgbClr val="FFFFFF"/>
                </a:highlight>
                <a:latin typeface="Courier New"/>
              </a:rPr>
              <a:t>&gt;</a:t>
            </a:r>
          </a:p>
          <a:p>
            <a:endParaRPr lang="it-IT" sz="1400" dirty="0">
              <a:solidFill>
                <a:srgbClr val="0000FF"/>
              </a:solidFill>
              <a:effectLst/>
              <a:highlight>
                <a:srgbClr val="FFFFFF"/>
              </a:highlight>
              <a:latin typeface="Courier New"/>
            </a:endParaRPr>
          </a:p>
          <a:p>
            <a:r>
              <a:rPr lang="en-US" sz="1400" dirty="0">
                <a:solidFill>
                  <a:srgbClr val="0000FF"/>
                </a:solidFill>
                <a:highlight>
                  <a:srgbClr val="FFFFFF"/>
                </a:highlight>
                <a:latin typeface="Courier New"/>
              </a:rPr>
              <a:t>&lt;script&gt;</a:t>
            </a:r>
            <a:endParaRPr lang="en-US" sz="1400" dirty="0">
              <a:solidFill>
                <a:srgbClr val="000000"/>
              </a:solidFill>
              <a:highlight>
                <a:srgbClr val="FFFFFF"/>
              </a:highlight>
              <a:latin typeface="Courier New"/>
            </a:endParaRPr>
          </a:p>
          <a:p>
            <a:r>
              <a:rPr lang="en-US" sz="1400" dirty="0">
                <a:solidFill>
                  <a:srgbClr val="008000"/>
                </a:solidFill>
                <a:highlight>
                  <a:srgbClr val="F2F4FF"/>
                </a:highlight>
                <a:latin typeface="Courier New"/>
              </a:rPr>
              <a:t>// dependency injection</a:t>
            </a:r>
            <a:endParaRPr lang="en-US" sz="1400" dirty="0">
              <a:solidFill>
                <a:srgbClr val="000000"/>
              </a:solidFill>
              <a:highlight>
                <a:srgbClr val="F2F4FF"/>
              </a:highlight>
              <a:latin typeface="Courier New"/>
            </a:endParaRPr>
          </a:p>
          <a:p>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SimpleController</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$scope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scope.persons</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name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'Barbara'</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city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'Cuneo'</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name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'Antonio'</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city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'Torino'</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name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'Cristina'</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city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'Milano'</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FF"/>
                </a:solidFill>
                <a:highlight>
                  <a:srgbClr val="FFFFFF"/>
                </a:highlight>
                <a:latin typeface="Courier New"/>
              </a:rPr>
              <a:t>&lt;/script</a:t>
            </a:r>
            <a:r>
              <a:rPr lang="en-US" sz="1400" dirty="0" smtClean="0">
                <a:solidFill>
                  <a:srgbClr val="0000FF"/>
                </a:solidFill>
                <a:highlight>
                  <a:srgbClr val="FFFFFF"/>
                </a:highlight>
                <a:latin typeface="Courier New"/>
              </a:rPr>
              <a:t>&gt;					</a:t>
            </a:r>
            <a:r>
              <a:rPr lang="en-US" sz="1400" dirty="0" smtClean="0">
                <a:highlight>
                  <a:srgbClr val="FFFFFF"/>
                </a:highlight>
                <a:latin typeface="Courier New"/>
              </a:rPr>
              <a:t>// app5.html</a:t>
            </a:r>
            <a:endParaRPr lang="en-US" sz="1400" dirty="0">
              <a:effectLst/>
            </a:endParaRPr>
          </a:p>
        </p:txBody>
      </p:sp>
    </p:spTree>
    <p:extLst>
      <p:ext uri="{BB962C8B-B14F-4D97-AF65-F5344CB8AC3E}">
        <p14:creationId xmlns:p14="http://schemas.microsoft.com/office/powerpoint/2010/main" val="334574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The controller</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27</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smtClean="0">
                <a:solidFill>
                  <a:schemeClr val="tx1"/>
                </a:solidFill>
              </a:rPr>
              <a:t>A </a:t>
            </a:r>
            <a:r>
              <a:rPr lang="en-US" dirty="0">
                <a:solidFill>
                  <a:schemeClr val="tx1"/>
                </a:solidFill>
              </a:rPr>
              <a:t>controller is a JavaScript function</a:t>
            </a:r>
          </a:p>
          <a:p>
            <a:r>
              <a:rPr lang="en-US" dirty="0" smtClean="0">
                <a:solidFill>
                  <a:schemeClr val="tx1"/>
                </a:solidFill>
              </a:rPr>
              <a:t>It </a:t>
            </a:r>
            <a:r>
              <a:rPr lang="en-US" dirty="0">
                <a:solidFill>
                  <a:schemeClr val="tx1"/>
                </a:solidFill>
              </a:rPr>
              <a:t>contains data</a:t>
            </a:r>
          </a:p>
          <a:p>
            <a:r>
              <a:rPr lang="en-US" dirty="0" smtClean="0">
                <a:solidFill>
                  <a:schemeClr val="tx1"/>
                </a:solidFill>
              </a:rPr>
              <a:t>It </a:t>
            </a:r>
            <a:r>
              <a:rPr lang="en-US" dirty="0">
                <a:solidFill>
                  <a:schemeClr val="tx1"/>
                </a:solidFill>
              </a:rPr>
              <a:t>specifies the behavior</a:t>
            </a:r>
          </a:p>
          <a:p>
            <a:r>
              <a:rPr lang="en-US" dirty="0" smtClean="0">
                <a:solidFill>
                  <a:schemeClr val="tx1"/>
                </a:solidFill>
              </a:rPr>
              <a:t>It </a:t>
            </a:r>
            <a:r>
              <a:rPr lang="en-US" dirty="0">
                <a:solidFill>
                  <a:schemeClr val="tx1"/>
                </a:solidFill>
              </a:rPr>
              <a:t>should contain only the business logic needed for </a:t>
            </a:r>
            <a:r>
              <a:rPr lang="en-US" dirty="0" smtClean="0">
                <a:solidFill>
                  <a:schemeClr val="tx1"/>
                </a:solidFill>
              </a:rPr>
              <a:t>a single </a:t>
            </a:r>
            <a:r>
              <a:rPr lang="en-US" dirty="0">
                <a:solidFill>
                  <a:schemeClr val="tx1"/>
                </a:solidFill>
              </a:rPr>
              <a:t>view.</a:t>
            </a:r>
            <a:endParaRPr lang="it-IT" dirty="0" smtClean="0">
              <a:solidFill>
                <a:schemeClr val="tx1"/>
              </a:solidFill>
            </a:endParaRPr>
          </a:p>
          <a:p>
            <a:pPr lvl="1"/>
            <a:endParaRPr lang="en-GB" dirty="0">
              <a:solidFill>
                <a:schemeClr val="tx1"/>
              </a:solidFill>
            </a:endParaRPr>
          </a:p>
        </p:txBody>
      </p:sp>
    </p:spTree>
    <p:extLst>
      <p:ext uri="{BB962C8B-B14F-4D97-AF65-F5344CB8AC3E}">
        <p14:creationId xmlns:p14="http://schemas.microsoft.com/office/powerpoint/2010/main" val="2510561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The scope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28</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smtClean="0">
                <a:solidFill>
                  <a:schemeClr val="tx1"/>
                </a:solidFill>
              </a:rPr>
              <a:t>It's an </a:t>
            </a:r>
            <a:r>
              <a:rPr lang="en-US" dirty="0">
                <a:solidFill>
                  <a:schemeClr val="tx1"/>
                </a:solidFill>
              </a:rPr>
              <a:t>object that refers to the application model</a:t>
            </a:r>
          </a:p>
          <a:p>
            <a:r>
              <a:rPr lang="en-US" dirty="0" smtClean="0">
                <a:solidFill>
                  <a:schemeClr val="tx1"/>
                </a:solidFill>
              </a:rPr>
              <a:t>It's an </a:t>
            </a:r>
            <a:r>
              <a:rPr lang="en-US" dirty="0">
                <a:solidFill>
                  <a:schemeClr val="tx1"/>
                </a:solidFill>
              </a:rPr>
              <a:t>execution context for expressions </a:t>
            </a:r>
            <a:r>
              <a:rPr lang="en-US" dirty="0" smtClean="0">
                <a:solidFill>
                  <a:schemeClr val="tx1"/>
                </a:solidFill>
              </a:rPr>
              <a:t>like </a:t>
            </a:r>
            <a:br>
              <a:rPr lang="en-US" dirty="0" smtClean="0">
                <a:solidFill>
                  <a:schemeClr val="tx1"/>
                </a:solidFill>
              </a:rPr>
            </a:br>
            <a:r>
              <a:rPr lang="en-US" dirty="0" smtClean="0">
                <a:solidFill>
                  <a:schemeClr val="tx1"/>
                </a:solidFill>
              </a:rPr>
              <a:t>{{ </a:t>
            </a:r>
            <a:r>
              <a:rPr lang="en-US" dirty="0">
                <a:solidFill>
                  <a:schemeClr val="tx1"/>
                </a:solidFill>
              </a:rPr>
              <a:t>todo.name }}</a:t>
            </a:r>
          </a:p>
          <a:p>
            <a:r>
              <a:rPr lang="en-US" dirty="0" smtClean="0">
                <a:solidFill>
                  <a:schemeClr val="tx1"/>
                </a:solidFill>
              </a:rPr>
              <a:t>Scopes </a:t>
            </a:r>
            <a:r>
              <a:rPr lang="en-US" dirty="0">
                <a:solidFill>
                  <a:schemeClr val="tx1"/>
                </a:solidFill>
              </a:rPr>
              <a:t>are arranged in hierarchical structure </a:t>
            </a:r>
            <a:r>
              <a:rPr lang="en-US" dirty="0" smtClean="0">
                <a:solidFill>
                  <a:schemeClr val="tx1"/>
                </a:solidFill>
              </a:rPr>
              <a:t>which mimic </a:t>
            </a:r>
            <a:r>
              <a:rPr lang="en-US" dirty="0">
                <a:solidFill>
                  <a:schemeClr val="tx1"/>
                </a:solidFill>
              </a:rPr>
              <a:t>the DOM structure of the application</a:t>
            </a:r>
          </a:p>
          <a:p>
            <a:r>
              <a:rPr lang="en-US" dirty="0" smtClean="0">
                <a:solidFill>
                  <a:schemeClr val="tx1"/>
                </a:solidFill>
              </a:rPr>
              <a:t>Scopes </a:t>
            </a:r>
            <a:r>
              <a:rPr lang="en-US" dirty="0">
                <a:solidFill>
                  <a:schemeClr val="tx1"/>
                </a:solidFill>
              </a:rPr>
              <a:t>can watch expressions and propagate </a:t>
            </a:r>
            <a:r>
              <a:rPr lang="en-US" dirty="0" smtClean="0">
                <a:solidFill>
                  <a:schemeClr val="tx1"/>
                </a:solidFill>
              </a:rPr>
              <a:t>events</a:t>
            </a:r>
          </a:p>
          <a:p>
            <a:r>
              <a:rPr lang="it-IT" dirty="0" smtClean="0">
                <a:solidFill>
                  <a:schemeClr val="tx1"/>
                </a:solidFill>
              </a:rPr>
              <a:t>$</a:t>
            </a:r>
            <a:r>
              <a:rPr lang="it-IT" dirty="0" err="1" smtClean="0">
                <a:solidFill>
                  <a:schemeClr val="tx1"/>
                </a:solidFill>
              </a:rPr>
              <a:t>rootScope</a:t>
            </a:r>
            <a:endParaRPr lang="it-IT" dirty="0" smtClean="0">
              <a:solidFill>
                <a:schemeClr val="tx1"/>
              </a:solidFill>
            </a:endParaRPr>
          </a:p>
          <a:p>
            <a:pPr lvl="1"/>
            <a:r>
              <a:rPr lang="en-US" dirty="0">
                <a:solidFill>
                  <a:schemeClr val="tx1"/>
                </a:solidFill>
              </a:rPr>
              <a:t>Every application has a single root scope. All other scopes are descendant scopes of the root scope.</a:t>
            </a:r>
            <a:endParaRPr lang="en-GB" dirty="0">
              <a:solidFill>
                <a:schemeClr val="tx1"/>
              </a:solidFill>
            </a:endParaRPr>
          </a:p>
        </p:txBody>
      </p:sp>
    </p:spTree>
    <p:extLst>
      <p:ext uri="{BB962C8B-B14F-4D97-AF65-F5344CB8AC3E}">
        <p14:creationId xmlns:p14="http://schemas.microsoft.com/office/powerpoint/2010/main" val="207517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The controller-scope-view</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29</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endParaRPr lang="en-GB" dirty="0">
              <a:solidFill>
                <a:schemeClr val="tx1"/>
              </a:solidFill>
            </a:endParaRPr>
          </a:p>
        </p:txBody>
      </p:sp>
      <p:pic>
        <p:nvPicPr>
          <p:cNvPr id="9" name="Picture 2" descr="http://docs.angularjs.org/img/guide/concepts-databindin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775" y="1524000"/>
            <a:ext cx="6648450" cy="408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06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spc="-140" dirty="0" smtClean="0"/>
              <a:t>Redefining web app. architecture</a:t>
            </a:r>
            <a:endParaRPr lang="en-GB" spc="-140" dirty="0"/>
          </a:p>
        </p:txBody>
      </p:sp>
      <p:sp>
        <p:nvSpPr>
          <p:cNvPr id="5" name="Footer Placeholder 1"/>
          <p:cNvSpPr>
            <a:spLocks noGrp="1"/>
          </p:cNvSpPr>
          <p:nvPr>
            <p:ph type="ftr" sz="quarter" idx="10"/>
          </p:nvPr>
        </p:nvSpPr>
        <p:spPr/>
        <p:txBody>
          <a:bodyPr/>
          <a:lstStyle/>
          <a:p>
            <a:pPr lvl="0"/>
            <a:r>
              <a:rPr lang="en-GB" dirty="0" smtClean="0"/>
              <a:t>Single Page Applications</a:t>
            </a:r>
            <a:endParaRPr lang="en-GB" dirty="0"/>
          </a:p>
        </p:txBody>
      </p:sp>
      <p:sp>
        <p:nvSpPr>
          <p:cNvPr id="4" name="Slide Number Placeholder 3"/>
          <p:cNvSpPr>
            <a:spLocks noGrp="1"/>
          </p:cNvSpPr>
          <p:nvPr>
            <p:ph type="sldNum" sz="quarter" idx="11"/>
          </p:nvPr>
        </p:nvSpPr>
        <p:spPr/>
        <p:txBody>
          <a:bodyPr/>
          <a:lstStyle/>
          <a:p>
            <a:fld id="{C90DBBC1-CB39-4651-9A9C-D45E9AD9759C}" type="slidenum">
              <a:rPr lang="it-IT" smtClean="0"/>
              <a:pPr/>
              <a:t>3</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smtClean="0">
                <a:solidFill>
                  <a:schemeClr val="bg1">
                    <a:lumMod val="50000"/>
                  </a:schemeClr>
                </a:solidFill>
              </a:rPr>
              <a:t>Three tier architecture</a:t>
            </a:r>
          </a:p>
          <a:p>
            <a:pPr lvl="1"/>
            <a:r>
              <a:rPr lang="it-IT" dirty="0" smtClean="0">
                <a:solidFill>
                  <a:schemeClr val="bg1">
                    <a:lumMod val="50000"/>
                  </a:schemeClr>
                </a:solidFill>
              </a:rPr>
              <a:t>Presentation-</a:t>
            </a:r>
            <a:r>
              <a:rPr lang="it-IT" dirty="0" err="1" smtClean="0">
                <a:solidFill>
                  <a:schemeClr val="bg1">
                    <a:lumMod val="50000"/>
                  </a:schemeClr>
                </a:solidFill>
              </a:rPr>
              <a:t>tier</a:t>
            </a:r>
            <a:r>
              <a:rPr lang="it-IT" dirty="0" smtClean="0">
                <a:solidFill>
                  <a:schemeClr val="bg1">
                    <a:lumMod val="50000"/>
                  </a:schemeClr>
                </a:solidFill>
              </a:rPr>
              <a:t> (</a:t>
            </a:r>
            <a:r>
              <a:rPr lang="it-IT" dirty="0" err="1" smtClean="0">
                <a:solidFill>
                  <a:schemeClr val="bg1">
                    <a:lumMod val="50000"/>
                  </a:schemeClr>
                </a:solidFill>
              </a:rPr>
              <a:t>View</a:t>
            </a:r>
            <a:r>
              <a:rPr lang="it-IT" dirty="0" smtClean="0">
                <a:solidFill>
                  <a:schemeClr val="bg1">
                    <a:lumMod val="50000"/>
                  </a:schemeClr>
                </a:solidFill>
              </a:rPr>
              <a:t>)</a:t>
            </a:r>
          </a:p>
          <a:p>
            <a:pPr lvl="1"/>
            <a:r>
              <a:rPr lang="it-IT" dirty="0" smtClean="0">
                <a:solidFill>
                  <a:schemeClr val="bg1">
                    <a:lumMod val="50000"/>
                  </a:schemeClr>
                </a:solidFill>
              </a:rPr>
              <a:t>Business-</a:t>
            </a:r>
            <a:r>
              <a:rPr lang="it-IT" dirty="0" err="1" smtClean="0">
                <a:solidFill>
                  <a:schemeClr val="bg1">
                    <a:lumMod val="50000"/>
                  </a:schemeClr>
                </a:solidFill>
              </a:rPr>
              <a:t>tier</a:t>
            </a:r>
            <a:r>
              <a:rPr lang="it-IT" dirty="0" smtClean="0">
                <a:solidFill>
                  <a:schemeClr val="bg1">
                    <a:lumMod val="50000"/>
                  </a:schemeClr>
                </a:solidFill>
              </a:rPr>
              <a:t> (Controller)</a:t>
            </a:r>
          </a:p>
          <a:p>
            <a:pPr lvl="1"/>
            <a:r>
              <a:rPr lang="it-IT" dirty="0" smtClean="0">
                <a:solidFill>
                  <a:schemeClr val="bg1">
                    <a:lumMod val="50000"/>
                  </a:schemeClr>
                </a:solidFill>
              </a:rPr>
              <a:t>Data-</a:t>
            </a:r>
            <a:r>
              <a:rPr lang="it-IT" dirty="0" err="1" smtClean="0">
                <a:solidFill>
                  <a:schemeClr val="bg1">
                    <a:lumMod val="50000"/>
                  </a:schemeClr>
                </a:solidFill>
              </a:rPr>
              <a:t>tier</a:t>
            </a:r>
            <a:r>
              <a:rPr lang="it-IT" dirty="0" smtClean="0">
                <a:solidFill>
                  <a:schemeClr val="bg1">
                    <a:lumMod val="50000"/>
                  </a:schemeClr>
                </a:solidFill>
              </a:rPr>
              <a:t> (Model)</a:t>
            </a:r>
          </a:p>
          <a:p>
            <a:r>
              <a:rPr lang="it-IT" dirty="0" smtClean="0">
                <a:solidFill>
                  <a:schemeClr val="tx1"/>
                </a:solidFill>
              </a:rPr>
              <a:t>Simple Ajax</a:t>
            </a:r>
          </a:p>
          <a:p>
            <a:pPr lvl="1"/>
            <a:r>
              <a:rPr lang="en-US" dirty="0">
                <a:solidFill>
                  <a:schemeClr val="tx1"/>
                </a:solidFill>
              </a:rPr>
              <a:t>Server controls </a:t>
            </a:r>
            <a:r>
              <a:rPr lang="en-US" dirty="0" smtClean="0">
                <a:solidFill>
                  <a:schemeClr val="tx1"/>
                </a:solidFill>
              </a:rPr>
              <a:t>all </a:t>
            </a:r>
            <a:br>
              <a:rPr lang="en-US" dirty="0" smtClean="0">
                <a:solidFill>
                  <a:schemeClr val="tx1"/>
                </a:solidFill>
              </a:rPr>
            </a:br>
            <a:r>
              <a:rPr lang="en-US" dirty="0" smtClean="0">
                <a:solidFill>
                  <a:schemeClr val="tx1"/>
                </a:solidFill>
              </a:rPr>
              <a:t>aspects </a:t>
            </a:r>
            <a:r>
              <a:rPr lang="en-US" dirty="0">
                <a:solidFill>
                  <a:schemeClr val="tx1"/>
                </a:solidFill>
              </a:rPr>
              <a:t>of the workflow</a:t>
            </a:r>
          </a:p>
          <a:p>
            <a:pPr lvl="1"/>
            <a:r>
              <a:rPr lang="en-US" dirty="0" smtClean="0">
                <a:solidFill>
                  <a:schemeClr val="tx1"/>
                </a:solidFill>
              </a:rPr>
              <a:t>Browser </a:t>
            </a:r>
            <a:r>
              <a:rPr lang="en-US" dirty="0">
                <a:solidFill>
                  <a:schemeClr val="tx1"/>
                </a:solidFill>
              </a:rPr>
              <a:t>rearranges DOM</a:t>
            </a:r>
            <a:r>
              <a:rPr lang="en-US" dirty="0" smtClean="0">
                <a:solidFill>
                  <a:schemeClr val="tx1"/>
                </a:solidFill>
              </a:rPr>
              <a:t>,</a:t>
            </a:r>
            <a:br>
              <a:rPr lang="en-US" dirty="0" smtClean="0">
                <a:solidFill>
                  <a:schemeClr val="tx1"/>
                </a:solidFill>
              </a:rPr>
            </a:br>
            <a:r>
              <a:rPr lang="en-US" dirty="0" smtClean="0">
                <a:solidFill>
                  <a:schemeClr val="tx1"/>
                </a:solidFill>
              </a:rPr>
              <a:t>presentation tier </a:t>
            </a:r>
            <a:r>
              <a:rPr lang="en-US" dirty="0">
                <a:solidFill>
                  <a:schemeClr val="tx1"/>
                </a:solidFill>
              </a:rPr>
              <a:t>starts </a:t>
            </a:r>
            <a:r>
              <a:rPr lang="en-US" dirty="0" smtClean="0">
                <a:solidFill>
                  <a:schemeClr val="tx1"/>
                </a:solidFill>
              </a:rPr>
              <a:t>to</a:t>
            </a:r>
            <a:br>
              <a:rPr lang="en-US" dirty="0" smtClean="0">
                <a:solidFill>
                  <a:schemeClr val="tx1"/>
                </a:solidFill>
              </a:rPr>
            </a:br>
            <a:r>
              <a:rPr lang="en-US" dirty="0" smtClean="0">
                <a:solidFill>
                  <a:schemeClr val="tx1"/>
                </a:solidFill>
              </a:rPr>
              <a:t>get </a:t>
            </a:r>
            <a:r>
              <a:rPr lang="en-US" dirty="0">
                <a:solidFill>
                  <a:schemeClr val="tx1"/>
                </a:solidFill>
              </a:rPr>
              <a:t>thicker </a:t>
            </a:r>
            <a:r>
              <a:rPr lang="en-US" dirty="0" smtClean="0">
                <a:solidFill>
                  <a:schemeClr val="tx1"/>
                </a:solidFill>
              </a:rPr>
              <a:t/>
            </a:r>
            <a:br>
              <a:rPr lang="en-US" dirty="0" smtClean="0">
                <a:solidFill>
                  <a:schemeClr val="tx1"/>
                </a:solidFill>
              </a:rPr>
            </a:br>
            <a:r>
              <a:rPr lang="en-US" dirty="0" smtClean="0">
                <a:solidFill>
                  <a:schemeClr val="tx1"/>
                </a:solidFill>
              </a:rPr>
              <a:t>(</a:t>
            </a:r>
            <a:r>
              <a:rPr lang="en-US" dirty="0">
                <a:solidFill>
                  <a:schemeClr val="tx1"/>
                </a:solidFill>
              </a:rPr>
              <a:t>and smaller on the server)</a:t>
            </a:r>
          </a:p>
          <a:p>
            <a:pPr lvl="1"/>
            <a:endParaRPr lang="en-US" dirty="0">
              <a:solidFill>
                <a:schemeClr val="tx1"/>
              </a:solidFill>
            </a:endParaRPr>
          </a:p>
        </p:txBody>
      </p:sp>
      <p:pic>
        <p:nvPicPr>
          <p:cNvPr id="10" name="Picture 7"/>
          <p:cNvPicPr>
            <a:picLocks noChangeAspect="1"/>
          </p:cNvPicPr>
          <p:nvPr/>
        </p:nvPicPr>
        <p:blipFill>
          <a:blip r:embed="rId3">
            <a:lum/>
            <a:alphaModFix/>
          </a:blip>
          <a:srcRect/>
          <a:stretch>
            <a:fillRect/>
          </a:stretch>
        </p:blipFill>
        <p:spPr>
          <a:xfrm>
            <a:off x="4955040" y="1298160"/>
            <a:ext cx="3960000" cy="3801960"/>
          </a:xfrm>
          <a:prstGeom prst="rect">
            <a:avLst/>
          </a:prstGeom>
          <a:noFill/>
          <a:ln>
            <a:noFill/>
          </a:ln>
        </p:spPr>
      </p:pic>
      <p:sp>
        <p:nvSpPr>
          <p:cNvPr id="3" name="Rettangolo 2"/>
          <p:cNvSpPr/>
          <p:nvPr/>
        </p:nvSpPr>
        <p:spPr>
          <a:xfrm>
            <a:off x="7467600" y="1298160"/>
            <a:ext cx="1532400" cy="3045240"/>
          </a:xfrm>
          <a:prstGeom prst="rect">
            <a:avLst/>
          </a:prstGeom>
          <a:solidFill>
            <a:schemeClr val="bg1">
              <a:lumMod val="50000"/>
              <a:alpha val="8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50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a:t>The controller-scope-view</a:t>
            </a:r>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30</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pPr lvl="1"/>
            <a:endParaRPr lang="en-GB" dirty="0">
              <a:solidFill>
                <a:schemeClr val="tx1"/>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00200"/>
            <a:ext cx="69532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365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Modules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31</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smtClean="0"/>
              <a:t>Module are containers</a:t>
            </a:r>
          </a:p>
          <a:p>
            <a:pPr marL="284163" lvl="1" indent="-277813"/>
            <a:r>
              <a:rPr lang="en-US" dirty="0" smtClean="0"/>
              <a:t>It is </a:t>
            </a:r>
            <a:r>
              <a:rPr lang="en-US" dirty="0"/>
              <a:t>a place where you can collect and organize </a:t>
            </a:r>
            <a:r>
              <a:rPr lang="en-US" dirty="0" smtClean="0"/>
              <a:t>components in a </a:t>
            </a:r>
            <a:r>
              <a:rPr lang="en-US" i="1" dirty="0" smtClean="0"/>
              <a:t>modular </a:t>
            </a:r>
            <a:r>
              <a:rPr lang="en-US" dirty="0" smtClean="0"/>
              <a:t>way</a:t>
            </a:r>
          </a:p>
          <a:p>
            <a:pPr marL="284163" lvl="1" indent="-277813"/>
            <a:r>
              <a:rPr lang="en-US" dirty="0"/>
              <a:t>A service </a:t>
            </a:r>
            <a:r>
              <a:rPr lang="en-US" dirty="0" smtClean="0"/>
              <a:t>module, a </a:t>
            </a:r>
            <a:r>
              <a:rPr lang="en-US" dirty="0"/>
              <a:t>directive module, </a:t>
            </a:r>
            <a:r>
              <a:rPr lang="en-US" dirty="0" smtClean="0"/>
              <a:t>a </a:t>
            </a:r>
            <a:r>
              <a:rPr lang="en-US" dirty="0"/>
              <a:t>filter module, </a:t>
            </a:r>
            <a:r>
              <a:rPr lang="en-US" dirty="0" smtClean="0"/>
              <a:t>…</a:t>
            </a:r>
            <a:endParaRPr lang="en-US" dirty="0"/>
          </a:p>
          <a:p>
            <a:pPr marL="284163" lvl="1" indent="-277813"/>
            <a:r>
              <a:rPr lang="en-US" dirty="0"/>
              <a:t>And an application level module which depends on the above </a:t>
            </a:r>
            <a:r>
              <a:rPr lang="en-US" dirty="0" smtClean="0"/>
              <a:t>modules,</a:t>
            </a:r>
            <a:br>
              <a:rPr lang="en-US" dirty="0" smtClean="0"/>
            </a:br>
            <a:r>
              <a:rPr lang="en-US" dirty="0" smtClean="0"/>
              <a:t>and </a:t>
            </a:r>
            <a:r>
              <a:rPr lang="en-US" dirty="0"/>
              <a:t>which has </a:t>
            </a:r>
            <a:r>
              <a:rPr lang="en-US" dirty="0" smtClean="0"/>
              <a:t/>
            </a:r>
            <a:br>
              <a:rPr lang="en-US" dirty="0" smtClean="0"/>
            </a:br>
            <a:r>
              <a:rPr lang="en-US" dirty="0" smtClean="0"/>
              <a:t>initialization </a:t>
            </a:r>
            <a:br>
              <a:rPr lang="en-US" dirty="0" smtClean="0"/>
            </a:br>
            <a:r>
              <a:rPr lang="en-US" dirty="0" smtClean="0"/>
              <a:t>code</a:t>
            </a:r>
            <a:r>
              <a:rPr lang="en-US" dirty="0"/>
              <a:t>.</a:t>
            </a:r>
            <a:endParaRPr lang="en-US" dirty="0" smtClean="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371551"/>
            <a:ext cx="5791200" cy="272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118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Create a module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32</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t>The scope </a:t>
            </a:r>
            <a:r>
              <a:rPr lang="it-IT" dirty="0" err="1" smtClean="0"/>
              <a:t>is</a:t>
            </a:r>
            <a:r>
              <a:rPr lang="it-IT" dirty="0" smtClean="0"/>
              <a:t> </a:t>
            </a:r>
            <a:r>
              <a:rPr lang="it-IT" dirty="0" err="1" smtClean="0"/>
              <a:t>automatically</a:t>
            </a:r>
            <a:r>
              <a:rPr lang="it-IT" dirty="0" smtClean="0"/>
              <a:t> </a:t>
            </a:r>
            <a:r>
              <a:rPr lang="it-IT" dirty="0" err="1" smtClean="0"/>
              <a:t>bound</a:t>
            </a:r>
            <a:r>
              <a:rPr lang="it-IT" dirty="0" smtClean="0"/>
              <a:t> </a:t>
            </a:r>
            <a:r>
              <a:rPr lang="it-IT" dirty="0" err="1" smtClean="0"/>
              <a:t>into</a:t>
            </a:r>
            <a:r>
              <a:rPr lang="it-IT" dirty="0" smtClean="0"/>
              <a:t> the </a:t>
            </a:r>
            <a:r>
              <a:rPr lang="it-IT" dirty="0" err="1" smtClean="0"/>
              <a:t>view</a:t>
            </a:r>
            <a:r>
              <a:rPr lang="it-IT" dirty="0" smtClean="0"/>
              <a:t> once the </a:t>
            </a:r>
            <a:r>
              <a:rPr lang="it-IT" dirty="0" err="1" smtClean="0"/>
              <a:t>view</a:t>
            </a:r>
            <a:r>
              <a:rPr lang="it-IT" dirty="0" smtClean="0"/>
              <a:t> </a:t>
            </a:r>
            <a:r>
              <a:rPr lang="it-IT" dirty="0" err="1" smtClean="0"/>
              <a:t>knows</a:t>
            </a:r>
            <a:r>
              <a:rPr lang="it-IT" dirty="0" smtClean="0"/>
              <a:t> </a:t>
            </a:r>
            <a:r>
              <a:rPr lang="it-IT" dirty="0" err="1" smtClean="0"/>
              <a:t>about</a:t>
            </a:r>
            <a:r>
              <a:rPr lang="it-IT" dirty="0" smtClean="0"/>
              <a:t> </a:t>
            </a:r>
            <a:r>
              <a:rPr lang="it-IT" dirty="0" err="1" smtClean="0"/>
              <a:t>its</a:t>
            </a:r>
            <a:r>
              <a:rPr lang="it-IT" dirty="0" smtClean="0"/>
              <a:t> controller</a:t>
            </a:r>
            <a:endParaRPr lang="it-IT" dirty="0"/>
          </a:p>
        </p:txBody>
      </p:sp>
      <p:sp>
        <p:nvSpPr>
          <p:cNvPr id="9" name="TextBox 6"/>
          <p:cNvSpPr txBox="1"/>
          <p:nvPr/>
        </p:nvSpPr>
        <p:spPr>
          <a:xfrm>
            <a:off x="1143000" y="2438400"/>
            <a:ext cx="7772400" cy="32004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dirty="0">
                <a:solidFill>
                  <a:srgbClr val="0000FF"/>
                </a:solidFill>
                <a:highlight>
                  <a:srgbClr val="FFFFFF"/>
                </a:highlight>
                <a:latin typeface="Courier New"/>
              </a:rPr>
              <a:t>&lt;html</a:t>
            </a:r>
            <a:r>
              <a:rPr lang="en-US" sz="1400" dirty="0">
                <a:solidFill>
                  <a:srgbClr val="000000"/>
                </a:solidFill>
                <a:highlight>
                  <a:srgbClr val="FFFFFF"/>
                </a:highlight>
                <a:latin typeface="Courier New"/>
              </a:rPr>
              <a:t> data-ng-app=</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myApp</a:t>
            </a:r>
            <a:r>
              <a:rPr lang="en-US" sz="1400" b="1" dirty="0">
                <a:solidFill>
                  <a:srgbClr val="8000FF"/>
                </a:solidFill>
                <a:highlight>
                  <a:srgbClr val="FFFFFF"/>
                </a:highlight>
                <a:latin typeface="Courier New"/>
              </a:rPr>
              <a:t>"</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div</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class</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"container"</a:t>
            </a:r>
            <a:r>
              <a:rPr lang="en-US" sz="1400" dirty="0">
                <a:solidFill>
                  <a:srgbClr val="000000"/>
                </a:solidFill>
                <a:highlight>
                  <a:srgbClr val="FFFFFF"/>
                </a:highlight>
                <a:latin typeface="Courier New"/>
              </a:rPr>
              <a:t> data-ng-controller=</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SimpleController</a:t>
            </a:r>
            <a:r>
              <a:rPr lang="en-US" sz="1400" b="1" dirty="0" smtClean="0">
                <a:solidFill>
                  <a:srgbClr val="8000FF"/>
                </a:solidFill>
                <a:highlight>
                  <a:srgbClr val="FFFFFF"/>
                </a:highlight>
                <a:latin typeface="Courier New"/>
              </a:rPr>
              <a:t>"</a:t>
            </a:r>
            <a:r>
              <a:rPr lang="en-US" sz="1400" dirty="0" smtClean="0">
                <a:solidFill>
                  <a:srgbClr val="0000FF"/>
                </a:solidFill>
                <a:highlight>
                  <a:srgbClr val="FFFFFF"/>
                </a:highlight>
                <a:latin typeface="Courier New"/>
              </a:rPr>
              <a:t>&gt;</a:t>
            </a:r>
          </a:p>
          <a:p>
            <a:endParaRPr lang="it-IT" sz="1400" dirty="0">
              <a:solidFill>
                <a:srgbClr val="0000FF"/>
              </a:solidFill>
              <a:effectLst/>
              <a:highlight>
                <a:srgbClr val="FFFFFF"/>
              </a:highlight>
              <a:latin typeface="Courier New"/>
            </a:endParaRPr>
          </a:p>
          <a:p>
            <a:r>
              <a:rPr lang="en-US" sz="1400" dirty="0">
                <a:solidFill>
                  <a:srgbClr val="0000FF"/>
                </a:solidFill>
                <a:highlight>
                  <a:srgbClr val="FFFFFF"/>
                </a:highlight>
                <a:latin typeface="Courier New"/>
              </a:rPr>
              <a:t>&lt;script&gt;</a:t>
            </a:r>
            <a:endParaRPr lang="en-US" sz="1400" dirty="0">
              <a:solidFill>
                <a:srgbClr val="000000"/>
              </a:solidFill>
              <a:highlight>
                <a:srgbClr val="FFFFFF"/>
              </a:highlight>
              <a:latin typeface="Courier New"/>
            </a:endParaRPr>
          </a:p>
          <a:p>
            <a:r>
              <a:rPr lang="en-US" sz="1400" b="1" dirty="0" err="1">
                <a:solidFill>
                  <a:srgbClr val="000080"/>
                </a:solidFill>
                <a:highlight>
                  <a:srgbClr val="F2F4FF"/>
                </a:highlight>
                <a:latin typeface="Courier New"/>
              </a:rPr>
              <a:t>var</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myApp</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angular.module</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myApp</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p>
          <a:p>
            <a:endParaRPr lang="en-US" sz="1400" dirty="0">
              <a:solidFill>
                <a:srgbClr val="000000"/>
              </a:solidFill>
              <a:highlight>
                <a:srgbClr val="F2F4FF"/>
              </a:highlight>
              <a:latin typeface="Courier New"/>
            </a:endParaRPr>
          </a:p>
          <a:p>
            <a:r>
              <a:rPr lang="en-US" sz="1400" dirty="0" err="1">
                <a:solidFill>
                  <a:srgbClr val="000000"/>
                </a:solidFill>
                <a:highlight>
                  <a:srgbClr val="F2F4FF"/>
                </a:highlight>
                <a:latin typeface="Courier New"/>
              </a:rPr>
              <a:t>myApp.controller</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SimpleController</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$scope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scope.persons</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name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'Barbara'</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city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'Cuneo'</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name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'Antonio'</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city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'Torino'</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name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'Cristina'</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city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'Milano'</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FF"/>
                </a:solidFill>
                <a:highlight>
                  <a:srgbClr val="FFFFFF"/>
                </a:highlight>
                <a:latin typeface="Courier New"/>
              </a:rPr>
              <a:t>&lt;/script&gt;</a:t>
            </a:r>
            <a:r>
              <a:rPr lang="en-US" sz="1400" dirty="0" smtClean="0">
                <a:solidFill>
                  <a:srgbClr val="0000FF"/>
                </a:solidFill>
                <a:highlight>
                  <a:srgbClr val="FFFFFF"/>
                </a:highlight>
                <a:latin typeface="Courier New"/>
              </a:rPr>
              <a:t>					</a:t>
            </a:r>
            <a:r>
              <a:rPr lang="en-US" sz="1400" dirty="0" smtClean="0">
                <a:highlight>
                  <a:srgbClr val="FFFFFF"/>
                </a:highlight>
                <a:latin typeface="Courier New"/>
              </a:rPr>
              <a:t>// app6.html</a:t>
            </a:r>
            <a:endParaRPr lang="en-US" sz="1400" dirty="0">
              <a:effectLst/>
            </a:endParaRPr>
          </a:p>
        </p:txBody>
      </p:sp>
    </p:spTree>
    <p:extLst>
      <p:ext uri="{BB962C8B-B14F-4D97-AF65-F5344CB8AC3E}">
        <p14:creationId xmlns:p14="http://schemas.microsoft.com/office/powerpoint/2010/main" val="1597303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Modules, routes and factories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33</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a:solidFill>
                  <a:schemeClr val="tx1"/>
                </a:solidFill>
              </a:rPr>
              <a:t>So a module can have something off of it called a </a:t>
            </a:r>
            <a:r>
              <a:rPr lang="en-US" dirty="0" err="1">
                <a:solidFill>
                  <a:schemeClr val="tx1"/>
                </a:solidFill>
              </a:rPr>
              <a:t>config</a:t>
            </a:r>
            <a:r>
              <a:rPr lang="en-US" dirty="0">
                <a:solidFill>
                  <a:schemeClr val="tx1"/>
                </a:solidFill>
              </a:rPr>
              <a:t> </a:t>
            </a:r>
            <a:r>
              <a:rPr lang="en-US" dirty="0" smtClean="0">
                <a:solidFill>
                  <a:schemeClr val="tx1"/>
                </a:solidFill>
              </a:rPr>
              <a:t>function and </a:t>
            </a:r>
            <a:r>
              <a:rPr lang="en-US" dirty="0">
                <a:solidFill>
                  <a:schemeClr val="tx1"/>
                </a:solidFill>
              </a:rPr>
              <a:t>it can be defined to use different routes</a:t>
            </a:r>
            <a:r>
              <a:rPr lang="en-US" dirty="0" smtClean="0">
                <a:solidFill>
                  <a:schemeClr val="tx1"/>
                </a:solidFill>
              </a:rPr>
              <a:t>.</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00" y="2181332"/>
            <a:ext cx="3829874" cy="391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ttangolo 2"/>
          <p:cNvSpPr/>
          <p:nvPr/>
        </p:nvSpPr>
        <p:spPr>
          <a:xfrm>
            <a:off x="1152000" y="2743200"/>
            <a:ext cx="3505200" cy="3170099"/>
          </a:xfrm>
          <a:prstGeom prst="rect">
            <a:avLst/>
          </a:prstGeom>
        </p:spPr>
        <p:txBody>
          <a:bodyPr wrap="square">
            <a:spAutoFit/>
          </a:bodyPr>
          <a:lstStyle/>
          <a:p>
            <a:pPr algn="just"/>
            <a:r>
              <a:rPr lang="en-US" sz="2000" dirty="0"/>
              <a:t>I</a:t>
            </a:r>
            <a:r>
              <a:rPr lang="en-US" sz="2000" dirty="0" smtClean="0"/>
              <a:t>f </a:t>
            </a:r>
            <a:r>
              <a:rPr lang="en-US" sz="2000" dirty="0"/>
              <a:t>you have different views and those views need to be loaded into the shell page then we need a way to be able to track what route we’re on and what view that’s associated with and then what controller goes with that view and how we do all of that marrying together of these different pieces</a:t>
            </a:r>
            <a:endParaRPr lang="en-GB" sz="2000" dirty="0"/>
          </a:p>
        </p:txBody>
      </p:sp>
    </p:spTree>
    <p:extLst>
      <p:ext uri="{BB962C8B-B14F-4D97-AF65-F5344CB8AC3E}">
        <p14:creationId xmlns:p14="http://schemas.microsoft.com/office/powerpoint/2010/main" val="780389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Routing</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endParaRPr lang="en-US" dirty="0" smtClean="0">
              <a:solidFill>
                <a:schemeClr val="tx1"/>
              </a:solidFill>
            </a:endParaRPr>
          </a:p>
        </p:txBody>
      </p:sp>
      <p:sp>
        <p:nvSpPr>
          <p:cNvPr id="3" name="Rettangolo 2"/>
          <p:cNvSpPr/>
          <p:nvPr/>
        </p:nvSpPr>
        <p:spPr>
          <a:xfrm>
            <a:off x="775200" y="1225689"/>
            <a:ext cx="8140200" cy="4801314"/>
          </a:xfrm>
          <a:prstGeom prst="rect">
            <a:avLst/>
          </a:prstGeom>
        </p:spPr>
        <p:txBody>
          <a:bodyPr wrap="square">
            <a:spAutoFit/>
          </a:bodyPr>
          <a:lstStyle/>
          <a:p>
            <a:pPr algn="just"/>
            <a:r>
              <a:rPr lang="en-US" dirty="0"/>
              <a:t>When you define a route in </a:t>
            </a:r>
            <a:r>
              <a:rPr lang="en-US" b="1" i="1" dirty="0" err="1"/>
              <a:t>AngularJS</a:t>
            </a:r>
            <a:r>
              <a:rPr lang="en-US" b="1" i="1" dirty="0"/>
              <a:t> </a:t>
            </a:r>
            <a:r>
              <a:rPr lang="en-US" dirty="0"/>
              <a:t>you can define two things on that route – two of the key things, I should say. </a:t>
            </a:r>
          </a:p>
          <a:p>
            <a:pPr algn="just"/>
            <a:r>
              <a:rPr lang="en-US" dirty="0"/>
              <a:t>One of those is the view. So what view when that route such as “unit.org/orders” then maybe go to “orderspartial.html” or “ordersfragment.html” or whatever you want to call it. </a:t>
            </a:r>
          </a:p>
          <a:p>
            <a:pPr algn="just"/>
            <a:r>
              <a:rPr lang="en-US" dirty="0"/>
              <a:t>Then that view needs a controller. Instead of hard-coding the controller into the view – which works and you can certainly do it: I showed that in the previous section – we can actually go in and do this on our own through the route. This is the way I would definitely recommend you do it. </a:t>
            </a:r>
          </a:p>
          <a:p>
            <a:pPr algn="just"/>
            <a:r>
              <a:rPr lang="en-US" dirty="0"/>
              <a:t>A given controller would then of course have access to the scope object which then the view will bind to. I talked about that a little bit earlier. </a:t>
            </a:r>
            <a:r>
              <a:rPr lang="en-US" dirty="0" smtClean="0"/>
              <a:t> </a:t>
            </a:r>
          </a:p>
          <a:p>
            <a:pPr algn="just"/>
            <a:r>
              <a:rPr lang="en-US" dirty="0"/>
              <a:t>And then controllers rather than having all the functionality to get the data and update the data and perform CRUD operations and things like that, in a more real life application they’ll call out to factories or… I put a star there because you might have services, providers or even values you want to get. There are a lot of different ways you can access data. Even resources. </a:t>
            </a:r>
          </a:p>
          <a:p>
            <a:pPr algn="just"/>
            <a:r>
              <a:rPr lang="en-US" dirty="0"/>
              <a:t>On the views we of course then have directives and filters and those types of things. </a:t>
            </a:r>
            <a:endParaRPr lang="en-GB" dirty="0"/>
          </a:p>
        </p:txBody>
      </p:sp>
      <p:sp>
        <p:nvSpPr>
          <p:cNvPr id="4" name="Rettangolo 3"/>
          <p:cNvSpPr/>
          <p:nvPr/>
        </p:nvSpPr>
        <p:spPr>
          <a:xfrm>
            <a:off x="152400" y="152400"/>
            <a:ext cx="8847600" cy="655320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675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Routing</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35</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Load</a:t>
            </a:r>
            <a:r>
              <a:rPr lang="it-IT" dirty="0" smtClean="0">
                <a:solidFill>
                  <a:schemeClr val="tx1"/>
                </a:solidFill>
              </a:rPr>
              <a:t> </a:t>
            </a:r>
            <a:r>
              <a:rPr lang="it-IT" dirty="0" err="1" smtClean="0">
                <a:solidFill>
                  <a:schemeClr val="tx1"/>
                </a:solidFill>
              </a:rPr>
              <a:t>different</a:t>
            </a:r>
            <a:r>
              <a:rPr lang="it-IT" dirty="0" smtClean="0">
                <a:solidFill>
                  <a:schemeClr val="tx1"/>
                </a:solidFill>
              </a:rPr>
              <a:t> </a:t>
            </a:r>
            <a:r>
              <a:rPr lang="it-IT" dirty="0" err="1" smtClean="0">
                <a:solidFill>
                  <a:schemeClr val="tx1"/>
                </a:solidFill>
              </a:rPr>
              <a:t>views</a:t>
            </a:r>
            <a:r>
              <a:rPr lang="it-IT" dirty="0" smtClean="0">
                <a:solidFill>
                  <a:schemeClr val="tx1"/>
                </a:solidFill>
              </a:rPr>
              <a:t> </a:t>
            </a:r>
            <a:r>
              <a:rPr lang="it-IT" dirty="0" err="1" smtClean="0">
                <a:solidFill>
                  <a:schemeClr val="tx1"/>
                </a:solidFill>
              </a:rPr>
              <a:t>into</a:t>
            </a:r>
            <a:r>
              <a:rPr lang="it-IT" dirty="0" smtClean="0">
                <a:solidFill>
                  <a:schemeClr val="tx1"/>
                </a:solidFill>
              </a:rPr>
              <a:t> the single-page-</a:t>
            </a:r>
            <a:r>
              <a:rPr lang="it-IT" dirty="0" err="1" smtClean="0">
                <a:solidFill>
                  <a:schemeClr val="tx1"/>
                </a:solidFill>
              </a:rPr>
              <a:t>app</a:t>
            </a:r>
            <a:endParaRPr lang="en-US" dirty="0" smtClean="0">
              <a:solidFill>
                <a:schemeClr val="tx1"/>
              </a:solidFill>
            </a:endParaRPr>
          </a:p>
          <a:p>
            <a:endParaRPr lang="it-IT" dirty="0" smtClean="0">
              <a:solidFill>
                <a:schemeClr val="tx1"/>
              </a:solidFill>
            </a:endParaRPr>
          </a:p>
          <a:p>
            <a:pPr lvl="1"/>
            <a:endParaRPr lang="en-GB" dirty="0">
              <a:solidFill>
                <a:schemeClr val="tx1"/>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169" y="2133600"/>
            <a:ext cx="6647662" cy="348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728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Create routes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36</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t>New </a:t>
            </a:r>
            <a:r>
              <a:rPr lang="it-IT" dirty="0" err="1" smtClean="0"/>
              <a:t>dependency</a:t>
            </a:r>
            <a:r>
              <a:rPr lang="it-IT" dirty="0" smtClean="0"/>
              <a:t> </a:t>
            </a:r>
            <a:r>
              <a:rPr lang="it-IT" dirty="0" err="1" smtClean="0"/>
              <a:t>ngRoute</a:t>
            </a:r>
            <a:r>
              <a:rPr lang="it-IT" dirty="0" smtClean="0"/>
              <a:t> in angular-route.js</a:t>
            </a:r>
          </a:p>
        </p:txBody>
      </p:sp>
      <p:sp>
        <p:nvSpPr>
          <p:cNvPr id="9" name="TextBox 6"/>
          <p:cNvSpPr txBox="1"/>
          <p:nvPr/>
        </p:nvSpPr>
        <p:spPr>
          <a:xfrm>
            <a:off x="838200" y="1839840"/>
            <a:ext cx="8077200" cy="4256160"/>
          </a:xfrm>
          <a:prstGeom prst="rect">
            <a:avLst/>
          </a:prstGeom>
          <a:solidFill>
            <a:srgbClr val="FFFFE5"/>
          </a:solidFill>
          <a:ln w="0">
            <a:solidFill>
              <a:srgbClr val="000000"/>
            </a:solidFill>
            <a:prstDash val="solid"/>
          </a:ln>
        </p:spPr>
        <p:txBody>
          <a:bodyPr vert="horz" lIns="182880" tIns="182880" rIns="90000" bIns="182880" anchor="ctr" anchorCtr="0" compatLnSpc="1"/>
          <a:lstStyle/>
          <a:p>
            <a:pPr>
              <a:tabLst>
                <a:tab pos="231775" algn="l"/>
                <a:tab pos="515938" algn="l"/>
                <a:tab pos="798513" algn="l"/>
              </a:tabLst>
            </a:pPr>
            <a:r>
              <a:rPr lang="en-US" sz="1400" dirty="0">
                <a:solidFill>
                  <a:srgbClr val="0000FF"/>
                </a:solidFill>
                <a:highlight>
                  <a:srgbClr val="FFFFFF"/>
                </a:highlight>
                <a:latin typeface="Courier New"/>
              </a:rPr>
              <a:t>&lt;html</a:t>
            </a:r>
            <a:r>
              <a:rPr lang="en-US" sz="1400" dirty="0">
                <a:solidFill>
                  <a:srgbClr val="000000"/>
                </a:solidFill>
                <a:highlight>
                  <a:srgbClr val="FFFFFF"/>
                </a:highlight>
                <a:latin typeface="Courier New"/>
              </a:rPr>
              <a:t> data-ng-app=</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myApp</a:t>
            </a:r>
            <a:r>
              <a:rPr lang="en-US" sz="1400" b="1" dirty="0">
                <a:solidFill>
                  <a:srgbClr val="8000FF"/>
                </a:solidFill>
                <a:highlight>
                  <a:srgbClr val="FFFFFF"/>
                </a:highlight>
                <a:latin typeface="Courier New"/>
              </a:rPr>
              <a:t>"</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endParaRPr lang="en-US" sz="1400" dirty="0" smtClean="0">
              <a:solidFill>
                <a:srgbClr val="008000"/>
              </a:solidFill>
              <a:highlight>
                <a:srgbClr val="FFFFFF"/>
              </a:highlight>
              <a:latin typeface="Courier New"/>
            </a:endParaRPr>
          </a:p>
          <a:p>
            <a:r>
              <a:rPr lang="en-US" sz="1400" dirty="0" smtClean="0">
                <a:solidFill>
                  <a:srgbClr val="008000"/>
                </a:solidFill>
                <a:highlight>
                  <a:srgbClr val="FFFFFF"/>
                </a:highlight>
                <a:latin typeface="Courier New"/>
              </a:rPr>
              <a:t>&lt;!-- </a:t>
            </a:r>
            <a:r>
              <a:rPr lang="en-US" sz="1400" dirty="0">
                <a:solidFill>
                  <a:srgbClr val="008000"/>
                </a:solidFill>
                <a:highlight>
                  <a:srgbClr val="FFFFFF"/>
                </a:highlight>
                <a:latin typeface="Courier New"/>
              </a:rPr>
              <a:t>ng-view handles loading partials into it based </a:t>
            </a:r>
            <a:r>
              <a:rPr lang="en-US" sz="1400" dirty="0" smtClean="0">
                <a:solidFill>
                  <a:srgbClr val="008000"/>
                </a:solidFill>
                <a:highlight>
                  <a:srgbClr val="FFFFFF"/>
                </a:highlight>
                <a:latin typeface="Courier New"/>
              </a:rPr>
              <a:t>upon </a:t>
            </a:r>
            <a:r>
              <a:rPr lang="en-US" sz="1400" dirty="0">
                <a:solidFill>
                  <a:srgbClr val="008000"/>
                </a:solidFill>
                <a:highlight>
                  <a:srgbClr val="FFFFFF"/>
                </a:highlight>
                <a:latin typeface="Courier New"/>
              </a:rPr>
              <a:t>routes --&gt;</a:t>
            </a:r>
            <a:endParaRPr lang="en-US" sz="1400" b="1" dirty="0">
              <a:solidFill>
                <a:srgbClr val="000000"/>
              </a:solidFill>
              <a:highlight>
                <a:srgbClr val="FFFFFF"/>
              </a:highlight>
              <a:latin typeface="Courier New"/>
            </a:endParaRPr>
          </a:p>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div</a:t>
            </a:r>
            <a:r>
              <a:rPr lang="en-US" sz="1400" dirty="0">
                <a:solidFill>
                  <a:srgbClr val="000000"/>
                </a:solidFill>
                <a:highlight>
                  <a:srgbClr val="FFFFFF"/>
                </a:highlight>
                <a:latin typeface="Courier New"/>
              </a:rPr>
              <a:t> data-ng-view=</a:t>
            </a:r>
            <a:r>
              <a:rPr lang="en-US" sz="1400" b="1" dirty="0">
                <a:solidFill>
                  <a:srgbClr val="8000FF"/>
                </a:solidFill>
                <a:highlight>
                  <a:srgbClr val="FFFFFF"/>
                </a:highlight>
                <a:latin typeface="Courier New"/>
              </a:rPr>
              <a:t>""</a:t>
            </a:r>
            <a:r>
              <a:rPr lang="en-US" sz="1400" dirty="0">
                <a:solidFill>
                  <a:srgbClr val="0000FF"/>
                </a:solidFill>
                <a:highlight>
                  <a:srgbClr val="FFFFFF"/>
                </a:highlight>
                <a:latin typeface="Courier New"/>
              </a:rPr>
              <a:t>&gt;&lt;/div&gt;</a:t>
            </a:r>
            <a:endParaRPr lang="it-IT" sz="1400" dirty="0">
              <a:solidFill>
                <a:srgbClr val="0000FF"/>
              </a:solidFill>
              <a:effectLst/>
              <a:highlight>
                <a:srgbClr val="FFFFFF"/>
              </a:highlight>
              <a:latin typeface="Courier New"/>
            </a:endParaRPr>
          </a:p>
          <a:p>
            <a:r>
              <a:rPr lang="en-US" sz="1400" dirty="0">
                <a:solidFill>
                  <a:srgbClr val="0000FF"/>
                </a:solidFill>
                <a:highlight>
                  <a:srgbClr val="FFFFFF"/>
                </a:highlight>
                <a:latin typeface="Courier New"/>
              </a:rPr>
              <a:t>&lt;script</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type</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"text/</a:t>
            </a:r>
            <a:r>
              <a:rPr lang="en-US" sz="1400" b="1" dirty="0" err="1">
                <a:solidFill>
                  <a:srgbClr val="8000FF"/>
                </a:solidFill>
                <a:highlight>
                  <a:srgbClr val="FFFFFF"/>
                </a:highlight>
                <a:latin typeface="Courier New"/>
              </a:rPr>
              <a:t>javascript</a:t>
            </a:r>
            <a:r>
              <a:rPr lang="en-US" sz="1400" b="1" dirty="0">
                <a:solidFill>
                  <a:srgbClr val="8000FF"/>
                </a:solidFill>
                <a:highlight>
                  <a:srgbClr val="FFFFFF"/>
                </a:highlight>
                <a:latin typeface="Courier New"/>
              </a:rPr>
              <a:t>"</a:t>
            </a:r>
            <a:r>
              <a:rPr lang="en-US" sz="1400" dirty="0">
                <a:solidFill>
                  <a:srgbClr val="000000"/>
                </a:solidFill>
                <a:highlight>
                  <a:srgbClr val="FFFFFF"/>
                </a:highlight>
                <a:latin typeface="Courier New"/>
              </a:rPr>
              <a:t> </a:t>
            </a:r>
            <a:r>
              <a:rPr lang="en-US" sz="1400" dirty="0" err="1">
                <a:solidFill>
                  <a:srgbClr val="FF0000"/>
                </a:solidFill>
                <a:highlight>
                  <a:srgbClr val="FFFFFF"/>
                </a:highlight>
                <a:latin typeface="Courier New"/>
              </a:rPr>
              <a:t>src</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"angular.js"</a:t>
            </a:r>
            <a:r>
              <a:rPr lang="en-US" sz="1400" dirty="0">
                <a:solidFill>
                  <a:srgbClr val="0000FF"/>
                </a:solidFill>
                <a:highlight>
                  <a:srgbClr val="FFFFFF"/>
                </a:highlight>
                <a:latin typeface="Courier New"/>
              </a:rPr>
              <a:t>&gt;&lt;/script&gt;</a:t>
            </a:r>
            <a:endParaRPr lang="en-US" sz="1400" b="1" dirty="0">
              <a:solidFill>
                <a:srgbClr val="000000"/>
              </a:solidFill>
              <a:highlight>
                <a:srgbClr val="FFFFFF"/>
              </a:highlight>
              <a:latin typeface="Courier New"/>
            </a:endParaRPr>
          </a:p>
          <a:p>
            <a:r>
              <a:rPr lang="en-US" sz="1400" dirty="0">
                <a:solidFill>
                  <a:srgbClr val="0000FF"/>
                </a:solidFill>
                <a:highlight>
                  <a:srgbClr val="FFFFFF"/>
                </a:highlight>
                <a:latin typeface="Courier New"/>
              </a:rPr>
              <a:t>&lt;script</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type</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"text/</a:t>
            </a:r>
            <a:r>
              <a:rPr lang="en-US" sz="1400" b="1" dirty="0" err="1">
                <a:solidFill>
                  <a:srgbClr val="8000FF"/>
                </a:solidFill>
                <a:highlight>
                  <a:srgbClr val="FFFFFF"/>
                </a:highlight>
                <a:latin typeface="Courier New"/>
              </a:rPr>
              <a:t>javascript</a:t>
            </a:r>
            <a:r>
              <a:rPr lang="en-US" sz="1400" b="1" dirty="0">
                <a:solidFill>
                  <a:srgbClr val="8000FF"/>
                </a:solidFill>
                <a:highlight>
                  <a:srgbClr val="FFFFFF"/>
                </a:highlight>
                <a:latin typeface="Courier New"/>
              </a:rPr>
              <a:t>"</a:t>
            </a:r>
            <a:r>
              <a:rPr lang="en-US" sz="1400" dirty="0">
                <a:solidFill>
                  <a:srgbClr val="000000"/>
                </a:solidFill>
                <a:highlight>
                  <a:srgbClr val="FFFFFF"/>
                </a:highlight>
                <a:latin typeface="Courier New"/>
              </a:rPr>
              <a:t> </a:t>
            </a:r>
            <a:r>
              <a:rPr lang="en-US" sz="1400" dirty="0" err="1">
                <a:solidFill>
                  <a:srgbClr val="FF0000"/>
                </a:solidFill>
                <a:highlight>
                  <a:srgbClr val="FFFFFF"/>
                </a:highlight>
                <a:latin typeface="Courier New"/>
              </a:rPr>
              <a:t>src</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"angular-route.js"</a:t>
            </a:r>
            <a:r>
              <a:rPr lang="en-US" sz="1400" dirty="0">
                <a:solidFill>
                  <a:srgbClr val="0000FF"/>
                </a:solidFill>
                <a:highlight>
                  <a:srgbClr val="FFFFFF"/>
                </a:highlight>
                <a:latin typeface="Courier New"/>
              </a:rPr>
              <a:t>&gt;&lt;/script&gt;</a:t>
            </a:r>
            <a:endParaRPr lang="en-US" sz="1400" dirty="0">
              <a:solidFill>
                <a:srgbClr val="000000"/>
              </a:solidFill>
              <a:highlight>
                <a:srgbClr val="F2F4FF"/>
              </a:highlight>
              <a:latin typeface="Courier New"/>
            </a:endParaRPr>
          </a:p>
          <a:p>
            <a:pPr>
              <a:tabLst>
                <a:tab pos="231775" algn="l"/>
                <a:tab pos="515938" algn="l"/>
                <a:tab pos="798513" algn="l"/>
              </a:tabLst>
            </a:pPr>
            <a:endParaRPr lang="en-US" sz="1400" dirty="0" smtClean="0">
              <a:solidFill>
                <a:srgbClr val="0000FF"/>
              </a:solidFill>
              <a:highlight>
                <a:srgbClr val="FFFFFF"/>
              </a:highlight>
              <a:latin typeface="Courier New"/>
            </a:endParaRPr>
          </a:p>
          <a:p>
            <a:pPr>
              <a:tabLst>
                <a:tab pos="231775" algn="l"/>
                <a:tab pos="515938" algn="l"/>
                <a:tab pos="798513" algn="l"/>
              </a:tabLst>
            </a:pPr>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script&gt;</a:t>
            </a:r>
            <a:endParaRPr lang="en-US" sz="1400" dirty="0">
              <a:solidFill>
                <a:srgbClr val="000000"/>
              </a:solidFill>
              <a:highlight>
                <a:srgbClr val="FFFFFF"/>
              </a:highlight>
              <a:latin typeface="Courier New"/>
            </a:endParaRPr>
          </a:p>
          <a:p>
            <a:pPr>
              <a:tabLst>
                <a:tab pos="231775" algn="l"/>
                <a:tab pos="515938" algn="l"/>
                <a:tab pos="798513" algn="l"/>
              </a:tabLst>
            </a:pPr>
            <a:r>
              <a:rPr lang="en-US" sz="1400" b="1" dirty="0" err="1">
                <a:solidFill>
                  <a:srgbClr val="000080"/>
                </a:solidFill>
                <a:highlight>
                  <a:srgbClr val="F2F4FF"/>
                </a:highlight>
                <a:latin typeface="Courier New"/>
              </a:rPr>
              <a:t>var</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myApp</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angular.module</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myApp</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ngRoute</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31775" algn="l"/>
                <a:tab pos="515938" algn="l"/>
                <a:tab pos="798513" algn="l"/>
              </a:tabLst>
            </a:pPr>
            <a:r>
              <a:rPr lang="en-US" sz="1400" dirty="0" err="1" smtClean="0">
                <a:solidFill>
                  <a:srgbClr val="000000"/>
                </a:solidFill>
                <a:highlight>
                  <a:srgbClr val="F2F4FF"/>
                </a:highlight>
                <a:latin typeface="Courier New"/>
              </a:rPr>
              <a:t>myApp.config</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routeProvider</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31775" algn="l"/>
                <a:tab pos="515938" algn="l"/>
                <a:tab pos="798513" algn="l"/>
              </a:tabLst>
            </a:pP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a:t>
            </a:r>
            <a:r>
              <a:rPr lang="en-US" sz="1400" dirty="0" err="1">
                <a:solidFill>
                  <a:srgbClr val="000000"/>
                </a:solidFill>
                <a:highlight>
                  <a:srgbClr val="F2F4FF"/>
                </a:highlight>
                <a:latin typeface="Courier New"/>
              </a:rPr>
              <a:t>routeProvider</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31775" algn="l"/>
                <a:tab pos="515938" algn="l"/>
                <a:tab pos="798513"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routeProvider</a:t>
            </a:r>
            <a:endParaRPr lang="en-US" sz="1400" dirty="0">
              <a:solidFill>
                <a:srgbClr val="000000"/>
              </a:solidFill>
              <a:highlight>
                <a:srgbClr val="F2F4FF"/>
              </a:highlight>
              <a:latin typeface="Courier New"/>
            </a:endParaRPr>
          </a:p>
          <a:p>
            <a:pPr>
              <a:tabLst>
                <a:tab pos="231775" algn="l"/>
                <a:tab pos="515938" algn="l"/>
                <a:tab pos="798513" algn="l"/>
              </a:tabLst>
            </a:pPr>
            <a:r>
              <a:rPr lang="en-US" sz="1400" dirty="0">
                <a:solidFill>
                  <a:srgbClr val="000000"/>
                </a:solidFill>
                <a:highlight>
                  <a:srgbClr val="F2F4FF"/>
                </a:highlight>
                <a:latin typeface="Courier New"/>
              </a:rPr>
              <a:t>	</a:t>
            </a:r>
            <a:r>
              <a:rPr lang="en-US" sz="1400" dirty="0" smtClean="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r>
              <a:rPr lang="en-US" sz="1400" dirty="0">
                <a:solidFill>
                  <a:srgbClr val="000000"/>
                </a:solidFill>
                <a:highlight>
                  <a:srgbClr val="F2F4FF"/>
                </a:highlight>
                <a:latin typeface="Courier New"/>
              </a:rPr>
              <a:t>when</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endParaRPr lang="en-US" sz="1400" dirty="0" smtClean="0">
              <a:solidFill>
                <a:srgbClr val="000000"/>
              </a:solidFill>
              <a:highlight>
                <a:srgbClr val="F2F4FF"/>
              </a:highlight>
              <a:latin typeface="Courier New"/>
            </a:endParaRPr>
          </a:p>
          <a:p>
            <a:pPr>
              <a:tabLst>
                <a:tab pos="231775" algn="l"/>
                <a:tab pos="515938" algn="l"/>
                <a:tab pos="798513" algn="l"/>
              </a:tabLst>
            </a:pPr>
            <a:r>
              <a:rPr lang="en-US" sz="1400" b="1"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		{</a:t>
            </a:r>
            <a:r>
              <a:rPr lang="en-US" sz="1400" dirty="0" smtClean="0">
                <a:solidFill>
                  <a:srgbClr val="000000"/>
                </a:solidFill>
                <a:highlight>
                  <a:srgbClr val="F2F4FF"/>
                </a:highlight>
                <a:latin typeface="Courier New"/>
              </a:rPr>
              <a:t> </a:t>
            </a:r>
            <a:r>
              <a:rPr lang="en-US" sz="1400" dirty="0">
                <a:solidFill>
                  <a:srgbClr val="000000"/>
                </a:solidFill>
                <a:highlight>
                  <a:srgbClr val="F2F4FF"/>
                </a:highlight>
                <a:latin typeface="Courier New"/>
              </a:rPr>
              <a:t>controller</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SimpleController</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templateUrl</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'viewA7.html'</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31775" algn="l"/>
                <a:tab pos="515938" algn="l"/>
                <a:tab pos="798513" algn="l"/>
              </a:tabLst>
            </a:pP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when</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viewB</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endParaRPr lang="en-US" sz="1400" dirty="0" smtClean="0">
              <a:solidFill>
                <a:srgbClr val="000000"/>
              </a:solidFill>
              <a:highlight>
                <a:srgbClr val="F2F4FF"/>
              </a:highlight>
              <a:latin typeface="Courier New"/>
            </a:endParaRPr>
          </a:p>
          <a:p>
            <a:pPr>
              <a:tabLst>
                <a:tab pos="231775" algn="l"/>
                <a:tab pos="515938" algn="l"/>
                <a:tab pos="798513" algn="l"/>
              </a:tabLst>
            </a:pPr>
            <a:r>
              <a:rPr lang="en-US" sz="1400" b="1"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		{</a:t>
            </a:r>
            <a:r>
              <a:rPr lang="en-US" sz="1400" dirty="0" smtClean="0">
                <a:solidFill>
                  <a:srgbClr val="000000"/>
                </a:solidFill>
                <a:highlight>
                  <a:srgbClr val="F2F4FF"/>
                </a:highlight>
                <a:latin typeface="Courier New"/>
              </a:rPr>
              <a:t> </a:t>
            </a:r>
            <a:r>
              <a:rPr lang="en-US" sz="1400" dirty="0">
                <a:solidFill>
                  <a:srgbClr val="000000"/>
                </a:solidFill>
                <a:highlight>
                  <a:srgbClr val="F2F4FF"/>
                </a:highlight>
                <a:latin typeface="Courier New"/>
              </a:rPr>
              <a:t>controller</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SimpleController</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templateUrl</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'viewB7.html'</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31775" algn="l"/>
                <a:tab pos="515938" algn="l"/>
                <a:tab pos="798513" algn="l"/>
              </a:tabLst>
            </a:pP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otherwise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redirectTo</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31775" algn="l"/>
                <a:tab pos="515938" algn="l"/>
                <a:tab pos="798513" algn="l"/>
              </a:tabLst>
            </a:pPr>
            <a:r>
              <a:rPr lang="en-US" sz="1400" b="1" dirty="0" smtClean="0">
                <a:solidFill>
                  <a:srgbClr val="000000"/>
                </a:solidFill>
                <a:highlight>
                  <a:srgbClr val="F2F4FF"/>
                </a:highlight>
                <a:latin typeface="Courier New"/>
              </a:rPr>
              <a:t>}]);</a:t>
            </a:r>
          </a:p>
          <a:p>
            <a:pPr>
              <a:tabLst>
                <a:tab pos="231775" algn="l"/>
                <a:tab pos="515938" algn="l"/>
                <a:tab pos="798513" algn="l"/>
              </a:tabLst>
            </a:pPr>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script&gt;</a:t>
            </a:r>
            <a:r>
              <a:rPr lang="en-US" sz="1400" dirty="0" smtClean="0">
                <a:solidFill>
                  <a:srgbClr val="0000FF"/>
                </a:solidFill>
                <a:highlight>
                  <a:srgbClr val="FFFFFF"/>
                </a:highlight>
                <a:latin typeface="Courier New"/>
              </a:rPr>
              <a:t>					</a:t>
            </a:r>
            <a:r>
              <a:rPr lang="en-US" sz="1400" dirty="0" smtClean="0">
                <a:highlight>
                  <a:srgbClr val="FFFFFF"/>
                </a:highlight>
                <a:latin typeface="Courier New"/>
              </a:rPr>
              <a:t>// app7.html</a:t>
            </a:r>
            <a:endParaRPr lang="en-US" sz="1400" dirty="0">
              <a:effectLst/>
            </a:endParaRPr>
          </a:p>
        </p:txBody>
      </p:sp>
    </p:spTree>
    <p:extLst>
      <p:ext uri="{BB962C8B-B14F-4D97-AF65-F5344CB8AC3E}">
        <p14:creationId xmlns:p14="http://schemas.microsoft.com/office/powerpoint/2010/main" val="3377627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Create views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37</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t>"</a:t>
            </a:r>
            <a:r>
              <a:rPr lang="it-IT" dirty="0" err="1" smtClean="0"/>
              <a:t>partials</a:t>
            </a:r>
            <a:r>
              <a:rPr lang="it-IT" dirty="0" smtClean="0"/>
              <a:t>" are </a:t>
            </a:r>
            <a:r>
              <a:rPr lang="it-IT" dirty="0" err="1" smtClean="0"/>
              <a:t>loaded</a:t>
            </a:r>
            <a:r>
              <a:rPr lang="it-IT" dirty="0" smtClean="0"/>
              <a:t> in the </a:t>
            </a:r>
            <a:r>
              <a:rPr lang="it-IT" dirty="0" err="1" smtClean="0"/>
              <a:t>view</a:t>
            </a:r>
            <a:endParaRPr lang="it-IT" dirty="0" smtClean="0"/>
          </a:p>
        </p:txBody>
      </p:sp>
      <p:sp>
        <p:nvSpPr>
          <p:cNvPr id="9" name="TextBox 6"/>
          <p:cNvSpPr txBox="1"/>
          <p:nvPr/>
        </p:nvSpPr>
        <p:spPr>
          <a:xfrm>
            <a:off x="828541" y="1828800"/>
            <a:ext cx="6629400" cy="27432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dirty="0">
                <a:solidFill>
                  <a:srgbClr val="0000FF"/>
                </a:solidFill>
                <a:highlight>
                  <a:srgbClr val="FFFFFF"/>
                </a:highlight>
                <a:latin typeface="Courier New"/>
              </a:rPr>
              <a:t>&lt;div</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class</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"container"</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a:solidFill>
                  <a:srgbClr val="0000FF"/>
                </a:solidFill>
                <a:highlight>
                  <a:srgbClr val="FFFFFF"/>
                </a:highlight>
                <a:latin typeface="Courier New"/>
              </a:rPr>
              <a:t>&lt;h3&gt;</a:t>
            </a:r>
            <a:r>
              <a:rPr lang="en-US" sz="1400" b="1" dirty="0">
                <a:solidFill>
                  <a:srgbClr val="000000"/>
                </a:solidFill>
                <a:highlight>
                  <a:srgbClr val="FFFFFF"/>
                </a:highlight>
                <a:latin typeface="Courier New"/>
              </a:rPr>
              <a:t>View A</a:t>
            </a:r>
            <a:r>
              <a:rPr lang="en-US" sz="1400" dirty="0">
                <a:solidFill>
                  <a:srgbClr val="0000FF"/>
                </a:solidFill>
                <a:highlight>
                  <a:srgbClr val="FFFFFF"/>
                </a:highlight>
                <a:latin typeface="Courier New"/>
              </a:rPr>
              <a:t>&lt;/h3&gt;</a:t>
            </a:r>
            <a:endParaRPr lang="en-US" sz="1400" b="1" dirty="0">
              <a:solidFill>
                <a:srgbClr val="000000"/>
              </a:solidFill>
              <a:highlight>
                <a:srgbClr val="FFFFFF"/>
              </a:highlight>
              <a:latin typeface="Courier New"/>
            </a:endParaRPr>
          </a:p>
          <a:p>
            <a:r>
              <a:rPr lang="en-US" sz="1400" b="1" dirty="0">
                <a:solidFill>
                  <a:srgbClr val="000000"/>
                </a:solidFill>
                <a:highlight>
                  <a:srgbClr val="FFFFFF"/>
                </a:highlight>
                <a:latin typeface="Courier New"/>
              </a:rPr>
              <a:t>Filter by:</a:t>
            </a:r>
          </a:p>
          <a:p>
            <a:r>
              <a:rPr lang="en-US" sz="1400" dirty="0">
                <a:solidFill>
                  <a:srgbClr val="0000FF"/>
                </a:solidFill>
                <a:highlight>
                  <a:srgbClr val="FFFFFF"/>
                </a:highlight>
                <a:latin typeface="Courier New"/>
              </a:rPr>
              <a:t>&lt;input</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type</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"text"</a:t>
            </a:r>
            <a:r>
              <a:rPr lang="en-US" sz="1400" dirty="0">
                <a:solidFill>
                  <a:srgbClr val="000000"/>
                </a:solidFill>
                <a:highlight>
                  <a:srgbClr val="FFFFFF"/>
                </a:highlight>
                <a:latin typeface="Courier New"/>
              </a:rPr>
              <a:t> data-ng-model=</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searchText</a:t>
            </a:r>
            <a:r>
              <a:rPr lang="en-US" sz="1400" b="1" dirty="0">
                <a:solidFill>
                  <a:srgbClr val="8000FF"/>
                </a:solidFill>
                <a:highlight>
                  <a:srgbClr val="FFFFFF"/>
                </a:highlight>
                <a:latin typeface="Courier New"/>
              </a:rPr>
              <a:t>"</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a:solidFill>
                  <a:srgbClr val="0000FF"/>
                </a:solidFill>
                <a:highlight>
                  <a:srgbClr val="FFFFFF"/>
                </a:highlight>
                <a:latin typeface="Courier New"/>
              </a:rPr>
              <a:t>&lt;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a:solidFill>
                  <a:srgbClr val="0000FF"/>
                </a:solidFill>
                <a:highlight>
                  <a:srgbClr val="FFFFFF"/>
                </a:highlight>
                <a:latin typeface="Courier New"/>
              </a:rPr>
              <a:t>&lt;li</a:t>
            </a:r>
            <a:r>
              <a:rPr lang="en-US" sz="1400" dirty="0">
                <a:solidFill>
                  <a:srgbClr val="000000"/>
                </a:solidFill>
                <a:highlight>
                  <a:srgbClr val="FFFFFF"/>
                </a:highlight>
                <a:latin typeface="Courier New"/>
              </a:rPr>
              <a:t> data-ng-repeat=</a:t>
            </a:r>
            <a:r>
              <a:rPr lang="en-US" sz="1400" b="1" dirty="0">
                <a:solidFill>
                  <a:srgbClr val="8000FF"/>
                </a:solidFill>
                <a:highlight>
                  <a:srgbClr val="FFFFFF"/>
                </a:highlight>
                <a:latin typeface="Courier New"/>
              </a:rPr>
              <a:t>"person in persons | </a:t>
            </a:r>
            <a:r>
              <a:rPr lang="en-US" sz="1400" b="1" dirty="0" err="1">
                <a:solidFill>
                  <a:srgbClr val="8000FF"/>
                </a:solidFill>
                <a:highlight>
                  <a:srgbClr val="FFFFFF"/>
                </a:highlight>
                <a:latin typeface="Courier New"/>
              </a:rPr>
              <a:t>filter:searchText</a:t>
            </a:r>
            <a:r>
              <a:rPr lang="en-US" sz="1400" b="1" dirty="0">
                <a:solidFill>
                  <a:srgbClr val="8000FF"/>
                </a:solidFill>
                <a:highlight>
                  <a:srgbClr val="FFFFFF"/>
                </a:highlight>
                <a:latin typeface="Courier New"/>
              </a:rPr>
              <a:t> | </a:t>
            </a:r>
            <a:r>
              <a:rPr lang="en-US" sz="1400" b="1" dirty="0" err="1">
                <a:solidFill>
                  <a:srgbClr val="8000FF"/>
                </a:solidFill>
                <a:highlight>
                  <a:srgbClr val="FFFFFF"/>
                </a:highlight>
                <a:latin typeface="Courier New"/>
              </a:rPr>
              <a:t>orderBy</a:t>
            </a:r>
            <a:r>
              <a:rPr lang="en-US" sz="1400" b="1" dirty="0">
                <a:solidFill>
                  <a:srgbClr val="8000FF"/>
                </a:solidFill>
                <a:highlight>
                  <a:srgbClr val="FFFFFF"/>
                </a:highlight>
                <a:latin typeface="Courier New"/>
              </a:rPr>
              <a:t>:'name'"</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b="1" dirty="0">
                <a:solidFill>
                  <a:srgbClr val="000000"/>
                </a:solidFill>
                <a:highlight>
                  <a:srgbClr val="FFFFFF"/>
                </a:highlight>
                <a:latin typeface="Courier New"/>
              </a:rPr>
              <a:t>	{{person.name}} - {{</a:t>
            </a:r>
            <a:r>
              <a:rPr lang="en-US" sz="1400" b="1" dirty="0" err="1">
                <a:solidFill>
                  <a:srgbClr val="000000"/>
                </a:solidFill>
                <a:highlight>
                  <a:srgbClr val="FFFFFF"/>
                </a:highlight>
                <a:latin typeface="Courier New"/>
              </a:rPr>
              <a:t>person.city</a:t>
            </a:r>
            <a:r>
              <a:rPr lang="en-US" sz="1400" b="1" dirty="0">
                <a:solidFill>
                  <a:srgbClr val="000000"/>
                </a:solidFill>
                <a:highlight>
                  <a:srgbClr val="FFFFFF"/>
                </a:highlight>
                <a:latin typeface="Courier New"/>
              </a:rPr>
              <a:t> | uppercase}}</a:t>
            </a:r>
          </a:p>
          <a:p>
            <a:r>
              <a:rPr lang="en-US" sz="1400" dirty="0">
                <a:solidFill>
                  <a:srgbClr val="0000FF"/>
                </a:solidFill>
                <a:highlight>
                  <a:srgbClr val="FFFFFF"/>
                </a:highlight>
                <a:latin typeface="Courier New"/>
              </a:rPr>
              <a:t>&lt;/li&gt;</a:t>
            </a:r>
            <a:endParaRPr lang="en-US" sz="1400" b="1" dirty="0">
              <a:solidFill>
                <a:srgbClr val="000000"/>
              </a:solidFill>
              <a:highlight>
                <a:srgbClr val="FFFFFF"/>
              </a:highlight>
              <a:latin typeface="Courier New"/>
            </a:endParaRPr>
          </a:p>
          <a:p>
            <a:r>
              <a:rPr lang="en-US" sz="1400" dirty="0">
                <a:solidFill>
                  <a:srgbClr val="0000FF"/>
                </a:solidFill>
                <a:highlight>
                  <a:srgbClr val="FFFFFF"/>
                </a:highlight>
                <a:latin typeface="Courier New"/>
              </a:rPr>
              <a:t>&lt;/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b="1" dirty="0">
                <a:solidFill>
                  <a:srgbClr val="000000"/>
                </a:solidFill>
                <a:highlight>
                  <a:srgbClr val="FFFFFF"/>
                </a:highlight>
                <a:latin typeface="Courier New"/>
              </a:rPr>
              <a:t>{{persons | </a:t>
            </a:r>
            <a:r>
              <a:rPr lang="en-US" sz="1400" b="1" dirty="0" err="1">
                <a:solidFill>
                  <a:srgbClr val="000000"/>
                </a:solidFill>
                <a:highlight>
                  <a:srgbClr val="FFFFFF"/>
                </a:highlight>
                <a:latin typeface="Courier New"/>
              </a:rPr>
              <a:t>json</a:t>
            </a:r>
            <a:r>
              <a:rPr lang="en-US" sz="1400" b="1" dirty="0">
                <a:solidFill>
                  <a:srgbClr val="000000"/>
                </a:solidFill>
                <a:highlight>
                  <a:srgbClr val="FFFFFF"/>
                </a:highlight>
                <a:latin typeface="Courier New"/>
              </a:rPr>
              <a:t>}}</a:t>
            </a:r>
          </a:p>
          <a:p>
            <a:r>
              <a:rPr lang="en-US" sz="1400" dirty="0">
                <a:solidFill>
                  <a:srgbClr val="0000FF"/>
                </a:solidFill>
                <a:highlight>
                  <a:srgbClr val="FFFFFF"/>
                </a:highlight>
                <a:latin typeface="Courier New"/>
              </a:rPr>
              <a:t>&lt;/div&gt;</a:t>
            </a:r>
            <a:endParaRPr lang="en-US" sz="1400" b="1" dirty="0">
              <a:solidFill>
                <a:srgbClr val="000000"/>
              </a:solidFill>
              <a:highlight>
                <a:srgbClr val="FFFFFF"/>
              </a:highlight>
              <a:latin typeface="Courier New"/>
            </a:endParaRPr>
          </a:p>
        </p:txBody>
      </p:sp>
      <p:sp>
        <p:nvSpPr>
          <p:cNvPr id="10" name="TextBox 6"/>
          <p:cNvSpPr txBox="1"/>
          <p:nvPr/>
        </p:nvSpPr>
        <p:spPr>
          <a:xfrm>
            <a:off x="2438400" y="3886200"/>
            <a:ext cx="6477000" cy="22098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dirty="0">
                <a:solidFill>
                  <a:srgbClr val="0000FF"/>
                </a:solidFill>
                <a:highlight>
                  <a:srgbClr val="FFFFFF"/>
                </a:highlight>
                <a:latin typeface="Courier New"/>
              </a:rPr>
              <a:t>&lt;div</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class</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"container"</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a:solidFill>
                  <a:srgbClr val="0000FF"/>
                </a:solidFill>
                <a:highlight>
                  <a:srgbClr val="FFFFFF"/>
                </a:highlight>
                <a:latin typeface="Courier New"/>
              </a:rPr>
              <a:t>&lt;h3&gt;</a:t>
            </a:r>
            <a:r>
              <a:rPr lang="en-US" sz="1400" b="1" dirty="0">
                <a:solidFill>
                  <a:srgbClr val="000000"/>
                </a:solidFill>
                <a:highlight>
                  <a:srgbClr val="FFFFFF"/>
                </a:highlight>
                <a:latin typeface="Courier New"/>
              </a:rPr>
              <a:t>View B</a:t>
            </a:r>
            <a:r>
              <a:rPr lang="en-US" sz="1400" dirty="0">
                <a:solidFill>
                  <a:srgbClr val="0000FF"/>
                </a:solidFill>
                <a:highlight>
                  <a:srgbClr val="FFFFFF"/>
                </a:highlight>
                <a:latin typeface="Courier New"/>
              </a:rPr>
              <a:t>&lt;/h3&gt;</a:t>
            </a:r>
            <a:endParaRPr lang="en-US" sz="1400" b="1" dirty="0">
              <a:solidFill>
                <a:srgbClr val="000000"/>
              </a:solidFill>
              <a:highlight>
                <a:srgbClr val="FFFFFF"/>
              </a:highlight>
              <a:latin typeface="Courier New"/>
            </a:endParaRPr>
          </a:p>
          <a:p>
            <a:r>
              <a:rPr lang="en-US" sz="1400" dirty="0">
                <a:solidFill>
                  <a:srgbClr val="0000FF"/>
                </a:solidFill>
                <a:highlight>
                  <a:srgbClr val="FFFFFF"/>
                </a:highlight>
                <a:latin typeface="Courier New"/>
              </a:rPr>
              <a:t>&lt;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a:solidFill>
                  <a:srgbClr val="0000FF"/>
                </a:solidFill>
                <a:highlight>
                  <a:srgbClr val="FFFFFF"/>
                </a:highlight>
                <a:latin typeface="Courier New"/>
              </a:rPr>
              <a:t>&lt;li</a:t>
            </a:r>
            <a:r>
              <a:rPr lang="en-US" sz="1400" dirty="0">
                <a:solidFill>
                  <a:srgbClr val="000000"/>
                </a:solidFill>
                <a:highlight>
                  <a:srgbClr val="FFFFFF"/>
                </a:highlight>
                <a:latin typeface="Courier New"/>
              </a:rPr>
              <a:t> data-ng-repeat=</a:t>
            </a:r>
            <a:r>
              <a:rPr lang="en-US" sz="1400" b="1" dirty="0">
                <a:solidFill>
                  <a:srgbClr val="8000FF"/>
                </a:solidFill>
                <a:highlight>
                  <a:srgbClr val="FFFFFF"/>
                </a:highlight>
                <a:latin typeface="Courier New"/>
              </a:rPr>
              <a:t>"person in persons | </a:t>
            </a:r>
            <a:r>
              <a:rPr lang="en-US" sz="1400" b="1" dirty="0" err="1">
                <a:solidFill>
                  <a:srgbClr val="8000FF"/>
                </a:solidFill>
                <a:highlight>
                  <a:srgbClr val="FFFFFF"/>
                </a:highlight>
                <a:latin typeface="Courier New"/>
              </a:rPr>
              <a:t>orderBy</a:t>
            </a:r>
            <a:r>
              <a:rPr lang="en-US" sz="1400" b="1" dirty="0">
                <a:solidFill>
                  <a:srgbClr val="8000FF"/>
                </a:solidFill>
                <a:highlight>
                  <a:srgbClr val="FFFFFF"/>
                </a:highlight>
                <a:latin typeface="Courier New"/>
              </a:rPr>
              <a:t>:'city'"</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b="1" dirty="0">
                <a:solidFill>
                  <a:srgbClr val="000000"/>
                </a:solidFill>
                <a:highlight>
                  <a:srgbClr val="FFFFFF"/>
                </a:highlight>
                <a:latin typeface="Courier New"/>
              </a:rPr>
              <a:t>	{{</a:t>
            </a:r>
            <a:r>
              <a:rPr lang="en-US" sz="1400" b="1" dirty="0" err="1">
                <a:solidFill>
                  <a:srgbClr val="000000"/>
                </a:solidFill>
                <a:highlight>
                  <a:srgbClr val="FFFFFF"/>
                </a:highlight>
                <a:latin typeface="Courier New"/>
              </a:rPr>
              <a:t>person.city</a:t>
            </a:r>
            <a:r>
              <a:rPr lang="en-US" sz="1400" b="1" dirty="0">
                <a:solidFill>
                  <a:srgbClr val="000000"/>
                </a:solidFill>
                <a:highlight>
                  <a:srgbClr val="FFFFFF"/>
                </a:highlight>
                <a:latin typeface="Courier New"/>
              </a:rPr>
              <a:t> | uppercase}} - {{person.name}}</a:t>
            </a:r>
          </a:p>
          <a:p>
            <a:r>
              <a:rPr lang="en-US" sz="1400" dirty="0">
                <a:solidFill>
                  <a:srgbClr val="0000FF"/>
                </a:solidFill>
                <a:highlight>
                  <a:srgbClr val="FFFFFF"/>
                </a:highlight>
                <a:latin typeface="Courier New"/>
              </a:rPr>
              <a:t>&lt;/li&gt;</a:t>
            </a:r>
            <a:endParaRPr lang="en-US" sz="1400" b="1" dirty="0">
              <a:solidFill>
                <a:srgbClr val="000000"/>
              </a:solidFill>
              <a:highlight>
                <a:srgbClr val="FFFFFF"/>
              </a:highlight>
              <a:latin typeface="Courier New"/>
            </a:endParaRPr>
          </a:p>
          <a:p>
            <a:r>
              <a:rPr lang="en-US" sz="1400" dirty="0">
                <a:solidFill>
                  <a:srgbClr val="0000FF"/>
                </a:solidFill>
                <a:highlight>
                  <a:srgbClr val="FFFFFF"/>
                </a:highlight>
                <a:latin typeface="Courier New"/>
              </a:rPr>
              <a:t>&lt;/</a:t>
            </a:r>
            <a:r>
              <a:rPr lang="en-US" sz="1400" dirty="0" err="1">
                <a:solidFill>
                  <a:srgbClr val="0000FF"/>
                </a:solidFill>
                <a:highlight>
                  <a:srgbClr val="FFFFFF"/>
                </a:highlight>
                <a:latin typeface="Courier New"/>
              </a:rPr>
              <a:t>ul</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b="1" dirty="0">
                <a:solidFill>
                  <a:srgbClr val="000000"/>
                </a:solidFill>
                <a:highlight>
                  <a:srgbClr val="FFFFFF"/>
                </a:highlight>
                <a:latin typeface="Courier New"/>
              </a:rPr>
              <a:t>{{persons | </a:t>
            </a:r>
            <a:r>
              <a:rPr lang="en-US" sz="1400" b="1" dirty="0" err="1">
                <a:solidFill>
                  <a:srgbClr val="000000"/>
                </a:solidFill>
                <a:highlight>
                  <a:srgbClr val="FFFFFF"/>
                </a:highlight>
                <a:latin typeface="Courier New"/>
              </a:rPr>
              <a:t>json</a:t>
            </a:r>
            <a:r>
              <a:rPr lang="en-US" sz="1400" b="1" dirty="0">
                <a:solidFill>
                  <a:srgbClr val="000000"/>
                </a:solidFill>
                <a:highlight>
                  <a:srgbClr val="FFFFFF"/>
                </a:highlight>
                <a:latin typeface="Courier New"/>
              </a:rPr>
              <a:t>}}</a:t>
            </a:r>
          </a:p>
          <a:p>
            <a:r>
              <a:rPr lang="en-US" sz="1400" dirty="0">
                <a:solidFill>
                  <a:srgbClr val="0000FF"/>
                </a:solidFill>
                <a:highlight>
                  <a:srgbClr val="FFFFFF"/>
                </a:highlight>
                <a:latin typeface="Courier New"/>
              </a:rPr>
              <a:t>&lt;/div&gt;</a:t>
            </a:r>
            <a:endParaRPr lang="en-US" sz="1400" b="1" dirty="0">
              <a:solidFill>
                <a:srgbClr val="000000"/>
              </a:solidFill>
              <a:highlight>
                <a:srgbClr val="FFFFFF"/>
              </a:highlight>
              <a:latin typeface="Courier New"/>
            </a:endParaRPr>
          </a:p>
        </p:txBody>
      </p:sp>
    </p:spTree>
    <p:extLst>
      <p:ext uri="{BB962C8B-B14F-4D97-AF65-F5344CB8AC3E}">
        <p14:creationId xmlns:p14="http://schemas.microsoft.com/office/powerpoint/2010/main" val="2807601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Pass parameters in route URLs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38</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t>$</a:t>
            </a:r>
            <a:r>
              <a:rPr lang="it-IT" dirty="0" err="1" smtClean="0"/>
              <a:t>routeParams</a:t>
            </a:r>
            <a:endParaRPr lang="it-IT" dirty="0" smtClean="0"/>
          </a:p>
          <a:p>
            <a:pPr lvl="1"/>
            <a:r>
              <a:rPr lang="en-US" dirty="0"/>
              <a:t>The $</a:t>
            </a:r>
            <a:r>
              <a:rPr lang="en-US" dirty="0" err="1"/>
              <a:t>routeParams</a:t>
            </a:r>
            <a:r>
              <a:rPr lang="en-US" dirty="0"/>
              <a:t> service allows you to retrieve the current set of route parameters</a:t>
            </a:r>
            <a:r>
              <a:rPr lang="en-US" dirty="0" smtClean="0"/>
              <a:t>.</a:t>
            </a:r>
            <a:endParaRPr lang="it-IT" dirty="0" smtClean="0"/>
          </a:p>
          <a:p>
            <a:r>
              <a:rPr lang="it-IT" dirty="0" smtClean="0"/>
              <a:t>/</a:t>
            </a:r>
            <a:r>
              <a:rPr lang="it-IT" dirty="0" err="1" smtClean="0"/>
              <a:t>person</a:t>
            </a:r>
            <a:r>
              <a:rPr lang="it-IT" dirty="0" smtClean="0"/>
              <a:t>/:</a:t>
            </a:r>
            <a:r>
              <a:rPr lang="it-IT" dirty="0" err="1" smtClean="0"/>
              <a:t>personId</a:t>
            </a:r>
            <a:r>
              <a:rPr lang="it-IT" dirty="0" smtClean="0"/>
              <a:t>  </a:t>
            </a:r>
            <a:r>
              <a:rPr lang="it-IT" i="1" dirty="0" smtClean="0"/>
              <a:t>(</a:t>
            </a:r>
            <a:r>
              <a:rPr lang="it-IT" i="1" dirty="0" err="1" smtClean="0"/>
              <a:t>href</a:t>
            </a:r>
            <a:r>
              <a:rPr lang="it-IT" i="1" dirty="0" smtClean="0"/>
              <a:t> = #/)</a:t>
            </a:r>
          </a:p>
          <a:p>
            <a:pPr lvl="1"/>
            <a:r>
              <a:rPr lang="it-IT" dirty="0" err="1" smtClean="0"/>
              <a:t>Then</a:t>
            </a:r>
            <a:r>
              <a:rPr lang="it-IT" dirty="0" smtClean="0"/>
              <a:t> in the controller $</a:t>
            </a:r>
            <a:r>
              <a:rPr lang="it-IT" dirty="0" err="1" smtClean="0"/>
              <a:t>routeParams.personId</a:t>
            </a:r>
            <a:r>
              <a:rPr lang="it-IT" dirty="0" smtClean="0"/>
              <a:t> </a:t>
            </a:r>
            <a:r>
              <a:rPr lang="it-IT" dirty="0" err="1" smtClean="0"/>
              <a:t>has</a:t>
            </a:r>
            <a:r>
              <a:rPr lang="it-IT" dirty="0" smtClean="0"/>
              <a:t> the </a:t>
            </a:r>
            <a:r>
              <a:rPr lang="it-IT" dirty="0" err="1" smtClean="0"/>
              <a:t>route</a:t>
            </a:r>
            <a:r>
              <a:rPr lang="it-IT" dirty="0" smtClean="0"/>
              <a:t> </a:t>
            </a:r>
            <a:r>
              <a:rPr lang="it-IT" dirty="0" err="1" smtClean="0"/>
              <a:t>value</a:t>
            </a:r>
            <a:endParaRPr lang="it-IT" dirty="0" smtClean="0"/>
          </a:p>
        </p:txBody>
      </p:sp>
      <p:sp>
        <p:nvSpPr>
          <p:cNvPr id="9" name="TextBox 6"/>
          <p:cNvSpPr txBox="1"/>
          <p:nvPr/>
        </p:nvSpPr>
        <p:spPr>
          <a:xfrm>
            <a:off x="838200" y="3962400"/>
            <a:ext cx="8077200" cy="2133600"/>
          </a:xfrm>
          <a:prstGeom prst="rect">
            <a:avLst/>
          </a:prstGeom>
          <a:solidFill>
            <a:srgbClr val="FFFFE5"/>
          </a:solidFill>
          <a:ln w="0">
            <a:solidFill>
              <a:srgbClr val="000000"/>
            </a:solidFill>
            <a:prstDash val="solid"/>
          </a:ln>
        </p:spPr>
        <p:txBody>
          <a:bodyPr vert="horz" lIns="182880" tIns="182880" rIns="90000" bIns="182880" anchor="ctr" anchorCtr="0" compatLnSpc="1"/>
          <a:lstStyle/>
          <a:p>
            <a:pPr>
              <a:tabLst>
                <a:tab pos="231775" algn="l"/>
                <a:tab pos="515938" algn="l"/>
                <a:tab pos="798513" algn="l"/>
              </a:tabLst>
            </a:pPr>
            <a:r>
              <a:rPr lang="en-US" sz="1400" dirty="0">
                <a:solidFill>
                  <a:srgbClr val="00B050"/>
                </a:solidFill>
                <a:highlight>
                  <a:srgbClr val="FFFFFF"/>
                </a:highlight>
                <a:latin typeface="Courier New"/>
              </a:rPr>
              <a:t>// Given:</a:t>
            </a:r>
          </a:p>
          <a:p>
            <a:pPr>
              <a:tabLst>
                <a:tab pos="231775" algn="l"/>
                <a:tab pos="515938" algn="l"/>
                <a:tab pos="798513" algn="l"/>
              </a:tabLst>
            </a:pPr>
            <a:r>
              <a:rPr lang="en-US" sz="1400" dirty="0">
                <a:solidFill>
                  <a:srgbClr val="00B050"/>
                </a:solidFill>
                <a:highlight>
                  <a:srgbClr val="FFFFFF"/>
                </a:highlight>
                <a:latin typeface="Courier New"/>
              </a:rPr>
              <a:t>// URL: http://server.com/index.html#/Chapter/1/Section/2?search=moby</a:t>
            </a:r>
          </a:p>
          <a:p>
            <a:pPr>
              <a:tabLst>
                <a:tab pos="231775" algn="l"/>
                <a:tab pos="515938" algn="l"/>
                <a:tab pos="798513" algn="l"/>
              </a:tabLst>
            </a:pPr>
            <a:r>
              <a:rPr lang="en-US" sz="1400" dirty="0">
                <a:solidFill>
                  <a:srgbClr val="00B050"/>
                </a:solidFill>
                <a:highlight>
                  <a:srgbClr val="FFFFFF"/>
                </a:highlight>
                <a:latin typeface="Courier New"/>
              </a:rPr>
              <a:t>// Route: /Chapter/:</a:t>
            </a:r>
            <a:r>
              <a:rPr lang="en-US" sz="1400" dirty="0" err="1">
                <a:solidFill>
                  <a:srgbClr val="00B050"/>
                </a:solidFill>
                <a:highlight>
                  <a:srgbClr val="FFFFFF"/>
                </a:highlight>
                <a:latin typeface="Courier New"/>
              </a:rPr>
              <a:t>chapterId</a:t>
            </a:r>
            <a:r>
              <a:rPr lang="en-US" sz="1400" dirty="0">
                <a:solidFill>
                  <a:srgbClr val="00B050"/>
                </a:solidFill>
                <a:highlight>
                  <a:srgbClr val="FFFFFF"/>
                </a:highlight>
                <a:latin typeface="Courier New"/>
              </a:rPr>
              <a:t>/Section/:</a:t>
            </a:r>
            <a:r>
              <a:rPr lang="en-US" sz="1400" dirty="0" err="1">
                <a:solidFill>
                  <a:srgbClr val="00B050"/>
                </a:solidFill>
                <a:highlight>
                  <a:srgbClr val="FFFFFF"/>
                </a:highlight>
                <a:latin typeface="Courier New"/>
              </a:rPr>
              <a:t>sectionId</a:t>
            </a:r>
            <a:endParaRPr lang="en-US" sz="1400" dirty="0">
              <a:solidFill>
                <a:srgbClr val="00B050"/>
              </a:solidFill>
              <a:highlight>
                <a:srgbClr val="FFFFFF"/>
              </a:highlight>
              <a:latin typeface="Courier New"/>
            </a:endParaRPr>
          </a:p>
          <a:p>
            <a:pPr>
              <a:tabLst>
                <a:tab pos="231775" algn="l"/>
                <a:tab pos="515938" algn="l"/>
                <a:tab pos="798513" algn="l"/>
              </a:tabLst>
            </a:pPr>
            <a:r>
              <a:rPr lang="en-US" sz="1400" dirty="0">
                <a:solidFill>
                  <a:srgbClr val="00B050"/>
                </a:solidFill>
                <a:highlight>
                  <a:srgbClr val="FFFFFF"/>
                </a:highlight>
                <a:latin typeface="Courier New"/>
              </a:rPr>
              <a:t>//</a:t>
            </a:r>
          </a:p>
          <a:p>
            <a:pPr>
              <a:tabLst>
                <a:tab pos="231775" algn="l"/>
                <a:tab pos="515938" algn="l"/>
                <a:tab pos="798513" algn="l"/>
              </a:tabLst>
            </a:pPr>
            <a:r>
              <a:rPr lang="en-US" sz="1400" dirty="0">
                <a:solidFill>
                  <a:srgbClr val="00B050"/>
                </a:solidFill>
                <a:highlight>
                  <a:srgbClr val="FFFFFF"/>
                </a:highlight>
                <a:latin typeface="Courier New"/>
              </a:rPr>
              <a:t>// Then</a:t>
            </a:r>
          </a:p>
          <a:p>
            <a:pPr>
              <a:tabLst>
                <a:tab pos="231775" algn="l"/>
                <a:tab pos="515938" algn="l"/>
                <a:tab pos="798513" algn="l"/>
              </a:tabLst>
            </a:pPr>
            <a:r>
              <a:rPr lang="en-US" sz="1400" dirty="0">
                <a:highlight>
                  <a:srgbClr val="FFFFFF"/>
                </a:highlight>
                <a:latin typeface="Courier New"/>
              </a:rPr>
              <a:t>$</a:t>
            </a:r>
            <a:r>
              <a:rPr lang="en-US" sz="1400" dirty="0" err="1">
                <a:highlight>
                  <a:srgbClr val="FFFFFF"/>
                </a:highlight>
                <a:latin typeface="Courier New"/>
              </a:rPr>
              <a:t>routeParams</a:t>
            </a:r>
            <a:r>
              <a:rPr lang="en-US" sz="1400" dirty="0">
                <a:highlight>
                  <a:srgbClr val="FFFFFF"/>
                </a:highlight>
                <a:latin typeface="Courier New"/>
              </a:rPr>
              <a:t> ==&gt; {chapterId:1, sectionId:2, search:'</a:t>
            </a:r>
            <a:r>
              <a:rPr lang="en-US" sz="1400" dirty="0" err="1">
                <a:highlight>
                  <a:srgbClr val="FFFFFF"/>
                </a:highlight>
                <a:latin typeface="Courier New"/>
              </a:rPr>
              <a:t>moby</a:t>
            </a:r>
            <a:r>
              <a:rPr lang="en-US" sz="1400" dirty="0" smtClean="0">
                <a:highlight>
                  <a:srgbClr val="FFFFFF"/>
                </a:highlight>
                <a:latin typeface="Courier New"/>
              </a:rPr>
              <a:t>'}</a:t>
            </a:r>
            <a:endParaRPr lang="en-US" sz="1400" dirty="0">
              <a:effectLst/>
            </a:endParaRPr>
          </a:p>
        </p:txBody>
      </p:sp>
    </p:spTree>
    <p:extLst>
      <p:ext uri="{BB962C8B-B14F-4D97-AF65-F5344CB8AC3E}">
        <p14:creationId xmlns:p14="http://schemas.microsoft.com/office/powerpoint/2010/main" val="2058102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Each view its controller</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39</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t>$</a:t>
            </a:r>
            <a:r>
              <a:rPr lang="it-IT" dirty="0" err="1" smtClean="0"/>
              <a:t>scope.message</a:t>
            </a:r>
            <a:r>
              <a:rPr lang="it-IT" dirty="0" smtClean="0"/>
              <a:t> = …</a:t>
            </a:r>
          </a:p>
          <a:p>
            <a:r>
              <a:rPr lang="it-IT" dirty="0" smtClean="0"/>
              <a:t>{{ </a:t>
            </a:r>
            <a:r>
              <a:rPr lang="it-IT" dirty="0" err="1" smtClean="0"/>
              <a:t>message</a:t>
            </a:r>
            <a:r>
              <a:rPr lang="it-IT" dirty="0" smtClean="0"/>
              <a:t> }}</a:t>
            </a:r>
          </a:p>
        </p:txBody>
      </p:sp>
      <p:pic>
        <p:nvPicPr>
          <p:cNvPr id="1026" name="Picture 2" descr="angularjs-routing-view-contro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124200"/>
            <a:ext cx="7883416" cy="239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686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spc="-140" dirty="0" smtClean="0"/>
              <a:t>Full AJAX</a:t>
            </a:r>
            <a:endParaRPr lang="en-GB" spc="-140" dirty="0"/>
          </a:p>
        </p:txBody>
      </p:sp>
      <p:sp>
        <p:nvSpPr>
          <p:cNvPr id="5" name="Footer Placeholder 1"/>
          <p:cNvSpPr>
            <a:spLocks noGrp="1"/>
          </p:cNvSpPr>
          <p:nvPr>
            <p:ph type="ftr" sz="quarter" idx="10"/>
          </p:nvPr>
        </p:nvSpPr>
        <p:spPr/>
        <p:txBody>
          <a:bodyPr/>
          <a:lstStyle/>
          <a:p>
            <a:pPr lvl="0"/>
            <a:r>
              <a:rPr lang="en-GB" dirty="0" smtClean="0"/>
              <a:t>Single Page Applications</a:t>
            </a:r>
            <a:endParaRPr lang="en-GB" dirty="0"/>
          </a:p>
        </p:txBody>
      </p:sp>
      <p:sp>
        <p:nvSpPr>
          <p:cNvPr id="4" name="Slide Number Placeholder 3"/>
          <p:cNvSpPr>
            <a:spLocks noGrp="1"/>
          </p:cNvSpPr>
          <p:nvPr>
            <p:ph type="sldNum" sz="quarter" idx="11"/>
          </p:nvPr>
        </p:nvSpPr>
        <p:spPr/>
        <p:txBody>
          <a:bodyPr/>
          <a:lstStyle/>
          <a:p>
            <a:fld id="{C90DBBC1-CB39-4651-9A9C-D45E9AD9759C}" type="slidenum">
              <a:rPr lang="it-IT" smtClean="0"/>
              <a:pPr/>
              <a:t>4</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pPr marL="233093" indent="-277813"/>
            <a:r>
              <a:rPr lang="en-US" dirty="0" smtClean="0">
                <a:solidFill>
                  <a:schemeClr val="tx1"/>
                </a:solidFill>
              </a:rPr>
              <a:t>Client-side</a:t>
            </a:r>
            <a:endParaRPr lang="en-US" dirty="0">
              <a:solidFill>
                <a:schemeClr val="tx1"/>
              </a:solidFill>
            </a:endParaRPr>
          </a:p>
          <a:p>
            <a:pPr marL="633413" lvl="1" indent="-277813"/>
            <a:r>
              <a:rPr lang="en-US" dirty="0" smtClean="0">
                <a:solidFill>
                  <a:schemeClr val="tx1"/>
                </a:solidFill>
              </a:rPr>
              <a:t>Browser </a:t>
            </a:r>
            <a:r>
              <a:rPr lang="en-US" dirty="0">
                <a:solidFill>
                  <a:schemeClr val="tx1"/>
                </a:solidFill>
              </a:rPr>
              <a:t>JS gets </a:t>
            </a:r>
            <a:r>
              <a:rPr lang="en-US" dirty="0" smtClean="0">
                <a:solidFill>
                  <a:schemeClr val="tx1"/>
                </a:solidFill>
              </a:rPr>
              <a:t>complex</a:t>
            </a:r>
            <a:endParaRPr lang="en-US" dirty="0">
              <a:solidFill>
                <a:schemeClr val="tx1"/>
              </a:solidFill>
            </a:endParaRPr>
          </a:p>
          <a:p>
            <a:pPr marL="633413" lvl="1" indent="-277813"/>
            <a:r>
              <a:rPr lang="en-US" dirty="0" smtClean="0">
                <a:solidFill>
                  <a:schemeClr val="tx1"/>
                </a:solidFill>
              </a:rPr>
              <a:t>It </a:t>
            </a:r>
            <a:r>
              <a:rPr lang="en-US" dirty="0">
                <a:solidFill>
                  <a:schemeClr val="tx1"/>
                </a:solidFill>
              </a:rPr>
              <a:t>handles part of the </a:t>
            </a:r>
            <a:br>
              <a:rPr lang="en-US" dirty="0">
                <a:solidFill>
                  <a:schemeClr val="tx1"/>
                </a:solidFill>
              </a:rPr>
            </a:br>
            <a:r>
              <a:rPr lang="en-US" dirty="0">
                <a:solidFill>
                  <a:schemeClr val="tx1"/>
                </a:solidFill>
              </a:rPr>
              <a:t>business model </a:t>
            </a:r>
            <a:r>
              <a:rPr lang="en-US" dirty="0" smtClean="0">
                <a:solidFill>
                  <a:schemeClr val="tx1"/>
                </a:solidFill>
              </a:rPr>
              <a:t/>
            </a:r>
            <a:br>
              <a:rPr lang="en-US" dirty="0" smtClean="0">
                <a:solidFill>
                  <a:schemeClr val="tx1"/>
                </a:solidFill>
              </a:rPr>
            </a:br>
            <a:r>
              <a:rPr lang="en-US" dirty="0" smtClean="0">
                <a:solidFill>
                  <a:schemeClr val="tx1"/>
                </a:solidFill>
              </a:rPr>
              <a:t>(</a:t>
            </a:r>
            <a:r>
              <a:rPr lang="en-US" dirty="0">
                <a:solidFill>
                  <a:schemeClr val="tx1"/>
                </a:solidFill>
              </a:rPr>
              <a:t>flow control)</a:t>
            </a:r>
          </a:p>
          <a:p>
            <a:pPr marL="633413" lvl="1" indent="-277813"/>
            <a:r>
              <a:rPr lang="en-US" dirty="0" smtClean="0">
                <a:solidFill>
                  <a:schemeClr val="tx1"/>
                </a:solidFill>
              </a:rPr>
              <a:t>It </a:t>
            </a:r>
            <a:r>
              <a:rPr lang="en-US" dirty="0">
                <a:solidFill>
                  <a:schemeClr val="tx1"/>
                </a:solidFill>
              </a:rPr>
              <a:t>tends to </a:t>
            </a:r>
            <a:r>
              <a:rPr lang="en-US" dirty="0" smtClean="0">
                <a:solidFill>
                  <a:schemeClr val="tx1"/>
                </a:solidFill>
              </a:rPr>
              <a:t>communicate</a:t>
            </a:r>
            <a:br>
              <a:rPr lang="en-US" dirty="0" smtClean="0">
                <a:solidFill>
                  <a:schemeClr val="tx1"/>
                </a:solidFill>
              </a:rPr>
            </a:br>
            <a:r>
              <a:rPr lang="en-US" dirty="0" smtClean="0">
                <a:solidFill>
                  <a:schemeClr val="tx1"/>
                </a:solidFill>
              </a:rPr>
              <a:t>to </a:t>
            </a:r>
            <a:r>
              <a:rPr lang="en-US" dirty="0">
                <a:solidFill>
                  <a:schemeClr val="tx1"/>
                </a:solidFill>
              </a:rPr>
              <a:t>its </a:t>
            </a:r>
            <a:r>
              <a:rPr lang="en-US" dirty="0" err="1">
                <a:solidFill>
                  <a:schemeClr val="tx1"/>
                </a:solidFill>
              </a:rPr>
              <a:t>b.m</a:t>
            </a:r>
            <a:r>
              <a:rPr lang="en-US" dirty="0">
                <a:solidFill>
                  <a:schemeClr val="tx1"/>
                </a:solidFill>
              </a:rPr>
              <a:t>. rather than</a:t>
            </a:r>
            <a:br>
              <a:rPr lang="en-US" dirty="0">
                <a:solidFill>
                  <a:schemeClr val="tx1"/>
                </a:solidFill>
              </a:rPr>
            </a:br>
            <a:r>
              <a:rPr lang="en-US" dirty="0">
                <a:solidFill>
                  <a:schemeClr val="tx1"/>
                </a:solidFill>
              </a:rPr>
              <a:t>directly to the server</a:t>
            </a:r>
          </a:p>
          <a:p>
            <a:pPr marL="233093" indent="-277813"/>
            <a:r>
              <a:rPr lang="en-US" dirty="0">
                <a:solidFill>
                  <a:schemeClr val="tx1"/>
                </a:solidFill>
              </a:rPr>
              <a:t> Server-side</a:t>
            </a:r>
          </a:p>
          <a:p>
            <a:pPr marL="633413" lvl="1" indent="-277813"/>
            <a:r>
              <a:rPr lang="en-US" dirty="0" smtClean="0">
                <a:solidFill>
                  <a:schemeClr val="tx1"/>
                </a:solidFill>
              </a:rPr>
              <a:t>Its </a:t>
            </a:r>
            <a:r>
              <a:rPr lang="en-US" dirty="0">
                <a:solidFill>
                  <a:schemeClr val="tx1"/>
                </a:solidFill>
              </a:rPr>
              <a:t>business model </a:t>
            </a:r>
            <a:r>
              <a:rPr lang="en-US" dirty="0" smtClean="0">
                <a:solidFill>
                  <a:schemeClr val="tx1"/>
                </a:solidFill>
              </a:rPr>
              <a:t>provides</a:t>
            </a:r>
            <a:br>
              <a:rPr lang="en-US" dirty="0" smtClean="0">
                <a:solidFill>
                  <a:schemeClr val="tx1"/>
                </a:solidFill>
              </a:rPr>
            </a:br>
            <a:r>
              <a:rPr lang="en-US" dirty="0" smtClean="0">
                <a:solidFill>
                  <a:schemeClr val="tx1"/>
                </a:solidFill>
              </a:rPr>
              <a:t>a coarser-grained </a:t>
            </a:r>
            <a:r>
              <a:rPr lang="en-US" dirty="0">
                <a:solidFill>
                  <a:schemeClr val="tx1"/>
                </a:solidFill>
              </a:rPr>
              <a:t>facade to handle main use cases</a:t>
            </a:r>
          </a:p>
          <a:p>
            <a:pPr marL="633413" lvl="1" indent="-277813"/>
            <a:r>
              <a:rPr lang="en-US" dirty="0" smtClean="0">
                <a:solidFill>
                  <a:schemeClr val="tx1"/>
                </a:solidFill>
              </a:rPr>
              <a:t>Manages </a:t>
            </a:r>
            <a:r>
              <a:rPr lang="en-US" dirty="0">
                <a:solidFill>
                  <a:schemeClr val="tx1"/>
                </a:solidFill>
              </a:rPr>
              <a:t>data persistence</a:t>
            </a:r>
          </a:p>
        </p:txBody>
      </p:sp>
      <p:pic>
        <p:nvPicPr>
          <p:cNvPr id="10" name="Picture 7"/>
          <p:cNvPicPr>
            <a:picLocks noChangeAspect="1"/>
          </p:cNvPicPr>
          <p:nvPr/>
        </p:nvPicPr>
        <p:blipFill>
          <a:blip r:embed="rId3">
            <a:lum/>
            <a:alphaModFix/>
          </a:blip>
          <a:srcRect/>
          <a:stretch>
            <a:fillRect/>
          </a:stretch>
        </p:blipFill>
        <p:spPr>
          <a:xfrm>
            <a:off x="4955040" y="1298160"/>
            <a:ext cx="3960000" cy="3801960"/>
          </a:xfrm>
          <a:prstGeom prst="rect">
            <a:avLst/>
          </a:prstGeom>
          <a:noFill/>
          <a:ln>
            <a:noFill/>
          </a:ln>
        </p:spPr>
      </p:pic>
    </p:spTree>
    <p:extLst>
      <p:ext uri="{BB962C8B-B14F-4D97-AF65-F5344CB8AC3E}">
        <p14:creationId xmlns:p14="http://schemas.microsoft.com/office/powerpoint/2010/main" val="393303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Providers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40</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a:solidFill>
                  <a:schemeClr val="tx1"/>
                </a:solidFill>
              </a:rPr>
              <a:t>Providers are objects that provide (create) instances of services and expose configuration APIs that can be used to control the creation and runtime behavior of a service. </a:t>
            </a:r>
            <a:endParaRPr lang="en-US" dirty="0" smtClean="0">
              <a:solidFill>
                <a:schemeClr val="tx1"/>
              </a:solidFill>
            </a:endParaRPr>
          </a:p>
          <a:p>
            <a:r>
              <a:rPr lang="en-US" dirty="0" smtClean="0">
                <a:solidFill>
                  <a:schemeClr val="tx1"/>
                </a:solidFill>
              </a:rPr>
              <a:t>In </a:t>
            </a:r>
            <a:r>
              <a:rPr lang="en-US" dirty="0">
                <a:solidFill>
                  <a:schemeClr val="tx1"/>
                </a:solidFill>
              </a:rPr>
              <a:t>case of the $route service, the $</a:t>
            </a:r>
            <a:r>
              <a:rPr lang="en-US" dirty="0" err="1">
                <a:solidFill>
                  <a:schemeClr val="tx1"/>
                </a:solidFill>
              </a:rPr>
              <a:t>routeProvider</a:t>
            </a:r>
            <a:r>
              <a:rPr lang="en-US" dirty="0">
                <a:solidFill>
                  <a:schemeClr val="tx1"/>
                </a:solidFill>
              </a:rPr>
              <a:t> exposes APIs that allow you to define routes for your application.</a:t>
            </a:r>
          </a:p>
          <a:p>
            <a:r>
              <a:rPr lang="en-US" dirty="0">
                <a:solidFill>
                  <a:schemeClr val="tx1"/>
                </a:solidFill>
              </a:rPr>
              <a:t>Note: Providers can only be injected into </a:t>
            </a:r>
            <a:r>
              <a:rPr lang="en-US" dirty="0" err="1">
                <a:solidFill>
                  <a:schemeClr val="tx1"/>
                </a:solidFill>
              </a:rPr>
              <a:t>config</a:t>
            </a:r>
            <a:r>
              <a:rPr lang="en-US" dirty="0">
                <a:solidFill>
                  <a:schemeClr val="tx1"/>
                </a:solidFill>
              </a:rPr>
              <a:t> functions. </a:t>
            </a:r>
            <a:endParaRPr lang="it-IT" dirty="0" smtClean="0">
              <a:solidFill>
                <a:schemeClr val="tx1"/>
              </a:solidFill>
            </a:endParaRPr>
          </a:p>
          <a:p>
            <a:pPr lvl="1"/>
            <a:endParaRPr lang="en-GB" dirty="0">
              <a:solidFill>
                <a:schemeClr val="tx1"/>
              </a:solidFill>
            </a:endParaRPr>
          </a:p>
        </p:txBody>
      </p:sp>
      <p:sp>
        <p:nvSpPr>
          <p:cNvPr id="7" name="Rettangolo 6"/>
          <p:cNvSpPr/>
          <p:nvPr/>
        </p:nvSpPr>
        <p:spPr>
          <a:xfrm>
            <a:off x="152400" y="152400"/>
            <a:ext cx="8847600" cy="655320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524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Challenge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41</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Modify</a:t>
            </a:r>
            <a:r>
              <a:rPr lang="it-IT" dirty="0" smtClean="0">
                <a:solidFill>
                  <a:schemeClr val="tx1"/>
                </a:solidFill>
              </a:rPr>
              <a:t> the </a:t>
            </a:r>
            <a:r>
              <a:rPr lang="it-IT" dirty="0" err="1" smtClean="0">
                <a:solidFill>
                  <a:schemeClr val="tx1"/>
                </a:solidFill>
              </a:rPr>
              <a:t>application</a:t>
            </a:r>
            <a:r>
              <a:rPr lang="it-IT" dirty="0" smtClean="0">
                <a:solidFill>
                  <a:schemeClr val="tx1"/>
                </a:solidFill>
              </a:rPr>
              <a:t> </a:t>
            </a:r>
            <a:r>
              <a:rPr lang="it-IT" dirty="0" err="1" smtClean="0">
                <a:solidFill>
                  <a:schemeClr val="tx1"/>
                </a:solidFill>
              </a:rPr>
              <a:t>such</a:t>
            </a:r>
            <a:r>
              <a:rPr lang="it-IT" dirty="0" smtClean="0">
                <a:solidFill>
                  <a:schemeClr val="tx1"/>
                </a:solidFill>
              </a:rPr>
              <a:t> </a:t>
            </a:r>
            <a:r>
              <a:rPr lang="it-IT" dirty="0" err="1" smtClean="0">
                <a:solidFill>
                  <a:schemeClr val="tx1"/>
                </a:solidFill>
              </a:rPr>
              <a:t>that</a:t>
            </a:r>
            <a:endParaRPr lang="it-IT" dirty="0" smtClean="0">
              <a:solidFill>
                <a:schemeClr val="tx1"/>
              </a:solidFill>
            </a:endParaRPr>
          </a:p>
          <a:p>
            <a:pPr lvl="1"/>
            <a:r>
              <a:rPr lang="it-IT" dirty="0" err="1" smtClean="0">
                <a:solidFill>
                  <a:schemeClr val="tx1"/>
                </a:solidFill>
              </a:rPr>
              <a:t>One</a:t>
            </a:r>
            <a:r>
              <a:rPr lang="it-IT" dirty="0" smtClean="0">
                <a:solidFill>
                  <a:schemeClr val="tx1"/>
                </a:solidFill>
              </a:rPr>
              <a:t> </a:t>
            </a:r>
            <a:r>
              <a:rPr lang="it-IT" dirty="0" err="1" smtClean="0">
                <a:solidFill>
                  <a:schemeClr val="tx1"/>
                </a:solidFill>
              </a:rPr>
              <a:t>view</a:t>
            </a:r>
            <a:r>
              <a:rPr lang="it-IT" dirty="0" smtClean="0">
                <a:solidFill>
                  <a:schemeClr val="tx1"/>
                </a:solidFill>
              </a:rPr>
              <a:t> </a:t>
            </a:r>
            <a:r>
              <a:rPr lang="it-IT" dirty="0" err="1" smtClean="0">
                <a:solidFill>
                  <a:schemeClr val="tx1"/>
                </a:solidFill>
              </a:rPr>
              <a:t>filters</a:t>
            </a:r>
            <a:r>
              <a:rPr lang="it-IT" dirty="0" smtClean="0">
                <a:solidFill>
                  <a:schemeClr val="tx1"/>
                </a:solidFill>
              </a:rPr>
              <a:t> </a:t>
            </a:r>
            <a:r>
              <a:rPr lang="it-IT" dirty="0" err="1" smtClean="0">
                <a:solidFill>
                  <a:schemeClr val="tx1"/>
                </a:solidFill>
              </a:rPr>
              <a:t>persons</a:t>
            </a:r>
            <a:r>
              <a:rPr lang="it-IT" dirty="0" smtClean="0">
                <a:solidFill>
                  <a:schemeClr val="tx1"/>
                </a:solidFill>
              </a:rPr>
              <a:t> by </a:t>
            </a:r>
            <a:r>
              <a:rPr lang="it-IT" dirty="0" err="1" smtClean="0">
                <a:solidFill>
                  <a:schemeClr val="tx1"/>
                </a:solidFill>
              </a:rPr>
              <a:t>name</a:t>
            </a:r>
            <a:endParaRPr lang="it-IT" dirty="0" smtClean="0">
              <a:solidFill>
                <a:schemeClr val="tx1"/>
              </a:solidFill>
            </a:endParaRPr>
          </a:p>
          <a:p>
            <a:pPr lvl="1"/>
            <a:r>
              <a:rPr lang="it-IT" dirty="0" smtClean="0">
                <a:solidFill>
                  <a:schemeClr val="tx1"/>
                </a:solidFill>
              </a:rPr>
              <a:t>The </a:t>
            </a:r>
            <a:r>
              <a:rPr lang="it-IT" dirty="0" err="1" smtClean="0">
                <a:solidFill>
                  <a:schemeClr val="tx1"/>
                </a:solidFill>
              </a:rPr>
              <a:t>other</a:t>
            </a:r>
            <a:r>
              <a:rPr lang="it-IT" dirty="0" smtClean="0">
                <a:solidFill>
                  <a:schemeClr val="tx1"/>
                </a:solidFill>
              </a:rPr>
              <a:t> </a:t>
            </a:r>
            <a:r>
              <a:rPr lang="it-IT" dirty="0" err="1" smtClean="0">
                <a:solidFill>
                  <a:schemeClr val="tx1"/>
                </a:solidFill>
              </a:rPr>
              <a:t>view</a:t>
            </a:r>
            <a:r>
              <a:rPr lang="it-IT" dirty="0" smtClean="0">
                <a:solidFill>
                  <a:schemeClr val="tx1"/>
                </a:solidFill>
              </a:rPr>
              <a:t> </a:t>
            </a:r>
            <a:r>
              <a:rPr lang="it-IT" dirty="0" err="1" smtClean="0">
                <a:solidFill>
                  <a:schemeClr val="tx1"/>
                </a:solidFill>
              </a:rPr>
              <a:t>filters</a:t>
            </a:r>
            <a:r>
              <a:rPr lang="it-IT" dirty="0" smtClean="0">
                <a:solidFill>
                  <a:schemeClr val="tx1"/>
                </a:solidFill>
              </a:rPr>
              <a:t> </a:t>
            </a:r>
            <a:r>
              <a:rPr lang="it-IT" dirty="0" err="1" smtClean="0">
                <a:solidFill>
                  <a:schemeClr val="tx1"/>
                </a:solidFill>
              </a:rPr>
              <a:t>persons</a:t>
            </a:r>
            <a:r>
              <a:rPr lang="it-IT" dirty="0" smtClean="0">
                <a:solidFill>
                  <a:schemeClr val="tx1"/>
                </a:solidFill>
              </a:rPr>
              <a:t> by city</a:t>
            </a:r>
            <a:endParaRPr lang="en-US" dirty="0" smtClean="0">
              <a:solidFill>
                <a:schemeClr val="tx1"/>
              </a:solidFill>
            </a:endParaRPr>
          </a:p>
          <a:p>
            <a:endParaRPr lang="it-IT" dirty="0" smtClean="0">
              <a:solidFill>
                <a:schemeClr val="tx1"/>
              </a:solidFill>
            </a:endParaRPr>
          </a:p>
          <a:p>
            <a:pPr lvl="1"/>
            <a:endParaRPr lang="en-GB" dirty="0">
              <a:solidFill>
                <a:schemeClr val="tx1"/>
              </a:solidFill>
            </a:endParaRPr>
          </a:p>
        </p:txBody>
      </p:sp>
      <p:sp>
        <p:nvSpPr>
          <p:cNvPr id="9" name="Rettangolo 8"/>
          <p:cNvSpPr/>
          <p:nvPr/>
        </p:nvSpPr>
        <p:spPr>
          <a:xfrm>
            <a:off x="152400" y="152400"/>
            <a:ext cx="8847600" cy="655320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504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Modify the model</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42</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solidFill>
                  <a:schemeClr val="tx1"/>
                </a:solidFill>
              </a:rPr>
              <a:t>The controller </a:t>
            </a:r>
            <a:r>
              <a:rPr lang="it-IT" dirty="0" err="1" smtClean="0">
                <a:solidFill>
                  <a:schemeClr val="tx1"/>
                </a:solidFill>
              </a:rPr>
              <a:t>has</a:t>
            </a:r>
            <a:r>
              <a:rPr lang="it-IT" dirty="0" smtClean="0">
                <a:solidFill>
                  <a:schemeClr val="tx1"/>
                </a:solidFill>
              </a:rPr>
              <a:t> to </a:t>
            </a:r>
            <a:r>
              <a:rPr lang="it-IT" dirty="0" err="1" smtClean="0">
                <a:solidFill>
                  <a:schemeClr val="tx1"/>
                </a:solidFill>
              </a:rPr>
              <a:t>provide</a:t>
            </a:r>
            <a:r>
              <a:rPr lang="it-IT" dirty="0" smtClean="0">
                <a:solidFill>
                  <a:schemeClr val="tx1"/>
                </a:solidFill>
              </a:rPr>
              <a:t> a </a:t>
            </a:r>
            <a:r>
              <a:rPr lang="it-IT" dirty="0" err="1" smtClean="0">
                <a:solidFill>
                  <a:schemeClr val="tx1"/>
                </a:solidFill>
              </a:rPr>
              <a:t>method</a:t>
            </a:r>
            <a:r>
              <a:rPr lang="it-IT" dirty="0" smtClean="0">
                <a:solidFill>
                  <a:schemeClr val="tx1"/>
                </a:solidFill>
              </a:rPr>
              <a:t> to </a:t>
            </a:r>
            <a:r>
              <a:rPr lang="it-IT" dirty="0" err="1" smtClean="0">
                <a:solidFill>
                  <a:schemeClr val="tx1"/>
                </a:solidFill>
              </a:rPr>
              <a:t>add</a:t>
            </a:r>
            <a:r>
              <a:rPr lang="it-IT" dirty="0" smtClean="0">
                <a:solidFill>
                  <a:schemeClr val="tx1"/>
                </a:solidFill>
              </a:rPr>
              <a:t>, delete, </a:t>
            </a:r>
            <a:r>
              <a:rPr lang="it-IT" dirty="0" err="1" smtClean="0">
                <a:solidFill>
                  <a:schemeClr val="tx1"/>
                </a:solidFill>
              </a:rPr>
              <a:t>modify</a:t>
            </a:r>
            <a:r>
              <a:rPr lang="it-IT" dirty="0" smtClean="0">
                <a:solidFill>
                  <a:schemeClr val="tx1"/>
                </a:solidFill>
              </a:rPr>
              <a:t> a record</a:t>
            </a:r>
            <a:endParaRPr lang="en-US" dirty="0" smtClean="0">
              <a:solidFill>
                <a:schemeClr val="tx1"/>
              </a:solidFill>
            </a:endParaRPr>
          </a:p>
          <a:p>
            <a:endParaRPr lang="it-IT" dirty="0" smtClean="0">
              <a:solidFill>
                <a:schemeClr val="tx1"/>
              </a:solidFill>
            </a:endParaRPr>
          </a:p>
          <a:p>
            <a:pPr lvl="1"/>
            <a:endParaRPr lang="en-GB" dirty="0">
              <a:solidFill>
                <a:schemeClr val="tx1"/>
              </a:solidFill>
            </a:endParaRPr>
          </a:p>
        </p:txBody>
      </p:sp>
      <p:sp>
        <p:nvSpPr>
          <p:cNvPr id="10" name="TextBox 6"/>
          <p:cNvSpPr txBox="1"/>
          <p:nvPr/>
        </p:nvSpPr>
        <p:spPr>
          <a:xfrm>
            <a:off x="990600" y="2362200"/>
            <a:ext cx="7924800" cy="3733800"/>
          </a:xfrm>
          <a:prstGeom prst="rect">
            <a:avLst/>
          </a:prstGeom>
          <a:solidFill>
            <a:srgbClr val="FFFFE5"/>
          </a:solidFill>
          <a:ln w="0">
            <a:solidFill>
              <a:srgbClr val="000000"/>
            </a:solidFill>
            <a:prstDash val="solid"/>
          </a:ln>
        </p:spPr>
        <p:txBody>
          <a:bodyPr vert="horz" lIns="182880" tIns="182880" rIns="90000" bIns="182880" anchor="ctr" anchorCtr="0" compatLnSpc="1"/>
          <a:lstStyle/>
          <a:p>
            <a:pPr>
              <a:tabLst>
                <a:tab pos="347663" algn="l"/>
                <a:tab pos="682625" algn="l"/>
                <a:tab pos="914400" algn="l"/>
              </a:tabLst>
            </a:pPr>
            <a:r>
              <a:rPr lang="en-US" sz="1400" b="1" dirty="0">
                <a:solidFill>
                  <a:srgbClr val="000000"/>
                </a:solidFill>
                <a:highlight>
                  <a:srgbClr val="FFFFFF"/>
                </a:highlight>
                <a:latin typeface="Courier New"/>
              </a:rPr>
              <a:t>Name: </a:t>
            </a:r>
            <a:r>
              <a:rPr lang="en-US" sz="1400" dirty="0">
                <a:solidFill>
                  <a:srgbClr val="0000FF"/>
                </a:solidFill>
                <a:highlight>
                  <a:srgbClr val="FFFFFF"/>
                </a:highlight>
                <a:latin typeface="Courier New"/>
              </a:rPr>
              <a:t>&lt;input</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type</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"text"</a:t>
            </a:r>
            <a:r>
              <a:rPr lang="en-US" sz="1400" dirty="0">
                <a:solidFill>
                  <a:srgbClr val="000000"/>
                </a:solidFill>
                <a:highlight>
                  <a:srgbClr val="FFFFFF"/>
                </a:highlight>
                <a:latin typeface="Courier New"/>
              </a:rPr>
              <a:t> data-ng-model=</a:t>
            </a:r>
            <a:r>
              <a:rPr lang="en-US" sz="1400" b="1" dirty="0">
                <a:solidFill>
                  <a:srgbClr val="8000FF"/>
                </a:solidFill>
                <a:highlight>
                  <a:srgbClr val="FFFFFF"/>
                </a:highlight>
                <a:latin typeface="Courier New"/>
              </a:rPr>
              <a:t>"newPerson.name"</a:t>
            </a:r>
            <a:r>
              <a:rPr lang="en-US" sz="1400" dirty="0">
                <a:solidFill>
                  <a:srgbClr val="000000"/>
                </a:solidFill>
                <a:highlight>
                  <a:srgbClr val="FFFFFF"/>
                </a:highlight>
                <a:latin typeface="Courier New"/>
              </a:rPr>
              <a:t> </a:t>
            </a:r>
            <a:r>
              <a:rPr lang="en-US" sz="1400" dirty="0">
                <a:solidFill>
                  <a:srgbClr val="0000FF"/>
                </a:solidFill>
                <a:highlight>
                  <a:srgbClr val="FFFFFF"/>
                </a:highlight>
                <a:latin typeface="Courier New"/>
              </a:rPr>
              <a:t>/&gt;&lt;</a:t>
            </a:r>
            <a:r>
              <a:rPr lang="en-US" sz="1400" dirty="0" err="1">
                <a:solidFill>
                  <a:srgbClr val="0000FF"/>
                </a:solidFill>
                <a:highlight>
                  <a:srgbClr val="FFFFFF"/>
                </a:highlight>
                <a:latin typeface="Courier New"/>
              </a:rPr>
              <a:t>br</a:t>
            </a:r>
            <a:r>
              <a:rPr lang="en-US" sz="1400" dirty="0">
                <a:solidFill>
                  <a:srgbClr val="000000"/>
                </a:solidFill>
                <a:highlight>
                  <a:srgbClr val="FFFFFF"/>
                </a:highlight>
                <a:latin typeface="Courier New"/>
              </a:rPr>
              <a:t> </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pPr>
              <a:tabLst>
                <a:tab pos="347663" algn="l"/>
                <a:tab pos="682625" algn="l"/>
                <a:tab pos="914400" algn="l"/>
              </a:tabLst>
            </a:pPr>
            <a:r>
              <a:rPr lang="en-US" sz="1400" b="1" dirty="0">
                <a:solidFill>
                  <a:srgbClr val="000000"/>
                </a:solidFill>
                <a:highlight>
                  <a:srgbClr val="FFFFFF"/>
                </a:highlight>
                <a:latin typeface="Courier New"/>
              </a:rPr>
              <a:t>City: </a:t>
            </a:r>
            <a:r>
              <a:rPr lang="en-US" sz="1400" dirty="0">
                <a:solidFill>
                  <a:srgbClr val="0000FF"/>
                </a:solidFill>
                <a:highlight>
                  <a:srgbClr val="FFFFFF"/>
                </a:highlight>
                <a:latin typeface="Courier New"/>
              </a:rPr>
              <a:t>&lt;input</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type</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"text"</a:t>
            </a:r>
            <a:r>
              <a:rPr lang="en-US" sz="1400" dirty="0">
                <a:solidFill>
                  <a:srgbClr val="000000"/>
                </a:solidFill>
                <a:highlight>
                  <a:srgbClr val="FFFFFF"/>
                </a:highlight>
                <a:latin typeface="Courier New"/>
              </a:rPr>
              <a:t> data-ng-model=</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newPerson.city</a:t>
            </a:r>
            <a:r>
              <a:rPr lang="en-US" sz="1400" b="1" dirty="0">
                <a:solidFill>
                  <a:srgbClr val="8000FF"/>
                </a:solidFill>
                <a:highlight>
                  <a:srgbClr val="FFFFFF"/>
                </a:highlight>
                <a:latin typeface="Courier New"/>
              </a:rPr>
              <a:t>"</a:t>
            </a:r>
            <a:r>
              <a:rPr lang="en-US" sz="1400" dirty="0">
                <a:solidFill>
                  <a:srgbClr val="000000"/>
                </a:solidFill>
                <a:highlight>
                  <a:srgbClr val="FFFFFF"/>
                </a:highlight>
                <a:latin typeface="Courier New"/>
              </a:rPr>
              <a:t> </a:t>
            </a:r>
            <a:r>
              <a:rPr lang="en-US" sz="1400" dirty="0">
                <a:solidFill>
                  <a:srgbClr val="0000FF"/>
                </a:solidFill>
                <a:highlight>
                  <a:srgbClr val="FFFFFF"/>
                </a:highlight>
                <a:latin typeface="Courier New"/>
              </a:rPr>
              <a:t>/&gt;&lt;</a:t>
            </a:r>
            <a:r>
              <a:rPr lang="en-US" sz="1400" dirty="0" err="1">
                <a:solidFill>
                  <a:srgbClr val="0000FF"/>
                </a:solidFill>
                <a:highlight>
                  <a:srgbClr val="FFFFFF"/>
                </a:highlight>
                <a:latin typeface="Courier New"/>
              </a:rPr>
              <a:t>br</a:t>
            </a:r>
            <a:r>
              <a:rPr lang="en-US" sz="1400" dirty="0">
                <a:solidFill>
                  <a:srgbClr val="000000"/>
                </a:solidFill>
                <a:highlight>
                  <a:srgbClr val="FFFFFF"/>
                </a:highlight>
                <a:latin typeface="Courier New"/>
              </a:rPr>
              <a:t> </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pPr>
              <a:tabLst>
                <a:tab pos="347663" algn="l"/>
                <a:tab pos="682625" algn="l"/>
                <a:tab pos="914400" algn="l"/>
              </a:tabLst>
            </a:pPr>
            <a:r>
              <a:rPr lang="en-US" sz="1400" dirty="0">
                <a:solidFill>
                  <a:srgbClr val="0000FF"/>
                </a:solidFill>
                <a:highlight>
                  <a:srgbClr val="FFFFFF"/>
                </a:highlight>
                <a:latin typeface="Courier New"/>
              </a:rPr>
              <a:t>&lt;button</a:t>
            </a:r>
            <a:r>
              <a:rPr lang="en-US" sz="1400" dirty="0">
                <a:solidFill>
                  <a:srgbClr val="000000"/>
                </a:solidFill>
                <a:highlight>
                  <a:srgbClr val="FFFFFF"/>
                </a:highlight>
                <a:latin typeface="Courier New"/>
              </a:rPr>
              <a:t> ng-click=</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addPerson</a:t>
            </a:r>
            <a:r>
              <a:rPr lang="en-US" sz="1400" b="1" dirty="0">
                <a:solidFill>
                  <a:srgbClr val="8000FF"/>
                </a:solidFill>
                <a:highlight>
                  <a:srgbClr val="FFFFFF"/>
                </a:highlight>
                <a:latin typeface="Courier New"/>
              </a:rPr>
              <a:t>()"</a:t>
            </a:r>
            <a:r>
              <a:rPr lang="en-US" sz="1400" dirty="0">
                <a:solidFill>
                  <a:srgbClr val="0000FF"/>
                </a:solidFill>
                <a:highlight>
                  <a:srgbClr val="FFFFFF"/>
                </a:highlight>
                <a:latin typeface="Courier New"/>
              </a:rPr>
              <a:t>&gt;</a:t>
            </a:r>
            <a:r>
              <a:rPr lang="en-US" sz="1400" b="1" dirty="0">
                <a:solidFill>
                  <a:srgbClr val="000000"/>
                </a:solidFill>
                <a:highlight>
                  <a:srgbClr val="FFFFFF"/>
                </a:highlight>
                <a:latin typeface="Courier New"/>
              </a:rPr>
              <a:t>Add</a:t>
            </a:r>
            <a:r>
              <a:rPr lang="en-US" sz="1400" dirty="0">
                <a:solidFill>
                  <a:srgbClr val="0000FF"/>
                </a:solidFill>
                <a:highlight>
                  <a:srgbClr val="FFFFFF"/>
                </a:highlight>
                <a:latin typeface="Courier New"/>
              </a:rPr>
              <a:t>&lt;/button</a:t>
            </a:r>
            <a:r>
              <a:rPr lang="en-US" sz="1400" dirty="0" smtClean="0">
                <a:solidFill>
                  <a:srgbClr val="0000FF"/>
                </a:solidFill>
                <a:highlight>
                  <a:srgbClr val="FFFFFF"/>
                </a:highlight>
                <a:latin typeface="Courier New"/>
              </a:rPr>
              <a:t>&gt;</a:t>
            </a:r>
          </a:p>
          <a:p>
            <a:pPr>
              <a:tabLst>
                <a:tab pos="347663" algn="l"/>
                <a:tab pos="682625" algn="l"/>
                <a:tab pos="914400" algn="l"/>
              </a:tabLst>
            </a:pPr>
            <a:endParaRPr lang="it-IT" sz="1400" b="1" dirty="0">
              <a:solidFill>
                <a:srgbClr val="0000FF"/>
              </a:solidFill>
              <a:highlight>
                <a:srgbClr val="FFFFFF"/>
              </a:highlight>
              <a:latin typeface="Courier New"/>
            </a:endParaRPr>
          </a:p>
          <a:p>
            <a:pPr>
              <a:tabLst>
                <a:tab pos="347663" algn="l"/>
                <a:tab pos="682625" algn="l"/>
                <a:tab pos="914400" algn="l"/>
              </a:tabLst>
            </a:pPr>
            <a:r>
              <a:rPr lang="en-US" sz="1400" dirty="0" err="1">
                <a:solidFill>
                  <a:srgbClr val="000000"/>
                </a:solidFill>
                <a:highlight>
                  <a:srgbClr val="F2F4FF"/>
                </a:highlight>
                <a:latin typeface="Courier New"/>
              </a:rPr>
              <a:t>myApp.controller</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SimpleController</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$scope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347663" algn="l"/>
                <a:tab pos="682625" algn="l"/>
                <a:tab pos="914400" algn="l"/>
              </a:tabLst>
            </a:pPr>
            <a:r>
              <a:rPr lang="en-US" sz="1400" dirty="0">
                <a:solidFill>
                  <a:srgbClr val="000000"/>
                </a:solidFill>
                <a:highlight>
                  <a:srgbClr val="F2F4FF"/>
                </a:highlight>
                <a:latin typeface="Courier New"/>
              </a:rPr>
              <a:t>	</a:t>
            </a:r>
            <a:r>
              <a:rPr lang="en-US" sz="1400" dirty="0" smtClean="0">
                <a:solidFill>
                  <a:srgbClr val="008000"/>
                </a:solidFill>
                <a:highlight>
                  <a:srgbClr val="F2F4FF"/>
                </a:highlight>
                <a:latin typeface="Courier New"/>
              </a:rPr>
              <a:t>// data</a:t>
            </a:r>
            <a:endParaRPr lang="en-US" sz="1400" dirty="0" smtClean="0">
              <a:solidFill>
                <a:srgbClr val="000000"/>
              </a:solidFill>
              <a:highlight>
                <a:srgbClr val="F2F4FF"/>
              </a:highlight>
              <a:latin typeface="Courier New"/>
            </a:endParaRPr>
          </a:p>
          <a:p>
            <a:pPr>
              <a:tabLst>
                <a:tab pos="347663" algn="l"/>
                <a:tab pos="682625" algn="l"/>
                <a:tab pos="914400" algn="l"/>
              </a:tabLst>
            </a:pPr>
            <a:r>
              <a:rPr lang="en-US" sz="1400" dirty="0" smtClean="0">
                <a:solidFill>
                  <a:srgbClr val="000000"/>
                </a:solidFill>
                <a:highlight>
                  <a:srgbClr val="F2F4FF"/>
                </a:highlight>
                <a:latin typeface="Courier New"/>
              </a:rPr>
              <a:t>	$</a:t>
            </a:r>
            <a:r>
              <a:rPr lang="en-US" sz="1400" dirty="0" err="1" smtClean="0">
                <a:solidFill>
                  <a:srgbClr val="000000"/>
                </a:solidFill>
                <a:highlight>
                  <a:srgbClr val="F2F4FF"/>
                </a:highlight>
                <a:latin typeface="Courier New"/>
              </a:rPr>
              <a:t>scope.persons</a:t>
            </a:r>
            <a:r>
              <a:rPr lang="en-US" sz="1400" dirty="0" smtClean="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r>
              <a:rPr lang="en-US" sz="1400" dirty="0" smtClean="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endParaRPr lang="en-US" sz="1400" dirty="0" smtClean="0">
              <a:solidFill>
                <a:srgbClr val="000000"/>
              </a:solidFill>
              <a:highlight>
                <a:srgbClr val="F2F4FF"/>
              </a:highlight>
              <a:latin typeface="Courier New"/>
            </a:endParaRPr>
          </a:p>
          <a:p>
            <a:pPr>
              <a:tabLst>
                <a:tab pos="347663" algn="l"/>
                <a:tab pos="682625" algn="l"/>
                <a:tab pos="914400" algn="l"/>
              </a:tabLst>
            </a:pPr>
            <a:r>
              <a:rPr lang="en-US" sz="1400" dirty="0" smtClean="0">
                <a:solidFill>
                  <a:srgbClr val="000000"/>
                </a:solidFill>
                <a:highlight>
                  <a:srgbClr val="F2F4FF"/>
                </a:highlight>
                <a:latin typeface="Courier New"/>
              </a:rPr>
              <a:t>		// ...</a:t>
            </a:r>
          </a:p>
          <a:p>
            <a:pPr>
              <a:tabLst>
                <a:tab pos="347663" algn="l"/>
                <a:tab pos="682625" algn="l"/>
                <a:tab pos="914400" algn="l"/>
              </a:tabLst>
            </a:pPr>
            <a:r>
              <a:rPr lang="en-US" sz="1400" dirty="0" smtClean="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endParaRPr lang="en-US" sz="1400" dirty="0" smtClean="0">
              <a:solidFill>
                <a:srgbClr val="000000"/>
              </a:solidFill>
              <a:highlight>
                <a:srgbClr val="F2F4FF"/>
              </a:highlight>
              <a:latin typeface="Courier New"/>
            </a:endParaRPr>
          </a:p>
          <a:p>
            <a:pPr>
              <a:tabLst>
                <a:tab pos="347663" algn="l"/>
                <a:tab pos="682625" algn="l"/>
                <a:tab pos="914400" algn="l"/>
              </a:tabLst>
            </a:pPr>
            <a:r>
              <a:rPr lang="en-US" sz="1400" dirty="0" smtClean="0">
                <a:solidFill>
                  <a:srgbClr val="000000"/>
                </a:solidFill>
                <a:highlight>
                  <a:srgbClr val="F2F4FF"/>
                </a:highlight>
                <a:latin typeface="Courier New"/>
              </a:rPr>
              <a:t>	</a:t>
            </a:r>
            <a:r>
              <a:rPr lang="en-US" sz="1400" dirty="0" smtClean="0">
                <a:solidFill>
                  <a:srgbClr val="008000"/>
                </a:solidFill>
                <a:highlight>
                  <a:srgbClr val="F2F4FF"/>
                </a:highlight>
                <a:latin typeface="Courier New"/>
              </a:rPr>
              <a:t>// </a:t>
            </a:r>
            <a:r>
              <a:rPr lang="en-US" sz="1400" dirty="0" err="1" smtClean="0">
                <a:solidFill>
                  <a:srgbClr val="008000"/>
                </a:solidFill>
                <a:highlight>
                  <a:srgbClr val="F2F4FF"/>
                </a:highlight>
                <a:latin typeface="Courier New"/>
              </a:rPr>
              <a:t>behaviour</a:t>
            </a:r>
            <a:endParaRPr lang="en-US" sz="1400" dirty="0" smtClean="0">
              <a:solidFill>
                <a:srgbClr val="000000"/>
              </a:solidFill>
              <a:highlight>
                <a:srgbClr val="F2F4FF"/>
              </a:highlight>
              <a:latin typeface="Courier New"/>
            </a:endParaRPr>
          </a:p>
          <a:p>
            <a:pPr>
              <a:tabLst>
                <a:tab pos="347663" algn="l"/>
                <a:tab pos="682625" algn="l"/>
                <a:tab pos="914400"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scope.addPerson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347663" algn="l"/>
                <a:tab pos="682625" algn="l"/>
                <a:tab pos="914400"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scope.persons.push</a:t>
            </a:r>
            <a:r>
              <a:rPr lang="en-US" sz="1400" b="1" dirty="0" smtClean="0">
                <a:solidFill>
                  <a:srgbClr val="000000"/>
                </a:solidFill>
                <a:highlight>
                  <a:srgbClr val="F2F4FF"/>
                </a:highlight>
                <a:latin typeface="Courier New"/>
              </a:rPr>
              <a:t>(</a:t>
            </a:r>
          </a:p>
          <a:p>
            <a:pPr>
              <a:tabLst>
                <a:tab pos="347663" algn="l"/>
                <a:tab pos="682625" algn="l"/>
                <a:tab pos="914400" algn="l"/>
              </a:tabLst>
            </a:pPr>
            <a:r>
              <a:rPr lang="en-US" sz="1400" b="1"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	{</a:t>
            </a:r>
            <a:r>
              <a:rPr lang="en-US" sz="1400" dirty="0" smtClean="0">
                <a:solidFill>
                  <a:srgbClr val="000000"/>
                </a:solidFill>
                <a:highlight>
                  <a:srgbClr val="F2F4FF"/>
                </a:highlight>
                <a:latin typeface="Courier New"/>
              </a:rPr>
              <a:t> </a:t>
            </a:r>
            <a:r>
              <a:rPr lang="en-US" sz="1400" dirty="0">
                <a:solidFill>
                  <a:srgbClr val="000000"/>
                </a:solidFill>
                <a:highlight>
                  <a:srgbClr val="F2F4FF"/>
                </a:highlight>
                <a:latin typeface="Courier New"/>
              </a:rPr>
              <a:t>name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$scope.newPerson.name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city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scope.newPerson.city</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347663" algn="l"/>
                <a:tab pos="682625" algn="l"/>
                <a:tab pos="914400" algn="l"/>
              </a:tabLst>
            </a:pP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347663" algn="l"/>
                <a:tab pos="682625" algn="l"/>
                <a:tab pos="914400" algn="l"/>
              </a:tabLst>
            </a:pPr>
            <a:r>
              <a:rPr lang="en-US" sz="1400" b="1" dirty="0" smtClean="0">
                <a:solidFill>
                  <a:srgbClr val="000000"/>
                </a:solidFill>
                <a:highlight>
                  <a:srgbClr val="F2F4FF"/>
                </a:highlight>
                <a:latin typeface="Courier New"/>
              </a:rPr>
              <a:t>});								// app8.html</a:t>
            </a:r>
            <a:endParaRPr lang="en-US" sz="1400" b="1" dirty="0">
              <a:solidFill>
                <a:srgbClr val="000000"/>
              </a:solidFill>
              <a:highlight>
                <a:srgbClr val="FFFFFF"/>
              </a:highlight>
              <a:latin typeface="Courier New"/>
            </a:endParaRPr>
          </a:p>
        </p:txBody>
      </p:sp>
    </p:spTree>
    <p:extLst>
      <p:ext uri="{BB962C8B-B14F-4D97-AF65-F5344CB8AC3E}">
        <p14:creationId xmlns:p14="http://schemas.microsoft.com/office/powerpoint/2010/main" val="731504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Provider, factory, service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43</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Encapsulate</a:t>
            </a:r>
            <a:r>
              <a:rPr lang="it-IT" dirty="0" smtClean="0">
                <a:solidFill>
                  <a:schemeClr val="tx1"/>
                </a:solidFill>
              </a:rPr>
              <a:t> data </a:t>
            </a:r>
            <a:r>
              <a:rPr lang="it-IT" dirty="0" err="1" smtClean="0">
                <a:solidFill>
                  <a:schemeClr val="tx1"/>
                </a:solidFill>
              </a:rPr>
              <a:t>functionality</a:t>
            </a:r>
            <a:r>
              <a:rPr lang="it-IT" dirty="0" smtClean="0">
                <a:solidFill>
                  <a:schemeClr val="tx1"/>
                </a:solidFill>
              </a:rPr>
              <a:t> </a:t>
            </a:r>
            <a:r>
              <a:rPr lang="it-IT" dirty="0" err="1" smtClean="0">
                <a:solidFill>
                  <a:schemeClr val="tx1"/>
                </a:solidFill>
              </a:rPr>
              <a:t>into</a:t>
            </a:r>
            <a:endParaRPr lang="it-IT" dirty="0" smtClean="0">
              <a:solidFill>
                <a:schemeClr val="tx1"/>
              </a:solidFill>
            </a:endParaRPr>
          </a:p>
          <a:p>
            <a:pPr lvl="1"/>
            <a:r>
              <a:rPr lang="it-IT" dirty="0" err="1" smtClean="0">
                <a:solidFill>
                  <a:schemeClr val="tx1"/>
                </a:solidFill>
              </a:rPr>
              <a:t>Factory</a:t>
            </a:r>
            <a:r>
              <a:rPr lang="it-IT" dirty="0" smtClean="0">
                <a:solidFill>
                  <a:schemeClr val="tx1"/>
                </a:solidFill>
              </a:rPr>
              <a:t>, Service, Provider, Value</a:t>
            </a:r>
          </a:p>
          <a:p>
            <a:r>
              <a:rPr lang="it-IT" dirty="0" err="1" smtClean="0">
                <a:solidFill>
                  <a:schemeClr val="tx1"/>
                </a:solidFill>
              </a:rPr>
              <a:t>instead</a:t>
            </a:r>
            <a:r>
              <a:rPr lang="it-IT" dirty="0" smtClean="0">
                <a:solidFill>
                  <a:schemeClr val="tx1"/>
                </a:solidFill>
              </a:rPr>
              <a:t> </a:t>
            </a:r>
            <a:r>
              <a:rPr lang="it-IT" dirty="0" err="1" smtClean="0">
                <a:solidFill>
                  <a:schemeClr val="tx1"/>
                </a:solidFill>
              </a:rPr>
              <a:t>than</a:t>
            </a:r>
            <a:r>
              <a:rPr lang="it-IT" dirty="0" smtClean="0">
                <a:solidFill>
                  <a:schemeClr val="tx1"/>
                </a:solidFill>
              </a:rPr>
              <a:t> in multiple </a:t>
            </a:r>
            <a:r>
              <a:rPr lang="it-IT" dirty="0" err="1" smtClean="0">
                <a:solidFill>
                  <a:schemeClr val="tx1"/>
                </a:solidFill>
              </a:rPr>
              <a:t>controllers</a:t>
            </a:r>
            <a:r>
              <a:rPr lang="it-IT" dirty="0" smtClean="0">
                <a:solidFill>
                  <a:schemeClr val="tx1"/>
                </a:solidFill>
              </a:rPr>
              <a:t> </a:t>
            </a:r>
            <a:r>
              <a:rPr lang="it-IT" dirty="0" err="1" smtClean="0">
                <a:solidFill>
                  <a:schemeClr val="tx1"/>
                </a:solidFill>
              </a:rPr>
              <a:t>that</a:t>
            </a:r>
            <a:r>
              <a:rPr lang="it-IT" dirty="0" smtClean="0">
                <a:solidFill>
                  <a:schemeClr val="tx1"/>
                </a:solidFill>
              </a:rPr>
              <a:t> </a:t>
            </a:r>
            <a:r>
              <a:rPr lang="it-IT" dirty="0" err="1" smtClean="0">
                <a:solidFill>
                  <a:schemeClr val="tx1"/>
                </a:solidFill>
              </a:rPr>
              <a:t>manage</a:t>
            </a:r>
            <a:r>
              <a:rPr lang="it-IT" dirty="0" smtClean="0">
                <a:solidFill>
                  <a:schemeClr val="tx1"/>
                </a:solidFill>
              </a:rPr>
              <a:t> </a:t>
            </a:r>
            <a:r>
              <a:rPr lang="it-IT" dirty="0" err="1" smtClean="0">
                <a:solidFill>
                  <a:schemeClr val="tx1"/>
                </a:solidFill>
              </a:rPr>
              <a:t>user</a:t>
            </a:r>
            <a:r>
              <a:rPr lang="it-IT" dirty="0" smtClean="0">
                <a:solidFill>
                  <a:schemeClr val="tx1"/>
                </a:solidFill>
              </a:rPr>
              <a:t> </a:t>
            </a:r>
            <a:r>
              <a:rPr lang="it-IT" dirty="0" err="1" smtClean="0">
                <a:solidFill>
                  <a:schemeClr val="tx1"/>
                </a:solidFill>
              </a:rPr>
              <a:t>interaction</a:t>
            </a:r>
            <a:r>
              <a:rPr lang="it-IT" dirty="0" smtClean="0">
                <a:solidFill>
                  <a:schemeClr val="tx1"/>
                </a:solidFill>
              </a:rPr>
              <a:t> (</a:t>
            </a:r>
            <a:r>
              <a:rPr lang="it-IT" dirty="0" err="1" smtClean="0">
                <a:solidFill>
                  <a:schemeClr val="tx1"/>
                </a:solidFill>
              </a:rPr>
              <a:t>not</a:t>
            </a:r>
            <a:r>
              <a:rPr lang="it-IT" dirty="0" smtClean="0">
                <a:solidFill>
                  <a:schemeClr val="tx1"/>
                </a:solidFill>
              </a:rPr>
              <a:t> model </a:t>
            </a:r>
            <a:r>
              <a:rPr lang="it-IT" dirty="0" err="1" smtClean="0">
                <a:solidFill>
                  <a:schemeClr val="tx1"/>
                </a:solidFill>
              </a:rPr>
              <a:t>behaviour</a:t>
            </a:r>
            <a:r>
              <a:rPr lang="it-IT" dirty="0" smtClean="0">
                <a:solidFill>
                  <a:schemeClr val="tx1"/>
                </a:solidFill>
              </a:rPr>
              <a:t>)</a:t>
            </a:r>
          </a:p>
          <a:p>
            <a:r>
              <a:rPr lang="it-IT" dirty="0">
                <a:solidFill>
                  <a:schemeClr val="tx1"/>
                </a:solidFill>
              </a:rPr>
              <a:t>e</a:t>
            </a:r>
            <a:r>
              <a:rPr lang="it-IT" dirty="0" smtClean="0">
                <a:solidFill>
                  <a:schemeClr val="tx1"/>
                </a:solidFill>
              </a:rPr>
              <a:t>.g. </a:t>
            </a:r>
            <a:r>
              <a:rPr lang="it-IT" dirty="0" err="1" smtClean="0">
                <a:solidFill>
                  <a:schemeClr val="tx1"/>
                </a:solidFill>
              </a:rPr>
              <a:t>person's</a:t>
            </a:r>
            <a:r>
              <a:rPr lang="it-IT" dirty="0" smtClean="0">
                <a:solidFill>
                  <a:schemeClr val="tx1"/>
                </a:solidFill>
              </a:rPr>
              <a:t/>
            </a:r>
            <a:br>
              <a:rPr lang="it-IT" dirty="0" smtClean="0">
                <a:solidFill>
                  <a:schemeClr val="tx1"/>
                </a:solidFill>
              </a:rPr>
            </a:br>
            <a:r>
              <a:rPr lang="it-IT" dirty="0" err="1" smtClean="0">
                <a:solidFill>
                  <a:schemeClr val="tx1"/>
                </a:solidFill>
              </a:rPr>
              <a:t>get</a:t>
            </a:r>
            <a:r>
              <a:rPr lang="it-IT" dirty="0" smtClean="0">
                <a:solidFill>
                  <a:schemeClr val="tx1"/>
                </a:solidFill>
              </a:rPr>
              <a:t>/set/</a:t>
            </a:r>
            <a:r>
              <a:rPr lang="it-IT" dirty="0" err="1" smtClean="0">
                <a:solidFill>
                  <a:schemeClr val="tx1"/>
                </a:solidFill>
              </a:rPr>
              <a:t>check</a:t>
            </a:r>
            <a:endParaRPr lang="it-IT" dirty="0" smtClean="0">
              <a:solidFill>
                <a:schemeClr val="tx1"/>
              </a:solidFill>
            </a:endParaRPr>
          </a:p>
          <a:p>
            <a:pPr lvl="1"/>
            <a:endParaRPr lang="en-GB" dirty="0">
              <a:solidFill>
                <a:schemeClr val="tx1"/>
              </a:solidFill>
            </a:endParaRPr>
          </a:p>
        </p:txBody>
      </p:sp>
      <p:grpSp>
        <p:nvGrpSpPr>
          <p:cNvPr id="9" name="Gruppo 8"/>
          <p:cNvGrpSpPr/>
          <p:nvPr/>
        </p:nvGrpSpPr>
        <p:grpSpPr>
          <a:xfrm>
            <a:off x="3657600" y="3200400"/>
            <a:ext cx="5240262" cy="2541488"/>
            <a:chOff x="1152001" y="1543140"/>
            <a:chExt cx="7776862" cy="3771720"/>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23" r="-1"/>
            <a:stretch/>
          </p:blipFill>
          <p:spPr bwMode="auto">
            <a:xfrm>
              <a:off x="1152001" y="1543140"/>
              <a:ext cx="7776862" cy="377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ttangolo 6"/>
            <p:cNvSpPr/>
            <p:nvPr/>
          </p:nvSpPr>
          <p:spPr>
            <a:xfrm>
              <a:off x="1152001" y="1543140"/>
              <a:ext cx="3038999" cy="3771720"/>
            </a:xfrm>
            <a:prstGeom prst="rect">
              <a:avLst/>
            </a:prstGeom>
            <a:solidFill>
              <a:schemeClr val="bg1">
                <a:lumMod val="7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7052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Provider, factory, service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44</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bg1">
                    <a:lumMod val="50000"/>
                  </a:schemeClr>
                </a:solidFill>
              </a:rPr>
              <a:t>Encapsulate</a:t>
            </a:r>
            <a:r>
              <a:rPr lang="it-IT" dirty="0" smtClean="0">
                <a:solidFill>
                  <a:schemeClr val="bg1">
                    <a:lumMod val="50000"/>
                  </a:schemeClr>
                </a:solidFill>
              </a:rPr>
              <a:t> data </a:t>
            </a:r>
            <a:r>
              <a:rPr lang="it-IT" dirty="0" err="1" smtClean="0">
                <a:solidFill>
                  <a:schemeClr val="bg1">
                    <a:lumMod val="50000"/>
                  </a:schemeClr>
                </a:solidFill>
              </a:rPr>
              <a:t>functionality</a:t>
            </a:r>
            <a:r>
              <a:rPr lang="it-IT" dirty="0" smtClean="0">
                <a:solidFill>
                  <a:schemeClr val="bg1">
                    <a:lumMod val="50000"/>
                  </a:schemeClr>
                </a:solidFill>
              </a:rPr>
              <a:t> </a:t>
            </a:r>
            <a:r>
              <a:rPr lang="it-IT" dirty="0" err="1" smtClean="0">
                <a:solidFill>
                  <a:schemeClr val="bg1">
                    <a:lumMod val="50000"/>
                  </a:schemeClr>
                </a:solidFill>
              </a:rPr>
              <a:t>into</a:t>
            </a:r>
            <a:endParaRPr lang="it-IT" dirty="0" smtClean="0">
              <a:solidFill>
                <a:schemeClr val="bg1">
                  <a:lumMod val="50000"/>
                </a:schemeClr>
              </a:solidFill>
            </a:endParaRPr>
          </a:p>
          <a:p>
            <a:pPr lvl="1"/>
            <a:r>
              <a:rPr lang="it-IT" dirty="0" err="1" smtClean="0">
                <a:solidFill>
                  <a:schemeClr val="bg1">
                    <a:lumMod val="50000"/>
                  </a:schemeClr>
                </a:solidFill>
              </a:rPr>
              <a:t>Factory</a:t>
            </a:r>
            <a:r>
              <a:rPr lang="it-IT" dirty="0" smtClean="0">
                <a:solidFill>
                  <a:schemeClr val="bg1">
                    <a:lumMod val="50000"/>
                  </a:schemeClr>
                </a:solidFill>
              </a:rPr>
              <a:t>, Service, </a:t>
            </a:r>
            <a:br>
              <a:rPr lang="it-IT" dirty="0" smtClean="0">
                <a:solidFill>
                  <a:schemeClr val="bg1">
                    <a:lumMod val="50000"/>
                  </a:schemeClr>
                </a:solidFill>
              </a:rPr>
            </a:br>
            <a:r>
              <a:rPr lang="it-IT" dirty="0" smtClean="0">
                <a:solidFill>
                  <a:schemeClr val="bg1">
                    <a:lumMod val="50000"/>
                  </a:schemeClr>
                </a:solidFill>
              </a:rPr>
              <a:t>Provider, Value</a:t>
            </a:r>
          </a:p>
          <a:p>
            <a:r>
              <a:rPr lang="it-IT" dirty="0" err="1" smtClean="0">
                <a:solidFill>
                  <a:schemeClr val="bg1">
                    <a:lumMod val="50000"/>
                  </a:schemeClr>
                </a:solidFill>
              </a:rPr>
              <a:t>instead</a:t>
            </a:r>
            <a:r>
              <a:rPr lang="it-IT" dirty="0" smtClean="0">
                <a:solidFill>
                  <a:schemeClr val="bg1">
                    <a:lumMod val="50000"/>
                  </a:schemeClr>
                </a:solidFill>
              </a:rPr>
              <a:t> </a:t>
            </a:r>
            <a:r>
              <a:rPr lang="it-IT" dirty="0" err="1" smtClean="0">
                <a:solidFill>
                  <a:schemeClr val="bg1">
                    <a:lumMod val="50000"/>
                  </a:schemeClr>
                </a:solidFill>
              </a:rPr>
              <a:t>than</a:t>
            </a:r>
            <a:r>
              <a:rPr lang="it-IT" dirty="0" smtClean="0">
                <a:solidFill>
                  <a:schemeClr val="bg1">
                    <a:lumMod val="50000"/>
                  </a:schemeClr>
                </a:solidFill>
              </a:rPr>
              <a:t> in </a:t>
            </a:r>
            <a:br>
              <a:rPr lang="it-IT" dirty="0" smtClean="0">
                <a:solidFill>
                  <a:schemeClr val="bg1">
                    <a:lumMod val="50000"/>
                  </a:schemeClr>
                </a:solidFill>
              </a:rPr>
            </a:br>
            <a:r>
              <a:rPr lang="it-IT" dirty="0" smtClean="0">
                <a:solidFill>
                  <a:schemeClr val="bg1">
                    <a:lumMod val="50000"/>
                  </a:schemeClr>
                </a:solidFill>
              </a:rPr>
              <a:t>multiple </a:t>
            </a:r>
            <a:r>
              <a:rPr lang="it-IT" dirty="0" err="1" smtClean="0">
                <a:solidFill>
                  <a:schemeClr val="bg1">
                    <a:lumMod val="50000"/>
                  </a:schemeClr>
                </a:solidFill>
              </a:rPr>
              <a:t>controllers</a:t>
            </a:r>
            <a:r>
              <a:rPr lang="it-IT" dirty="0" smtClean="0">
                <a:solidFill>
                  <a:schemeClr val="bg1">
                    <a:lumMod val="50000"/>
                  </a:schemeClr>
                </a:solidFill>
              </a:rPr>
              <a:t> </a:t>
            </a:r>
            <a:br>
              <a:rPr lang="it-IT" dirty="0" smtClean="0">
                <a:solidFill>
                  <a:schemeClr val="bg1">
                    <a:lumMod val="50000"/>
                  </a:schemeClr>
                </a:solidFill>
              </a:rPr>
            </a:br>
            <a:r>
              <a:rPr lang="it-IT" dirty="0" err="1" smtClean="0">
                <a:solidFill>
                  <a:schemeClr val="bg1">
                    <a:lumMod val="50000"/>
                  </a:schemeClr>
                </a:solidFill>
              </a:rPr>
              <a:t>that</a:t>
            </a:r>
            <a:r>
              <a:rPr lang="it-IT" dirty="0" smtClean="0">
                <a:solidFill>
                  <a:schemeClr val="bg1">
                    <a:lumMod val="50000"/>
                  </a:schemeClr>
                </a:solidFill>
              </a:rPr>
              <a:t> </a:t>
            </a:r>
            <a:r>
              <a:rPr lang="it-IT" dirty="0" err="1" smtClean="0">
                <a:solidFill>
                  <a:schemeClr val="bg1">
                    <a:lumMod val="50000"/>
                  </a:schemeClr>
                </a:solidFill>
              </a:rPr>
              <a:t>manage</a:t>
            </a:r>
            <a:r>
              <a:rPr lang="it-IT" dirty="0" smtClean="0">
                <a:solidFill>
                  <a:schemeClr val="bg1">
                    <a:lumMod val="50000"/>
                  </a:schemeClr>
                </a:solidFill>
              </a:rPr>
              <a:t> </a:t>
            </a:r>
            <a:br>
              <a:rPr lang="it-IT" dirty="0" smtClean="0">
                <a:solidFill>
                  <a:schemeClr val="bg1">
                    <a:lumMod val="50000"/>
                  </a:schemeClr>
                </a:solidFill>
              </a:rPr>
            </a:br>
            <a:r>
              <a:rPr lang="it-IT" dirty="0" err="1" smtClean="0">
                <a:solidFill>
                  <a:schemeClr val="bg1">
                    <a:lumMod val="50000"/>
                  </a:schemeClr>
                </a:solidFill>
              </a:rPr>
              <a:t>user</a:t>
            </a:r>
            <a:r>
              <a:rPr lang="it-IT" dirty="0" smtClean="0">
                <a:solidFill>
                  <a:schemeClr val="bg1">
                    <a:lumMod val="50000"/>
                  </a:schemeClr>
                </a:solidFill>
              </a:rPr>
              <a:t> </a:t>
            </a:r>
            <a:r>
              <a:rPr lang="it-IT" dirty="0" err="1" smtClean="0">
                <a:solidFill>
                  <a:schemeClr val="bg1">
                    <a:lumMod val="50000"/>
                  </a:schemeClr>
                </a:solidFill>
              </a:rPr>
              <a:t>interaction</a:t>
            </a:r>
            <a:r>
              <a:rPr lang="it-IT" dirty="0" smtClean="0">
                <a:solidFill>
                  <a:schemeClr val="bg1">
                    <a:lumMod val="50000"/>
                  </a:schemeClr>
                </a:solidFill>
              </a:rPr>
              <a:t> </a:t>
            </a:r>
            <a:br>
              <a:rPr lang="it-IT" dirty="0" smtClean="0">
                <a:solidFill>
                  <a:schemeClr val="bg1">
                    <a:lumMod val="50000"/>
                  </a:schemeClr>
                </a:solidFill>
              </a:rPr>
            </a:br>
            <a:r>
              <a:rPr lang="it-IT" dirty="0" smtClean="0">
                <a:solidFill>
                  <a:schemeClr val="bg1">
                    <a:lumMod val="50000"/>
                  </a:schemeClr>
                </a:solidFill>
              </a:rPr>
              <a:t>(</a:t>
            </a:r>
            <a:r>
              <a:rPr lang="it-IT" dirty="0" err="1" smtClean="0">
                <a:solidFill>
                  <a:schemeClr val="bg1">
                    <a:lumMod val="50000"/>
                  </a:schemeClr>
                </a:solidFill>
              </a:rPr>
              <a:t>not</a:t>
            </a:r>
            <a:r>
              <a:rPr lang="it-IT" dirty="0" smtClean="0">
                <a:solidFill>
                  <a:schemeClr val="bg1">
                    <a:lumMod val="50000"/>
                  </a:schemeClr>
                </a:solidFill>
              </a:rPr>
              <a:t> model </a:t>
            </a:r>
            <a:r>
              <a:rPr lang="it-IT" dirty="0" err="1" smtClean="0">
                <a:solidFill>
                  <a:schemeClr val="bg1">
                    <a:lumMod val="50000"/>
                  </a:schemeClr>
                </a:solidFill>
              </a:rPr>
              <a:t>behaviour</a:t>
            </a:r>
            <a:r>
              <a:rPr lang="it-IT" dirty="0" smtClean="0">
                <a:solidFill>
                  <a:schemeClr val="bg1">
                    <a:lumMod val="50000"/>
                  </a:schemeClr>
                </a:solidFill>
              </a:rPr>
              <a:t>)</a:t>
            </a:r>
          </a:p>
          <a:p>
            <a:r>
              <a:rPr lang="it-IT" dirty="0">
                <a:solidFill>
                  <a:schemeClr val="bg1">
                    <a:lumMod val="50000"/>
                  </a:schemeClr>
                </a:solidFill>
              </a:rPr>
              <a:t>e</a:t>
            </a:r>
            <a:r>
              <a:rPr lang="it-IT" dirty="0" smtClean="0">
                <a:solidFill>
                  <a:schemeClr val="bg1">
                    <a:lumMod val="50000"/>
                  </a:schemeClr>
                </a:solidFill>
              </a:rPr>
              <a:t>.g. </a:t>
            </a:r>
            <a:r>
              <a:rPr lang="it-IT" dirty="0" err="1" smtClean="0">
                <a:solidFill>
                  <a:schemeClr val="bg1">
                    <a:lumMod val="50000"/>
                  </a:schemeClr>
                </a:solidFill>
              </a:rPr>
              <a:t>person's</a:t>
            </a:r>
            <a:r>
              <a:rPr lang="it-IT" dirty="0" smtClean="0">
                <a:solidFill>
                  <a:schemeClr val="bg1">
                    <a:lumMod val="50000"/>
                  </a:schemeClr>
                </a:solidFill>
              </a:rPr>
              <a:t/>
            </a:r>
            <a:br>
              <a:rPr lang="it-IT" dirty="0" smtClean="0">
                <a:solidFill>
                  <a:schemeClr val="bg1">
                    <a:lumMod val="50000"/>
                  </a:schemeClr>
                </a:solidFill>
              </a:rPr>
            </a:br>
            <a:r>
              <a:rPr lang="it-IT" dirty="0" err="1" smtClean="0">
                <a:solidFill>
                  <a:schemeClr val="bg1">
                    <a:lumMod val="50000"/>
                  </a:schemeClr>
                </a:solidFill>
              </a:rPr>
              <a:t>get</a:t>
            </a:r>
            <a:r>
              <a:rPr lang="it-IT" dirty="0" smtClean="0">
                <a:solidFill>
                  <a:schemeClr val="bg1">
                    <a:lumMod val="50000"/>
                  </a:schemeClr>
                </a:solidFill>
              </a:rPr>
              <a:t>/set/</a:t>
            </a:r>
            <a:r>
              <a:rPr lang="it-IT" dirty="0" err="1" smtClean="0">
                <a:solidFill>
                  <a:schemeClr val="bg1">
                    <a:lumMod val="50000"/>
                  </a:schemeClr>
                </a:solidFill>
              </a:rPr>
              <a:t>check</a:t>
            </a:r>
            <a:endParaRPr lang="it-IT" dirty="0" smtClean="0">
              <a:solidFill>
                <a:schemeClr val="bg1">
                  <a:lumMod val="50000"/>
                </a:schemeClr>
              </a:solidFill>
            </a:endParaRPr>
          </a:p>
          <a:p>
            <a:pPr lvl="1"/>
            <a:endParaRPr lang="en-GB" dirty="0">
              <a:solidFill>
                <a:schemeClr val="tx1"/>
              </a:solidFill>
            </a:endParaRPr>
          </a:p>
        </p:txBody>
      </p:sp>
      <p:pic>
        <p:nvPicPr>
          <p:cNvPr id="10" name="Picture 2" descr="http://docs.angularjs.org/img/guide/concepts-module-serv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51267"/>
            <a:ext cx="4029075" cy="426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665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Provider, factory, service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45</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Difference</a:t>
            </a:r>
            <a:r>
              <a:rPr lang="it-IT" dirty="0" smtClean="0">
                <a:solidFill>
                  <a:schemeClr val="tx1"/>
                </a:solidFill>
              </a:rPr>
              <a:t>: </a:t>
            </a:r>
            <a:r>
              <a:rPr lang="en-US" dirty="0"/>
              <a:t>the way in which they create the object that goes and gets the data. </a:t>
            </a:r>
            <a:endParaRPr lang="en-US" dirty="0" smtClean="0"/>
          </a:p>
          <a:p>
            <a:r>
              <a:rPr lang="it-IT" dirty="0" err="1" smtClean="0">
                <a:solidFill>
                  <a:schemeClr val="tx1"/>
                </a:solidFill>
              </a:rPr>
              <a:t>Factory</a:t>
            </a:r>
            <a:endParaRPr lang="it-IT" dirty="0" smtClean="0">
              <a:solidFill>
                <a:schemeClr val="tx1"/>
              </a:solidFill>
            </a:endParaRPr>
          </a:p>
          <a:p>
            <a:pPr lvl="1"/>
            <a:r>
              <a:rPr lang="en-US" dirty="0" smtClean="0"/>
              <a:t>you create </a:t>
            </a:r>
            <a:r>
              <a:rPr lang="en-US" dirty="0"/>
              <a:t>an </a:t>
            </a:r>
            <a:r>
              <a:rPr lang="en-US" b="1" dirty="0"/>
              <a:t>object </a:t>
            </a:r>
            <a:r>
              <a:rPr lang="en-US" dirty="0"/>
              <a:t>inside of the factory and return </a:t>
            </a:r>
            <a:r>
              <a:rPr lang="en-US" dirty="0" smtClean="0"/>
              <a:t>it</a:t>
            </a:r>
            <a:endParaRPr lang="it-IT" dirty="0" smtClean="0">
              <a:solidFill>
                <a:schemeClr val="tx1"/>
              </a:solidFill>
            </a:endParaRPr>
          </a:p>
          <a:p>
            <a:r>
              <a:rPr lang="it-IT" dirty="0" smtClean="0">
                <a:solidFill>
                  <a:schemeClr val="tx1"/>
                </a:solidFill>
              </a:rPr>
              <a:t>Service</a:t>
            </a:r>
          </a:p>
          <a:p>
            <a:pPr lvl="1"/>
            <a:r>
              <a:rPr lang="en-US" dirty="0">
                <a:solidFill>
                  <a:schemeClr val="tx1"/>
                </a:solidFill>
              </a:rPr>
              <a:t>you </a:t>
            </a:r>
            <a:r>
              <a:rPr lang="en-US" dirty="0" smtClean="0">
                <a:solidFill>
                  <a:schemeClr val="tx1"/>
                </a:solidFill>
              </a:rPr>
              <a:t>have </a:t>
            </a:r>
            <a:r>
              <a:rPr lang="en-US" dirty="0">
                <a:solidFill>
                  <a:schemeClr val="tx1"/>
                </a:solidFill>
              </a:rPr>
              <a:t>a </a:t>
            </a:r>
            <a:r>
              <a:rPr lang="en-US" dirty="0" smtClean="0">
                <a:solidFill>
                  <a:schemeClr val="tx1"/>
                </a:solidFill>
              </a:rPr>
              <a:t>function </a:t>
            </a:r>
            <a:r>
              <a:rPr lang="en-US" dirty="0">
                <a:solidFill>
                  <a:schemeClr val="tx1"/>
                </a:solidFill>
              </a:rPr>
              <a:t>that uses </a:t>
            </a:r>
            <a:r>
              <a:rPr lang="en-US" i="1" dirty="0" smtClean="0">
                <a:solidFill>
                  <a:schemeClr val="tx1"/>
                </a:solidFill>
              </a:rPr>
              <a:t>this</a:t>
            </a:r>
            <a:r>
              <a:rPr lang="en-US" dirty="0" smtClean="0">
                <a:solidFill>
                  <a:schemeClr val="tx1"/>
                </a:solidFill>
              </a:rPr>
              <a:t> to </a:t>
            </a:r>
            <a:r>
              <a:rPr lang="en-US" dirty="0">
                <a:solidFill>
                  <a:schemeClr val="tx1"/>
                </a:solidFill>
              </a:rPr>
              <a:t>define </a:t>
            </a:r>
            <a:r>
              <a:rPr lang="en-US" dirty="0" smtClean="0">
                <a:solidFill>
                  <a:schemeClr val="tx1"/>
                </a:solidFill>
              </a:rPr>
              <a:t>a function</a:t>
            </a:r>
            <a:endParaRPr lang="it-IT" dirty="0" smtClean="0">
              <a:solidFill>
                <a:schemeClr val="tx1"/>
              </a:solidFill>
            </a:endParaRPr>
          </a:p>
          <a:p>
            <a:r>
              <a:rPr lang="it-IT" dirty="0" smtClean="0">
                <a:solidFill>
                  <a:schemeClr val="tx1"/>
                </a:solidFill>
              </a:rPr>
              <a:t>Provider</a:t>
            </a:r>
          </a:p>
          <a:p>
            <a:pPr lvl="1"/>
            <a:r>
              <a:rPr lang="en-US" dirty="0" smtClean="0">
                <a:solidFill>
                  <a:schemeClr val="tx1"/>
                </a:solidFill>
              </a:rPr>
              <a:t>you define </a:t>
            </a:r>
            <a:r>
              <a:rPr lang="en-US" dirty="0">
                <a:solidFill>
                  <a:schemeClr val="tx1"/>
                </a:solidFill>
              </a:rPr>
              <a:t>$get </a:t>
            </a:r>
            <a:r>
              <a:rPr lang="en-US" dirty="0" smtClean="0">
                <a:solidFill>
                  <a:schemeClr val="tx1"/>
                </a:solidFill>
              </a:rPr>
              <a:t>that is used </a:t>
            </a:r>
            <a:r>
              <a:rPr lang="en-US" dirty="0">
                <a:solidFill>
                  <a:schemeClr val="tx1"/>
                </a:solidFill>
              </a:rPr>
              <a:t>to get the </a:t>
            </a:r>
            <a:r>
              <a:rPr lang="en-US" dirty="0" smtClean="0">
                <a:solidFill>
                  <a:schemeClr val="tx1"/>
                </a:solidFill>
              </a:rPr>
              <a:t>data</a:t>
            </a:r>
          </a:p>
          <a:p>
            <a:r>
              <a:rPr lang="it-IT" dirty="0" smtClean="0">
                <a:solidFill>
                  <a:schemeClr val="tx1"/>
                </a:solidFill>
              </a:rPr>
              <a:t>Value</a:t>
            </a:r>
          </a:p>
          <a:p>
            <a:pPr lvl="1"/>
            <a:r>
              <a:rPr lang="it-IT" dirty="0" err="1" smtClean="0">
                <a:solidFill>
                  <a:schemeClr val="tx1"/>
                </a:solidFill>
              </a:rPr>
              <a:t>it</a:t>
            </a:r>
            <a:r>
              <a:rPr lang="it-IT" dirty="0" smtClean="0">
                <a:solidFill>
                  <a:schemeClr val="tx1"/>
                </a:solidFill>
              </a:rPr>
              <a:t> </a:t>
            </a:r>
            <a:r>
              <a:rPr lang="it-IT" dirty="0" err="1" smtClean="0">
                <a:solidFill>
                  <a:schemeClr val="tx1"/>
                </a:solidFill>
              </a:rPr>
              <a:t>is</a:t>
            </a:r>
            <a:r>
              <a:rPr lang="it-IT" dirty="0" smtClean="0">
                <a:solidFill>
                  <a:schemeClr val="tx1"/>
                </a:solidFill>
              </a:rPr>
              <a:t> </a:t>
            </a:r>
            <a:r>
              <a:rPr lang="it-IT" dirty="0" err="1" smtClean="0">
                <a:solidFill>
                  <a:schemeClr val="tx1"/>
                </a:solidFill>
              </a:rPr>
              <a:t>like</a:t>
            </a:r>
            <a:r>
              <a:rPr lang="it-IT" dirty="0" smtClean="0">
                <a:solidFill>
                  <a:schemeClr val="tx1"/>
                </a:solidFill>
              </a:rPr>
              <a:t> a </a:t>
            </a:r>
            <a:r>
              <a:rPr lang="it-IT" dirty="0" err="1" smtClean="0">
                <a:solidFill>
                  <a:schemeClr val="tx1"/>
                </a:solidFill>
              </a:rPr>
              <a:t>config</a:t>
            </a:r>
            <a:r>
              <a:rPr lang="it-IT" dirty="0" smtClean="0">
                <a:solidFill>
                  <a:schemeClr val="tx1"/>
                </a:solidFill>
              </a:rPr>
              <a:t> </a:t>
            </a:r>
            <a:r>
              <a:rPr lang="it-IT" dirty="0" err="1" smtClean="0">
                <a:solidFill>
                  <a:schemeClr val="tx1"/>
                </a:solidFill>
              </a:rPr>
              <a:t>value</a:t>
            </a:r>
            <a:endParaRPr lang="it-IT" dirty="0" smtClean="0">
              <a:solidFill>
                <a:schemeClr val="tx1"/>
              </a:solidFill>
            </a:endParaRPr>
          </a:p>
          <a:p>
            <a:pPr lvl="1"/>
            <a:endParaRPr lang="en-GB" dirty="0">
              <a:solidFill>
                <a:schemeClr val="tx1"/>
              </a:solidFill>
            </a:endParaRPr>
          </a:p>
        </p:txBody>
      </p:sp>
    </p:spTree>
    <p:extLst>
      <p:ext uri="{BB962C8B-B14F-4D97-AF65-F5344CB8AC3E}">
        <p14:creationId xmlns:p14="http://schemas.microsoft.com/office/powerpoint/2010/main" val="1117446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Create a factory</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46</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solidFill>
                  <a:schemeClr val="tx1"/>
                </a:solidFill>
              </a:rPr>
              <a:t>A </a:t>
            </a:r>
            <a:r>
              <a:rPr lang="it-IT" dirty="0" err="1" smtClean="0">
                <a:solidFill>
                  <a:schemeClr val="tx1"/>
                </a:solidFill>
              </a:rPr>
              <a:t>factory</a:t>
            </a:r>
            <a:r>
              <a:rPr lang="it-IT" dirty="0" smtClean="0">
                <a:solidFill>
                  <a:schemeClr val="tx1"/>
                </a:solidFill>
              </a:rPr>
              <a:t> for "</a:t>
            </a:r>
            <a:r>
              <a:rPr lang="it-IT" dirty="0" err="1" smtClean="0">
                <a:solidFill>
                  <a:schemeClr val="tx1"/>
                </a:solidFill>
              </a:rPr>
              <a:t>persons</a:t>
            </a:r>
            <a:r>
              <a:rPr lang="it-IT" dirty="0" smtClean="0">
                <a:solidFill>
                  <a:schemeClr val="tx1"/>
                </a:solidFill>
              </a:rPr>
              <a:t>"</a:t>
            </a:r>
            <a:endParaRPr lang="en-US" dirty="0" smtClean="0">
              <a:solidFill>
                <a:schemeClr val="tx1"/>
              </a:solidFill>
            </a:endParaRPr>
          </a:p>
          <a:p>
            <a:endParaRPr lang="it-IT" dirty="0" smtClean="0">
              <a:solidFill>
                <a:schemeClr val="tx1"/>
              </a:solidFill>
            </a:endParaRPr>
          </a:p>
          <a:p>
            <a:pPr lvl="1"/>
            <a:endParaRPr lang="en-GB" dirty="0">
              <a:solidFill>
                <a:schemeClr val="tx1"/>
              </a:solidFill>
            </a:endParaRPr>
          </a:p>
        </p:txBody>
      </p:sp>
      <p:sp>
        <p:nvSpPr>
          <p:cNvPr id="10" name="TextBox 6"/>
          <p:cNvSpPr txBox="1"/>
          <p:nvPr/>
        </p:nvSpPr>
        <p:spPr>
          <a:xfrm>
            <a:off x="990600" y="1981200"/>
            <a:ext cx="7924800" cy="4114800"/>
          </a:xfrm>
          <a:prstGeom prst="rect">
            <a:avLst/>
          </a:prstGeom>
          <a:solidFill>
            <a:srgbClr val="FFFFE5"/>
          </a:solidFill>
          <a:ln w="0">
            <a:solidFill>
              <a:srgbClr val="000000"/>
            </a:solidFill>
            <a:prstDash val="solid"/>
          </a:ln>
        </p:spPr>
        <p:txBody>
          <a:bodyPr vert="horz" lIns="182880" tIns="182880" rIns="90000" bIns="182880" anchor="ctr" anchorCtr="0" compatLnSpc="1"/>
          <a:lstStyle/>
          <a:p>
            <a:pPr>
              <a:tabLst>
                <a:tab pos="282575" algn="l"/>
                <a:tab pos="566738" algn="l"/>
                <a:tab pos="863600" algn="l"/>
              </a:tabLst>
            </a:pPr>
            <a:r>
              <a:rPr lang="en-US" sz="1400" dirty="0" err="1" smtClean="0">
                <a:solidFill>
                  <a:srgbClr val="000000"/>
                </a:solidFill>
                <a:highlight>
                  <a:srgbClr val="F2F4FF"/>
                </a:highlight>
                <a:latin typeface="Courier New"/>
              </a:rPr>
              <a:t>myApp.factory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simpleFactory</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566738" algn="l"/>
                <a:tab pos="863600" algn="l"/>
              </a:tabLst>
            </a:pPr>
            <a:r>
              <a:rPr lang="en-US" sz="1400" dirty="0">
                <a:solidFill>
                  <a:srgbClr val="000000"/>
                </a:solidFill>
                <a:highlight>
                  <a:srgbClr val="F2F4FF"/>
                </a:highlight>
                <a:latin typeface="Courier New"/>
              </a:rPr>
              <a:t>	</a:t>
            </a:r>
            <a:r>
              <a:rPr lang="en-US" sz="1400" b="1" dirty="0" err="1">
                <a:solidFill>
                  <a:srgbClr val="000080"/>
                </a:solidFill>
                <a:highlight>
                  <a:srgbClr val="F2F4FF"/>
                </a:highlight>
                <a:latin typeface="Courier New"/>
              </a:rPr>
              <a:t>var</a:t>
            </a:r>
            <a:r>
              <a:rPr lang="en-US" sz="1400" dirty="0">
                <a:solidFill>
                  <a:srgbClr val="000000"/>
                </a:solidFill>
                <a:highlight>
                  <a:srgbClr val="F2F4FF"/>
                </a:highlight>
                <a:latin typeface="Courier New"/>
              </a:rPr>
              <a:t> persons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 </a:t>
            </a:r>
            <a:r>
              <a:rPr lang="en-US" sz="1400" dirty="0" smtClean="0">
                <a:solidFill>
                  <a:srgbClr val="008000"/>
                </a:solidFill>
                <a:highlight>
                  <a:srgbClr val="F2F4FF"/>
                </a:highlight>
                <a:latin typeface="Courier New"/>
              </a:rPr>
              <a:t>/* ... */</a:t>
            </a:r>
            <a:r>
              <a:rPr lang="en-US" sz="1400" dirty="0" smtClean="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566738" algn="l"/>
                <a:tab pos="863600" algn="l"/>
              </a:tabLst>
            </a:pPr>
            <a:r>
              <a:rPr lang="en-US" sz="1400" dirty="0">
                <a:solidFill>
                  <a:srgbClr val="000000"/>
                </a:solidFill>
                <a:highlight>
                  <a:srgbClr val="F2F4FF"/>
                </a:highlight>
                <a:latin typeface="Courier New"/>
              </a:rPr>
              <a:t>	</a:t>
            </a:r>
          </a:p>
          <a:p>
            <a:pPr>
              <a:tabLst>
                <a:tab pos="282575" algn="l"/>
                <a:tab pos="566738" algn="l"/>
                <a:tab pos="863600" algn="l"/>
              </a:tabLst>
            </a:pPr>
            <a:r>
              <a:rPr lang="en-US" sz="1400" dirty="0">
                <a:solidFill>
                  <a:srgbClr val="000000"/>
                </a:solidFill>
                <a:highlight>
                  <a:srgbClr val="F2F4FF"/>
                </a:highlight>
                <a:latin typeface="Courier New"/>
              </a:rPr>
              <a:t>	</a:t>
            </a:r>
            <a:r>
              <a:rPr lang="en-US" sz="1400" b="1" dirty="0" err="1">
                <a:solidFill>
                  <a:srgbClr val="000080"/>
                </a:solidFill>
                <a:highlight>
                  <a:srgbClr val="F2F4FF"/>
                </a:highlight>
                <a:latin typeface="Courier New"/>
              </a:rPr>
              <a:t>var</a:t>
            </a:r>
            <a:r>
              <a:rPr lang="en-US" sz="1400" dirty="0">
                <a:solidFill>
                  <a:srgbClr val="000000"/>
                </a:solidFill>
                <a:highlight>
                  <a:srgbClr val="F2F4FF"/>
                </a:highlight>
                <a:latin typeface="Courier New"/>
              </a:rPr>
              <a:t> factory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566738" algn="l"/>
                <a:tab pos="863600"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factory.getPersons</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smtClean="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r>
              <a:rPr lang="en-US" sz="1400" dirty="0" smtClean="0">
                <a:solidFill>
                  <a:srgbClr val="000000"/>
                </a:solidFill>
                <a:highlight>
                  <a:srgbClr val="F2F4FF"/>
                </a:highlight>
                <a:latin typeface="Courier New"/>
              </a:rPr>
              <a:t> </a:t>
            </a:r>
            <a:r>
              <a:rPr lang="en-US" sz="1400" b="1" dirty="0">
                <a:solidFill>
                  <a:srgbClr val="000080"/>
                </a:solidFill>
                <a:highlight>
                  <a:srgbClr val="F2F4FF"/>
                </a:highlight>
                <a:latin typeface="Courier New"/>
              </a:rPr>
              <a:t>return</a:t>
            </a:r>
            <a:r>
              <a:rPr lang="en-US" sz="1400" dirty="0">
                <a:solidFill>
                  <a:srgbClr val="000000"/>
                </a:solidFill>
                <a:highlight>
                  <a:srgbClr val="F2F4FF"/>
                </a:highlight>
                <a:latin typeface="Courier New"/>
              </a:rPr>
              <a:t> persons</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566738" algn="l"/>
                <a:tab pos="863600"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factory.postPerson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p</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persons.push</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p</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566738" algn="l"/>
                <a:tab pos="863600" algn="l"/>
              </a:tabLst>
            </a:pPr>
            <a:r>
              <a:rPr lang="en-US" sz="1400" dirty="0">
                <a:solidFill>
                  <a:srgbClr val="000000"/>
                </a:solidFill>
                <a:highlight>
                  <a:srgbClr val="F2F4FF"/>
                </a:highlight>
                <a:latin typeface="Courier New"/>
              </a:rPr>
              <a:t>	</a:t>
            </a:r>
          </a:p>
          <a:p>
            <a:pPr>
              <a:tabLst>
                <a:tab pos="282575" algn="l"/>
                <a:tab pos="566738" algn="l"/>
                <a:tab pos="863600" algn="l"/>
              </a:tabLst>
            </a:pP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return</a:t>
            </a:r>
            <a:r>
              <a:rPr lang="en-US" sz="1400" dirty="0">
                <a:solidFill>
                  <a:srgbClr val="000000"/>
                </a:solidFill>
                <a:highlight>
                  <a:srgbClr val="F2F4FF"/>
                </a:highlight>
                <a:latin typeface="Courier New"/>
              </a:rPr>
              <a:t> factory</a:t>
            </a:r>
            <a:r>
              <a:rPr lang="en-US" sz="1400" b="1" dirty="0" smtClean="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return the factory </a:t>
            </a:r>
            <a:r>
              <a:rPr lang="en-US" sz="1400" dirty="0" smtClean="0">
                <a:solidFill>
                  <a:srgbClr val="008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566738" algn="l"/>
                <a:tab pos="863600" algn="l"/>
              </a:tabLst>
            </a:pPr>
            <a:r>
              <a:rPr lang="en-US" sz="1400" b="1" dirty="0" smtClean="0">
                <a:solidFill>
                  <a:srgbClr val="000000"/>
                </a:solidFill>
                <a:highlight>
                  <a:srgbClr val="F2F4FF"/>
                </a:highlight>
                <a:latin typeface="Courier New"/>
              </a:rPr>
              <a:t>});	</a:t>
            </a:r>
          </a:p>
          <a:p>
            <a:pPr>
              <a:tabLst>
                <a:tab pos="282575" algn="l"/>
                <a:tab pos="566738" algn="l"/>
                <a:tab pos="863600" algn="l"/>
              </a:tabLst>
            </a:pPr>
            <a:endParaRPr lang="en-US" sz="1400" b="1" dirty="0">
              <a:solidFill>
                <a:srgbClr val="000000"/>
              </a:solidFill>
              <a:highlight>
                <a:srgbClr val="F2F4FF"/>
              </a:highlight>
              <a:latin typeface="Courier New"/>
            </a:endParaRPr>
          </a:p>
          <a:p>
            <a:r>
              <a:rPr lang="en-US" sz="1400" dirty="0">
                <a:solidFill>
                  <a:srgbClr val="008000"/>
                </a:solidFill>
                <a:highlight>
                  <a:srgbClr val="F2F4FF"/>
                </a:highlight>
                <a:latin typeface="Courier New"/>
              </a:rPr>
              <a:t>// dependence injection, just put the name of the factory</a:t>
            </a:r>
            <a:endParaRPr lang="en-US" sz="1400" dirty="0">
              <a:solidFill>
                <a:srgbClr val="000000"/>
              </a:solidFill>
              <a:highlight>
                <a:srgbClr val="F2F4FF"/>
              </a:highlight>
              <a:latin typeface="Courier New"/>
            </a:endParaRPr>
          </a:p>
          <a:p>
            <a:pPr>
              <a:tabLst>
                <a:tab pos="282575" algn="l"/>
                <a:tab pos="566738" algn="l"/>
              </a:tabLst>
            </a:pPr>
            <a:r>
              <a:rPr lang="en-US" sz="1400" dirty="0" err="1">
                <a:solidFill>
                  <a:srgbClr val="000000"/>
                </a:solidFill>
                <a:highlight>
                  <a:srgbClr val="F2F4FF"/>
                </a:highlight>
                <a:latin typeface="Courier New"/>
              </a:rPr>
              <a:t>myApp.controller</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SimpleController</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$scope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simpleFactory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566738"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scope.persons</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566738"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init</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566738" algn="l"/>
              </a:tabLst>
            </a:pPr>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private function</a:t>
            </a:r>
            <a:endParaRPr lang="en-US" sz="1400" dirty="0">
              <a:solidFill>
                <a:srgbClr val="000000"/>
              </a:solidFill>
              <a:highlight>
                <a:srgbClr val="F2F4FF"/>
              </a:highlight>
              <a:latin typeface="Courier New"/>
            </a:endParaRPr>
          </a:p>
          <a:p>
            <a:pPr>
              <a:tabLst>
                <a:tab pos="282575" algn="l"/>
                <a:tab pos="566738" algn="l"/>
              </a:tabLst>
            </a:pP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init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 </a:t>
            </a:r>
            <a:r>
              <a:rPr lang="en-US" sz="1400" dirty="0" smtClean="0">
                <a:solidFill>
                  <a:srgbClr val="000000"/>
                </a:solidFill>
                <a:highlight>
                  <a:srgbClr val="F2F4FF"/>
                </a:highlight>
                <a:latin typeface="Courier New"/>
              </a:rPr>
              <a:t>$</a:t>
            </a:r>
            <a:r>
              <a:rPr lang="en-US" sz="1400" dirty="0" err="1">
                <a:solidFill>
                  <a:srgbClr val="000000"/>
                </a:solidFill>
                <a:highlight>
                  <a:srgbClr val="F2F4FF"/>
                </a:highlight>
                <a:latin typeface="Courier New"/>
              </a:rPr>
              <a:t>scope.persons</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simpleFactory.getPersons</a:t>
            </a:r>
            <a:r>
              <a:rPr lang="en-US" sz="1400" b="1" dirty="0" smtClean="0">
                <a:solidFill>
                  <a:srgbClr val="000000"/>
                </a:solidFill>
                <a:highlight>
                  <a:srgbClr val="F2F4FF"/>
                </a:highlight>
                <a:latin typeface="Courier New"/>
              </a:rPr>
              <a:t>(); };	</a:t>
            </a:r>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a:t>
            </a:r>
            <a:r>
              <a:rPr lang="en-US" sz="1400" dirty="0" smtClean="0">
                <a:solidFill>
                  <a:srgbClr val="008000"/>
                </a:solidFill>
                <a:highlight>
                  <a:srgbClr val="F2F4FF"/>
                </a:highlight>
                <a:latin typeface="Courier New"/>
              </a:rPr>
              <a:t>...</a:t>
            </a:r>
            <a:endParaRPr lang="en-US" sz="1400" b="1" dirty="0">
              <a:solidFill>
                <a:srgbClr val="000000"/>
              </a:solidFill>
              <a:highlight>
                <a:srgbClr val="F2F4FF"/>
              </a:highlight>
              <a:latin typeface="Courier New"/>
            </a:endParaRPr>
          </a:p>
          <a:p>
            <a:pPr>
              <a:tabLst>
                <a:tab pos="282575" algn="l"/>
                <a:tab pos="566738" algn="l"/>
              </a:tabLst>
            </a:pPr>
            <a:r>
              <a:rPr lang="en-US" sz="1400" b="1"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						// app9.html</a:t>
            </a:r>
            <a:endParaRPr lang="en-US" sz="1400" b="1" dirty="0">
              <a:solidFill>
                <a:srgbClr val="000000"/>
              </a:solidFill>
              <a:highlight>
                <a:srgbClr val="FFFFFF"/>
              </a:highlight>
              <a:latin typeface="Courier New"/>
            </a:endParaRPr>
          </a:p>
        </p:txBody>
      </p:sp>
    </p:spTree>
    <p:extLst>
      <p:ext uri="{BB962C8B-B14F-4D97-AF65-F5344CB8AC3E}">
        <p14:creationId xmlns:p14="http://schemas.microsoft.com/office/powerpoint/2010/main" val="2003611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HTTP service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47</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a:solidFill>
                  <a:schemeClr val="tx1"/>
                </a:solidFill>
              </a:rPr>
              <a:t>The $http </a:t>
            </a:r>
            <a:r>
              <a:rPr lang="en-US" dirty="0" smtClean="0">
                <a:solidFill>
                  <a:schemeClr val="tx1"/>
                </a:solidFill>
              </a:rPr>
              <a:t>uses the </a:t>
            </a:r>
            <a:r>
              <a:rPr lang="en-US" dirty="0" err="1" smtClean="0">
                <a:solidFill>
                  <a:schemeClr val="tx1"/>
                </a:solidFill>
              </a:rPr>
              <a:t>XMLHttpRequest</a:t>
            </a:r>
            <a:r>
              <a:rPr lang="en-US" dirty="0" smtClean="0">
                <a:solidFill>
                  <a:schemeClr val="tx1"/>
                </a:solidFill>
              </a:rPr>
              <a:t> </a:t>
            </a:r>
            <a:r>
              <a:rPr lang="en-US" dirty="0">
                <a:solidFill>
                  <a:schemeClr val="tx1"/>
                </a:solidFill>
              </a:rPr>
              <a:t>object or </a:t>
            </a:r>
            <a:r>
              <a:rPr lang="en-US" dirty="0" smtClean="0">
                <a:solidFill>
                  <a:schemeClr val="tx1"/>
                </a:solidFill>
              </a:rPr>
              <a:t>JSONP to communicate with a server.</a:t>
            </a:r>
          </a:p>
          <a:p>
            <a:r>
              <a:rPr lang="en-US" dirty="0">
                <a:solidFill>
                  <a:schemeClr val="tx1"/>
                </a:solidFill>
              </a:rPr>
              <a:t>The $http API is based on the deferred/promise APIs exposed by the $q service. </a:t>
            </a:r>
            <a:endParaRPr lang="en-US" dirty="0" smtClean="0">
              <a:solidFill>
                <a:schemeClr val="tx1"/>
              </a:solidFill>
            </a:endParaRPr>
          </a:p>
          <a:p>
            <a:r>
              <a:rPr lang="it-IT" dirty="0" err="1" smtClean="0">
                <a:solidFill>
                  <a:schemeClr val="tx1"/>
                </a:solidFill>
              </a:rPr>
              <a:t>Details</a:t>
            </a:r>
            <a:endParaRPr lang="en-US" dirty="0" smtClean="0">
              <a:solidFill>
                <a:schemeClr val="tx1"/>
              </a:solidFill>
            </a:endParaRPr>
          </a:p>
          <a:p>
            <a:pPr lvl="1"/>
            <a:r>
              <a:rPr lang="en-US" dirty="0" smtClean="0">
                <a:solidFill>
                  <a:schemeClr val="tx1"/>
                </a:solidFill>
              </a:rPr>
              <a:t>takes </a:t>
            </a:r>
            <a:r>
              <a:rPr lang="en-US" dirty="0">
                <a:solidFill>
                  <a:schemeClr val="tx1"/>
                </a:solidFill>
              </a:rPr>
              <a:t>a single </a:t>
            </a:r>
            <a:r>
              <a:rPr lang="en-US" dirty="0" smtClean="0">
                <a:solidFill>
                  <a:schemeClr val="tx1"/>
                </a:solidFill>
              </a:rPr>
              <a:t>argument: a </a:t>
            </a:r>
            <a:r>
              <a:rPr lang="en-US" dirty="0">
                <a:solidFill>
                  <a:schemeClr val="tx1"/>
                </a:solidFill>
              </a:rPr>
              <a:t>configuration </a:t>
            </a:r>
            <a:r>
              <a:rPr lang="en-US" dirty="0" smtClean="0">
                <a:solidFill>
                  <a:schemeClr val="tx1"/>
                </a:solidFill>
              </a:rPr>
              <a:t>object</a:t>
            </a:r>
          </a:p>
          <a:p>
            <a:pPr lvl="1"/>
            <a:r>
              <a:rPr lang="en-US" dirty="0" smtClean="0">
                <a:solidFill>
                  <a:schemeClr val="tx1"/>
                </a:solidFill>
              </a:rPr>
              <a:t>returns </a:t>
            </a:r>
            <a:r>
              <a:rPr lang="en-US" dirty="0">
                <a:solidFill>
                  <a:schemeClr val="tx1"/>
                </a:solidFill>
              </a:rPr>
              <a:t>a promise with two </a:t>
            </a:r>
            <a:r>
              <a:rPr lang="en-US" dirty="0" smtClean="0">
                <a:solidFill>
                  <a:schemeClr val="tx1"/>
                </a:solidFill>
              </a:rPr>
              <a:t>methods</a:t>
            </a:r>
            <a:r>
              <a:rPr lang="en-US" dirty="0">
                <a:solidFill>
                  <a:schemeClr val="tx1"/>
                </a:solidFill>
              </a:rPr>
              <a:t>: success and </a:t>
            </a:r>
            <a:r>
              <a:rPr lang="en-US" dirty="0" smtClean="0">
                <a:solidFill>
                  <a:schemeClr val="tx1"/>
                </a:solidFill>
              </a:rPr>
              <a:t>error</a:t>
            </a:r>
          </a:p>
          <a:p>
            <a:r>
              <a:rPr lang="en-US" dirty="0">
                <a:solidFill>
                  <a:schemeClr val="tx1"/>
                </a:solidFill>
              </a:rPr>
              <a:t>The </a:t>
            </a:r>
            <a:r>
              <a:rPr lang="en-US" i="1" dirty="0">
                <a:solidFill>
                  <a:schemeClr val="tx1"/>
                </a:solidFill>
              </a:rPr>
              <a:t>.then</a:t>
            </a:r>
            <a:r>
              <a:rPr lang="en-US" dirty="0">
                <a:solidFill>
                  <a:schemeClr val="tx1"/>
                </a:solidFill>
              </a:rPr>
              <a:t> method</a:t>
            </a:r>
          </a:p>
          <a:p>
            <a:pPr lvl="1"/>
            <a:r>
              <a:rPr lang="en-US" dirty="0">
                <a:solidFill>
                  <a:schemeClr val="tx1"/>
                </a:solidFill>
              </a:rPr>
              <a:t>register callbacks that will receive an object representing the response</a:t>
            </a:r>
          </a:p>
          <a:p>
            <a:endParaRPr lang="en-GB" dirty="0">
              <a:solidFill>
                <a:schemeClr val="tx1"/>
              </a:solidFill>
            </a:endParaRPr>
          </a:p>
        </p:txBody>
      </p:sp>
    </p:spTree>
    <p:extLst>
      <p:ext uri="{BB962C8B-B14F-4D97-AF65-F5344CB8AC3E}">
        <p14:creationId xmlns:p14="http://schemas.microsoft.com/office/powerpoint/2010/main" val="367229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HTTP service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48</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a:solidFill>
                  <a:schemeClr val="tx1"/>
                </a:solidFill>
              </a:rPr>
              <a:t>Shortcuts</a:t>
            </a:r>
            <a:r>
              <a:rPr lang="it-IT" dirty="0">
                <a:solidFill>
                  <a:schemeClr val="tx1"/>
                </a:solidFill>
              </a:rPr>
              <a:t> </a:t>
            </a:r>
            <a:r>
              <a:rPr lang="it-IT" dirty="0" err="1">
                <a:solidFill>
                  <a:schemeClr val="tx1"/>
                </a:solidFill>
              </a:rPr>
              <a:t>methods</a:t>
            </a:r>
            <a:endParaRPr lang="it-IT" dirty="0">
              <a:solidFill>
                <a:schemeClr val="tx1"/>
              </a:solidFill>
            </a:endParaRPr>
          </a:p>
          <a:p>
            <a:pPr lvl="1"/>
            <a:r>
              <a:rPr lang="it-IT" dirty="0">
                <a:solidFill>
                  <a:schemeClr val="tx1"/>
                </a:solidFill>
              </a:rPr>
              <a:t>.</a:t>
            </a:r>
            <a:r>
              <a:rPr lang="it-IT" dirty="0" err="1">
                <a:solidFill>
                  <a:schemeClr val="tx1"/>
                </a:solidFill>
              </a:rPr>
              <a:t>get</a:t>
            </a:r>
            <a:r>
              <a:rPr lang="it-IT" dirty="0">
                <a:solidFill>
                  <a:schemeClr val="tx1"/>
                </a:solidFill>
              </a:rPr>
              <a:t>, .post, .put, .head, .delete, .</a:t>
            </a:r>
            <a:r>
              <a:rPr lang="it-IT" dirty="0" err="1">
                <a:solidFill>
                  <a:schemeClr val="tx1"/>
                </a:solidFill>
              </a:rPr>
              <a:t>jsonp</a:t>
            </a:r>
            <a:endParaRPr lang="en-US" dirty="0">
              <a:solidFill>
                <a:schemeClr val="tx1"/>
              </a:solidFill>
            </a:endParaRPr>
          </a:p>
          <a:p>
            <a:endParaRPr lang="en-US" dirty="0" smtClean="0">
              <a:solidFill>
                <a:schemeClr val="tx1"/>
              </a:solidFill>
            </a:endParaRPr>
          </a:p>
        </p:txBody>
      </p:sp>
      <p:sp>
        <p:nvSpPr>
          <p:cNvPr id="7" name="TextBox 6"/>
          <p:cNvSpPr txBox="1"/>
          <p:nvPr/>
        </p:nvSpPr>
        <p:spPr>
          <a:xfrm>
            <a:off x="990600" y="2819400"/>
            <a:ext cx="7924800" cy="28956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dirty="0">
                <a:solidFill>
                  <a:srgbClr val="000000"/>
                </a:solidFill>
                <a:highlight>
                  <a:srgbClr val="F2F4FF"/>
                </a:highlight>
                <a:latin typeface="Courier New"/>
              </a:rPr>
              <a:t>$http</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method</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'GET'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url</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someUrl</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success</a:t>
            </a:r>
            <a:r>
              <a:rPr lang="en-US" sz="1400" b="1" dirty="0">
                <a:solidFill>
                  <a:srgbClr val="000000"/>
                </a:solidFill>
                <a:highlight>
                  <a:srgbClr val="F2F4FF"/>
                </a:highlight>
                <a:latin typeface="Courier New"/>
              </a:rPr>
              <a:t>(</a:t>
            </a:r>
            <a:r>
              <a:rPr lang="en-US" sz="1400" b="1" dirty="0">
                <a:solidFill>
                  <a:srgbClr val="000080"/>
                </a:solidFill>
                <a:highlight>
                  <a:srgbClr val="F2F4FF"/>
                </a:highlight>
                <a:latin typeface="Courier New"/>
              </a:rPr>
              <a:t>function</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data</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status</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headers</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config</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this callback will be called asynchronously</a:t>
            </a:r>
          </a:p>
          <a:p>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when the response is available</a:t>
            </a: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error</a:t>
            </a:r>
            <a:r>
              <a:rPr lang="en-US" sz="1400" b="1" dirty="0">
                <a:solidFill>
                  <a:srgbClr val="000000"/>
                </a:solidFill>
                <a:highlight>
                  <a:srgbClr val="F2F4FF"/>
                </a:highlight>
                <a:latin typeface="Courier New"/>
              </a:rPr>
              <a:t>(</a:t>
            </a:r>
            <a:r>
              <a:rPr lang="en-US" sz="1400" b="1" dirty="0">
                <a:solidFill>
                  <a:srgbClr val="000080"/>
                </a:solidFill>
                <a:highlight>
                  <a:srgbClr val="F2F4FF"/>
                </a:highlight>
                <a:latin typeface="Courier New"/>
              </a:rPr>
              <a:t>function</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data</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status</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headers</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config</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called asynchronously if an error occurs</a:t>
            </a:r>
          </a:p>
          <a:p>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or server returns response with an error status.</a:t>
            </a: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b="1" dirty="0">
              <a:solidFill>
                <a:srgbClr val="000000"/>
              </a:solidFill>
              <a:highlight>
                <a:srgbClr val="FFFFFF"/>
              </a:highlight>
              <a:latin typeface="Courier New"/>
            </a:endParaRPr>
          </a:p>
        </p:txBody>
      </p:sp>
      <p:sp>
        <p:nvSpPr>
          <p:cNvPr id="3" name="Fumetto 1 2"/>
          <p:cNvSpPr/>
          <p:nvPr/>
        </p:nvSpPr>
        <p:spPr>
          <a:xfrm>
            <a:off x="1981200" y="5257800"/>
            <a:ext cx="1524000" cy="750960"/>
          </a:xfrm>
          <a:prstGeom prst="wedgeRectCallout">
            <a:avLst>
              <a:gd name="adj1" fmla="val -33509"/>
              <a:gd name="adj2" fmla="val -74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t>CALLBACKs</a:t>
            </a:r>
            <a:endParaRPr lang="en-US" dirty="0"/>
          </a:p>
        </p:txBody>
      </p:sp>
    </p:spTree>
    <p:extLst>
      <p:ext uri="{BB962C8B-B14F-4D97-AF65-F5344CB8AC3E}">
        <p14:creationId xmlns:p14="http://schemas.microsoft.com/office/powerpoint/2010/main" val="601564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Get a resource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49</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a:solidFill>
                  <a:schemeClr val="tx1"/>
                </a:solidFill>
              </a:rPr>
              <a:t>Shortcuts</a:t>
            </a:r>
            <a:r>
              <a:rPr lang="it-IT" dirty="0">
                <a:solidFill>
                  <a:schemeClr val="tx1"/>
                </a:solidFill>
              </a:rPr>
              <a:t> </a:t>
            </a:r>
            <a:r>
              <a:rPr lang="it-IT" dirty="0" err="1">
                <a:solidFill>
                  <a:schemeClr val="tx1"/>
                </a:solidFill>
              </a:rPr>
              <a:t>methods</a:t>
            </a:r>
            <a:endParaRPr lang="it-IT" dirty="0">
              <a:solidFill>
                <a:schemeClr val="tx1"/>
              </a:solidFill>
            </a:endParaRPr>
          </a:p>
          <a:p>
            <a:pPr lvl="1"/>
            <a:r>
              <a:rPr lang="it-IT" dirty="0">
                <a:solidFill>
                  <a:schemeClr val="tx1"/>
                </a:solidFill>
              </a:rPr>
              <a:t>.</a:t>
            </a:r>
            <a:r>
              <a:rPr lang="it-IT" dirty="0" err="1">
                <a:solidFill>
                  <a:schemeClr val="tx1"/>
                </a:solidFill>
              </a:rPr>
              <a:t>get</a:t>
            </a:r>
            <a:r>
              <a:rPr lang="it-IT" dirty="0">
                <a:solidFill>
                  <a:schemeClr val="tx1"/>
                </a:solidFill>
              </a:rPr>
              <a:t>, .post, .put, .head, .delete, .</a:t>
            </a:r>
            <a:r>
              <a:rPr lang="it-IT" dirty="0" err="1">
                <a:solidFill>
                  <a:schemeClr val="tx1"/>
                </a:solidFill>
              </a:rPr>
              <a:t>jsonp</a:t>
            </a:r>
            <a:endParaRPr lang="en-US" dirty="0">
              <a:solidFill>
                <a:schemeClr val="tx1"/>
              </a:solidFill>
            </a:endParaRPr>
          </a:p>
          <a:p>
            <a:endParaRPr lang="en-US" dirty="0" smtClean="0">
              <a:solidFill>
                <a:schemeClr val="tx1"/>
              </a:solidFill>
            </a:endParaRPr>
          </a:p>
        </p:txBody>
      </p:sp>
      <p:sp>
        <p:nvSpPr>
          <p:cNvPr id="7" name="TextBox 6"/>
          <p:cNvSpPr txBox="1"/>
          <p:nvPr/>
        </p:nvSpPr>
        <p:spPr>
          <a:xfrm>
            <a:off x="990600" y="2819400"/>
            <a:ext cx="7924800" cy="28956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b="1" dirty="0" err="1">
                <a:solidFill>
                  <a:srgbClr val="000080"/>
                </a:solidFill>
                <a:highlight>
                  <a:srgbClr val="F2F4FF"/>
                </a:highlight>
                <a:latin typeface="Courier New"/>
              </a:rPr>
              <a:t>var</a:t>
            </a:r>
            <a:r>
              <a:rPr lang="en-US" sz="1400" dirty="0">
                <a:solidFill>
                  <a:srgbClr val="000000"/>
                </a:solidFill>
                <a:highlight>
                  <a:srgbClr val="F2F4FF"/>
                </a:highlight>
                <a:latin typeface="Courier New"/>
              </a:rPr>
              <a:t> </a:t>
            </a:r>
            <a:r>
              <a:rPr lang="en-US" sz="1400" dirty="0" err="1" smtClean="0">
                <a:solidFill>
                  <a:srgbClr val="000000"/>
                </a:solidFill>
                <a:highlight>
                  <a:srgbClr val="F2F4FF"/>
                </a:highlight>
                <a:latin typeface="Courier New"/>
              </a:rPr>
              <a:t>myApp</a:t>
            </a:r>
            <a:r>
              <a:rPr lang="en-US" sz="1400" dirty="0" smtClean="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r>
              <a:rPr lang="en-US" sz="1400" dirty="0" smtClean="0">
                <a:solidFill>
                  <a:srgbClr val="000000"/>
                </a:solidFill>
                <a:highlight>
                  <a:srgbClr val="F2F4FF"/>
                </a:highlight>
                <a:latin typeface="Courier New"/>
              </a:rPr>
              <a:t> </a:t>
            </a:r>
            <a:r>
              <a:rPr lang="en-US" sz="1400" dirty="0" err="1">
                <a:solidFill>
                  <a:srgbClr val="000000"/>
                </a:solidFill>
                <a:highlight>
                  <a:srgbClr val="F2F4FF"/>
                </a:highlight>
                <a:latin typeface="Courier New"/>
              </a:rPr>
              <a:t>angular</a:t>
            </a:r>
            <a:r>
              <a:rPr lang="en-US" sz="1400" b="1" dirty="0" err="1">
                <a:solidFill>
                  <a:srgbClr val="000000"/>
                </a:solidFill>
                <a:highlight>
                  <a:srgbClr val="F2F4FF"/>
                </a:highlight>
                <a:latin typeface="Courier New"/>
              </a:rPr>
              <a:t>.</a:t>
            </a:r>
            <a:r>
              <a:rPr lang="en-US" sz="1400" dirty="0" err="1">
                <a:solidFill>
                  <a:srgbClr val="000000"/>
                </a:solidFill>
                <a:highlight>
                  <a:srgbClr val="F2F4FF"/>
                </a:highlight>
                <a:latin typeface="Courier New"/>
              </a:rPr>
              <a:t>module</a:t>
            </a:r>
            <a:r>
              <a:rPr lang="en-US" sz="1400" b="1" dirty="0">
                <a:solidFill>
                  <a:srgbClr val="000000"/>
                </a:solidFill>
                <a:highlight>
                  <a:srgbClr val="F2F4FF"/>
                </a:highlight>
                <a:latin typeface="Courier New"/>
              </a:rPr>
              <a:t>(</a:t>
            </a:r>
            <a:r>
              <a:rPr lang="en-US" sz="1400" dirty="0" smtClean="0">
                <a:solidFill>
                  <a:srgbClr val="808080"/>
                </a:solidFill>
                <a:highlight>
                  <a:srgbClr val="F2F4FF"/>
                </a:highlight>
                <a:latin typeface="Courier New"/>
              </a:rPr>
              <a:t>'</a:t>
            </a:r>
            <a:r>
              <a:rPr lang="en-US" sz="1400" dirty="0" err="1" smtClean="0">
                <a:solidFill>
                  <a:srgbClr val="808080"/>
                </a:solidFill>
                <a:highlight>
                  <a:srgbClr val="F2F4FF"/>
                </a:highlight>
                <a:latin typeface="Courier New"/>
              </a:rPr>
              <a:t>myApp</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p>
          <a:p>
            <a:r>
              <a:rPr lang="en-US" sz="1400" dirty="0" err="1" smtClean="0">
                <a:solidFill>
                  <a:srgbClr val="000000"/>
                </a:solidFill>
                <a:highlight>
                  <a:srgbClr val="F2F4FF"/>
                </a:highlight>
                <a:latin typeface="Courier New"/>
              </a:rPr>
              <a:t>myApp</a:t>
            </a:r>
            <a:r>
              <a:rPr lang="en-US" sz="1400" b="1" dirty="0" err="1" smtClean="0">
                <a:solidFill>
                  <a:srgbClr val="000000"/>
                </a:solidFill>
                <a:highlight>
                  <a:srgbClr val="F2F4FF"/>
                </a:highlight>
                <a:latin typeface="Courier New"/>
              </a:rPr>
              <a:t>.</a:t>
            </a:r>
            <a:r>
              <a:rPr lang="en-US" sz="1400" dirty="0" err="1" smtClean="0">
                <a:solidFill>
                  <a:srgbClr val="000000"/>
                </a:solidFill>
                <a:highlight>
                  <a:srgbClr val="F2F4FF"/>
                </a:highlight>
                <a:latin typeface="Courier New"/>
              </a:rPr>
              <a:t>controller</a:t>
            </a:r>
            <a:r>
              <a:rPr lang="en-US" sz="1400" b="1" dirty="0">
                <a:solidFill>
                  <a:srgbClr val="000000"/>
                </a:solidFill>
                <a:highlight>
                  <a:srgbClr val="F2F4FF"/>
                </a:highlight>
                <a:latin typeface="Courier New"/>
              </a:rPr>
              <a:t>(</a:t>
            </a:r>
            <a:r>
              <a:rPr lang="en-US" sz="1400" dirty="0" smtClean="0">
                <a:solidFill>
                  <a:srgbClr val="808080"/>
                </a:solidFill>
                <a:highlight>
                  <a:srgbClr val="F2F4FF"/>
                </a:highlight>
                <a:latin typeface="Courier New"/>
              </a:rPr>
              <a:t>'</a:t>
            </a:r>
            <a:r>
              <a:rPr lang="en-US" sz="1400" dirty="0" err="1" smtClean="0">
                <a:solidFill>
                  <a:srgbClr val="808080"/>
                </a:solidFill>
                <a:highlight>
                  <a:srgbClr val="F2F4FF"/>
                </a:highlight>
                <a:latin typeface="Courier New"/>
              </a:rPr>
              <a:t>SimpleController</a:t>
            </a:r>
            <a:r>
              <a:rPr lang="en-US" sz="1400" dirty="0" smtClean="0">
                <a:solidFill>
                  <a:srgbClr val="808080"/>
                </a:solidFill>
                <a:highlight>
                  <a:srgbClr val="F2F4FF"/>
                </a:highlight>
                <a:latin typeface="Courier New"/>
              </a:rPr>
              <a:t>'</a:t>
            </a:r>
            <a:r>
              <a:rPr lang="en-US" sz="1400" b="1" dirty="0" smtClean="0">
                <a:solidFill>
                  <a:srgbClr val="000000"/>
                </a:solidFill>
                <a:highlight>
                  <a:srgbClr val="F2F4FF"/>
                </a:highlight>
                <a:latin typeface="Courier New"/>
              </a:rPr>
              <a:t>,</a:t>
            </a:r>
            <a:r>
              <a:rPr lang="en-US" sz="1400" dirty="0" smtClean="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$scope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$http</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http</a:t>
            </a:r>
            <a:r>
              <a:rPr lang="en-US" sz="1400" b="1" dirty="0" err="1">
                <a:solidFill>
                  <a:srgbClr val="000000"/>
                </a:solidFill>
                <a:highlight>
                  <a:srgbClr val="F2F4FF"/>
                </a:highlight>
                <a:latin typeface="Courier New"/>
              </a:rPr>
              <a:t>.</a:t>
            </a:r>
            <a:r>
              <a:rPr lang="en-US" sz="1400" dirty="0" err="1">
                <a:solidFill>
                  <a:srgbClr val="000000"/>
                </a:solidFill>
                <a:highlight>
                  <a:srgbClr val="F2F4FF"/>
                </a:highlight>
                <a:latin typeface="Courier New"/>
              </a:rPr>
              <a:t>get</a:t>
            </a:r>
            <a:r>
              <a:rPr lang="en-US" sz="1400" b="1" dirty="0" smtClean="0">
                <a:solidFill>
                  <a:srgbClr val="000000"/>
                </a:solidFill>
                <a:highlight>
                  <a:srgbClr val="F2F4FF"/>
                </a:highlight>
                <a:latin typeface="Courier New"/>
              </a:rPr>
              <a:t>(</a:t>
            </a:r>
            <a:r>
              <a:rPr lang="en-US" sz="1400" dirty="0" smtClean="0">
                <a:solidFill>
                  <a:srgbClr val="808080"/>
                </a:solidFill>
                <a:highlight>
                  <a:srgbClr val="F2F4FF"/>
                </a:highlight>
                <a:latin typeface="Courier New"/>
              </a:rPr>
              <a:t>'/</a:t>
            </a:r>
            <a:r>
              <a:rPr lang="en-US" sz="1400" dirty="0" err="1" smtClean="0">
                <a:solidFill>
                  <a:srgbClr val="808080"/>
                </a:solidFill>
                <a:highlight>
                  <a:srgbClr val="F2F4FF"/>
                </a:highlight>
                <a:latin typeface="Courier New"/>
              </a:rPr>
              <a:t>persons.json</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success</a:t>
            </a:r>
            <a:r>
              <a:rPr lang="en-US" sz="1400" b="1" dirty="0">
                <a:solidFill>
                  <a:srgbClr val="000000"/>
                </a:solidFill>
                <a:highlight>
                  <a:srgbClr val="F2F4FF"/>
                </a:highlight>
                <a:latin typeface="Courier New"/>
              </a:rPr>
              <a:t>(</a:t>
            </a:r>
            <a:r>
              <a:rPr lang="en-US" sz="1400" b="1" dirty="0">
                <a:solidFill>
                  <a:srgbClr val="000080"/>
                </a:solidFill>
                <a:highlight>
                  <a:srgbClr val="F2F4FF"/>
                </a:highlight>
                <a:latin typeface="Courier New"/>
              </a:rPr>
              <a:t>function</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data</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dirty="0" err="1" smtClean="0">
                <a:solidFill>
                  <a:srgbClr val="000000"/>
                </a:solidFill>
                <a:highlight>
                  <a:srgbClr val="F2F4FF"/>
                </a:highlight>
                <a:latin typeface="Courier New"/>
              </a:rPr>
              <a:t>scope</a:t>
            </a:r>
            <a:r>
              <a:rPr lang="en-US" sz="1400" b="1" dirty="0" err="1" smtClean="0">
                <a:solidFill>
                  <a:srgbClr val="000000"/>
                </a:solidFill>
                <a:highlight>
                  <a:srgbClr val="F2F4FF"/>
                </a:highlight>
                <a:latin typeface="Courier New"/>
              </a:rPr>
              <a:t>.</a:t>
            </a:r>
            <a:r>
              <a:rPr lang="en-US" sz="1400" dirty="0" err="1" smtClean="0">
                <a:solidFill>
                  <a:srgbClr val="000000"/>
                </a:solidFill>
                <a:highlight>
                  <a:srgbClr val="F2F4FF"/>
                </a:highlight>
                <a:latin typeface="Courier New"/>
              </a:rPr>
              <a:t>persons</a:t>
            </a:r>
            <a:r>
              <a:rPr lang="en-US" sz="1400" dirty="0" smtClean="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data</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b="1" dirty="0" smtClean="0">
                <a:solidFill>
                  <a:srgbClr val="000000"/>
                </a:solidFill>
                <a:highlight>
                  <a:srgbClr val="F2F4FF"/>
                </a:highlight>
                <a:latin typeface="Courier New"/>
              </a:rPr>
              <a:t>});</a:t>
            </a:r>
            <a:endParaRPr lang="en-US" sz="1400" b="1" dirty="0">
              <a:solidFill>
                <a:srgbClr val="000000"/>
              </a:solidFill>
              <a:highlight>
                <a:srgbClr val="FFFFFF"/>
              </a:highlight>
              <a:latin typeface="Courier New"/>
            </a:endParaRPr>
          </a:p>
        </p:txBody>
      </p:sp>
    </p:spTree>
    <p:extLst>
      <p:ext uri="{BB962C8B-B14F-4D97-AF65-F5344CB8AC3E}">
        <p14:creationId xmlns:p14="http://schemas.microsoft.com/office/powerpoint/2010/main" val="3490414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Single-page applications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a:solidFill>
                  <a:schemeClr val="tx1"/>
                </a:solidFill>
              </a:rPr>
              <a:t>In an </a:t>
            </a:r>
            <a:r>
              <a:rPr lang="en-US" dirty="0" smtClean="0">
                <a:solidFill>
                  <a:schemeClr val="tx1"/>
                </a:solidFill>
              </a:rPr>
              <a:t>SPA the </a:t>
            </a:r>
            <a:r>
              <a:rPr lang="en-US" dirty="0">
                <a:solidFill>
                  <a:schemeClr val="tx1"/>
                </a:solidFill>
              </a:rPr>
              <a:t>appropriate resources are dynamically loaded and added to the page as </a:t>
            </a:r>
            <a:r>
              <a:rPr lang="en-US" dirty="0" smtClean="0">
                <a:solidFill>
                  <a:schemeClr val="tx1"/>
                </a:solidFill>
              </a:rPr>
              <a:t>necessary</a:t>
            </a:r>
          </a:p>
          <a:p>
            <a:pPr marL="633413" lvl="1" indent="-277813"/>
            <a:r>
              <a:rPr lang="en-US" dirty="0">
                <a:solidFill>
                  <a:schemeClr val="tx1"/>
                </a:solidFill>
              </a:rPr>
              <a:t>The page does </a:t>
            </a:r>
            <a:r>
              <a:rPr lang="en-US" dirty="0" smtClean="0">
                <a:solidFill>
                  <a:schemeClr val="tx1"/>
                </a:solidFill>
              </a:rPr>
              <a:t/>
            </a:r>
            <a:br>
              <a:rPr lang="en-US" dirty="0" smtClean="0">
                <a:solidFill>
                  <a:schemeClr val="tx1"/>
                </a:solidFill>
              </a:rPr>
            </a:br>
            <a:r>
              <a:rPr lang="en-US" dirty="0" smtClean="0">
                <a:solidFill>
                  <a:schemeClr val="tx1"/>
                </a:solidFill>
              </a:rPr>
              <a:t>not reload </a:t>
            </a:r>
            <a:r>
              <a:rPr lang="en-US" dirty="0">
                <a:solidFill>
                  <a:schemeClr val="tx1"/>
                </a:solidFill>
              </a:rPr>
              <a:t>at </a:t>
            </a:r>
            <a:r>
              <a:rPr lang="en-US" dirty="0" smtClean="0">
                <a:solidFill>
                  <a:schemeClr val="tx1"/>
                </a:solidFill>
              </a:rPr>
              <a:t/>
            </a:r>
            <a:br>
              <a:rPr lang="en-US" dirty="0" smtClean="0">
                <a:solidFill>
                  <a:schemeClr val="tx1"/>
                </a:solidFill>
              </a:rPr>
            </a:br>
            <a:r>
              <a:rPr lang="en-US" dirty="0" smtClean="0">
                <a:solidFill>
                  <a:schemeClr val="tx1"/>
                </a:solidFill>
              </a:rPr>
              <a:t>any </a:t>
            </a:r>
            <a:r>
              <a:rPr lang="en-US" dirty="0">
                <a:solidFill>
                  <a:schemeClr val="tx1"/>
                </a:solidFill>
              </a:rPr>
              <a:t>point </a:t>
            </a:r>
            <a:r>
              <a:rPr lang="en-US" dirty="0" smtClean="0">
                <a:solidFill>
                  <a:schemeClr val="tx1"/>
                </a:solidFill>
              </a:rPr>
              <a:t>in </a:t>
            </a:r>
            <a:r>
              <a:rPr lang="en-US" dirty="0">
                <a:solidFill>
                  <a:schemeClr val="tx1"/>
                </a:solidFill>
              </a:rPr>
              <a:t>the </a:t>
            </a:r>
            <a:r>
              <a:rPr lang="en-US" dirty="0" smtClean="0">
                <a:solidFill>
                  <a:schemeClr val="tx1"/>
                </a:solidFill>
              </a:rPr>
              <a:t/>
            </a:r>
            <a:br>
              <a:rPr lang="en-US" dirty="0" smtClean="0">
                <a:solidFill>
                  <a:schemeClr val="tx1"/>
                </a:solidFill>
              </a:rPr>
            </a:br>
            <a:r>
              <a:rPr lang="en-US" dirty="0" smtClean="0">
                <a:solidFill>
                  <a:schemeClr val="tx1"/>
                </a:solidFill>
              </a:rPr>
              <a:t>process</a:t>
            </a:r>
            <a:r>
              <a:rPr lang="en-US" dirty="0">
                <a:solidFill>
                  <a:schemeClr val="tx1"/>
                </a:solidFill>
              </a:rPr>
              <a:t>, </a:t>
            </a:r>
            <a:r>
              <a:rPr lang="en-US" dirty="0" smtClean="0">
                <a:solidFill>
                  <a:schemeClr val="tx1"/>
                </a:solidFill>
              </a:rPr>
              <a:t>nor </a:t>
            </a:r>
            <a:br>
              <a:rPr lang="en-US" dirty="0" smtClean="0">
                <a:solidFill>
                  <a:schemeClr val="tx1"/>
                </a:solidFill>
              </a:rPr>
            </a:br>
            <a:r>
              <a:rPr lang="en-US" dirty="0" smtClean="0">
                <a:solidFill>
                  <a:schemeClr val="tx1"/>
                </a:solidFill>
              </a:rPr>
              <a:t>does transfer </a:t>
            </a:r>
            <a:br>
              <a:rPr lang="en-US" dirty="0" smtClean="0">
                <a:solidFill>
                  <a:schemeClr val="tx1"/>
                </a:solidFill>
              </a:rPr>
            </a:br>
            <a:r>
              <a:rPr lang="en-US" dirty="0" smtClean="0">
                <a:solidFill>
                  <a:schemeClr val="tx1"/>
                </a:solidFill>
              </a:rPr>
              <a:t>control to </a:t>
            </a:r>
            <a:br>
              <a:rPr lang="en-US" dirty="0" smtClean="0">
                <a:solidFill>
                  <a:schemeClr val="tx1"/>
                </a:solidFill>
              </a:rPr>
            </a:br>
            <a:r>
              <a:rPr lang="en-US" dirty="0" smtClean="0">
                <a:solidFill>
                  <a:schemeClr val="tx1"/>
                </a:solidFill>
              </a:rPr>
              <a:t>another page</a:t>
            </a:r>
            <a:endParaRPr lang="en-GB"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285" y="2699655"/>
            <a:ext cx="532271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334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Building a REST application</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50</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solidFill>
                  <a:schemeClr val="tx1"/>
                </a:solidFill>
              </a:rPr>
              <a:t>Server.js (</a:t>
            </a:r>
            <a:r>
              <a:rPr lang="it-IT" dirty="0" err="1" smtClean="0">
                <a:solidFill>
                  <a:schemeClr val="tx1"/>
                </a:solidFill>
              </a:rPr>
              <a:t>Nodejs</a:t>
            </a:r>
            <a:r>
              <a:rPr lang="it-IT" dirty="0" smtClean="0">
                <a:solidFill>
                  <a:schemeClr val="tx1"/>
                </a:solidFill>
              </a:rPr>
              <a:t>)</a:t>
            </a:r>
          </a:p>
          <a:p>
            <a:r>
              <a:rPr lang="it-IT" dirty="0" smtClean="0">
                <a:solidFill>
                  <a:schemeClr val="tx1"/>
                </a:solidFill>
              </a:rPr>
              <a:t>CRUD: </a:t>
            </a:r>
            <a:r>
              <a:rPr lang="en-US" dirty="0"/>
              <a:t>Create, read, update and </a:t>
            </a:r>
            <a:r>
              <a:rPr lang="en-US" dirty="0" smtClean="0"/>
              <a:t>delete</a:t>
            </a:r>
            <a:endParaRPr lang="it-IT" dirty="0" smtClean="0">
              <a:solidFill>
                <a:schemeClr val="tx1"/>
              </a:solidFill>
            </a:endParaRPr>
          </a:p>
          <a:p>
            <a:pPr lvl="1"/>
            <a:r>
              <a:rPr lang="it-IT" sz="1800" dirty="0" smtClean="0">
                <a:solidFill>
                  <a:schemeClr val="tx1"/>
                </a:solidFill>
              </a:rPr>
              <a:t>Read </a:t>
            </a:r>
            <a:r>
              <a:rPr lang="it-IT" sz="1800" dirty="0" err="1" smtClean="0">
                <a:solidFill>
                  <a:schemeClr val="tx1"/>
                </a:solidFill>
              </a:rPr>
              <a:t>collection</a:t>
            </a:r>
            <a:r>
              <a:rPr lang="it-IT" sz="1800" dirty="0" smtClean="0">
                <a:solidFill>
                  <a:schemeClr val="tx1"/>
                </a:solidFill>
              </a:rPr>
              <a:t>:	GET /</a:t>
            </a:r>
            <a:r>
              <a:rPr lang="it-IT" sz="1800" dirty="0" err="1" smtClean="0">
                <a:solidFill>
                  <a:schemeClr val="tx1"/>
                </a:solidFill>
              </a:rPr>
              <a:t>persons</a:t>
            </a:r>
            <a:endParaRPr lang="it-IT" sz="1800" dirty="0" smtClean="0">
              <a:solidFill>
                <a:schemeClr val="tx1"/>
              </a:solidFill>
            </a:endParaRPr>
          </a:p>
          <a:p>
            <a:pPr lvl="1"/>
            <a:r>
              <a:rPr lang="it-IT" sz="1800" dirty="0" smtClean="0">
                <a:solidFill>
                  <a:schemeClr val="tx1"/>
                </a:solidFill>
              </a:rPr>
              <a:t>Read item:       	GET /</a:t>
            </a:r>
            <a:r>
              <a:rPr lang="it-IT" sz="1800" dirty="0" err="1" smtClean="0">
                <a:solidFill>
                  <a:schemeClr val="tx1"/>
                </a:solidFill>
              </a:rPr>
              <a:t>persons</a:t>
            </a:r>
            <a:r>
              <a:rPr lang="it-IT" sz="1800" dirty="0" smtClean="0">
                <a:solidFill>
                  <a:schemeClr val="tx1"/>
                </a:solidFill>
              </a:rPr>
              <a:t>/:id</a:t>
            </a:r>
          </a:p>
          <a:p>
            <a:pPr lvl="1"/>
            <a:r>
              <a:rPr lang="it-IT" sz="1800" dirty="0" err="1" smtClean="0">
                <a:solidFill>
                  <a:schemeClr val="tx1"/>
                </a:solidFill>
              </a:rPr>
              <a:t>Add</a:t>
            </a:r>
            <a:r>
              <a:rPr lang="it-IT" sz="1800" dirty="0" smtClean="0">
                <a:solidFill>
                  <a:schemeClr val="tx1"/>
                </a:solidFill>
              </a:rPr>
              <a:t> item:         	POST /</a:t>
            </a:r>
            <a:r>
              <a:rPr lang="it-IT" sz="1800" dirty="0" err="1" smtClean="0">
                <a:solidFill>
                  <a:schemeClr val="tx1"/>
                </a:solidFill>
              </a:rPr>
              <a:t>persons</a:t>
            </a:r>
            <a:endParaRPr lang="it-IT" sz="1800" dirty="0" smtClean="0">
              <a:solidFill>
                <a:schemeClr val="tx1"/>
              </a:solidFill>
            </a:endParaRPr>
          </a:p>
          <a:p>
            <a:pPr lvl="1"/>
            <a:r>
              <a:rPr lang="it-IT" sz="1800" dirty="0" smtClean="0">
                <a:solidFill>
                  <a:schemeClr val="tx1"/>
                </a:solidFill>
              </a:rPr>
              <a:t>Update item: 	POST /</a:t>
            </a:r>
            <a:r>
              <a:rPr lang="it-IT" sz="1800" dirty="0" err="1" smtClean="0">
                <a:solidFill>
                  <a:schemeClr val="tx1"/>
                </a:solidFill>
              </a:rPr>
              <a:t>persons</a:t>
            </a:r>
            <a:r>
              <a:rPr lang="it-IT" sz="1800" dirty="0" smtClean="0">
                <a:solidFill>
                  <a:schemeClr val="tx1"/>
                </a:solidFill>
              </a:rPr>
              <a:t>/:id (or PUT)</a:t>
            </a:r>
          </a:p>
          <a:p>
            <a:r>
              <a:rPr lang="it-IT" sz="2200" dirty="0" smtClean="0">
                <a:solidFill>
                  <a:schemeClr val="tx1"/>
                </a:solidFill>
              </a:rPr>
              <a:t>REST</a:t>
            </a:r>
            <a:r>
              <a:rPr lang="it-IT" sz="2200" dirty="0">
                <a:solidFill>
                  <a:schemeClr val="tx1"/>
                </a:solidFill>
              </a:rPr>
              <a:t>: </a:t>
            </a:r>
            <a:r>
              <a:rPr lang="it-IT" sz="2200" dirty="0" err="1">
                <a:solidFill>
                  <a:schemeClr val="tx1"/>
                </a:solidFill>
              </a:rPr>
              <a:t>Representational</a:t>
            </a:r>
            <a:r>
              <a:rPr lang="it-IT" sz="2200" dirty="0">
                <a:solidFill>
                  <a:schemeClr val="tx1"/>
                </a:solidFill>
              </a:rPr>
              <a:t> state </a:t>
            </a:r>
            <a:r>
              <a:rPr lang="it-IT" sz="2200" dirty="0" smtClean="0">
                <a:solidFill>
                  <a:schemeClr val="tx1"/>
                </a:solidFill>
              </a:rPr>
              <a:t>transfer</a:t>
            </a:r>
          </a:p>
          <a:p>
            <a:pPr lvl="1"/>
            <a:r>
              <a:rPr lang="en-US" sz="1800" dirty="0" smtClean="0">
                <a:solidFill>
                  <a:schemeClr val="tx1"/>
                </a:solidFill>
              </a:rPr>
              <a:t>Presented </a:t>
            </a:r>
            <a:r>
              <a:rPr lang="en-US" sz="1800" dirty="0">
                <a:solidFill>
                  <a:schemeClr val="tx1"/>
                </a:solidFill>
              </a:rPr>
              <a:t>with a network of Web pages (a virtual state-machine), the user progresses through an application by selecting links (state transitions), resulting in the next page (representing the next state of the application) being transferred to the user and rendered for their use.</a:t>
            </a:r>
            <a:endParaRPr lang="it-IT" sz="1800" dirty="0" smtClean="0">
              <a:solidFill>
                <a:schemeClr val="tx1"/>
              </a:solidFill>
            </a:endParaRPr>
          </a:p>
          <a:p>
            <a:endParaRPr lang="it-IT" sz="2200" dirty="0" smtClean="0">
              <a:solidFill>
                <a:schemeClr val="tx1"/>
              </a:solidFill>
            </a:endParaRPr>
          </a:p>
          <a:p>
            <a:pPr lvl="1"/>
            <a:endParaRPr lang="it-IT" sz="1000" dirty="0">
              <a:solidFill>
                <a:schemeClr val="tx1"/>
              </a:solidFill>
            </a:endParaRPr>
          </a:p>
          <a:p>
            <a:pPr lvl="1"/>
            <a:endParaRPr lang="en-GB" dirty="0">
              <a:solidFill>
                <a:schemeClr val="tx1"/>
              </a:solidFill>
            </a:endParaRPr>
          </a:p>
        </p:txBody>
      </p:sp>
    </p:spTree>
    <p:extLst>
      <p:ext uri="{BB962C8B-B14F-4D97-AF65-F5344CB8AC3E}">
        <p14:creationId xmlns:p14="http://schemas.microsoft.com/office/powerpoint/2010/main" val="196250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Building a REST application</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51</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http://weblogs.asp.net/dwahlin/archive/2013/08/16/using-an-angularjs-factory-to-interact-with-a-restful-service.aspx</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endParaRPr lang="it-IT" sz="2200" dirty="0" smtClean="0">
              <a:solidFill>
                <a:schemeClr val="tx1"/>
              </a:solidFill>
            </a:endParaRPr>
          </a:p>
          <a:p>
            <a:pPr lvl="1"/>
            <a:endParaRPr lang="it-IT" sz="1000" dirty="0">
              <a:solidFill>
                <a:schemeClr val="tx1"/>
              </a:solidFill>
            </a:endParaRPr>
          </a:p>
          <a:p>
            <a:pPr lvl="1"/>
            <a:endParaRPr lang="en-GB" dirty="0">
              <a:solidFill>
                <a:schemeClr val="tx1"/>
              </a:solidFill>
            </a:endParaRPr>
          </a:p>
        </p:txBody>
      </p:sp>
      <p:sp>
        <p:nvSpPr>
          <p:cNvPr id="3" name="Rettangolo 2"/>
          <p:cNvSpPr/>
          <p:nvPr/>
        </p:nvSpPr>
        <p:spPr>
          <a:xfrm>
            <a:off x="-9144000" y="-1219200"/>
            <a:ext cx="8534400" cy="8956298"/>
          </a:xfrm>
          <a:prstGeom prst="rect">
            <a:avLst/>
          </a:prstGeom>
        </p:spPr>
        <p:txBody>
          <a:bodyPr wrap="square">
            <a:spAutoFit/>
          </a:bodyPr>
          <a:lstStyle/>
          <a:p>
            <a:r>
              <a:rPr lang="en-US" dirty="0" err="1">
                <a:solidFill>
                  <a:srgbClr val="000000"/>
                </a:solidFill>
                <a:highlight>
                  <a:srgbClr val="F2F4FF"/>
                </a:highlight>
                <a:latin typeface="Courier New"/>
              </a:rPr>
              <a:t>angular</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module</a:t>
            </a:r>
            <a:r>
              <a:rPr lang="en-US" b="1" dirty="0">
                <a:solidFill>
                  <a:srgbClr val="000000"/>
                </a:solidFill>
                <a:highlight>
                  <a:srgbClr val="F2F4FF"/>
                </a:highlight>
                <a:latin typeface="Courier New"/>
              </a:rPr>
              <a:t>(</a:t>
            </a:r>
            <a:r>
              <a:rPr lang="en-US" dirty="0">
                <a:solidFill>
                  <a:srgbClr val="808080"/>
                </a:solidFill>
                <a:highlight>
                  <a:srgbClr val="F2F4FF"/>
                </a:highlight>
                <a:latin typeface="Courier New"/>
              </a:rPr>
              <a:t>'</a:t>
            </a:r>
            <a:r>
              <a:rPr lang="en-US" dirty="0" err="1">
                <a:solidFill>
                  <a:srgbClr val="808080"/>
                </a:solidFill>
                <a:highlight>
                  <a:srgbClr val="F2F4FF"/>
                </a:highlight>
                <a:latin typeface="Courier New"/>
              </a:rPr>
              <a:t>customersApp</a:t>
            </a:r>
            <a:r>
              <a:rPr lang="en-US" dirty="0">
                <a:solidFill>
                  <a:srgbClr val="808080"/>
                </a:solidFill>
                <a:highlight>
                  <a:srgbClr val="F2F4FF"/>
                </a:highlight>
                <a:latin typeface="Courier New"/>
              </a:rPr>
              <a: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factory</a:t>
            </a:r>
            <a:r>
              <a:rPr lang="en-US" b="1" dirty="0">
                <a:solidFill>
                  <a:srgbClr val="000000"/>
                </a:solidFill>
                <a:highlight>
                  <a:srgbClr val="F2F4FF"/>
                </a:highlight>
                <a:latin typeface="Courier New"/>
              </a:rPr>
              <a:t>(</a:t>
            </a:r>
            <a:r>
              <a:rPr lang="en-US" dirty="0">
                <a:solidFill>
                  <a:srgbClr val="808080"/>
                </a:solidFill>
                <a:highlight>
                  <a:srgbClr val="F2F4FF"/>
                </a:highlight>
                <a:latin typeface="Courier New"/>
              </a:rPr>
              <a:t>'</a:t>
            </a:r>
            <a:r>
              <a:rPr lang="en-US" dirty="0" err="1">
                <a:solidFill>
                  <a:srgbClr val="808080"/>
                </a:solidFill>
                <a:highlight>
                  <a:srgbClr val="F2F4FF"/>
                </a:highlight>
                <a:latin typeface="Courier New"/>
              </a:rPr>
              <a:t>dataFactory</a:t>
            </a:r>
            <a:r>
              <a:rPr lang="en-US" dirty="0">
                <a:solidFill>
                  <a:srgbClr val="808080"/>
                </a:solidFill>
                <a:highlight>
                  <a:srgbClr val="F2F4FF"/>
                </a:highlight>
                <a:latin typeface="Courier New"/>
              </a:rPr>
              <a:t>'</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808080"/>
                </a:solidFill>
                <a:highlight>
                  <a:srgbClr val="F2F4FF"/>
                </a:highlight>
                <a:latin typeface="Courier New"/>
              </a:rPr>
              <a:t>'$http'</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$http</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err="1">
                <a:solidFill>
                  <a:srgbClr val="000080"/>
                </a:solidFill>
                <a:highlight>
                  <a:srgbClr val="F2F4FF"/>
                </a:highlight>
                <a:latin typeface="Courier New"/>
              </a:rPr>
              <a:t>var</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urlBase</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a:t>
            </a:r>
            <a:r>
              <a:rPr lang="en-US" dirty="0" err="1">
                <a:solidFill>
                  <a:srgbClr val="808080"/>
                </a:solidFill>
                <a:highlight>
                  <a:srgbClr val="F2F4FF"/>
                </a:highlight>
                <a:latin typeface="Courier New"/>
              </a:rPr>
              <a:t>api</a:t>
            </a:r>
            <a:r>
              <a:rPr lang="en-US" dirty="0">
                <a:solidFill>
                  <a:srgbClr val="808080"/>
                </a:solidFill>
                <a:highlight>
                  <a:srgbClr val="F2F4FF"/>
                </a:highlight>
                <a:latin typeface="Courier New"/>
              </a:rPr>
              <a:t>/customers'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err="1">
                <a:solidFill>
                  <a:srgbClr val="000080"/>
                </a:solidFill>
                <a:highlight>
                  <a:srgbClr val="F2F4FF"/>
                </a:highlight>
                <a:latin typeface="Courier New"/>
              </a:rPr>
              <a:t>var</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getCustomers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return</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http</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get</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urlBase</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getCustomer</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return</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http</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get</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urlBase</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id</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insertCustomer</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cust</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return</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http</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post</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urlBase</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cust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updateCustomer</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cust</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return</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http</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put</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urlBase</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cust</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cust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deleteCustomer</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return</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http</a:t>
            </a:r>
            <a:r>
              <a:rPr lang="en-US" b="1" dirty="0" err="1">
                <a:solidFill>
                  <a:srgbClr val="000000"/>
                </a:solidFill>
                <a:highlight>
                  <a:srgbClr val="F2F4FF"/>
                </a:highlight>
                <a:latin typeface="Courier New"/>
              </a:rPr>
              <a:t>.</a:t>
            </a:r>
            <a:r>
              <a:rPr lang="en-US" b="1" dirty="0" err="1">
                <a:solidFill>
                  <a:srgbClr val="000080"/>
                </a:solidFill>
                <a:highlight>
                  <a:srgbClr val="F2F4FF"/>
                </a:highlight>
                <a:latin typeface="Courier New"/>
              </a:rPr>
              <a:t>delete</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urlBase</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id</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getOrders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return</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http</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get</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urlBase</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id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'/orders'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return</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b="1" dirty="0">
                <a:solidFill>
                  <a:srgbClr val="000000"/>
                </a:solidFill>
                <a:highlight>
                  <a:srgbClr val="F2F4FF"/>
                </a:highlight>
                <a:latin typeface="Courier New"/>
              </a:rPr>
              <a:t>}]);</a:t>
            </a:r>
            <a:endParaRPr lang="en-US"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070" b="58336"/>
          <a:stretch/>
        </p:blipFill>
        <p:spPr bwMode="auto">
          <a:xfrm>
            <a:off x="381000" y="1371600"/>
            <a:ext cx="5471185" cy="2438400"/>
          </a:xfrm>
          <a:prstGeom prst="rect">
            <a:avLst/>
          </a:prstGeom>
          <a:solidFill>
            <a:schemeClr val="bg1"/>
          </a:solidFill>
          <a:ln>
            <a:solidFill>
              <a:schemeClr val="tx1"/>
            </a:solidFill>
          </a:ln>
          <a:effectLst/>
        </p:spPr>
      </p:pic>
      <p:sp>
        <p:nvSpPr>
          <p:cNvPr id="7" name="Rettangolo 6"/>
          <p:cNvSpPr/>
          <p:nvPr/>
        </p:nvSpPr>
        <p:spPr>
          <a:xfrm>
            <a:off x="10363200" y="-14374906"/>
            <a:ext cx="14401800" cy="23914239"/>
          </a:xfrm>
          <a:prstGeom prst="rect">
            <a:avLst/>
          </a:prstGeom>
        </p:spPr>
        <p:txBody>
          <a:bodyPr wrap="square">
            <a:spAutoFit/>
          </a:bodyPr>
          <a:lstStyle/>
          <a:p>
            <a:endParaRPr lang="en-US" dirty="0">
              <a:solidFill>
                <a:srgbClr val="000000"/>
              </a:solidFill>
              <a:highlight>
                <a:srgbClr val="F2F4FF"/>
              </a:highlight>
              <a:latin typeface="Courier New"/>
            </a:endParaRPr>
          </a:p>
          <a:p>
            <a:r>
              <a:rPr lang="en-US" dirty="0" err="1">
                <a:solidFill>
                  <a:srgbClr val="000000"/>
                </a:solidFill>
                <a:highlight>
                  <a:srgbClr val="F2F4FF"/>
                </a:highlight>
                <a:latin typeface="Courier New"/>
              </a:rPr>
              <a:t>angular</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module</a:t>
            </a:r>
            <a:r>
              <a:rPr lang="en-US" b="1" dirty="0">
                <a:solidFill>
                  <a:srgbClr val="000000"/>
                </a:solidFill>
                <a:highlight>
                  <a:srgbClr val="F2F4FF"/>
                </a:highlight>
                <a:latin typeface="Courier New"/>
              </a:rPr>
              <a:t>(</a:t>
            </a:r>
            <a:r>
              <a:rPr lang="en-US" dirty="0">
                <a:solidFill>
                  <a:srgbClr val="808080"/>
                </a:solidFill>
                <a:highlight>
                  <a:srgbClr val="F2F4FF"/>
                </a:highlight>
                <a:latin typeface="Courier New"/>
              </a:rPr>
              <a:t>'</a:t>
            </a:r>
            <a:r>
              <a:rPr lang="en-US" dirty="0" err="1">
                <a:solidFill>
                  <a:srgbClr val="808080"/>
                </a:solidFill>
                <a:highlight>
                  <a:srgbClr val="F2F4FF"/>
                </a:highlight>
                <a:latin typeface="Courier New"/>
              </a:rPr>
              <a:t>customersApp</a:t>
            </a:r>
            <a:r>
              <a:rPr lang="en-US" dirty="0">
                <a:solidFill>
                  <a:srgbClr val="808080"/>
                </a:solidFill>
                <a:highlight>
                  <a:srgbClr val="F2F4FF"/>
                </a:highlight>
                <a:latin typeface="Courier New"/>
              </a:rPr>
              <a: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controller</a:t>
            </a:r>
            <a:r>
              <a:rPr lang="en-US" b="1" dirty="0">
                <a:solidFill>
                  <a:srgbClr val="000000"/>
                </a:solidFill>
                <a:highlight>
                  <a:srgbClr val="F2F4FF"/>
                </a:highlight>
                <a:latin typeface="Courier New"/>
              </a:rPr>
              <a:t>(</a:t>
            </a:r>
            <a:r>
              <a:rPr lang="en-US" dirty="0">
                <a:solidFill>
                  <a:srgbClr val="808080"/>
                </a:solidFill>
                <a:highlight>
                  <a:srgbClr val="F2F4FF"/>
                </a:highlight>
                <a:latin typeface="Courier New"/>
              </a:rPr>
              <a:t>'</a:t>
            </a:r>
            <a:r>
              <a:rPr lang="en-US" dirty="0" err="1">
                <a:solidFill>
                  <a:srgbClr val="808080"/>
                </a:solidFill>
                <a:highlight>
                  <a:srgbClr val="F2F4FF"/>
                </a:highlight>
                <a:latin typeface="Courier New"/>
              </a:rPr>
              <a:t>customersController</a:t>
            </a:r>
            <a:r>
              <a:rPr lang="en-US" dirty="0">
                <a:solidFill>
                  <a:srgbClr val="808080"/>
                </a:solidFill>
                <a:highlight>
                  <a:srgbClr val="F2F4FF"/>
                </a:highlight>
                <a:latin typeface="Courier New"/>
              </a:rPr>
              <a:t>'</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808080"/>
                </a:solidFill>
                <a:highlight>
                  <a:srgbClr val="F2F4FF"/>
                </a:highlight>
                <a:latin typeface="Courier New"/>
              </a:rPr>
              <a:t>'$scope'</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a:t>
            </a:r>
            <a:r>
              <a:rPr lang="en-US" dirty="0" err="1">
                <a:solidFill>
                  <a:srgbClr val="808080"/>
                </a:solidFill>
                <a:highlight>
                  <a:srgbClr val="F2F4FF"/>
                </a:highlight>
                <a:latin typeface="Courier New"/>
              </a:rPr>
              <a:t>dataFactory</a:t>
            </a:r>
            <a:r>
              <a:rPr lang="en-US" dirty="0">
                <a:solidFill>
                  <a:srgbClr val="808080"/>
                </a:solidFill>
                <a:highlight>
                  <a:srgbClr val="F2F4FF"/>
                </a:highlight>
                <a:latin typeface="Courier New"/>
              </a:rPr>
              <a:t>'</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$scope</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customers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orders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getCustomers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getCustomers</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getCustomers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success</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custs</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customers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custs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error</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error</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'Unable to load customer data: '</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error</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message</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updateCustomer</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err="1">
                <a:solidFill>
                  <a:srgbClr val="000080"/>
                </a:solidFill>
                <a:highlight>
                  <a:srgbClr val="F2F4FF"/>
                </a:highlight>
                <a:latin typeface="Courier New"/>
              </a:rPr>
              <a:t>var</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cust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for</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b="1" dirty="0" err="1">
                <a:solidFill>
                  <a:srgbClr val="000080"/>
                </a:solidFill>
                <a:highlight>
                  <a:srgbClr val="F2F4FF"/>
                </a:highlight>
                <a:latin typeface="Courier New"/>
              </a:rPr>
              <a:t>var</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i</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FF0000"/>
                </a:solidFill>
                <a:highlight>
                  <a:srgbClr val="F2F4FF"/>
                </a:highlight>
                <a:latin typeface="Courier New"/>
              </a:rPr>
              <a:t>0</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i</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&lt;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customers</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length</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i</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err="1">
                <a:solidFill>
                  <a:srgbClr val="000080"/>
                </a:solidFill>
                <a:highlight>
                  <a:srgbClr val="F2F4FF"/>
                </a:highlight>
                <a:latin typeface="Courier New"/>
              </a:rPr>
              <a:t>var</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currCust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customers</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i</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if</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currCust</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cust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currCust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break</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updateCustomer</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cust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success</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'Updated Customer! Refreshing customer list.'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error</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error</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'Unable to update customer: '</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error</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message</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insertCustomer</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a:solidFill>
                  <a:srgbClr val="008000"/>
                </a:solidFill>
                <a:highlight>
                  <a:srgbClr val="F2F4FF"/>
                </a:highlight>
                <a:latin typeface="Courier New"/>
              </a:rPr>
              <a:t>//Fake customer data</a:t>
            </a:r>
          </a:p>
          <a:p>
            <a:r>
              <a:rPr lang="en-US" dirty="0">
                <a:solidFill>
                  <a:srgbClr val="000000"/>
                </a:solidFill>
                <a:highlight>
                  <a:srgbClr val="F2F4FF"/>
                </a:highlight>
                <a:latin typeface="Courier New"/>
              </a:rPr>
              <a:t>        </a:t>
            </a:r>
            <a:r>
              <a:rPr lang="en-US" b="1" dirty="0" err="1">
                <a:solidFill>
                  <a:srgbClr val="000080"/>
                </a:solidFill>
                <a:highlight>
                  <a:srgbClr val="F2F4FF"/>
                </a:highlight>
                <a:latin typeface="Courier New"/>
              </a:rPr>
              <a:t>var</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cust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FF0000"/>
                </a:solidFill>
                <a:highlight>
                  <a:srgbClr val="F2F4FF"/>
                </a:highlight>
                <a:latin typeface="Courier New"/>
              </a:rPr>
              <a:t>10</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FirstName</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a:t>
            </a:r>
            <a:r>
              <a:rPr lang="en-US" dirty="0" err="1">
                <a:solidFill>
                  <a:srgbClr val="808080"/>
                </a:solidFill>
                <a:highlight>
                  <a:srgbClr val="F2F4FF"/>
                </a:highlight>
                <a:latin typeface="Courier New"/>
              </a:rPr>
              <a:t>JoJo</a:t>
            </a:r>
            <a:r>
              <a:rPr lang="en-US" dirty="0">
                <a:solidFill>
                  <a:srgbClr val="808080"/>
                </a:solidFill>
                <a:highlight>
                  <a:srgbClr val="F2F4FF"/>
                </a:highlight>
                <a:latin typeface="Courier New"/>
              </a:rPr>
              <a: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LastName</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a:t>
            </a:r>
            <a:r>
              <a:rPr lang="en-US" dirty="0" err="1">
                <a:solidFill>
                  <a:srgbClr val="808080"/>
                </a:solidFill>
                <a:highlight>
                  <a:srgbClr val="F2F4FF"/>
                </a:highlight>
                <a:latin typeface="Courier New"/>
              </a:rPr>
              <a:t>Pikidily</a:t>
            </a:r>
            <a:r>
              <a:rPr lang="en-US" dirty="0">
                <a:solidFill>
                  <a:srgbClr val="80808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insertCustomer</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cust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success</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'Inserted Customer! Refreshing customer list.'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customers</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push</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cust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error</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error</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'Unable to insert customer: '</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error</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message</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deleteCustomer</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deleteCustomer</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success</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'Deleted Customer! Refreshing customer list.'</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for</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b="1" dirty="0" err="1">
                <a:solidFill>
                  <a:srgbClr val="000080"/>
                </a:solidFill>
                <a:highlight>
                  <a:srgbClr val="F2F4FF"/>
                </a:highlight>
                <a:latin typeface="Courier New"/>
              </a:rPr>
              <a:t>var</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i</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FF0000"/>
                </a:solidFill>
                <a:highlight>
                  <a:srgbClr val="F2F4FF"/>
                </a:highlight>
                <a:latin typeface="Courier New"/>
              </a:rPr>
              <a:t>0</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i</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&lt;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customers</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length</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i</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err="1">
                <a:solidFill>
                  <a:srgbClr val="000080"/>
                </a:solidFill>
                <a:highlight>
                  <a:srgbClr val="F2F4FF"/>
                </a:highlight>
                <a:latin typeface="Courier New"/>
              </a:rPr>
              <a:t>var</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cust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customers</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i</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if</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cust</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customers</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splice</a:t>
            </a:r>
            <a:r>
              <a:rPr lang="en-US" b="1" dirty="0">
                <a:solidFill>
                  <a:srgbClr val="000000"/>
                </a:solidFill>
                <a:highlight>
                  <a:srgbClr val="F2F4FF"/>
                </a:highlight>
                <a:latin typeface="Courier New"/>
              </a:rPr>
              <a:t>(</a:t>
            </a:r>
            <a:r>
              <a:rPr lang="en-US" dirty="0" err="1">
                <a:solidFill>
                  <a:srgbClr val="000000"/>
                </a:solidFill>
                <a:highlight>
                  <a:srgbClr val="F2F4FF"/>
                </a:highlight>
                <a:latin typeface="Courier New"/>
              </a:rPr>
              <a:t>i</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FF0000"/>
                </a:solidFill>
                <a:highlight>
                  <a:srgbClr val="F2F4FF"/>
                </a:highlight>
                <a:latin typeface="Courier New"/>
              </a:rPr>
              <a:t>1</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break</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orders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null</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error</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error</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'Unable to delete customer: '</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error</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message</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getCustomerOrders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dataFactory</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getOrders</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id</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success</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orders</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'Retrieved orders!'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orders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orders</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error</a:t>
            </a:r>
            <a:r>
              <a:rPr lang="en-US" b="1" dirty="0">
                <a:solidFill>
                  <a:srgbClr val="000000"/>
                </a:solidFill>
                <a:highlight>
                  <a:srgbClr val="F2F4FF"/>
                </a:highlight>
                <a:latin typeface="Courier New"/>
              </a:rPr>
              <a:t>(</a:t>
            </a:r>
            <a:r>
              <a:rPr lang="en-US" b="1" dirty="0">
                <a:solidFill>
                  <a:srgbClr val="000080"/>
                </a:solidFill>
                <a:highlight>
                  <a:srgbClr val="F2F4FF"/>
                </a:highlight>
                <a:latin typeface="Courier New"/>
              </a:rPr>
              <a:t>function</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error</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scope</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status</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a:solidFill>
                  <a:srgbClr val="808080"/>
                </a:solidFill>
                <a:highlight>
                  <a:srgbClr val="F2F4FF"/>
                </a:highlight>
                <a:latin typeface="Courier New"/>
              </a:rPr>
              <a:t>'Error retrieving customers! '</a:t>
            </a:r>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r>
              <a:rPr lang="en-US" dirty="0">
                <a:solidFill>
                  <a:srgbClr val="000000"/>
                </a:solidFill>
                <a:highlight>
                  <a:srgbClr val="F2F4FF"/>
                </a:highlight>
                <a:latin typeface="Courier New"/>
              </a:rPr>
              <a:t> </a:t>
            </a:r>
            <a:r>
              <a:rPr lang="en-US" dirty="0" err="1">
                <a:solidFill>
                  <a:srgbClr val="000000"/>
                </a:solidFill>
                <a:highlight>
                  <a:srgbClr val="F2F4FF"/>
                </a:highlight>
                <a:latin typeface="Courier New"/>
              </a:rPr>
              <a:t>error</a:t>
            </a:r>
            <a:r>
              <a:rPr lang="en-US" b="1" dirty="0" err="1">
                <a:solidFill>
                  <a:srgbClr val="000000"/>
                </a:solidFill>
                <a:highlight>
                  <a:srgbClr val="F2F4FF"/>
                </a:highlight>
                <a:latin typeface="Courier New"/>
              </a:rPr>
              <a:t>.</a:t>
            </a:r>
            <a:r>
              <a:rPr lang="en-US" dirty="0" err="1">
                <a:solidFill>
                  <a:srgbClr val="000000"/>
                </a:solidFill>
                <a:highlight>
                  <a:srgbClr val="F2F4FF"/>
                </a:highlight>
                <a:latin typeface="Courier New"/>
              </a:rPr>
              <a:t>message</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dirty="0">
                <a:solidFill>
                  <a:srgbClr val="000000"/>
                </a:solidFill>
                <a:highlight>
                  <a:srgbClr val="F2F4FF"/>
                </a:highlight>
                <a:latin typeface="Courier New"/>
              </a:rPr>
              <a:t>    </a:t>
            </a:r>
            <a:r>
              <a:rPr lang="en-US" b="1" dirty="0">
                <a:solidFill>
                  <a:srgbClr val="000000"/>
                </a:solidFill>
                <a:highlight>
                  <a:srgbClr val="F2F4FF"/>
                </a:highlight>
                <a:latin typeface="Courier New"/>
              </a:rPr>
              <a:t>};</a:t>
            </a:r>
            <a:endParaRPr lang="en-US" dirty="0">
              <a:solidFill>
                <a:srgbClr val="000000"/>
              </a:solidFill>
              <a:highlight>
                <a:srgbClr val="F2F4FF"/>
              </a:highlight>
              <a:latin typeface="Courier New"/>
            </a:endParaRPr>
          </a:p>
          <a:p>
            <a:r>
              <a:rPr lang="en-US" b="1" dirty="0">
                <a:solidFill>
                  <a:srgbClr val="000000"/>
                </a:solidFill>
                <a:highlight>
                  <a:srgbClr val="F2F4FF"/>
                </a:highlight>
                <a:latin typeface="Courier New"/>
              </a:rPr>
              <a:t>}]);</a:t>
            </a:r>
            <a:endParaRPr lang="en-US" dirty="0"/>
          </a:p>
        </p:txBody>
      </p:sp>
      <p:pic>
        <p:nvPicPr>
          <p:cNvPr id="205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r="54316" b="76852"/>
          <a:stretch/>
        </p:blipFill>
        <p:spPr bwMode="auto">
          <a:xfrm>
            <a:off x="4572001" y="1981200"/>
            <a:ext cx="4427999" cy="3713699"/>
          </a:xfrm>
          <a:prstGeom prst="rect">
            <a:avLst/>
          </a:prstGeom>
          <a:solidFill>
            <a:schemeClr val="bg1"/>
          </a:solidFill>
          <a:ln>
            <a:solidFill>
              <a:schemeClr val="tx1"/>
            </a:solidFill>
          </a:ln>
          <a:effectLst/>
        </p:spPr>
      </p:pic>
    </p:spTree>
    <p:extLst>
      <p:ext uri="{BB962C8B-B14F-4D97-AF65-F5344CB8AC3E}">
        <p14:creationId xmlns:p14="http://schemas.microsoft.com/office/powerpoint/2010/main" val="215351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Resource object</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52</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AngularJS</a:t>
            </a:r>
            <a:r>
              <a:rPr lang="it-IT" dirty="0" smtClean="0">
                <a:solidFill>
                  <a:schemeClr val="tx1"/>
                </a:solidFill>
              </a:rPr>
              <a:t> Resource</a:t>
            </a:r>
          </a:p>
          <a:p>
            <a:pPr lvl="1"/>
            <a:r>
              <a:rPr lang="en-US" sz="1800" dirty="0">
                <a:solidFill>
                  <a:schemeClr val="tx1"/>
                </a:solidFill>
              </a:rPr>
              <a:t>A factory which creates a </a:t>
            </a:r>
            <a:r>
              <a:rPr lang="en-US" sz="1800" dirty="0" smtClean="0">
                <a:solidFill>
                  <a:schemeClr val="tx1"/>
                </a:solidFill>
              </a:rPr>
              <a:t/>
            </a:r>
            <a:br>
              <a:rPr lang="en-US" sz="1800" dirty="0" smtClean="0">
                <a:solidFill>
                  <a:schemeClr val="tx1"/>
                </a:solidFill>
              </a:rPr>
            </a:br>
            <a:r>
              <a:rPr lang="en-US" sz="1800" dirty="0" smtClean="0">
                <a:solidFill>
                  <a:schemeClr val="tx1"/>
                </a:solidFill>
              </a:rPr>
              <a:t>resource </a:t>
            </a:r>
            <a:r>
              <a:rPr lang="en-US" sz="1800" dirty="0">
                <a:solidFill>
                  <a:schemeClr val="tx1"/>
                </a:solidFill>
              </a:rPr>
              <a:t>object that lets you </a:t>
            </a:r>
            <a:r>
              <a:rPr lang="en-US" sz="1800" dirty="0" smtClean="0">
                <a:solidFill>
                  <a:schemeClr val="tx1"/>
                </a:solidFill>
              </a:rPr>
              <a:t/>
            </a:r>
            <a:br>
              <a:rPr lang="en-US" sz="1800" dirty="0" smtClean="0">
                <a:solidFill>
                  <a:schemeClr val="tx1"/>
                </a:solidFill>
              </a:rPr>
            </a:br>
            <a:r>
              <a:rPr lang="en-US" sz="1800" dirty="0" smtClean="0">
                <a:solidFill>
                  <a:schemeClr val="tx1"/>
                </a:solidFill>
              </a:rPr>
              <a:t>interact </a:t>
            </a:r>
            <a:r>
              <a:rPr lang="en-US" sz="1800" dirty="0">
                <a:solidFill>
                  <a:schemeClr val="tx1"/>
                </a:solidFill>
              </a:rPr>
              <a:t>with </a:t>
            </a:r>
            <a:r>
              <a:rPr lang="en-US" sz="1800" dirty="0" err="1">
                <a:solidFill>
                  <a:schemeClr val="tx1"/>
                </a:solidFill>
              </a:rPr>
              <a:t>RESTful</a:t>
            </a:r>
            <a:r>
              <a:rPr lang="en-US" sz="1800" dirty="0">
                <a:solidFill>
                  <a:schemeClr val="tx1"/>
                </a:solidFill>
              </a:rPr>
              <a:t> server-side data sources.</a:t>
            </a:r>
          </a:p>
          <a:p>
            <a:pPr lvl="1"/>
            <a:r>
              <a:rPr lang="en-US" sz="1800" dirty="0" smtClean="0">
                <a:solidFill>
                  <a:schemeClr val="tx1"/>
                </a:solidFill>
              </a:rPr>
              <a:t>It has methods with high-level behaviors, </a:t>
            </a:r>
            <a:br>
              <a:rPr lang="en-US" sz="1800" dirty="0" smtClean="0">
                <a:solidFill>
                  <a:schemeClr val="tx1"/>
                </a:solidFill>
              </a:rPr>
            </a:br>
            <a:r>
              <a:rPr lang="en-US" sz="1800" dirty="0" smtClean="0">
                <a:solidFill>
                  <a:schemeClr val="tx1"/>
                </a:solidFill>
              </a:rPr>
              <a:t>no </a:t>
            </a:r>
            <a:r>
              <a:rPr lang="en-US" sz="1800" dirty="0">
                <a:solidFill>
                  <a:schemeClr val="tx1"/>
                </a:solidFill>
              </a:rPr>
              <a:t>need to interact with the low level $http service</a:t>
            </a:r>
            <a:r>
              <a:rPr lang="en-US" sz="1800" dirty="0" smtClean="0">
                <a:solidFill>
                  <a:schemeClr val="tx1"/>
                </a:solidFill>
              </a:rPr>
              <a:t>.</a:t>
            </a:r>
            <a:endParaRPr lang="en-US" sz="1800" dirty="0">
              <a:solidFill>
                <a:schemeClr val="tx1"/>
              </a:solidFill>
            </a:endParaRPr>
          </a:p>
          <a:p>
            <a:pPr lvl="1"/>
            <a:r>
              <a:rPr lang="en-US" sz="1800" dirty="0">
                <a:solidFill>
                  <a:schemeClr val="tx1"/>
                </a:solidFill>
              </a:rPr>
              <a:t>Requires the </a:t>
            </a:r>
            <a:r>
              <a:rPr lang="en-US" sz="1800" dirty="0" err="1">
                <a:solidFill>
                  <a:schemeClr val="tx1"/>
                </a:solidFill>
              </a:rPr>
              <a:t>ngResource</a:t>
            </a:r>
            <a:r>
              <a:rPr lang="en-US" sz="1800" dirty="0">
                <a:solidFill>
                  <a:schemeClr val="tx1"/>
                </a:solidFill>
              </a:rPr>
              <a:t> module to be installed.</a:t>
            </a:r>
            <a:endParaRPr lang="it-IT" sz="1800" dirty="0" smtClean="0">
              <a:solidFill>
                <a:schemeClr val="tx1"/>
              </a:solidFill>
            </a:endParaRPr>
          </a:p>
          <a:p>
            <a:pPr lvl="1"/>
            <a:endParaRPr lang="en-GB" dirty="0">
              <a:solidFill>
                <a:schemeClr val="tx1"/>
              </a:solidFill>
            </a:endParaRPr>
          </a:p>
        </p:txBody>
      </p:sp>
      <p:pic>
        <p:nvPicPr>
          <p:cNvPr id="2050" name="Picture 2" descr="http://s3.amazonaws.com/awesome_screenshot/3745215?AWSAccessKeyId=0R7FMW7AXRVCYMAPTPR2&amp;Expires=1390225212&amp;Signature=3lbcFA4Y1GV4x%2BFsbzMetkceiEQ%3D"/>
          <p:cNvPicPr>
            <a:picLocks noChangeAspect="1" noChangeArrowheads="1"/>
          </p:cNvPicPr>
          <p:nvPr/>
        </p:nvPicPr>
        <p:blipFill rotWithShape="1">
          <a:blip r:embed="rId3">
            <a:extLst>
              <a:ext uri="{28A0092B-C50C-407E-A947-70E740481C1C}">
                <a14:useLocalDpi xmlns:a14="http://schemas.microsoft.com/office/drawing/2010/main" val="0"/>
              </a:ext>
            </a:extLst>
          </a:blip>
          <a:srcRect r="44674"/>
          <a:stretch/>
        </p:blipFill>
        <p:spPr bwMode="auto">
          <a:xfrm>
            <a:off x="1981200" y="3952433"/>
            <a:ext cx="5411055" cy="189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982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Resource object</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53</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smtClean="0">
                <a:solidFill>
                  <a:schemeClr val="tx1"/>
                </a:solidFill>
              </a:rPr>
              <a:t>No more </a:t>
            </a:r>
            <a:r>
              <a:rPr lang="it-IT" dirty="0" err="1" smtClean="0">
                <a:solidFill>
                  <a:schemeClr val="tx1"/>
                </a:solidFill>
              </a:rPr>
              <a:t>callbacks</a:t>
            </a:r>
            <a:endParaRPr lang="it-IT" dirty="0" smtClean="0">
              <a:solidFill>
                <a:schemeClr val="tx1"/>
              </a:solidFill>
            </a:endParaRPr>
          </a:p>
          <a:p>
            <a:pPr lvl="1"/>
            <a:r>
              <a:rPr lang="it-IT" sz="1800" dirty="0" smtClean="0">
                <a:solidFill>
                  <a:schemeClr val="tx1"/>
                </a:solidFill>
              </a:rPr>
              <a:t>$</a:t>
            </a:r>
            <a:r>
              <a:rPr lang="it-IT" sz="1800" dirty="0" err="1" smtClean="0">
                <a:solidFill>
                  <a:schemeClr val="tx1"/>
                </a:solidFill>
              </a:rPr>
              <a:t>scope.persons</a:t>
            </a:r>
            <a:r>
              <a:rPr lang="it-IT" sz="1800" dirty="0" smtClean="0">
                <a:solidFill>
                  <a:schemeClr val="tx1"/>
                </a:solidFill>
              </a:rPr>
              <a:t> = </a:t>
            </a:r>
            <a:r>
              <a:rPr lang="it-IT" sz="1800" dirty="0" err="1" smtClean="0">
                <a:solidFill>
                  <a:schemeClr val="tx1"/>
                </a:solidFill>
              </a:rPr>
              <a:t>simpleFactory.query</a:t>
            </a:r>
            <a:r>
              <a:rPr lang="it-IT" sz="1800" dirty="0" smtClean="0">
                <a:solidFill>
                  <a:schemeClr val="tx1"/>
                </a:solidFill>
              </a:rPr>
              <a:t>();</a:t>
            </a:r>
            <a:endParaRPr lang="en-US" sz="1800" dirty="0" smtClean="0">
              <a:solidFill>
                <a:schemeClr val="tx1"/>
              </a:solidFill>
            </a:endParaRPr>
          </a:p>
          <a:p>
            <a:pPr lvl="1"/>
            <a:r>
              <a:rPr lang="en-US" sz="1800" dirty="0" smtClean="0">
                <a:solidFill>
                  <a:schemeClr val="tx1"/>
                </a:solidFill>
              </a:rPr>
              <a:t>What’s </a:t>
            </a:r>
            <a:r>
              <a:rPr lang="en-US" sz="1800" dirty="0">
                <a:solidFill>
                  <a:schemeClr val="tx1"/>
                </a:solidFill>
              </a:rPr>
              <a:t>happening here is that </a:t>
            </a:r>
            <a:r>
              <a:rPr lang="en-US" sz="1800" dirty="0" err="1">
                <a:solidFill>
                  <a:schemeClr val="tx1"/>
                </a:solidFill>
              </a:rPr>
              <a:t>AngularJS</a:t>
            </a:r>
            <a:r>
              <a:rPr lang="en-US" sz="1800" dirty="0">
                <a:solidFill>
                  <a:schemeClr val="tx1"/>
                </a:solidFill>
              </a:rPr>
              <a:t> assigned a reference (</a:t>
            </a:r>
            <a:r>
              <a:rPr lang="en-US" sz="1800" dirty="0" smtClean="0">
                <a:solidFill>
                  <a:schemeClr val="tx1"/>
                </a:solidFill>
              </a:rPr>
              <a:t>an object </a:t>
            </a:r>
            <a:r>
              <a:rPr lang="en-US" sz="1800" dirty="0">
                <a:solidFill>
                  <a:schemeClr val="tx1"/>
                </a:solidFill>
              </a:rPr>
              <a:t>or an array, depending on the expected return type), which will get populated </a:t>
            </a:r>
            <a:r>
              <a:rPr lang="en-US" sz="1800" dirty="0" smtClean="0">
                <a:solidFill>
                  <a:schemeClr val="tx1"/>
                </a:solidFill>
              </a:rPr>
              <a:t>at some </a:t>
            </a:r>
            <a:r>
              <a:rPr lang="en-US" sz="1800" dirty="0">
                <a:solidFill>
                  <a:schemeClr val="tx1"/>
                </a:solidFill>
              </a:rPr>
              <a:t>point in the future when the server requests returns. In the meantime, the </a:t>
            </a:r>
            <a:r>
              <a:rPr lang="en-US" sz="1800" dirty="0" smtClean="0">
                <a:solidFill>
                  <a:schemeClr val="tx1"/>
                </a:solidFill>
              </a:rPr>
              <a:t>object will </a:t>
            </a:r>
            <a:r>
              <a:rPr lang="en-US" sz="1800" dirty="0">
                <a:solidFill>
                  <a:schemeClr val="tx1"/>
                </a:solidFill>
              </a:rPr>
              <a:t>remain empty</a:t>
            </a:r>
            <a:r>
              <a:rPr lang="en-US" sz="1800" dirty="0" smtClean="0">
                <a:solidFill>
                  <a:schemeClr val="tx1"/>
                </a:solidFill>
              </a:rPr>
              <a:t>.</a:t>
            </a:r>
          </a:p>
          <a:p>
            <a:pPr lvl="1"/>
            <a:endParaRPr lang="it-IT" sz="1800" dirty="0">
              <a:solidFill>
                <a:schemeClr val="tx1"/>
              </a:solidFill>
            </a:endParaRPr>
          </a:p>
          <a:p>
            <a:pPr marL="354013" lvl="1" indent="0" algn="just">
              <a:buNone/>
            </a:pPr>
            <a:r>
              <a:rPr lang="en-US" sz="1600" dirty="0">
                <a:solidFill>
                  <a:schemeClr val="tx1"/>
                </a:solidFill>
              </a:rPr>
              <a:t>Since the most common flow with </a:t>
            </a:r>
            <a:r>
              <a:rPr lang="en-US" sz="1600" dirty="0" err="1">
                <a:solidFill>
                  <a:schemeClr val="tx1"/>
                </a:solidFill>
              </a:rPr>
              <a:t>AngularJS</a:t>
            </a:r>
            <a:r>
              <a:rPr lang="en-US" sz="1600" dirty="0">
                <a:solidFill>
                  <a:schemeClr val="tx1"/>
                </a:solidFill>
              </a:rPr>
              <a:t> apps is to fetch data from the server, </a:t>
            </a:r>
            <a:r>
              <a:rPr lang="en-US" sz="1600" dirty="0" smtClean="0">
                <a:solidFill>
                  <a:schemeClr val="tx1"/>
                </a:solidFill>
              </a:rPr>
              <a:t>assign it </a:t>
            </a:r>
            <a:r>
              <a:rPr lang="en-US" sz="1600" dirty="0">
                <a:solidFill>
                  <a:schemeClr val="tx1"/>
                </a:solidFill>
              </a:rPr>
              <a:t>to a variable, and display it in the template, this shortcut is nice. In your </a:t>
            </a:r>
            <a:r>
              <a:rPr lang="en-US" sz="1600" dirty="0" smtClean="0">
                <a:solidFill>
                  <a:schemeClr val="tx1"/>
                </a:solidFill>
              </a:rPr>
              <a:t>controller code</a:t>
            </a:r>
            <a:r>
              <a:rPr lang="en-US" sz="1600" dirty="0">
                <a:solidFill>
                  <a:schemeClr val="tx1"/>
                </a:solidFill>
              </a:rPr>
              <a:t>, all you have to do is make the server-side call, assign the return value to the </a:t>
            </a:r>
            <a:r>
              <a:rPr lang="en-US" sz="1600" dirty="0" smtClean="0">
                <a:solidFill>
                  <a:schemeClr val="tx1"/>
                </a:solidFill>
              </a:rPr>
              <a:t>right scope </a:t>
            </a:r>
            <a:r>
              <a:rPr lang="en-US" sz="1600" dirty="0">
                <a:solidFill>
                  <a:schemeClr val="tx1"/>
                </a:solidFill>
              </a:rPr>
              <a:t>variable, and let the template worry about rendering it when it returns</a:t>
            </a:r>
            <a:endParaRPr lang="en-GB" sz="1600" dirty="0">
              <a:solidFill>
                <a:schemeClr val="tx1"/>
              </a:solidFill>
            </a:endParaRPr>
          </a:p>
        </p:txBody>
      </p:sp>
    </p:spTree>
    <p:extLst>
      <p:ext uri="{BB962C8B-B14F-4D97-AF65-F5344CB8AC3E}">
        <p14:creationId xmlns:p14="http://schemas.microsoft.com/office/powerpoint/2010/main" val="52444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Create a resource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54</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Dependency</a:t>
            </a:r>
            <a:r>
              <a:rPr lang="it-IT" dirty="0" smtClean="0">
                <a:solidFill>
                  <a:schemeClr val="tx1"/>
                </a:solidFill>
              </a:rPr>
              <a:t> on </a:t>
            </a:r>
            <a:r>
              <a:rPr lang="it-IT" dirty="0" err="1" smtClean="0">
                <a:solidFill>
                  <a:schemeClr val="tx1"/>
                </a:solidFill>
              </a:rPr>
              <a:t>ngResource</a:t>
            </a:r>
            <a:endParaRPr lang="it-IT" dirty="0" smtClean="0">
              <a:solidFill>
                <a:schemeClr val="tx1"/>
              </a:solidFill>
            </a:endParaRPr>
          </a:p>
          <a:p>
            <a:endParaRPr lang="it-IT" dirty="0" smtClean="0">
              <a:solidFill>
                <a:schemeClr val="tx1"/>
              </a:solidFill>
            </a:endParaRPr>
          </a:p>
          <a:p>
            <a:pPr lvl="1"/>
            <a:endParaRPr lang="en-GB" dirty="0">
              <a:solidFill>
                <a:schemeClr val="tx1"/>
              </a:solidFill>
            </a:endParaRPr>
          </a:p>
        </p:txBody>
      </p:sp>
      <p:sp>
        <p:nvSpPr>
          <p:cNvPr id="9" name="TextBox 6"/>
          <p:cNvSpPr txBox="1"/>
          <p:nvPr/>
        </p:nvSpPr>
        <p:spPr>
          <a:xfrm>
            <a:off x="990600" y="3276600"/>
            <a:ext cx="7924800" cy="2819400"/>
          </a:xfrm>
          <a:prstGeom prst="rect">
            <a:avLst/>
          </a:prstGeom>
          <a:solidFill>
            <a:srgbClr val="FFFFE5"/>
          </a:solidFill>
          <a:ln w="0">
            <a:solidFill>
              <a:srgbClr val="000000"/>
            </a:solidFill>
            <a:prstDash val="solid"/>
          </a:ln>
        </p:spPr>
        <p:txBody>
          <a:bodyPr vert="horz" lIns="182880" tIns="182880" rIns="90000" bIns="182880" anchor="ctr" anchorCtr="0" compatLnSpc="1"/>
          <a:lstStyle/>
          <a:p>
            <a:pPr>
              <a:tabLst>
                <a:tab pos="282575" algn="l"/>
                <a:tab pos="631825" algn="l"/>
              </a:tabLst>
            </a:pPr>
            <a:r>
              <a:rPr lang="en-US" sz="1400" dirty="0" err="1">
                <a:solidFill>
                  <a:srgbClr val="000000"/>
                </a:solidFill>
                <a:highlight>
                  <a:srgbClr val="F2F4FF"/>
                </a:highlight>
                <a:latin typeface="Courier New"/>
              </a:rPr>
              <a:t>myApp.factory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simpleFactory</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$resource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r>
              <a:rPr lang="en-US" sz="1400" dirty="0">
                <a:solidFill>
                  <a:srgbClr val="000000"/>
                </a:solidFill>
                <a:highlight>
                  <a:srgbClr val="F2F4FF"/>
                </a:highlight>
                <a:latin typeface="Courier New"/>
              </a:rPr>
              <a:t>	</a:t>
            </a:r>
          </a:p>
          <a:p>
            <a:pPr>
              <a:tabLst>
                <a:tab pos="282575" algn="l"/>
                <a:tab pos="631825" algn="l"/>
              </a:tabLst>
            </a:pP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return</a:t>
            </a:r>
            <a:r>
              <a:rPr lang="en-US" sz="1400" dirty="0">
                <a:solidFill>
                  <a:srgbClr val="000000"/>
                </a:solidFill>
                <a:highlight>
                  <a:srgbClr val="F2F4FF"/>
                </a:highlight>
                <a:latin typeface="Courier New"/>
              </a:rPr>
              <a:t> $resource</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'/persons</a:t>
            </a:r>
            <a:r>
              <a:rPr lang="en-US" sz="1400" dirty="0" smtClean="0">
                <a:solidFill>
                  <a:srgbClr val="808080"/>
                </a:solidFill>
                <a:highlight>
                  <a:srgbClr val="F2F4FF"/>
                </a:highlight>
                <a:latin typeface="Courier New"/>
              </a:rPr>
              <a:t>'</a:t>
            </a:r>
            <a:r>
              <a:rPr lang="en-US" sz="1400" b="1" dirty="0" smtClean="0">
                <a:solidFill>
                  <a:srgbClr val="000000"/>
                </a:solidFill>
                <a:highlight>
                  <a:srgbClr val="F2F4FF"/>
                </a:highlight>
                <a:latin typeface="Courier New"/>
              </a:rPr>
              <a:t>);</a:t>
            </a:r>
          </a:p>
          <a:p>
            <a:pPr>
              <a:tabLst>
                <a:tab pos="282575" algn="l"/>
                <a:tab pos="631825" algn="l"/>
              </a:tabLst>
            </a:pPr>
            <a:r>
              <a:rPr lang="en-US" sz="1400" b="1" dirty="0" smtClean="0">
                <a:solidFill>
                  <a:srgbClr val="000000"/>
                </a:solidFill>
                <a:highlight>
                  <a:srgbClr val="F2F4FF"/>
                </a:highlight>
                <a:latin typeface="Courier New"/>
              </a:rPr>
              <a:t>});	</a:t>
            </a:r>
          </a:p>
          <a:p>
            <a:pPr>
              <a:tabLst>
                <a:tab pos="282575" algn="l"/>
                <a:tab pos="631825" algn="l"/>
              </a:tabLst>
            </a:pPr>
            <a:endParaRPr lang="en-US" sz="1400" b="1" dirty="0" smtClean="0">
              <a:solidFill>
                <a:srgbClr val="000000"/>
              </a:solidFill>
              <a:highlight>
                <a:srgbClr val="F2F4FF"/>
              </a:highlight>
              <a:latin typeface="Courier New"/>
            </a:endParaRPr>
          </a:p>
          <a:p>
            <a:pPr>
              <a:tabLst>
                <a:tab pos="282575" algn="l"/>
                <a:tab pos="631825" algn="l"/>
              </a:tabLst>
            </a:pPr>
            <a:r>
              <a:rPr lang="en-US" sz="1400" dirty="0" err="1">
                <a:solidFill>
                  <a:srgbClr val="000000"/>
                </a:solidFill>
                <a:highlight>
                  <a:srgbClr val="F2F4FF"/>
                </a:highlight>
                <a:latin typeface="Courier New"/>
              </a:rPr>
              <a:t>myApp.controller</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SimpleController</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$scope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simpleFactory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31825"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scope.persons</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31825" algn="l"/>
              </a:tabLst>
            </a:pPr>
            <a:r>
              <a:rPr lang="en-US" sz="1400" dirty="0">
                <a:solidFill>
                  <a:srgbClr val="000000"/>
                </a:solidFill>
                <a:highlight>
                  <a:srgbClr val="F2F4FF"/>
                </a:highlight>
                <a:latin typeface="Courier New"/>
              </a:rPr>
              <a:t>	</a:t>
            </a:r>
            <a:r>
              <a:rPr lang="en-US" sz="1400" dirty="0" smtClean="0">
                <a:solidFill>
                  <a:srgbClr val="000000"/>
                </a:solidFill>
                <a:highlight>
                  <a:srgbClr val="F2F4FF"/>
                </a:highlight>
                <a:latin typeface="Courier New"/>
              </a:rPr>
              <a:t>(</a:t>
            </a:r>
            <a:r>
              <a:rPr lang="en-US" sz="1400" b="1" dirty="0" smtClean="0">
                <a:solidFill>
                  <a:srgbClr val="000080"/>
                </a:solidFill>
                <a:highlight>
                  <a:srgbClr val="F2F4FF"/>
                </a:highlight>
                <a:latin typeface="Courier New"/>
              </a:rPr>
              <a:t>function</a:t>
            </a:r>
            <a:r>
              <a:rPr lang="en-US" sz="1400" dirty="0" smtClean="0">
                <a:solidFill>
                  <a:srgbClr val="000000"/>
                </a:solidFill>
                <a:highlight>
                  <a:srgbClr val="F2F4FF"/>
                </a:highlight>
                <a:latin typeface="Courier New"/>
              </a:rPr>
              <a:t> </a:t>
            </a:r>
            <a:r>
              <a:rPr lang="en-US" sz="1400" dirty="0" err="1">
                <a:solidFill>
                  <a:srgbClr val="000000"/>
                </a:solidFill>
                <a:highlight>
                  <a:srgbClr val="F2F4FF"/>
                </a:highlight>
                <a:latin typeface="Courier New"/>
              </a:rPr>
              <a:t>init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31825" algn="l"/>
              </a:tabLst>
            </a:pPr>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a:t>
            </a:r>
            <a:r>
              <a:rPr lang="en-US" sz="1400" dirty="0" smtClean="0">
                <a:solidFill>
                  <a:srgbClr val="008000"/>
                </a:solidFill>
                <a:highlight>
                  <a:srgbClr val="F2F4FF"/>
                </a:highlight>
                <a:latin typeface="Courier New"/>
              </a:rPr>
              <a:t>the factory it </a:t>
            </a:r>
            <a:r>
              <a:rPr lang="en-US" sz="1400" dirty="0">
                <a:solidFill>
                  <a:srgbClr val="008000"/>
                </a:solidFill>
                <a:highlight>
                  <a:srgbClr val="F2F4FF"/>
                </a:highlight>
                <a:latin typeface="Courier New"/>
              </a:rPr>
              <a:t>is now a resource</a:t>
            </a:r>
            <a:endParaRPr lang="en-US" sz="1400" dirty="0">
              <a:solidFill>
                <a:srgbClr val="000000"/>
              </a:solidFill>
              <a:highlight>
                <a:srgbClr val="F2F4FF"/>
              </a:highlight>
              <a:latin typeface="Courier New"/>
            </a:endParaRPr>
          </a:p>
          <a:p>
            <a:pPr>
              <a:tabLst>
                <a:tab pos="282575" algn="l"/>
                <a:tab pos="631825"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scope.persons</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simpleFactory.query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endParaRPr lang="en-US" sz="1400" dirty="0" smtClean="0">
              <a:solidFill>
                <a:srgbClr val="000000"/>
              </a:solidFill>
              <a:highlight>
                <a:srgbClr val="F2F4FF"/>
              </a:highlight>
              <a:latin typeface="Courier New"/>
            </a:endParaRPr>
          </a:p>
          <a:p>
            <a:pPr>
              <a:tabLst>
                <a:tab pos="282575" algn="l"/>
                <a:tab pos="631825" algn="l"/>
              </a:tabLst>
            </a:pPr>
            <a:r>
              <a:rPr lang="en-US" sz="1400" dirty="0" smtClean="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p>
          <a:p>
            <a:pPr>
              <a:tabLst>
                <a:tab pos="282575" algn="l"/>
                <a:tab pos="631825" algn="l"/>
              </a:tabLst>
            </a:pPr>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a:t>
            </a:r>
            <a:r>
              <a:rPr lang="en-US" sz="1400" dirty="0" smtClean="0">
                <a:solidFill>
                  <a:srgbClr val="008000"/>
                </a:solidFill>
                <a:highlight>
                  <a:srgbClr val="F2F4FF"/>
                </a:highlight>
                <a:latin typeface="Courier New"/>
              </a:rPr>
              <a:t>...</a:t>
            </a:r>
            <a:endParaRPr lang="en-US" sz="1400" b="1" dirty="0">
              <a:solidFill>
                <a:srgbClr val="000000"/>
              </a:solidFill>
              <a:highlight>
                <a:srgbClr val="F2F4FF"/>
              </a:highlight>
              <a:latin typeface="Courier New"/>
            </a:endParaRPr>
          </a:p>
          <a:p>
            <a:pPr>
              <a:tabLst>
                <a:tab pos="282575" algn="l"/>
                <a:tab pos="631825" algn="l"/>
              </a:tabLst>
            </a:pPr>
            <a:r>
              <a:rPr lang="en-US" sz="1400" b="1"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						// app10.html</a:t>
            </a:r>
            <a:endParaRPr lang="en-US" sz="1400" b="1" dirty="0">
              <a:solidFill>
                <a:srgbClr val="000000"/>
              </a:solidFill>
              <a:highlight>
                <a:srgbClr val="FFFFFF"/>
              </a:highlight>
              <a:latin typeface="Courier New"/>
            </a:endParaRPr>
          </a:p>
        </p:txBody>
      </p:sp>
      <p:sp>
        <p:nvSpPr>
          <p:cNvPr id="10" name="TextBox 6"/>
          <p:cNvSpPr txBox="1"/>
          <p:nvPr/>
        </p:nvSpPr>
        <p:spPr>
          <a:xfrm>
            <a:off x="990600" y="1905000"/>
            <a:ext cx="7543800" cy="11430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script</a:t>
            </a:r>
            <a:r>
              <a:rPr lang="en-US" sz="1400" dirty="0">
                <a:solidFill>
                  <a:srgbClr val="000000"/>
                </a:solidFill>
                <a:highlight>
                  <a:srgbClr val="FFFFFF"/>
                </a:highlight>
                <a:latin typeface="Courier New"/>
              </a:rPr>
              <a:t> </a:t>
            </a:r>
            <a:r>
              <a:rPr lang="en-US" sz="1400" dirty="0">
                <a:solidFill>
                  <a:srgbClr val="FF0000"/>
                </a:solidFill>
                <a:highlight>
                  <a:srgbClr val="FFFFFF"/>
                </a:highlight>
                <a:latin typeface="Courier New"/>
              </a:rPr>
              <a:t>type</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"text/</a:t>
            </a:r>
            <a:r>
              <a:rPr lang="en-US" sz="1400" b="1" dirty="0" err="1">
                <a:solidFill>
                  <a:srgbClr val="8000FF"/>
                </a:solidFill>
                <a:highlight>
                  <a:srgbClr val="FFFFFF"/>
                </a:highlight>
                <a:latin typeface="Courier New"/>
              </a:rPr>
              <a:t>javascript</a:t>
            </a:r>
            <a:r>
              <a:rPr lang="en-US" sz="1400" b="1" dirty="0">
                <a:solidFill>
                  <a:srgbClr val="8000FF"/>
                </a:solidFill>
                <a:highlight>
                  <a:srgbClr val="FFFFFF"/>
                </a:highlight>
                <a:latin typeface="Courier New"/>
              </a:rPr>
              <a:t>"</a:t>
            </a:r>
            <a:r>
              <a:rPr lang="en-US" sz="1400" dirty="0">
                <a:solidFill>
                  <a:srgbClr val="000000"/>
                </a:solidFill>
                <a:highlight>
                  <a:srgbClr val="FFFFFF"/>
                </a:highlight>
                <a:latin typeface="Courier New"/>
              </a:rPr>
              <a:t> </a:t>
            </a:r>
            <a:r>
              <a:rPr lang="en-US" sz="1400" dirty="0" err="1">
                <a:solidFill>
                  <a:srgbClr val="FF0000"/>
                </a:solidFill>
                <a:highlight>
                  <a:srgbClr val="FFFFFF"/>
                </a:highlight>
                <a:latin typeface="Courier New"/>
              </a:rPr>
              <a:t>src</a:t>
            </a:r>
            <a:r>
              <a:rPr lang="en-US" sz="1400" dirty="0">
                <a:solidFill>
                  <a:srgbClr val="000000"/>
                </a:solidFill>
                <a:highlight>
                  <a:srgbClr val="FFFFFF"/>
                </a:highlight>
                <a:latin typeface="Courier New"/>
              </a:rPr>
              <a:t>=</a:t>
            </a:r>
            <a:r>
              <a:rPr lang="en-US" sz="1400" b="1" dirty="0">
                <a:solidFill>
                  <a:srgbClr val="8000FF"/>
                </a:solidFill>
                <a:highlight>
                  <a:srgbClr val="FFFFFF"/>
                </a:highlight>
                <a:latin typeface="Courier New"/>
              </a:rPr>
              <a:t>"angular-resource.js</a:t>
            </a:r>
            <a:r>
              <a:rPr lang="en-US" sz="1400" b="1" dirty="0" smtClean="0">
                <a:solidFill>
                  <a:srgbClr val="8000FF"/>
                </a:solidFill>
                <a:highlight>
                  <a:srgbClr val="FFFFFF"/>
                </a:highlight>
                <a:latin typeface="Courier New"/>
              </a:rPr>
              <a:t>"</a:t>
            </a:r>
            <a:r>
              <a:rPr lang="en-US" sz="1400" dirty="0" smtClean="0">
                <a:solidFill>
                  <a:srgbClr val="0000FF"/>
                </a:solidFill>
                <a:highlight>
                  <a:srgbClr val="FFFFFF"/>
                </a:highlight>
                <a:latin typeface="Courier New"/>
              </a:rPr>
              <a:t>&gt;&lt;/</a:t>
            </a:r>
            <a:r>
              <a:rPr lang="en-US" sz="1400" dirty="0">
                <a:solidFill>
                  <a:srgbClr val="0000FF"/>
                </a:solidFill>
                <a:highlight>
                  <a:srgbClr val="FFFFFF"/>
                </a:highlight>
                <a:latin typeface="Courier New"/>
              </a:rPr>
              <a:t>script</a:t>
            </a:r>
            <a:r>
              <a:rPr lang="en-US" sz="1400" dirty="0" smtClean="0">
                <a:solidFill>
                  <a:srgbClr val="0000FF"/>
                </a:solidFill>
                <a:highlight>
                  <a:srgbClr val="FFFFFF"/>
                </a:highlight>
                <a:latin typeface="Courier New"/>
              </a:rPr>
              <a:t>&gt;</a:t>
            </a:r>
            <a:endParaRPr lang="it-IT" sz="1400" dirty="0">
              <a:solidFill>
                <a:srgbClr val="0000FF"/>
              </a:solidFill>
              <a:highlight>
                <a:srgbClr val="FFFFFF"/>
              </a:highlight>
              <a:latin typeface="Courier New"/>
            </a:endParaRPr>
          </a:p>
          <a:p>
            <a:r>
              <a:rPr lang="en-US" sz="1400" dirty="0">
                <a:solidFill>
                  <a:srgbClr val="0000FF"/>
                </a:solidFill>
                <a:highlight>
                  <a:srgbClr val="FFFFFF"/>
                </a:highlight>
                <a:latin typeface="Courier New"/>
              </a:rPr>
              <a:t>&lt;script&gt;</a:t>
            </a:r>
            <a:endParaRPr lang="en-US" sz="1400" dirty="0">
              <a:solidFill>
                <a:srgbClr val="000000"/>
              </a:solidFill>
              <a:highlight>
                <a:srgbClr val="FFFFFF"/>
              </a:highlight>
              <a:latin typeface="Courier New"/>
            </a:endParaRPr>
          </a:p>
          <a:p>
            <a:r>
              <a:rPr lang="en-US" sz="1400" b="1" dirty="0" err="1">
                <a:solidFill>
                  <a:srgbClr val="000080"/>
                </a:solidFill>
                <a:highlight>
                  <a:srgbClr val="F2F4FF"/>
                </a:highlight>
                <a:latin typeface="Courier New"/>
              </a:rPr>
              <a:t>var</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myApp</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angular.module</a:t>
            </a:r>
            <a:r>
              <a:rPr lang="en-US" sz="1400" b="1" dirty="0" smtClean="0">
                <a:solidFill>
                  <a:srgbClr val="000000"/>
                </a:solidFill>
                <a:highlight>
                  <a:srgbClr val="F2F4FF"/>
                </a:highlight>
                <a:latin typeface="Courier New"/>
              </a:rPr>
              <a:t>(  </a:t>
            </a:r>
            <a:r>
              <a:rPr lang="en-US" sz="1400" dirty="0" smtClean="0">
                <a:solidFill>
                  <a:srgbClr val="808080"/>
                </a:solidFill>
                <a:highlight>
                  <a:srgbClr val="F2F4FF"/>
                </a:highlight>
                <a:latin typeface="Courier New"/>
              </a:rPr>
              <a:t>'</a:t>
            </a:r>
            <a:r>
              <a:rPr lang="en-US" sz="1400" dirty="0" err="1" smtClean="0">
                <a:solidFill>
                  <a:srgbClr val="808080"/>
                </a:solidFill>
                <a:highlight>
                  <a:srgbClr val="F2F4FF"/>
                </a:highlight>
                <a:latin typeface="Courier New"/>
              </a:rPr>
              <a:t>myApp</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ngRoute</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ngResource</a:t>
            </a:r>
            <a:r>
              <a:rPr lang="en-US" sz="1400" dirty="0" smtClean="0">
                <a:solidFill>
                  <a:srgbClr val="808080"/>
                </a:solidFill>
                <a:highlight>
                  <a:srgbClr val="F2F4FF"/>
                </a:highlight>
                <a:latin typeface="Courier New"/>
              </a:rPr>
              <a:t>'</a:t>
            </a:r>
            <a:r>
              <a:rPr lang="en-US" sz="1400" b="1" dirty="0" smtClean="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r>
              <a:rPr lang="en-US" sz="1400" dirty="0" smtClean="0">
                <a:solidFill>
                  <a:srgbClr val="0000FF"/>
                </a:solidFill>
                <a:highlight>
                  <a:srgbClr val="FFFFFF"/>
                </a:highlight>
                <a:latin typeface="Courier New"/>
              </a:rPr>
              <a:t>&lt;/script&gt;</a:t>
            </a:r>
            <a:endParaRPr lang="en-US" sz="1400" b="1" dirty="0">
              <a:solidFill>
                <a:srgbClr val="000000"/>
              </a:solidFill>
              <a:highlight>
                <a:srgbClr val="FFFFFF"/>
              </a:highlight>
              <a:latin typeface="Courier New"/>
            </a:endParaRPr>
          </a:p>
        </p:txBody>
      </p:sp>
    </p:spTree>
    <p:extLst>
      <p:ext uri="{BB962C8B-B14F-4D97-AF65-F5344CB8AC3E}">
        <p14:creationId xmlns:p14="http://schemas.microsoft.com/office/powerpoint/2010/main" val="1527617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Complete service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55</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Retrieve</a:t>
            </a:r>
            <a:r>
              <a:rPr lang="it-IT" dirty="0" smtClean="0">
                <a:solidFill>
                  <a:schemeClr val="tx1"/>
                </a:solidFill>
              </a:rPr>
              <a:t> the item</a:t>
            </a:r>
          </a:p>
          <a:p>
            <a:pPr lvl="1"/>
            <a:endParaRPr lang="en-GB" dirty="0">
              <a:solidFill>
                <a:schemeClr val="tx1"/>
              </a:solidFill>
            </a:endParaRPr>
          </a:p>
        </p:txBody>
      </p:sp>
      <p:sp>
        <p:nvSpPr>
          <p:cNvPr id="7" name="TextBox 6"/>
          <p:cNvSpPr txBox="1"/>
          <p:nvPr/>
        </p:nvSpPr>
        <p:spPr>
          <a:xfrm>
            <a:off x="990600" y="1905000"/>
            <a:ext cx="7543800" cy="11430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dirty="0">
                <a:solidFill>
                  <a:srgbClr val="0000FF"/>
                </a:solidFill>
                <a:highlight>
                  <a:srgbClr val="FFFFFF"/>
                </a:highlight>
                <a:latin typeface="Courier New"/>
              </a:rPr>
              <a:t>&lt;button</a:t>
            </a:r>
            <a:r>
              <a:rPr lang="en-US" sz="1400" dirty="0">
                <a:solidFill>
                  <a:srgbClr val="000000"/>
                </a:solidFill>
                <a:highlight>
                  <a:srgbClr val="FFFFFF"/>
                </a:highlight>
                <a:latin typeface="Courier New"/>
              </a:rPr>
              <a:t> ng-click=</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curPerson</a:t>
            </a:r>
            <a:r>
              <a:rPr lang="en-US" sz="1400" b="1" dirty="0">
                <a:solidFill>
                  <a:srgbClr val="8000FF"/>
                </a:solidFill>
                <a:highlight>
                  <a:srgbClr val="FFFFFF"/>
                </a:highlight>
                <a:latin typeface="Courier New"/>
              </a:rPr>
              <a:t>($index);"</a:t>
            </a:r>
            <a:r>
              <a:rPr lang="en-US" sz="1400" dirty="0">
                <a:solidFill>
                  <a:srgbClr val="0000FF"/>
                </a:solidFill>
                <a:highlight>
                  <a:srgbClr val="FFFFFF"/>
                </a:highlight>
                <a:latin typeface="Courier New"/>
              </a:rPr>
              <a:t>&gt;</a:t>
            </a:r>
            <a:r>
              <a:rPr lang="en-US" sz="1400" b="1" dirty="0">
                <a:solidFill>
                  <a:srgbClr val="000000"/>
                </a:solidFill>
                <a:highlight>
                  <a:srgbClr val="FFFFFF"/>
                </a:highlight>
                <a:latin typeface="Courier New"/>
              </a:rPr>
              <a:t>{{$index}}</a:t>
            </a:r>
            <a:r>
              <a:rPr lang="en-US" sz="1400" dirty="0">
                <a:solidFill>
                  <a:srgbClr val="0000FF"/>
                </a:solidFill>
                <a:highlight>
                  <a:srgbClr val="FFFFFF"/>
                </a:highlight>
                <a:latin typeface="Courier New"/>
              </a:rPr>
              <a:t>&lt;/button&gt;</a:t>
            </a:r>
            <a:r>
              <a:rPr lang="en-US" sz="1400" b="1" dirty="0">
                <a:solidFill>
                  <a:srgbClr val="000000"/>
                </a:solidFill>
                <a:highlight>
                  <a:srgbClr val="FFFFFF"/>
                </a:highlight>
                <a:latin typeface="Courier New"/>
              </a:rPr>
              <a:t>  </a:t>
            </a:r>
            <a:endParaRPr lang="en-US" sz="1400" b="1" dirty="0" smtClean="0">
              <a:solidFill>
                <a:srgbClr val="000000"/>
              </a:solidFill>
              <a:highlight>
                <a:srgbClr val="FFFFFF"/>
              </a:highlight>
              <a:latin typeface="Courier New"/>
            </a:endParaRPr>
          </a:p>
          <a:p>
            <a:r>
              <a:rPr lang="en-US" sz="1400" b="1" dirty="0" smtClean="0">
                <a:solidFill>
                  <a:srgbClr val="000000"/>
                </a:solidFill>
                <a:highlight>
                  <a:srgbClr val="FFFFFF"/>
                </a:highlight>
                <a:latin typeface="Courier New"/>
              </a:rPr>
              <a:t>{{</a:t>
            </a:r>
            <a:r>
              <a:rPr lang="en-US" sz="1400" b="1" dirty="0">
                <a:solidFill>
                  <a:srgbClr val="000000"/>
                </a:solidFill>
                <a:highlight>
                  <a:srgbClr val="FFFFFF"/>
                </a:highlight>
                <a:latin typeface="Courier New"/>
              </a:rPr>
              <a:t>person.name}} - {{</a:t>
            </a:r>
            <a:r>
              <a:rPr lang="en-US" sz="1400" b="1" dirty="0" err="1">
                <a:solidFill>
                  <a:srgbClr val="000000"/>
                </a:solidFill>
                <a:highlight>
                  <a:srgbClr val="FFFFFF"/>
                </a:highlight>
                <a:latin typeface="Courier New"/>
              </a:rPr>
              <a:t>person.city</a:t>
            </a:r>
            <a:r>
              <a:rPr lang="en-US" sz="1400" b="1" dirty="0">
                <a:solidFill>
                  <a:srgbClr val="000000"/>
                </a:solidFill>
                <a:highlight>
                  <a:srgbClr val="FFFFFF"/>
                </a:highlight>
                <a:latin typeface="Courier New"/>
              </a:rPr>
              <a:t> | uppercase}}</a:t>
            </a:r>
          </a:p>
        </p:txBody>
      </p:sp>
      <p:sp>
        <p:nvSpPr>
          <p:cNvPr id="9" name="TextBox 6"/>
          <p:cNvSpPr txBox="1"/>
          <p:nvPr/>
        </p:nvSpPr>
        <p:spPr>
          <a:xfrm>
            <a:off x="990600" y="3276600"/>
            <a:ext cx="7924800" cy="2819400"/>
          </a:xfrm>
          <a:prstGeom prst="rect">
            <a:avLst/>
          </a:prstGeom>
          <a:solidFill>
            <a:srgbClr val="FFFFE5"/>
          </a:solidFill>
          <a:ln w="0">
            <a:solidFill>
              <a:srgbClr val="000000"/>
            </a:solidFill>
            <a:prstDash val="solid"/>
          </a:ln>
        </p:spPr>
        <p:txBody>
          <a:bodyPr vert="horz" lIns="182880" tIns="182880" rIns="90000" bIns="182880" anchor="ctr" anchorCtr="0" compatLnSpc="1"/>
          <a:lstStyle/>
          <a:p>
            <a:pPr>
              <a:tabLst>
                <a:tab pos="282575" algn="l"/>
                <a:tab pos="682625" algn="l"/>
              </a:tabLst>
            </a:pPr>
            <a:r>
              <a:rPr lang="en-US" sz="1400" dirty="0" err="1">
                <a:solidFill>
                  <a:srgbClr val="000000"/>
                </a:solidFill>
                <a:highlight>
                  <a:srgbClr val="F2F4FF"/>
                </a:highlight>
                <a:latin typeface="Courier New"/>
              </a:rPr>
              <a:t>myApp.factory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simpleFactory</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$resource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r>
              <a:rPr lang="en-US" sz="1400" dirty="0">
                <a:solidFill>
                  <a:srgbClr val="000000"/>
                </a:solidFill>
                <a:highlight>
                  <a:srgbClr val="F2F4FF"/>
                </a:highlight>
                <a:latin typeface="Courier New"/>
              </a:rPr>
              <a:t>	</a:t>
            </a:r>
          </a:p>
          <a:p>
            <a:pPr>
              <a:tabLst>
                <a:tab pos="282575" algn="l"/>
                <a:tab pos="682625" algn="l"/>
              </a:tabLst>
            </a:pP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return</a:t>
            </a:r>
            <a:r>
              <a:rPr lang="en-US" sz="1400" dirty="0">
                <a:solidFill>
                  <a:srgbClr val="000000"/>
                </a:solidFill>
                <a:highlight>
                  <a:srgbClr val="F2F4FF"/>
                </a:highlight>
                <a:latin typeface="Courier New"/>
              </a:rPr>
              <a:t> $resource</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'/persons/:</a:t>
            </a:r>
            <a:r>
              <a:rPr lang="en-US" sz="1400" dirty="0" err="1">
                <a:solidFill>
                  <a:srgbClr val="808080"/>
                </a:solidFill>
                <a:highlight>
                  <a:srgbClr val="F2F4FF"/>
                </a:highlight>
                <a:latin typeface="Courier New"/>
              </a:rPr>
              <a:t>personId</a:t>
            </a:r>
            <a:r>
              <a:rPr lang="en-US" sz="1400" dirty="0" smtClean="0">
                <a:solidFill>
                  <a:srgbClr val="808080"/>
                </a:solidFill>
                <a:highlight>
                  <a:srgbClr val="F2F4FF"/>
                </a:highlight>
                <a:latin typeface="Courier New"/>
              </a:rPr>
              <a:t>'</a:t>
            </a:r>
            <a:r>
              <a:rPr lang="en-US" sz="1400" b="1" dirty="0" smtClean="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82625" algn="l"/>
              </a:tabLst>
            </a:pPr>
            <a:r>
              <a:rPr lang="en-US" sz="1400" b="1" dirty="0">
                <a:solidFill>
                  <a:srgbClr val="000000"/>
                </a:solidFill>
                <a:highlight>
                  <a:srgbClr val="F2F4FF"/>
                </a:highlight>
                <a:latin typeface="Courier New"/>
              </a:rPr>
              <a:t>});</a:t>
            </a:r>
            <a:r>
              <a:rPr lang="en-US" sz="1400" b="1" dirty="0" smtClean="0">
                <a:solidFill>
                  <a:srgbClr val="000000"/>
                </a:solidFill>
                <a:highlight>
                  <a:srgbClr val="F2F4FF"/>
                </a:highlight>
                <a:latin typeface="Courier New"/>
              </a:rPr>
              <a:t>	</a:t>
            </a:r>
          </a:p>
          <a:p>
            <a:pPr>
              <a:tabLst>
                <a:tab pos="282575" algn="l"/>
                <a:tab pos="682625" algn="l"/>
              </a:tabLst>
            </a:pPr>
            <a:endParaRPr lang="en-US" sz="1400" b="1" dirty="0" smtClean="0">
              <a:solidFill>
                <a:srgbClr val="000000"/>
              </a:solidFill>
              <a:highlight>
                <a:srgbClr val="F2F4FF"/>
              </a:highlight>
              <a:latin typeface="Courier New"/>
            </a:endParaRPr>
          </a:p>
          <a:p>
            <a:pPr>
              <a:tabLst>
                <a:tab pos="282575" algn="l"/>
                <a:tab pos="682625" algn="l"/>
              </a:tabLst>
            </a:pPr>
            <a:r>
              <a:rPr lang="en-US" sz="1400" dirty="0" err="1">
                <a:solidFill>
                  <a:srgbClr val="000000"/>
                </a:solidFill>
                <a:highlight>
                  <a:srgbClr val="F2F4FF"/>
                </a:highlight>
                <a:latin typeface="Courier New"/>
              </a:rPr>
              <a:t>myApp.controller</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SimpleController</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$scope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simpleFactory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82625" algn="l"/>
              </a:tabLst>
            </a:pPr>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a:t>
            </a:r>
            <a:endParaRPr lang="en-US" sz="1400" b="1" dirty="0">
              <a:solidFill>
                <a:srgbClr val="000000"/>
              </a:solidFill>
              <a:highlight>
                <a:srgbClr val="F2F4FF"/>
              </a:highlight>
              <a:latin typeface="Courier New"/>
            </a:endParaRPr>
          </a:p>
          <a:p>
            <a:pPr>
              <a:tabLst>
                <a:tab pos="282575" algn="l"/>
                <a:tab pos="682625" algn="l"/>
              </a:tabLst>
            </a:pPr>
            <a:r>
              <a:rPr lang="en-US" sz="1400" dirty="0">
                <a:solidFill>
                  <a:srgbClr val="000000"/>
                </a:solidFill>
                <a:highlight>
                  <a:srgbClr val="F2F4FF"/>
                </a:highlight>
                <a:latin typeface="Courier New"/>
              </a:rPr>
              <a:t>	</a:t>
            </a:r>
            <a:r>
              <a:rPr lang="en-US" sz="1400" dirty="0" smtClean="0">
                <a:solidFill>
                  <a:srgbClr val="000000"/>
                </a:solidFill>
                <a:highlight>
                  <a:srgbClr val="F2F4FF"/>
                </a:highlight>
                <a:latin typeface="Courier New"/>
              </a:rPr>
              <a:t>$</a:t>
            </a:r>
            <a:r>
              <a:rPr lang="en-US" sz="1400" dirty="0" err="1">
                <a:solidFill>
                  <a:srgbClr val="000000"/>
                </a:solidFill>
                <a:highlight>
                  <a:srgbClr val="F2F4FF"/>
                </a:highlight>
                <a:latin typeface="Courier New"/>
              </a:rPr>
              <a:t>scope.curPerson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id</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82625"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scope.selPerson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simpleFactory.get</a:t>
            </a:r>
            <a:r>
              <a:rPr lang="en-US" sz="1400" b="1" dirty="0">
                <a:solidFill>
                  <a:srgbClr val="000000"/>
                </a:solidFill>
                <a:highlight>
                  <a:srgbClr val="F2F4FF"/>
                </a:highlight>
                <a:latin typeface="Courier New"/>
              </a:rPr>
              <a:t>({</a:t>
            </a:r>
            <a:r>
              <a:rPr lang="en-US" sz="1400" dirty="0" err="1">
                <a:solidFill>
                  <a:srgbClr val="000000"/>
                </a:solidFill>
                <a:highlight>
                  <a:srgbClr val="F2F4FF"/>
                </a:highlight>
                <a:latin typeface="Courier New"/>
              </a:rPr>
              <a:t>personId</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id</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p>
          <a:p>
            <a:pPr>
              <a:tabLst>
                <a:tab pos="282575" algn="l"/>
                <a:tab pos="682625" algn="l"/>
              </a:tabLst>
            </a:pP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82625" algn="l"/>
              </a:tabLst>
            </a:pPr>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a:t>
            </a:r>
            <a:r>
              <a:rPr lang="en-US" sz="1400" dirty="0" smtClean="0">
                <a:solidFill>
                  <a:srgbClr val="008000"/>
                </a:solidFill>
                <a:highlight>
                  <a:srgbClr val="F2F4FF"/>
                </a:highlight>
                <a:latin typeface="Courier New"/>
              </a:rPr>
              <a:t>...</a:t>
            </a:r>
            <a:endParaRPr lang="en-US" sz="1400" b="1" dirty="0">
              <a:solidFill>
                <a:srgbClr val="000000"/>
              </a:solidFill>
              <a:highlight>
                <a:srgbClr val="F2F4FF"/>
              </a:highlight>
              <a:latin typeface="Courier New"/>
            </a:endParaRPr>
          </a:p>
          <a:p>
            <a:pPr>
              <a:tabLst>
                <a:tab pos="282575" algn="l"/>
                <a:tab pos="682625" algn="l"/>
              </a:tabLst>
            </a:pPr>
            <a:r>
              <a:rPr lang="en-US" sz="1400" b="1"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						// app11.html</a:t>
            </a:r>
            <a:endParaRPr lang="en-US" sz="1400" b="1" dirty="0">
              <a:solidFill>
                <a:srgbClr val="000000"/>
              </a:solidFill>
              <a:highlight>
                <a:srgbClr val="FFFFFF"/>
              </a:highlight>
              <a:latin typeface="Courier New"/>
            </a:endParaRPr>
          </a:p>
        </p:txBody>
      </p:sp>
    </p:spTree>
    <p:extLst>
      <p:ext uri="{BB962C8B-B14F-4D97-AF65-F5344CB8AC3E}">
        <p14:creationId xmlns:p14="http://schemas.microsoft.com/office/powerpoint/2010/main" val="346376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Complete service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56</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Modify</a:t>
            </a:r>
            <a:r>
              <a:rPr lang="it-IT" dirty="0" smtClean="0">
                <a:solidFill>
                  <a:schemeClr val="tx1"/>
                </a:solidFill>
              </a:rPr>
              <a:t> the model on the server </a:t>
            </a:r>
            <a:r>
              <a:rPr lang="it-IT" dirty="0" err="1" smtClean="0">
                <a:solidFill>
                  <a:schemeClr val="tx1"/>
                </a:solidFill>
              </a:rPr>
              <a:t>using</a:t>
            </a:r>
            <a:r>
              <a:rPr lang="it-IT" dirty="0" smtClean="0">
                <a:solidFill>
                  <a:schemeClr val="tx1"/>
                </a:solidFill>
              </a:rPr>
              <a:t> POST</a:t>
            </a:r>
          </a:p>
          <a:p>
            <a:pPr lvl="1"/>
            <a:endParaRPr lang="en-GB" dirty="0">
              <a:solidFill>
                <a:schemeClr val="tx1"/>
              </a:solidFill>
            </a:endParaRPr>
          </a:p>
        </p:txBody>
      </p:sp>
      <p:sp>
        <p:nvSpPr>
          <p:cNvPr id="7" name="TextBox 6"/>
          <p:cNvSpPr txBox="1"/>
          <p:nvPr/>
        </p:nvSpPr>
        <p:spPr>
          <a:xfrm>
            <a:off x="990600" y="1905000"/>
            <a:ext cx="7543800" cy="1143000"/>
          </a:xfrm>
          <a:prstGeom prst="rect">
            <a:avLst/>
          </a:prstGeom>
          <a:solidFill>
            <a:srgbClr val="FFFFE5"/>
          </a:solidFill>
          <a:ln w="0">
            <a:solidFill>
              <a:srgbClr val="000000"/>
            </a:solidFill>
            <a:prstDash val="solid"/>
          </a:ln>
        </p:spPr>
        <p:txBody>
          <a:bodyPr vert="horz" lIns="182880" tIns="182880" rIns="90000" bIns="182880" anchor="ctr" anchorCtr="0" compatLnSpc="1"/>
          <a:lstStyle/>
          <a:p>
            <a:r>
              <a:rPr lang="en-US" sz="1400" b="1" dirty="0">
                <a:solidFill>
                  <a:srgbClr val="000000"/>
                </a:solidFill>
                <a:highlight>
                  <a:srgbClr val="FFFFFF"/>
                </a:highlight>
                <a:latin typeface="Courier New"/>
              </a:rPr>
              <a:t>Id: {{</a:t>
            </a:r>
            <a:r>
              <a:rPr lang="en-US" sz="1400" b="1" dirty="0" err="1">
                <a:solidFill>
                  <a:srgbClr val="000000"/>
                </a:solidFill>
                <a:highlight>
                  <a:srgbClr val="FFFFFF"/>
                </a:highlight>
                <a:latin typeface="Courier New"/>
              </a:rPr>
              <a:t>selPersonId</a:t>
            </a:r>
            <a:r>
              <a:rPr lang="en-US" sz="1400" b="1" dirty="0">
                <a:solidFill>
                  <a:srgbClr val="000000"/>
                </a:solidFill>
                <a:highlight>
                  <a:srgbClr val="FFFFFF"/>
                </a:highlight>
                <a:latin typeface="Courier New"/>
              </a:rPr>
              <a:t>}}</a:t>
            </a:r>
            <a:r>
              <a:rPr lang="en-US" sz="1400" dirty="0">
                <a:solidFill>
                  <a:srgbClr val="0000FF"/>
                </a:solidFill>
                <a:highlight>
                  <a:srgbClr val="FFFFFF"/>
                </a:highlight>
                <a:latin typeface="Courier New"/>
              </a:rPr>
              <a:t>&lt;</a:t>
            </a:r>
            <a:r>
              <a:rPr lang="en-US" sz="1400" dirty="0" err="1">
                <a:solidFill>
                  <a:srgbClr val="0000FF"/>
                </a:solidFill>
                <a:highlight>
                  <a:srgbClr val="FFFFFF"/>
                </a:highlight>
                <a:latin typeface="Courier New"/>
              </a:rPr>
              <a:t>br</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a:p>
            <a:r>
              <a:rPr lang="en-US" sz="1400" dirty="0" smtClean="0">
                <a:solidFill>
                  <a:srgbClr val="0000FF"/>
                </a:solidFill>
                <a:highlight>
                  <a:srgbClr val="FFFFFF"/>
                </a:highlight>
                <a:latin typeface="Courier New"/>
              </a:rPr>
              <a:t>&lt;</a:t>
            </a:r>
            <a:r>
              <a:rPr lang="en-US" sz="1400" dirty="0">
                <a:solidFill>
                  <a:srgbClr val="0000FF"/>
                </a:solidFill>
                <a:highlight>
                  <a:srgbClr val="FFFFFF"/>
                </a:highlight>
                <a:latin typeface="Courier New"/>
              </a:rPr>
              <a:t>button</a:t>
            </a:r>
            <a:r>
              <a:rPr lang="en-US" sz="1400" dirty="0">
                <a:solidFill>
                  <a:srgbClr val="000000"/>
                </a:solidFill>
                <a:highlight>
                  <a:srgbClr val="FFFFFF"/>
                </a:highlight>
                <a:latin typeface="Courier New"/>
              </a:rPr>
              <a:t>  ng-click=</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updatePerson</a:t>
            </a:r>
            <a:r>
              <a:rPr lang="en-US" sz="1400" b="1" dirty="0">
                <a:solidFill>
                  <a:srgbClr val="8000FF"/>
                </a:solidFill>
                <a:highlight>
                  <a:srgbClr val="FFFFFF"/>
                </a:highlight>
                <a:latin typeface="Courier New"/>
              </a:rPr>
              <a:t>(</a:t>
            </a:r>
            <a:r>
              <a:rPr lang="en-US" sz="1400" b="1" dirty="0" err="1">
                <a:solidFill>
                  <a:srgbClr val="8000FF"/>
                </a:solidFill>
                <a:highlight>
                  <a:srgbClr val="FFFFFF"/>
                </a:highlight>
                <a:latin typeface="Courier New"/>
              </a:rPr>
              <a:t>selPersonId</a:t>
            </a:r>
            <a:r>
              <a:rPr lang="en-US" sz="1400" b="1" dirty="0">
                <a:solidFill>
                  <a:srgbClr val="8000FF"/>
                </a:solidFill>
                <a:highlight>
                  <a:srgbClr val="FFFFFF"/>
                </a:highlight>
                <a:latin typeface="Courier New"/>
              </a:rPr>
              <a:t>);"</a:t>
            </a:r>
            <a:r>
              <a:rPr lang="en-US" sz="1400" dirty="0">
                <a:solidFill>
                  <a:srgbClr val="0000FF"/>
                </a:solidFill>
                <a:highlight>
                  <a:srgbClr val="FFFFFF"/>
                </a:highlight>
                <a:latin typeface="Courier New"/>
              </a:rPr>
              <a:t>&gt;</a:t>
            </a:r>
            <a:r>
              <a:rPr lang="en-US" sz="1400" b="1" dirty="0">
                <a:solidFill>
                  <a:srgbClr val="000000"/>
                </a:solidFill>
                <a:highlight>
                  <a:srgbClr val="FFFFFF"/>
                </a:highlight>
                <a:latin typeface="Courier New"/>
              </a:rPr>
              <a:t>Save</a:t>
            </a:r>
            <a:r>
              <a:rPr lang="en-US" sz="1400" dirty="0">
                <a:solidFill>
                  <a:srgbClr val="0000FF"/>
                </a:solidFill>
                <a:highlight>
                  <a:srgbClr val="FFFFFF"/>
                </a:highlight>
                <a:latin typeface="Courier New"/>
              </a:rPr>
              <a:t>&lt;/button&gt;&lt;</a:t>
            </a:r>
            <a:r>
              <a:rPr lang="en-US" sz="1400" dirty="0" err="1">
                <a:solidFill>
                  <a:srgbClr val="0000FF"/>
                </a:solidFill>
                <a:highlight>
                  <a:srgbClr val="FFFFFF"/>
                </a:highlight>
                <a:latin typeface="Courier New"/>
              </a:rPr>
              <a:t>br</a:t>
            </a:r>
            <a:r>
              <a:rPr lang="en-US" sz="1400" dirty="0">
                <a:solidFill>
                  <a:srgbClr val="0000FF"/>
                </a:solidFill>
                <a:highlight>
                  <a:srgbClr val="FFFFFF"/>
                </a:highlight>
                <a:latin typeface="Courier New"/>
              </a:rPr>
              <a:t>/&gt;</a:t>
            </a:r>
            <a:endParaRPr lang="en-US" sz="1400" b="1" dirty="0">
              <a:solidFill>
                <a:srgbClr val="000000"/>
              </a:solidFill>
              <a:highlight>
                <a:srgbClr val="FFFFFF"/>
              </a:highlight>
              <a:latin typeface="Courier New"/>
            </a:endParaRPr>
          </a:p>
        </p:txBody>
      </p:sp>
      <p:sp>
        <p:nvSpPr>
          <p:cNvPr id="9" name="TextBox 6"/>
          <p:cNvSpPr txBox="1"/>
          <p:nvPr/>
        </p:nvSpPr>
        <p:spPr>
          <a:xfrm>
            <a:off x="990600" y="3276600"/>
            <a:ext cx="7924800" cy="2819400"/>
          </a:xfrm>
          <a:prstGeom prst="rect">
            <a:avLst/>
          </a:prstGeom>
          <a:solidFill>
            <a:srgbClr val="FFFFE5"/>
          </a:solidFill>
          <a:ln w="0">
            <a:solidFill>
              <a:srgbClr val="000000"/>
            </a:solidFill>
            <a:prstDash val="solid"/>
          </a:ln>
        </p:spPr>
        <p:txBody>
          <a:bodyPr vert="horz" lIns="182880" tIns="182880" rIns="90000" bIns="182880" anchor="ctr" anchorCtr="0" compatLnSpc="1"/>
          <a:lstStyle/>
          <a:p>
            <a:pPr>
              <a:tabLst>
                <a:tab pos="282575" algn="l"/>
                <a:tab pos="682625" algn="l"/>
              </a:tabLst>
            </a:pPr>
            <a:r>
              <a:rPr lang="en-US" sz="1400" dirty="0" err="1">
                <a:solidFill>
                  <a:srgbClr val="000000"/>
                </a:solidFill>
                <a:highlight>
                  <a:srgbClr val="F2F4FF"/>
                </a:highlight>
                <a:latin typeface="Courier New"/>
              </a:rPr>
              <a:t>myApp.factory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simpleFactory</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$resource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r>
              <a:rPr lang="en-US" sz="1400" dirty="0">
                <a:solidFill>
                  <a:srgbClr val="000000"/>
                </a:solidFill>
                <a:highlight>
                  <a:srgbClr val="F2F4FF"/>
                </a:highlight>
                <a:latin typeface="Courier New"/>
              </a:rPr>
              <a:t>	</a:t>
            </a:r>
          </a:p>
          <a:p>
            <a:pPr>
              <a:tabLst>
                <a:tab pos="282575" algn="l"/>
                <a:tab pos="682625" algn="l"/>
              </a:tabLst>
            </a:pP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return</a:t>
            </a:r>
            <a:r>
              <a:rPr lang="en-US" sz="1400" dirty="0">
                <a:solidFill>
                  <a:srgbClr val="000000"/>
                </a:solidFill>
                <a:highlight>
                  <a:srgbClr val="F2F4FF"/>
                </a:highlight>
                <a:latin typeface="Courier New"/>
              </a:rPr>
              <a:t> $resource</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'/persons/:</a:t>
            </a:r>
            <a:r>
              <a:rPr lang="en-US" sz="1400" dirty="0" err="1">
                <a:solidFill>
                  <a:srgbClr val="808080"/>
                </a:solidFill>
                <a:highlight>
                  <a:srgbClr val="F2F4FF"/>
                </a:highlight>
                <a:latin typeface="Courier New"/>
              </a:rPr>
              <a:t>personId</a:t>
            </a:r>
            <a:r>
              <a:rPr lang="en-US" sz="1400" dirty="0" smtClean="0">
                <a:solidFill>
                  <a:srgbClr val="808080"/>
                </a:solidFill>
                <a:highlight>
                  <a:srgbClr val="F2F4FF"/>
                </a:highlight>
                <a:latin typeface="Courier New"/>
              </a:rPr>
              <a:t>'</a:t>
            </a:r>
            <a:r>
              <a:rPr lang="en-US" sz="1400" b="1" dirty="0" smtClean="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82625" algn="l"/>
              </a:tabLst>
            </a:pPr>
            <a:r>
              <a:rPr lang="en-US" sz="1400" b="1" dirty="0">
                <a:solidFill>
                  <a:srgbClr val="000000"/>
                </a:solidFill>
                <a:highlight>
                  <a:srgbClr val="F2F4FF"/>
                </a:highlight>
                <a:latin typeface="Courier New"/>
              </a:rPr>
              <a:t>});</a:t>
            </a:r>
            <a:r>
              <a:rPr lang="en-US" sz="1400" b="1" dirty="0" smtClean="0">
                <a:solidFill>
                  <a:srgbClr val="000000"/>
                </a:solidFill>
                <a:highlight>
                  <a:srgbClr val="F2F4FF"/>
                </a:highlight>
                <a:latin typeface="Courier New"/>
              </a:rPr>
              <a:t>	</a:t>
            </a:r>
          </a:p>
          <a:p>
            <a:pPr>
              <a:tabLst>
                <a:tab pos="282575" algn="l"/>
                <a:tab pos="682625" algn="l"/>
              </a:tabLst>
            </a:pPr>
            <a:endParaRPr lang="en-US" sz="1400" b="1" dirty="0" smtClean="0">
              <a:solidFill>
                <a:srgbClr val="000000"/>
              </a:solidFill>
              <a:highlight>
                <a:srgbClr val="F2F4FF"/>
              </a:highlight>
              <a:latin typeface="Courier New"/>
            </a:endParaRPr>
          </a:p>
          <a:p>
            <a:pPr>
              <a:tabLst>
                <a:tab pos="282575" algn="l"/>
                <a:tab pos="682625" algn="l"/>
              </a:tabLst>
            </a:pPr>
            <a:r>
              <a:rPr lang="en-US" sz="1400" dirty="0" err="1">
                <a:solidFill>
                  <a:srgbClr val="000000"/>
                </a:solidFill>
                <a:highlight>
                  <a:srgbClr val="F2F4FF"/>
                </a:highlight>
                <a:latin typeface="Courier New"/>
              </a:rPr>
              <a:t>myApp.controller</a:t>
            </a:r>
            <a:r>
              <a:rPr lang="en-US" sz="1400" b="1" dirty="0">
                <a:solidFill>
                  <a:srgbClr val="000000"/>
                </a:solidFill>
                <a:highlight>
                  <a:srgbClr val="F2F4FF"/>
                </a:highlight>
                <a:latin typeface="Courier New"/>
              </a:rPr>
              <a:t>(</a:t>
            </a:r>
            <a:r>
              <a:rPr lang="en-US" sz="1400" dirty="0">
                <a:solidFill>
                  <a:srgbClr val="808080"/>
                </a:solidFill>
                <a:highlight>
                  <a:srgbClr val="F2F4FF"/>
                </a:highlight>
                <a:latin typeface="Courier New"/>
              </a:rPr>
              <a:t>'</a:t>
            </a:r>
            <a:r>
              <a:rPr lang="en-US" sz="1400" dirty="0" err="1">
                <a:solidFill>
                  <a:srgbClr val="808080"/>
                </a:solidFill>
                <a:highlight>
                  <a:srgbClr val="F2F4FF"/>
                </a:highlight>
                <a:latin typeface="Courier New"/>
              </a:rPr>
              <a:t>SimpleController</a:t>
            </a:r>
            <a:r>
              <a:rPr lang="en-US" sz="1400" dirty="0">
                <a:solidFill>
                  <a:srgbClr val="808080"/>
                </a:solidFill>
                <a:highlight>
                  <a:srgbClr val="F2F4FF"/>
                </a:highlight>
                <a:latin typeface="Courier New"/>
              </a:rPr>
              <a:t>'</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$scope</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simpleFactory</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82625" algn="l"/>
              </a:tabLst>
            </a:pPr>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a:t>
            </a:r>
            <a:endParaRPr lang="en-US" sz="1400" b="1" dirty="0">
              <a:solidFill>
                <a:srgbClr val="000000"/>
              </a:solidFill>
              <a:highlight>
                <a:srgbClr val="F2F4FF"/>
              </a:highlight>
              <a:latin typeface="Courier New"/>
            </a:endParaRPr>
          </a:p>
          <a:p>
            <a:pPr>
              <a:tabLst>
                <a:tab pos="282575" algn="l"/>
                <a:tab pos="682625" algn="l"/>
              </a:tabLst>
            </a:pP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scope.updatePerson</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80"/>
                </a:solidFill>
                <a:highlight>
                  <a:srgbClr val="F2F4FF"/>
                </a:highlight>
                <a:latin typeface="Courier New"/>
              </a:rPr>
              <a:t>function</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id</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82625" algn="l"/>
              </a:tabLst>
            </a:pPr>
            <a:r>
              <a:rPr lang="en-US" sz="1400" dirty="0">
                <a:solidFill>
                  <a:srgbClr val="000000"/>
                </a:solidFill>
                <a:highlight>
                  <a:srgbClr val="F2F4FF"/>
                </a:highlight>
                <a:latin typeface="Courier New"/>
              </a:rPr>
              <a:t>		$scope.</a:t>
            </a:r>
            <a:r>
              <a:rPr lang="en-US" sz="1400" dirty="0" err="1">
                <a:solidFill>
                  <a:srgbClr val="000000"/>
                </a:solidFill>
                <a:highlight>
                  <a:srgbClr val="F2F4FF"/>
                </a:highlight>
                <a:latin typeface="Courier New"/>
              </a:rPr>
              <a:t>selPerson</a:t>
            </a:r>
            <a:r>
              <a:rPr lang="en-US" sz="1400" dirty="0">
                <a:solidFill>
                  <a:srgbClr val="000000"/>
                </a:solidFill>
                <a:highlight>
                  <a:srgbClr val="F2F4FF"/>
                </a:highlight>
                <a:latin typeface="Courier New"/>
              </a:rPr>
              <a:t>.$save</a:t>
            </a:r>
            <a:r>
              <a:rPr lang="en-US" sz="1400" b="1" dirty="0">
                <a:solidFill>
                  <a:srgbClr val="000000"/>
                </a:solidFill>
                <a:highlight>
                  <a:srgbClr val="F2F4FF"/>
                </a:highlight>
                <a:latin typeface="Courier New"/>
              </a:rPr>
              <a:t>({</a:t>
            </a:r>
            <a:r>
              <a:rPr lang="en-US" sz="1400" dirty="0" err="1">
                <a:solidFill>
                  <a:srgbClr val="000000"/>
                </a:solidFill>
                <a:highlight>
                  <a:srgbClr val="F2F4FF"/>
                </a:highlight>
                <a:latin typeface="Courier New"/>
              </a:rPr>
              <a:t>personId</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id</a:t>
            </a:r>
            <a:r>
              <a:rPr lang="en-US" sz="1400" b="1" dirty="0" smtClean="0">
                <a:solidFill>
                  <a:srgbClr val="000000"/>
                </a:solidFill>
                <a:highlight>
                  <a:srgbClr val="F2F4FF"/>
                </a:highlight>
                <a:latin typeface="Courier New"/>
              </a:rPr>
              <a:t>});	</a:t>
            </a:r>
            <a:r>
              <a:rPr lang="en-US" sz="1400" dirty="0">
                <a:solidFill>
                  <a:srgbClr val="008000"/>
                </a:solidFill>
                <a:highlight>
                  <a:srgbClr val="F2F4FF"/>
                </a:highlight>
                <a:latin typeface="Courier New"/>
              </a:rPr>
              <a:t> // </a:t>
            </a:r>
            <a:r>
              <a:rPr lang="en-US" sz="1400" dirty="0" smtClean="0">
                <a:solidFill>
                  <a:srgbClr val="008000"/>
                </a:solidFill>
                <a:highlight>
                  <a:srgbClr val="F2F4FF"/>
                </a:highlight>
                <a:latin typeface="Courier New"/>
              </a:rPr>
              <a:t>updates the item</a:t>
            </a:r>
            <a:endParaRPr lang="en-US" sz="1400" dirty="0">
              <a:solidFill>
                <a:srgbClr val="000000"/>
              </a:solidFill>
              <a:highlight>
                <a:srgbClr val="F2F4FF"/>
              </a:highlight>
              <a:latin typeface="Courier New"/>
            </a:endParaRPr>
          </a:p>
          <a:p>
            <a:pPr>
              <a:tabLst>
                <a:tab pos="282575" algn="l"/>
                <a:tab pos="682625" algn="l"/>
              </a:tabLst>
            </a:pPr>
            <a:r>
              <a:rPr lang="en-US" sz="1400" dirty="0" smtClean="0">
                <a:solidFill>
                  <a:srgbClr val="000000"/>
                </a:solidFill>
                <a:highlight>
                  <a:srgbClr val="F2F4FF"/>
                </a:highlight>
                <a:latin typeface="Courier New"/>
              </a:rPr>
              <a:t>	</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scope.persons</a:t>
            </a:r>
            <a:r>
              <a:rPr lang="en-US" sz="1400" dirty="0">
                <a:solidFill>
                  <a:srgbClr val="000000"/>
                </a:solidFill>
                <a:highlight>
                  <a:srgbClr val="F2F4FF"/>
                </a:highlight>
                <a:latin typeface="Courier New"/>
              </a:rPr>
              <a:t> </a:t>
            </a:r>
            <a:r>
              <a:rPr lang="en-US" sz="1400" b="1" dirty="0">
                <a:solidFill>
                  <a:srgbClr val="000000"/>
                </a:solidFill>
                <a:highlight>
                  <a:srgbClr val="F2F4FF"/>
                </a:highlight>
                <a:latin typeface="Courier New"/>
              </a:rPr>
              <a:t>=</a:t>
            </a:r>
            <a:r>
              <a:rPr lang="en-US" sz="1400" dirty="0">
                <a:solidFill>
                  <a:srgbClr val="000000"/>
                </a:solidFill>
                <a:highlight>
                  <a:srgbClr val="F2F4FF"/>
                </a:highlight>
                <a:latin typeface="Courier New"/>
              </a:rPr>
              <a:t> </a:t>
            </a:r>
            <a:r>
              <a:rPr lang="en-US" sz="1400" dirty="0" err="1">
                <a:solidFill>
                  <a:srgbClr val="000000"/>
                </a:solidFill>
                <a:highlight>
                  <a:srgbClr val="F2F4FF"/>
                </a:highlight>
                <a:latin typeface="Courier New"/>
              </a:rPr>
              <a:t>simpleFactory.query</a:t>
            </a:r>
            <a:r>
              <a:rPr lang="en-US" sz="1400" b="1" dirty="0">
                <a:solidFill>
                  <a:srgbClr val="000000"/>
                </a:solidFill>
                <a:highlight>
                  <a:srgbClr val="F2F4FF"/>
                </a:highlight>
                <a:latin typeface="Courier New"/>
              </a:rPr>
              <a:t>();</a:t>
            </a:r>
            <a:endParaRPr lang="en-US" sz="1400" dirty="0">
              <a:solidFill>
                <a:srgbClr val="000000"/>
              </a:solidFill>
              <a:highlight>
                <a:srgbClr val="F2F4FF"/>
              </a:highlight>
              <a:latin typeface="Courier New"/>
            </a:endParaRPr>
          </a:p>
          <a:p>
            <a:pPr>
              <a:tabLst>
                <a:tab pos="282575" algn="l"/>
                <a:tab pos="682625" algn="l"/>
              </a:tabLst>
            </a:pPr>
            <a:r>
              <a:rPr lang="en-US" sz="1400"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a:t>
            </a:r>
          </a:p>
          <a:p>
            <a:pPr>
              <a:tabLst>
                <a:tab pos="282575" algn="l"/>
                <a:tab pos="682625" algn="l"/>
              </a:tabLst>
            </a:pPr>
            <a:r>
              <a:rPr lang="en-US" sz="1400" dirty="0">
                <a:solidFill>
                  <a:srgbClr val="000000"/>
                </a:solidFill>
                <a:highlight>
                  <a:srgbClr val="F2F4FF"/>
                </a:highlight>
                <a:latin typeface="Courier New"/>
              </a:rPr>
              <a:t>	</a:t>
            </a:r>
            <a:r>
              <a:rPr lang="en-US" sz="1400" dirty="0">
                <a:solidFill>
                  <a:srgbClr val="008000"/>
                </a:solidFill>
                <a:highlight>
                  <a:srgbClr val="F2F4FF"/>
                </a:highlight>
                <a:latin typeface="Courier New"/>
              </a:rPr>
              <a:t>// </a:t>
            </a:r>
            <a:r>
              <a:rPr lang="en-US" sz="1400" dirty="0" smtClean="0">
                <a:solidFill>
                  <a:srgbClr val="008000"/>
                </a:solidFill>
                <a:highlight>
                  <a:srgbClr val="F2F4FF"/>
                </a:highlight>
                <a:latin typeface="Courier New"/>
              </a:rPr>
              <a:t>...</a:t>
            </a:r>
            <a:endParaRPr lang="en-US" sz="1400" b="1" dirty="0">
              <a:solidFill>
                <a:srgbClr val="000000"/>
              </a:solidFill>
              <a:highlight>
                <a:srgbClr val="F2F4FF"/>
              </a:highlight>
              <a:latin typeface="Courier New"/>
            </a:endParaRPr>
          </a:p>
          <a:p>
            <a:pPr>
              <a:tabLst>
                <a:tab pos="282575" algn="l"/>
                <a:tab pos="682625" algn="l"/>
              </a:tabLst>
            </a:pPr>
            <a:r>
              <a:rPr lang="en-US" sz="1400" b="1" dirty="0">
                <a:solidFill>
                  <a:srgbClr val="000000"/>
                </a:solidFill>
                <a:highlight>
                  <a:srgbClr val="F2F4FF"/>
                </a:highlight>
                <a:latin typeface="Courier New"/>
              </a:rPr>
              <a:t>});	</a:t>
            </a:r>
            <a:r>
              <a:rPr lang="en-US" sz="1400" b="1" dirty="0" smtClean="0">
                <a:solidFill>
                  <a:srgbClr val="000000"/>
                </a:solidFill>
                <a:highlight>
                  <a:srgbClr val="F2F4FF"/>
                </a:highlight>
                <a:latin typeface="Courier New"/>
              </a:rPr>
              <a:t>						// app12.html</a:t>
            </a:r>
            <a:endParaRPr lang="en-US" sz="1400" b="1" dirty="0">
              <a:solidFill>
                <a:srgbClr val="000000"/>
              </a:solidFill>
              <a:highlight>
                <a:srgbClr val="FFFFFF"/>
              </a:highlight>
              <a:latin typeface="Courier New"/>
            </a:endParaRPr>
          </a:p>
        </p:txBody>
      </p:sp>
    </p:spTree>
    <p:extLst>
      <p:ext uri="{BB962C8B-B14F-4D97-AF65-F5344CB8AC3E}">
        <p14:creationId xmlns:p14="http://schemas.microsoft.com/office/powerpoint/2010/main" val="106104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Twitter Bootstrap</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57</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GB" dirty="0" smtClean="0">
                <a:solidFill>
                  <a:schemeClr val="tx1"/>
                </a:solidFill>
              </a:rPr>
              <a:t>app.html</a:t>
            </a:r>
            <a:endParaRPr lang="en-GB" dirty="0">
              <a:solidFill>
                <a:schemeClr val="tx1"/>
              </a:solidFill>
            </a:endParaRPr>
          </a:p>
        </p:txBody>
      </p:sp>
      <p:pic>
        <p:nvPicPr>
          <p:cNvPr id="7" name="Immagine 6"/>
          <p:cNvPicPr>
            <a:picLocks noChangeAspect="1"/>
          </p:cNvPicPr>
          <p:nvPr/>
        </p:nvPicPr>
        <p:blipFill rotWithShape="1">
          <a:blip r:embed="rId3">
            <a:extLst>
              <a:ext uri="{28A0092B-C50C-407E-A947-70E740481C1C}">
                <a14:useLocalDpi xmlns:a14="http://schemas.microsoft.com/office/drawing/2010/main" val="0"/>
              </a:ext>
            </a:extLst>
          </a:blip>
          <a:srcRect l="4084" t="16451" r="6338" b="9718"/>
          <a:stretch/>
        </p:blipFill>
        <p:spPr>
          <a:xfrm>
            <a:off x="1185270" y="1905000"/>
            <a:ext cx="7412451" cy="38184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376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Tools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58</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3" name="Segnaposto contenuto 2"/>
          <p:cNvSpPr>
            <a:spLocks noGrp="1"/>
          </p:cNvSpPr>
          <p:nvPr>
            <p:ph idx="1"/>
          </p:nvPr>
        </p:nvSpPr>
        <p:spPr>
          <a:xfrm>
            <a:off x="843240" y="1295400"/>
            <a:ext cx="7995960" cy="4526280"/>
          </a:xfrm>
        </p:spPr>
        <p:txBody>
          <a:bodyPr/>
          <a:lstStyle/>
          <a:p>
            <a:r>
              <a:rPr lang="it-IT" dirty="0" smtClean="0"/>
              <a:t>JS IDE: </a:t>
            </a:r>
            <a:r>
              <a:rPr lang="it-IT" dirty="0" err="1" smtClean="0"/>
              <a:t>Webstorm</a:t>
            </a:r>
            <a:r>
              <a:rPr lang="it-IT" dirty="0" smtClean="0"/>
              <a:t> (</a:t>
            </a:r>
            <a:r>
              <a:rPr lang="it-IT" dirty="0" err="1" smtClean="0"/>
              <a:t>JetBrains</a:t>
            </a:r>
            <a:r>
              <a:rPr lang="it-IT" dirty="0" smtClean="0"/>
              <a:t>)</a:t>
            </a:r>
          </a:p>
          <a:p>
            <a:r>
              <a:rPr lang="it-IT" dirty="0" smtClean="0"/>
              <a:t>SPA </a:t>
            </a:r>
            <a:r>
              <a:rPr lang="it-IT" dirty="0" err="1" smtClean="0"/>
              <a:t>boilerplate</a:t>
            </a:r>
            <a:r>
              <a:rPr lang="it-IT" dirty="0" smtClean="0"/>
              <a:t>: </a:t>
            </a:r>
            <a:r>
              <a:rPr lang="it-IT" dirty="0" err="1"/>
              <a:t>a</a:t>
            </a:r>
            <a:r>
              <a:rPr lang="it-IT" dirty="0" err="1" smtClean="0"/>
              <a:t>ngular-seed</a:t>
            </a:r>
            <a:endParaRPr lang="it-IT" dirty="0" smtClean="0"/>
          </a:p>
          <a:p>
            <a:endParaRPr lang="it-IT" dirty="0" smtClean="0"/>
          </a:p>
          <a:p>
            <a:endParaRPr lang="it-IT" dirty="0"/>
          </a:p>
          <a:p>
            <a:endParaRPr lang="en-US" dirty="0"/>
          </a:p>
        </p:txBody>
      </p:sp>
    </p:spTree>
    <p:extLst>
      <p:ext uri="{BB962C8B-B14F-4D97-AF65-F5344CB8AC3E}">
        <p14:creationId xmlns:p14="http://schemas.microsoft.com/office/powerpoint/2010/main" val="396793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Bibliography</a:t>
            </a:r>
            <a:endParaRPr lang="en-GB" dirty="0"/>
          </a:p>
        </p:txBody>
      </p:sp>
      <p:sp>
        <p:nvSpPr>
          <p:cNvPr id="3"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a:t>AngularJS</a:t>
            </a:r>
            <a:r>
              <a:rPr lang="it-IT" dirty="0"/>
              <a:t> in 60 </a:t>
            </a:r>
            <a:r>
              <a:rPr lang="it-IT" dirty="0" smtClean="0"/>
              <a:t>Minutes</a:t>
            </a:r>
          </a:p>
          <a:p>
            <a:pPr lvl="1"/>
            <a:r>
              <a:rPr lang="it-IT" dirty="0" smtClean="0"/>
              <a:t>Video</a:t>
            </a:r>
            <a:r>
              <a:rPr lang="it-IT" dirty="0"/>
              <a:t>: </a:t>
            </a:r>
            <a:r>
              <a:rPr lang="it-IT" dirty="0">
                <a:hlinkClick r:id="rId3"/>
              </a:rPr>
              <a:t>http://</a:t>
            </a:r>
            <a:r>
              <a:rPr lang="it-IT" dirty="0" smtClean="0">
                <a:hlinkClick r:id="rId3"/>
              </a:rPr>
              <a:t>www.youtube.com/watch?v=i9MHigUZKEM</a:t>
            </a:r>
            <a:r>
              <a:rPr lang="it-IT" dirty="0" smtClean="0"/>
              <a:t> </a:t>
            </a:r>
          </a:p>
          <a:p>
            <a:r>
              <a:rPr lang="it-IT" dirty="0"/>
              <a:t>Single page </a:t>
            </a:r>
            <a:r>
              <a:rPr lang="it-IT" dirty="0" err="1"/>
              <a:t>apps</a:t>
            </a:r>
            <a:r>
              <a:rPr lang="it-IT" dirty="0"/>
              <a:t> in </a:t>
            </a:r>
            <a:r>
              <a:rPr lang="it-IT" dirty="0" err="1" smtClean="0"/>
              <a:t>depth</a:t>
            </a:r>
            <a:endParaRPr lang="it-IT" dirty="0" smtClean="0"/>
          </a:p>
          <a:p>
            <a:pPr lvl="1"/>
            <a:r>
              <a:rPr lang="en-US" dirty="0" smtClean="0">
                <a:hlinkClick r:id="rId4"/>
              </a:rPr>
              <a:t>http</a:t>
            </a:r>
            <a:r>
              <a:rPr lang="en-US" dirty="0">
                <a:hlinkClick r:id="rId4"/>
              </a:rPr>
              <a:t>://singlepageappbook.com</a:t>
            </a:r>
            <a:r>
              <a:rPr lang="en-US" dirty="0" smtClean="0">
                <a:hlinkClick r:id="rId4"/>
              </a:rPr>
              <a:t>/</a:t>
            </a:r>
            <a:endParaRPr lang="en-US" dirty="0"/>
          </a:p>
          <a:p>
            <a:r>
              <a:rPr lang="it-IT" dirty="0" err="1" smtClean="0"/>
              <a:t>Slides</a:t>
            </a:r>
            <a:endParaRPr lang="it-IT" dirty="0" smtClean="0"/>
          </a:p>
          <a:p>
            <a:pPr lvl="1"/>
            <a:r>
              <a:rPr lang="it-IT" dirty="0">
                <a:hlinkClick r:id="rId5"/>
              </a:rPr>
              <a:t>http://</a:t>
            </a:r>
            <a:r>
              <a:rPr lang="it-IT" dirty="0" smtClean="0">
                <a:hlinkClick r:id="rId5"/>
              </a:rPr>
              <a:t>www.slideshare.net/bolshchikov</a:t>
            </a:r>
            <a:r>
              <a:rPr lang="it-IT" dirty="0" smtClean="0"/>
              <a:t> </a:t>
            </a:r>
          </a:p>
          <a:p>
            <a:r>
              <a:rPr lang="it-IT" dirty="0" smtClean="0"/>
              <a:t>Books</a:t>
            </a:r>
          </a:p>
          <a:p>
            <a:pPr lvl="1"/>
            <a:r>
              <a:rPr lang="it-IT" dirty="0" smtClean="0"/>
              <a:t>"</a:t>
            </a:r>
            <a:r>
              <a:rPr lang="it-IT" dirty="0" err="1" smtClean="0"/>
              <a:t>AngularJS</a:t>
            </a:r>
            <a:r>
              <a:rPr lang="it-IT" dirty="0" smtClean="0"/>
              <a:t>", </a:t>
            </a:r>
            <a:r>
              <a:rPr lang="it-IT" dirty="0" err="1" smtClean="0"/>
              <a:t>O'Reilly</a:t>
            </a:r>
            <a:r>
              <a:rPr lang="it-IT" dirty="0" smtClean="0"/>
              <a:t>, 2013</a:t>
            </a:r>
          </a:p>
          <a:p>
            <a:r>
              <a:rPr lang="it-IT" dirty="0" smtClean="0"/>
              <a:t>Reference </a:t>
            </a:r>
            <a:r>
              <a:rPr lang="it-IT" dirty="0" err="1" smtClean="0"/>
              <a:t>documentation</a:t>
            </a:r>
            <a:endParaRPr lang="it-IT" dirty="0" smtClean="0"/>
          </a:p>
          <a:p>
            <a:pPr lvl="1"/>
            <a:r>
              <a:rPr lang="it-IT" dirty="0" smtClean="0">
                <a:hlinkClick r:id="rId6"/>
              </a:rPr>
              <a:t>http://angularjs.org</a:t>
            </a:r>
            <a:r>
              <a:rPr lang="it-IT" dirty="0" smtClean="0"/>
              <a:t> </a:t>
            </a:r>
          </a:p>
        </p:txBody>
      </p:sp>
      <p:sp>
        <p:nvSpPr>
          <p:cNvPr id="5" name="Footer Placeholder 1"/>
          <p:cNvSpPr>
            <a:spLocks noGrp="1"/>
          </p:cNvSpPr>
          <p:nvPr>
            <p:ph type="ftr" sz="quarter" idx="10"/>
          </p:nvPr>
        </p:nvSpPr>
        <p:spPr/>
        <p:txBody>
          <a:bodyPr/>
          <a:lstStyle/>
          <a:p>
            <a:r>
              <a:rPr lang="en-US" smtClean="0"/>
              <a:t>Single Page Applications</a:t>
            </a:r>
            <a:endParaRPr/>
          </a:p>
        </p:txBody>
      </p:sp>
      <p:sp>
        <p:nvSpPr>
          <p:cNvPr id="4" name="Slide Number Placeholder 3"/>
          <p:cNvSpPr>
            <a:spLocks noGrp="1"/>
          </p:cNvSpPr>
          <p:nvPr>
            <p:ph type="sldNum" sz="quarter" idx="11"/>
          </p:nvPr>
        </p:nvSpPr>
        <p:spPr/>
        <p:txBody>
          <a:bodyPr/>
          <a:lstStyle/>
          <a:p>
            <a:fld id="{C90DBBC1-CB39-4651-9A9C-D45E9AD9759C}" type="slidenum">
              <a:rPr lang="it-IT" smtClean="0"/>
              <a:pPr/>
              <a:t>59</a:t>
            </a:fld>
            <a:endParaRPr lang="it-IT" dirty="0"/>
          </a:p>
        </p:txBody>
      </p:sp>
      <p:sp>
        <p:nvSpPr>
          <p:cNvPr id="6" name="Fumetto 1 5"/>
          <p:cNvSpPr/>
          <p:nvPr/>
        </p:nvSpPr>
        <p:spPr>
          <a:xfrm>
            <a:off x="6019800" y="5105400"/>
            <a:ext cx="2819400" cy="750960"/>
          </a:xfrm>
          <a:prstGeom prst="wedgeRectCallout">
            <a:avLst>
              <a:gd name="adj1" fmla="val -79188"/>
              <a:gd name="adj2" fmla="val -66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Ch.8 </a:t>
            </a:r>
            <a:r>
              <a:rPr lang="it-IT" dirty="0" err="1" smtClean="0"/>
              <a:t>Recipes</a:t>
            </a:r>
            <a:r>
              <a:rPr lang="it-IT" dirty="0" smtClean="0"/>
              <a:t> </a:t>
            </a:r>
            <a:br>
              <a:rPr lang="it-IT" dirty="0" smtClean="0"/>
            </a:br>
            <a:r>
              <a:rPr lang="it-IT" dirty="0" smtClean="0"/>
              <a:t>(</a:t>
            </a:r>
            <a:r>
              <a:rPr lang="it-IT" dirty="0" err="1" smtClean="0"/>
              <a:t>Servers</a:t>
            </a:r>
            <a:r>
              <a:rPr lang="it-IT" dirty="0" smtClean="0"/>
              <a:t> &amp; Login)</a:t>
            </a:r>
            <a:endParaRPr lang="en-US" dirty="0"/>
          </a:p>
        </p:txBody>
      </p:sp>
    </p:spTree>
    <p:extLst>
      <p:ext uri="{BB962C8B-B14F-4D97-AF65-F5344CB8AC3E}">
        <p14:creationId xmlns:p14="http://schemas.microsoft.com/office/powerpoint/2010/main" val="2047871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Single-page applications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6</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a:solidFill>
                  <a:schemeClr val="tx1"/>
                </a:solidFill>
              </a:rPr>
              <a:t>In an </a:t>
            </a:r>
            <a:r>
              <a:rPr lang="en-US" dirty="0" smtClean="0">
                <a:solidFill>
                  <a:schemeClr val="tx1"/>
                </a:solidFill>
              </a:rPr>
              <a:t>SPA the </a:t>
            </a:r>
            <a:r>
              <a:rPr lang="en-US" dirty="0">
                <a:solidFill>
                  <a:schemeClr val="tx1"/>
                </a:solidFill>
              </a:rPr>
              <a:t>appropriate resources are dynamically loaded and added to the page as </a:t>
            </a:r>
            <a:r>
              <a:rPr lang="en-US" dirty="0" smtClean="0">
                <a:solidFill>
                  <a:schemeClr val="tx1"/>
                </a:solidFill>
              </a:rPr>
              <a:t>necessary</a:t>
            </a:r>
          </a:p>
          <a:p>
            <a:pPr marL="633413" lvl="1" indent="-277813"/>
            <a:r>
              <a:rPr lang="en-US" dirty="0">
                <a:solidFill>
                  <a:schemeClr val="tx1"/>
                </a:solidFill>
              </a:rPr>
              <a:t>The page does </a:t>
            </a:r>
            <a:r>
              <a:rPr lang="en-US" dirty="0" smtClean="0">
                <a:solidFill>
                  <a:schemeClr val="tx1"/>
                </a:solidFill>
              </a:rPr>
              <a:t/>
            </a:r>
            <a:br>
              <a:rPr lang="en-US" dirty="0" smtClean="0">
                <a:solidFill>
                  <a:schemeClr val="tx1"/>
                </a:solidFill>
              </a:rPr>
            </a:br>
            <a:r>
              <a:rPr lang="en-US" dirty="0" smtClean="0">
                <a:solidFill>
                  <a:schemeClr val="tx1"/>
                </a:solidFill>
              </a:rPr>
              <a:t>not reload </a:t>
            </a:r>
            <a:r>
              <a:rPr lang="en-US" dirty="0">
                <a:solidFill>
                  <a:schemeClr val="tx1"/>
                </a:solidFill>
              </a:rPr>
              <a:t>at </a:t>
            </a:r>
            <a:r>
              <a:rPr lang="en-US" dirty="0" smtClean="0">
                <a:solidFill>
                  <a:schemeClr val="tx1"/>
                </a:solidFill>
              </a:rPr>
              <a:t/>
            </a:r>
            <a:br>
              <a:rPr lang="en-US" dirty="0" smtClean="0">
                <a:solidFill>
                  <a:schemeClr val="tx1"/>
                </a:solidFill>
              </a:rPr>
            </a:br>
            <a:r>
              <a:rPr lang="en-US" dirty="0" smtClean="0">
                <a:solidFill>
                  <a:schemeClr val="tx1"/>
                </a:solidFill>
              </a:rPr>
              <a:t>any </a:t>
            </a:r>
            <a:r>
              <a:rPr lang="en-US" dirty="0">
                <a:solidFill>
                  <a:schemeClr val="tx1"/>
                </a:solidFill>
              </a:rPr>
              <a:t>point </a:t>
            </a:r>
            <a:r>
              <a:rPr lang="en-US" dirty="0" smtClean="0">
                <a:solidFill>
                  <a:schemeClr val="tx1"/>
                </a:solidFill>
              </a:rPr>
              <a:t>in </a:t>
            </a:r>
            <a:r>
              <a:rPr lang="en-US" dirty="0">
                <a:solidFill>
                  <a:schemeClr val="tx1"/>
                </a:solidFill>
              </a:rPr>
              <a:t>the </a:t>
            </a:r>
            <a:r>
              <a:rPr lang="en-US" dirty="0" smtClean="0">
                <a:solidFill>
                  <a:schemeClr val="tx1"/>
                </a:solidFill>
              </a:rPr>
              <a:t/>
            </a:r>
            <a:br>
              <a:rPr lang="en-US" dirty="0" smtClean="0">
                <a:solidFill>
                  <a:schemeClr val="tx1"/>
                </a:solidFill>
              </a:rPr>
            </a:br>
            <a:r>
              <a:rPr lang="en-US" dirty="0" smtClean="0">
                <a:solidFill>
                  <a:schemeClr val="tx1"/>
                </a:solidFill>
              </a:rPr>
              <a:t>process</a:t>
            </a:r>
            <a:r>
              <a:rPr lang="en-US" dirty="0">
                <a:solidFill>
                  <a:schemeClr val="tx1"/>
                </a:solidFill>
              </a:rPr>
              <a:t>, </a:t>
            </a:r>
            <a:r>
              <a:rPr lang="en-US" dirty="0" smtClean="0">
                <a:solidFill>
                  <a:schemeClr val="tx1"/>
                </a:solidFill>
              </a:rPr>
              <a:t>nor </a:t>
            </a:r>
            <a:br>
              <a:rPr lang="en-US" dirty="0" smtClean="0">
                <a:solidFill>
                  <a:schemeClr val="tx1"/>
                </a:solidFill>
              </a:rPr>
            </a:br>
            <a:r>
              <a:rPr lang="en-US" dirty="0" smtClean="0">
                <a:solidFill>
                  <a:schemeClr val="tx1"/>
                </a:solidFill>
              </a:rPr>
              <a:t>does transfer </a:t>
            </a:r>
            <a:br>
              <a:rPr lang="en-US" dirty="0" smtClean="0">
                <a:solidFill>
                  <a:schemeClr val="tx1"/>
                </a:solidFill>
              </a:rPr>
            </a:br>
            <a:r>
              <a:rPr lang="en-US" dirty="0" smtClean="0">
                <a:solidFill>
                  <a:schemeClr val="tx1"/>
                </a:solidFill>
              </a:rPr>
              <a:t>control to </a:t>
            </a:r>
            <a:br>
              <a:rPr lang="en-US" dirty="0" smtClean="0">
                <a:solidFill>
                  <a:schemeClr val="tx1"/>
                </a:solidFill>
              </a:rPr>
            </a:br>
            <a:r>
              <a:rPr lang="en-US" dirty="0" smtClean="0">
                <a:solidFill>
                  <a:schemeClr val="tx1"/>
                </a:solidFill>
              </a:rPr>
              <a:t>another page</a:t>
            </a:r>
            <a:endParaRPr lang="en-GB"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285" y="2699655"/>
            <a:ext cx="532271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782" y="2514600"/>
            <a:ext cx="5391215" cy="329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39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Single-page applications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7</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a:t>
            </a:r>
            <a:r>
              <a:rPr lang="it-IT" sz="1200" dirty="0" smtClean="0">
                <a:solidFill>
                  <a:srgbClr val="000000"/>
                </a:solidFill>
                <a:latin typeface="Arial" pitchFamily="34"/>
                <a:ea typeface="DejaVu LGC Sans" pitchFamily="2"/>
                <a:cs typeface="DejaVu LGC Sans" pitchFamily="2"/>
              </a:rPr>
              <a:t>Single page </a:t>
            </a:r>
            <a:r>
              <a:rPr lang="it-IT" sz="1200" dirty="0" err="1" smtClean="0">
                <a:solidFill>
                  <a:srgbClr val="000000"/>
                </a:solidFill>
                <a:latin typeface="Arial" pitchFamily="34"/>
                <a:ea typeface="DejaVu LGC Sans" pitchFamily="2"/>
                <a:cs typeface="DejaVu LGC Sans" pitchFamily="2"/>
              </a:rPr>
              <a:t>apps</a:t>
            </a:r>
            <a:r>
              <a:rPr lang="it-IT" sz="1200" dirty="0" smtClean="0">
                <a:solidFill>
                  <a:srgbClr val="000000"/>
                </a:solidFill>
                <a:latin typeface="Arial" pitchFamily="34"/>
                <a:ea typeface="DejaVu LGC Sans" pitchFamily="2"/>
                <a:cs typeface="DejaVu LGC Sans" pitchFamily="2"/>
              </a:rPr>
              <a:t> in </a:t>
            </a:r>
            <a:r>
              <a:rPr lang="it-IT" sz="1200" dirty="0" err="1" smtClean="0">
                <a:solidFill>
                  <a:srgbClr val="000000"/>
                </a:solidFill>
                <a:latin typeface="Arial" pitchFamily="34"/>
                <a:ea typeface="DejaVu LGC Sans" pitchFamily="2"/>
                <a:cs typeface="DejaVu LGC Sans" pitchFamily="2"/>
              </a:rPr>
              <a:t>depth</a:t>
            </a:r>
            <a:r>
              <a:rPr lang="it-IT" sz="1200" dirty="0" smtClean="0">
                <a:solidFill>
                  <a:srgbClr val="000000"/>
                </a:solidFill>
                <a:latin typeface="Arial" pitchFamily="34"/>
                <a:ea typeface="DejaVu LGC Sans" pitchFamily="2"/>
                <a:cs typeface="DejaVu LGC Sans" pitchFamily="2"/>
              </a:rPr>
              <a:t>, http</a:t>
            </a:r>
            <a:r>
              <a:rPr lang="it-IT" sz="1200" dirty="0">
                <a:solidFill>
                  <a:srgbClr val="000000"/>
                </a:solidFill>
                <a:latin typeface="Arial" pitchFamily="34"/>
                <a:ea typeface="DejaVu LGC Sans" pitchFamily="2"/>
                <a:cs typeface="DejaVu LGC Sans" pitchFamily="2"/>
              </a:rPr>
              <a:t>://singlepageappbook.com</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en-US" dirty="0" smtClean="0">
                <a:solidFill>
                  <a:schemeClr val="tx1"/>
                </a:solidFill>
              </a:rPr>
              <a:t>SPAs instead of changing the page, change a view inside the same page.</a:t>
            </a:r>
          </a:p>
          <a:p>
            <a:pPr lvl="1"/>
            <a:r>
              <a:rPr lang="en-US" dirty="0" smtClean="0">
                <a:solidFill>
                  <a:schemeClr val="tx1"/>
                </a:solidFill>
              </a:rPr>
              <a:t>When a user navigates to a new view, additional content is requested using an XHR to a server-side REST API</a:t>
            </a:r>
          </a:p>
          <a:p>
            <a:r>
              <a:rPr lang="en-US" dirty="0" smtClean="0">
                <a:solidFill>
                  <a:schemeClr val="tx1"/>
                </a:solidFill>
              </a:rPr>
              <a:t>The typical SPA consists of smaller pieces of interface representing logical entities all of which have their own </a:t>
            </a:r>
            <a:r>
              <a:rPr lang="en-US" b="1" dirty="0" smtClean="0">
                <a:solidFill>
                  <a:schemeClr val="tx1"/>
                </a:solidFill>
              </a:rPr>
              <a:t>UI, business logic and data</a:t>
            </a:r>
            <a:r>
              <a:rPr lang="en-US" dirty="0" smtClean="0">
                <a:solidFill>
                  <a:schemeClr val="tx1"/>
                </a:solidFill>
              </a:rPr>
              <a:t>.</a:t>
            </a:r>
          </a:p>
          <a:p>
            <a:pPr lvl="1"/>
            <a:r>
              <a:rPr lang="it-IT" dirty="0" smtClean="0">
                <a:solidFill>
                  <a:schemeClr val="tx1"/>
                </a:solidFill>
              </a:rPr>
              <a:t>E.g. shopping basket</a:t>
            </a:r>
          </a:p>
          <a:p>
            <a:pPr lvl="1"/>
            <a:endParaRPr lang="en-GB" dirty="0">
              <a:solidFill>
                <a:schemeClr val="tx1"/>
              </a:solidFill>
            </a:endParaRPr>
          </a:p>
        </p:txBody>
      </p:sp>
    </p:spTree>
    <p:extLst>
      <p:ext uri="{BB962C8B-B14F-4D97-AF65-F5344CB8AC3E}">
        <p14:creationId xmlns:p14="http://schemas.microsoft.com/office/powerpoint/2010/main" val="188976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New problems and solutions</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8</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r>
              <a:rPr lang="it-IT" dirty="0" err="1" smtClean="0">
                <a:solidFill>
                  <a:schemeClr val="tx1"/>
                </a:solidFill>
              </a:rPr>
              <a:t>Problems</a:t>
            </a:r>
            <a:endParaRPr lang="en-US" dirty="0" smtClean="0">
              <a:solidFill>
                <a:schemeClr val="tx1"/>
              </a:solidFill>
            </a:endParaRPr>
          </a:p>
          <a:p>
            <a:pPr lvl="1"/>
            <a:r>
              <a:rPr lang="en-US" dirty="0" smtClean="0">
                <a:solidFill>
                  <a:schemeClr val="tx1"/>
                </a:solidFill>
              </a:rPr>
              <a:t>Mimic static addresses </a:t>
            </a:r>
            <a:r>
              <a:rPr lang="it-IT" dirty="0" smtClean="0">
                <a:solidFill>
                  <a:schemeClr val="tx1"/>
                </a:solidFill>
              </a:rPr>
              <a:t>(</a:t>
            </a:r>
            <a:r>
              <a:rPr lang="it-IT" dirty="0" smtClean="0">
                <a:solidFill>
                  <a:schemeClr val="tx1"/>
                </a:solidFill>
                <a:hlinkClick r:id="rId3"/>
              </a:rPr>
              <a:t>http://mysite.com/</a:t>
            </a:r>
            <a:r>
              <a:rPr lang="it-IT" dirty="0" smtClean="0">
                <a:solidFill>
                  <a:schemeClr val="tx1"/>
                </a:solidFill>
              </a:rPr>
              <a:t>...) and </a:t>
            </a:r>
            <a:r>
              <a:rPr lang="it-IT" dirty="0" err="1" smtClean="0">
                <a:solidFill>
                  <a:schemeClr val="tx1"/>
                </a:solidFill>
              </a:rPr>
              <a:t>manage</a:t>
            </a:r>
            <a:r>
              <a:rPr lang="it-IT" dirty="0" smtClean="0">
                <a:solidFill>
                  <a:schemeClr val="tx1"/>
                </a:solidFill>
              </a:rPr>
              <a:t> browser </a:t>
            </a:r>
            <a:r>
              <a:rPr lang="it-IT" dirty="0" err="1" smtClean="0">
                <a:solidFill>
                  <a:schemeClr val="tx1"/>
                </a:solidFill>
              </a:rPr>
              <a:t>history</a:t>
            </a:r>
            <a:endParaRPr lang="it-IT" dirty="0" smtClean="0">
              <a:solidFill>
                <a:schemeClr val="tx1"/>
              </a:solidFill>
            </a:endParaRPr>
          </a:p>
          <a:p>
            <a:pPr lvl="1"/>
            <a:r>
              <a:rPr lang="it-IT" dirty="0" err="1" smtClean="0">
                <a:solidFill>
                  <a:schemeClr val="tx1"/>
                </a:solidFill>
              </a:rPr>
              <a:t>Handle</a:t>
            </a:r>
            <a:r>
              <a:rPr lang="it-IT" dirty="0" smtClean="0">
                <a:solidFill>
                  <a:schemeClr val="tx1"/>
                </a:solidFill>
              </a:rPr>
              <a:t> Ajax </a:t>
            </a:r>
            <a:r>
              <a:rPr lang="it-IT" dirty="0" err="1" smtClean="0">
                <a:solidFill>
                  <a:schemeClr val="tx1"/>
                </a:solidFill>
              </a:rPr>
              <a:t>callbacks</a:t>
            </a:r>
            <a:endParaRPr lang="it-IT" dirty="0" smtClean="0">
              <a:solidFill>
                <a:schemeClr val="tx1"/>
              </a:solidFill>
            </a:endParaRPr>
          </a:p>
          <a:p>
            <a:pPr lvl="1"/>
            <a:r>
              <a:rPr lang="it-IT" dirty="0" smtClean="0">
                <a:solidFill>
                  <a:schemeClr val="tx1"/>
                </a:solidFill>
              </a:rPr>
              <a:t>Mix HTML </a:t>
            </a:r>
            <a:r>
              <a:rPr lang="it-IT" dirty="0" err="1" smtClean="0">
                <a:solidFill>
                  <a:schemeClr val="tx1"/>
                </a:solidFill>
              </a:rPr>
              <a:t>strings</a:t>
            </a:r>
            <a:r>
              <a:rPr lang="it-IT" dirty="0" smtClean="0">
                <a:solidFill>
                  <a:schemeClr val="tx1"/>
                </a:solidFill>
              </a:rPr>
              <a:t> and </a:t>
            </a:r>
            <a:r>
              <a:rPr lang="it-IT" dirty="0" err="1" smtClean="0">
                <a:solidFill>
                  <a:schemeClr val="tx1"/>
                </a:solidFill>
              </a:rPr>
              <a:t>Javascript</a:t>
            </a:r>
            <a:endParaRPr lang="it-IT" dirty="0" smtClean="0">
              <a:solidFill>
                <a:schemeClr val="tx1"/>
              </a:solidFill>
            </a:endParaRPr>
          </a:p>
          <a:p>
            <a:r>
              <a:rPr lang="it-IT" dirty="0" smtClean="0">
                <a:solidFill>
                  <a:schemeClr val="tx1"/>
                </a:solidFill>
              </a:rPr>
              <a:t>Solutions</a:t>
            </a:r>
          </a:p>
          <a:p>
            <a:pPr lvl="1"/>
            <a:r>
              <a:rPr lang="it-IT" dirty="0" smtClean="0">
                <a:solidFill>
                  <a:schemeClr val="tx1"/>
                </a:solidFill>
              </a:rPr>
              <a:t>Routing (</a:t>
            </a:r>
            <a:r>
              <a:rPr lang="it-IT" dirty="0" smtClean="0">
                <a:solidFill>
                  <a:schemeClr val="tx1"/>
                </a:solidFill>
                <a:hlinkClick r:id="rId3"/>
              </a:rPr>
              <a:t>http://mysite.com/#/</a:t>
            </a:r>
            <a:r>
              <a:rPr lang="it-IT" dirty="0" smtClean="0">
                <a:solidFill>
                  <a:schemeClr val="tx1"/>
                </a:solidFill>
              </a:rPr>
              <a:t>...)</a:t>
            </a:r>
          </a:p>
          <a:p>
            <a:pPr lvl="1"/>
            <a:r>
              <a:rPr lang="it-IT" dirty="0" smtClean="0">
                <a:solidFill>
                  <a:schemeClr val="tx1"/>
                </a:solidFill>
              </a:rPr>
              <a:t>Model – </a:t>
            </a:r>
            <a:r>
              <a:rPr lang="it-IT" dirty="0" err="1" smtClean="0">
                <a:solidFill>
                  <a:schemeClr val="tx1"/>
                </a:solidFill>
              </a:rPr>
              <a:t>View</a:t>
            </a:r>
            <a:r>
              <a:rPr lang="it-IT" dirty="0" smtClean="0">
                <a:solidFill>
                  <a:schemeClr val="tx1"/>
                </a:solidFill>
              </a:rPr>
              <a:t> – Controller </a:t>
            </a:r>
            <a:r>
              <a:rPr lang="it-IT" dirty="0" err="1" smtClean="0">
                <a:solidFill>
                  <a:schemeClr val="tx1"/>
                </a:solidFill>
              </a:rPr>
              <a:t>paradigm</a:t>
            </a:r>
            <a:r>
              <a:rPr lang="it-IT" dirty="0" smtClean="0">
                <a:solidFill>
                  <a:schemeClr val="tx1"/>
                </a:solidFill>
              </a:rPr>
              <a:t> (on the client-side)</a:t>
            </a:r>
          </a:p>
          <a:p>
            <a:pPr lvl="1"/>
            <a:r>
              <a:rPr lang="it-IT" dirty="0" err="1" smtClean="0">
                <a:solidFill>
                  <a:schemeClr val="tx1"/>
                </a:solidFill>
              </a:rPr>
              <a:t>Templating</a:t>
            </a:r>
            <a:r>
              <a:rPr lang="it-IT" dirty="0" smtClean="0">
                <a:solidFill>
                  <a:schemeClr val="tx1"/>
                </a:solidFill>
              </a:rPr>
              <a:t> (</a:t>
            </a:r>
            <a:r>
              <a:rPr lang="it-IT" dirty="0" err="1" smtClean="0">
                <a:solidFill>
                  <a:schemeClr val="tx1"/>
                </a:solidFill>
              </a:rPr>
              <a:t>Javascript</a:t>
            </a:r>
            <a:r>
              <a:rPr lang="it-IT" dirty="0" smtClean="0">
                <a:solidFill>
                  <a:schemeClr val="tx1"/>
                </a:solidFill>
              </a:rPr>
              <a:t>-HTML)</a:t>
            </a:r>
            <a:endParaRPr lang="en-US" dirty="0" smtClean="0">
              <a:solidFill>
                <a:schemeClr val="tx1"/>
              </a:solidFill>
            </a:endParaRPr>
          </a:p>
          <a:p>
            <a:endParaRPr lang="it-IT" dirty="0" smtClean="0">
              <a:solidFill>
                <a:schemeClr val="tx1"/>
              </a:solidFill>
            </a:endParaRPr>
          </a:p>
          <a:p>
            <a:pPr lvl="1"/>
            <a:endParaRPr lang="en-GB" dirty="0">
              <a:solidFill>
                <a:schemeClr val="tx1"/>
              </a:solidFill>
            </a:endParaRPr>
          </a:p>
        </p:txBody>
      </p:sp>
    </p:spTree>
    <p:extLst>
      <p:ext uri="{BB962C8B-B14F-4D97-AF65-F5344CB8AC3E}">
        <p14:creationId xmlns:p14="http://schemas.microsoft.com/office/powerpoint/2010/main" val="2900336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51720"/>
            <a:ext cx="8146919" cy="1410120"/>
          </a:xfrm>
        </p:spPr>
        <p:txBody>
          <a:bodyPr/>
          <a:lstStyle>
            <a:defPPr lvl="0">
              <a:buClr>
                <a:srgbClr val="003366"/>
              </a:buClr>
              <a:buSzPct val="100000"/>
              <a:buFont typeface="Verdana" pitchFamily="34"/>
              <a:buNone/>
            </a:defPPr>
            <a:lvl1pPr lvl="0">
              <a:buClr>
                <a:srgbClr val="003366"/>
              </a:buClr>
              <a:buSzPct val="100000"/>
              <a:buFont typeface="Verdana"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smtClean="0"/>
              <a:t>SPA architecture</a:t>
            </a:r>
            <a:endParaRPr lang="en-GB" dirty="0"/>
          </a:p>
        </p:txBody>
      </p:sp>
      <p:sp>
        <p:nvSpPr>
          <p:cNvPr id="5" name="Footer Placeholder 1"/>
          <p:cNvSpPr>
            <a:spLocks noGrp="1"/>
          </p:cNvSpPr>
          <p:nvPr>
            <p:ph type="ftr" sz="quarter" idx="10"/>
          </p:nvPr>
        </p:nvSpPr>
        <p:spPr/>
        <p:txBody>
          <a:bodyPr/>
          <a:lstStyle/>
          <a:p>
            <a:pPr lvl="0"/>
            <a:r>
              <a:rPr lang="en-GB" smtClean="0"/>
              <a:t>Single Page Applications</a:t>
            </a:r>
            <a:endParaRPr lang="en-GB"/>
          </a:p>
        </p:txBody>
      </p:sp>
      <p:sp>
        <p:nvSpPr>
          <p:cNvPr id="4" name="Slide Number Placeholder 3"/>
          <p:cNvSpPr>
            <a:spLocks noGrp="1"/>
          </p:cNvSpPr>
          <p:nvPr>
            <p:ph type="sldNum" sz="quarter" idx="11"/>
          </p:nvPr>
        </p:nvSpPr>
        <p:spPr/>
        <p:txBody>
          <a:bodyPr/>
          <a:lstStyle/>
          <a:p>
            <a:fld id="{C90DBBC1-CB39-4651-9A9C-D45E9AD9759C}" type="slidenum">
              <a:rPr lang="it-IT" smtClean="0"/>
              <a:pPr/>
              <a:t>9</a:t>
            </a:fld>
            <a:endParaRPr lang="it-IT" dirty="0"/>
          </a:p>
        </p:txBody>
      </p:sp>
      <p:sp>
        <p:nvSpPr>
          <p:cNvPr id="6" name="TextBox 5"/>
          <p:cNvSpPr txBox="1"/>
          <p:nvPr/>
        </p:nvSpPr>
        <p:spPr>
          <a:xfrm>
            <a:off x="1152000" y="5845320"/>
            <a:ext cx="7848000" cy="326880"/>
          </a:xfrm>
          <a:prstGeom prst="rect">
            <a:avLst/>
          </a:prstGeom>
          <a:noFill/>
          <a:ln>
            <a:noFill/>
            <a:headEnd type="arrow"/>
            <a:tailEnd type="arrow"/>
          </a:ln>
        </p:spPr>
        <p:txBody>
          <a:bodyPr vert="horz" lIns="72000" tIns="72000" rIns="72000" bIns="72000" anchor="ctr" anchorCtr="0" compatLnSpc="1"/>
          <a:lstStyle/>
          <a:p>
            <a:pPr lvl="0"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it-IT" sz="1200" dirty="0" smtClean="0">
                <a:solidFill>
                  <a:srgbClr val="000000"/>
                </a:solidFill>
                <a:latin typeface="Arial" pitchFamily="34"/>
                <a:ea typeface="DejaVu LGC Sans" pitchFamily="2"/>
                <a:cs typeface="DejaVu LGC Sans" pitchFamily="2"/>
              </a:rPr>
              <a:t>Reference</a:t>
            </a:r>
            <a:r>
              <a:rPr lang="it-IT" sz="1200" dirty="0">
                <a:solidFill>
                  <a:srgbClr val="000000"/>
                </a:solidFill>
                <a:latin typeface="Arial" pitchFamily="34"/>
                <a:ea typeface="DejaVu LGC Sans" pitchFamily="2"/>
                <a:cs typeface="DejaVu LGC Sans" pitchFamily="2"/>
              </a:rPr>
              <a:t>: </a:t>
            </a:r>
            <a:r>
              <a:rPr lang="it-IT" sz="1200" dirty="0" smtClean="0">
                <a:solidFill>
                  <a:srgbClr val="000000"/>
                </a:solidFill>
                <a:latin typeface="Arial" pitchFamily="34"/>
                <a:ea typeface="DejaVu LGC Sans" pitchFamily="2"/>
                <a:cs typeface="DejaVu LGC Sans" pitchFamily="2"/>
              </a:rPr>
              <a:t>/</a:t>
            </a:r>
            <a:endParaRPr lang="it-IT" sz="1200" b="0" i="0" u="none" strike="noStrike" baseline="0" dirty="0">
              <a:ln>
                <a:noFill/>
              </a:ln>
              <a:solidFill>
                <a:srgbClr val="000000"/>
              </a:solidFill>
              <a:latin typeface="Arial" pitchFamily="34"/>
              <a:ea typeface="DejaVu LGC Sans" pitchFamily="2"/>
              <a:cs typeface="DejaVu LGC Sans" pitchFamily="2"/>
            </a:endParaRPr>
          </a:p>
        </p:txBody>
      </p:sp>
      <p:sp>
        <p:nvSpPr>
          <p:cNvPr id="8" name="Text Placeholder 2"/>
          <p:cNvSpPr txBox="1">
            <a:spLocks noGrp="1"/>
          </p:cNvSpPr>
          <p:nvPr>
            <p:ph idx="1"/>
          </p:nvPr>
        </p:nvSpPr>
        <p:spPr>
          <a:xfrm>
            <a:off x="762000" y="1264920"/>
            <a:ext cx="8146559" cy="4526280"/>
          </a:xfrm>
        </p:spPr>
        <p:txBody>
          <a:bodyPr/>
          <a:lstStyle>
            <a:defPPr marL="336240" marR="0" lvl="0" indent="-336240" algn="l" rtl="0" hangingPunct="1">
              <a:lnSpc>
                <a:spcPct val="118000"/>
              </a:lnSpc>
              <a:spcBef>
                <a:spcPts val="598"/>
              </a:spcBef>
              <a:spcAft>
                <a:spcPts val="0"/>
              </a:spcAft>
              <a:buClr>
                <a:srgbClr val="9A0000"/>
              </a:buClr>
              <a:buSzPct val="75000"/>
              <a:buFont typeface="Wingdings" pitchFamily="2"/>
              <a:buNone/>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defPPr>
            <a:lvl1pPr marL="336240" marR="0" lvl="0" indent="-336240" algn="l" rtl="0" hangingPunct="1">
              <a:lnSpc>
                <a:spcPct val="118000"/>
              </a:lnSpc>
              <a:spcBef>
                <a:spcPts val="598"/>
              </a:spcBef>
              <a:spcAft>
                <a:spcPts val="0"/>
              </a:spcAft>
              <a:buClr>
                <a:srgbClr val="9A0000"/>
              </a:buClr>
              <a:buSzPct val="75000"/>
              <a:buFont typeface="Wingdings" pitchFamily="2"/>
              <a:buChar char=""/>
              <a:tabLst>
                <a:tab pos="112680" algn="l"/>
                <a:tab pos="561960" algn="l"/>
                <a:tab pos="1010879" algn="l"/>
                <a:tab pos="1460160" algn="l"/>
                <a:tab pos="1909439" algn="l"/>
                <a:tab pos="2358720" algn="l"/>
                <a:tab pos="2808000" algn="l"/>
                <a:tab pos="3257279" algn="l"/>
                <a:tab pos="3706560" algn="l"/>
                <a:tab pos="4155839" algn="l"/>
                <a:tab pos="4605120" algn="l"/>
                <a:tab pos="5054400" algn="l"/>
                <a:tab pos="5503679" algn="l"/>
                <a:tab pos="5952960" algn="l"/>
                <a:tab pos="6402240" algn="l"/>
                <a:tab pos="6851520" algn="l"/>
                <a:tab pos="7300799" algn="l"/>
                <a:tab pos="7750079" algn="l"/>
                <a:tab pos="8199360" algn="l"/>
                <a:tab pos="8648640" algn="l"/>
              </a:tabLst>
              <a:defRPr lang="en-US" sz="2400" b="0" i="0" u="none" strike="noStrike" baseline="0">
                <a:ln>
                  <a:noFill/>
                </a:ln>
                <a:solidFill>
                  <a:srgbClr val="000000"/>
                </a:solidFill>
                <a:latin typeface="Verdana" pitchFamily="34"/>
                <a:ea typeface="DejaVu LGC Sans" pitchFamily="2"/>
                <a:cs typeface="DejaVu LGC Sans" pitchFamily="2"/>
              </a:defRPr>
            </a:lvl1pPr>
            <a:lvl2pPr marL="736560" marR="0" lvl="1" indent="-279360" algn="l" rtl="0" hangingPunct="1">
              <a:lnSpc>
                <a:spcPct val="108000"/>
              </a:lnSpc>
              <a:spcBef>
                <a:spcPts val="499"/>
              </a:spcBef>
              <a:spcAft>
                <a:spcPts val="0"/>
              </a:spcAft>
              <a:buClr>
                <a:srgbClr val="9A0000"/>
              </a:buClr>
              <a:buSzPct val="70000"/>
              <a:buFont typeface="Wingdings" pitchFamily="2"/>
              <a:buChar char=""/>
              <a:tabLst>
                <a:tab pos="161640" algn="l"/>
                <a:tab pos="610920" algn="l"/>
                <a:tab pos="1060200" algn="l"/>
                <a:tab pos="1509479" algn="l"/>
                <a:tab pos="1958760" algn="l"/>
                <a:tab pos="2408040" algn="l"/>
                <a:tab pos="2857320" algn="l"/>
                <a:tab pos="3306600" algn="l"/>
                <a:tab pos="3755880" algn="l"/>
                <a:tab pos="4205160" algn="l"/>
                <a:tab pos="4654440" algn="l"/>
                <a:tab pos="5103720" algn="l"/>
                <a:tab pos="5553000" algn="l"/>
                <a:tab pos="6002280" algn="l"/>
                <a:tab pos="6451560" algn="l"/>
                <a:tab pos="6900840" algn="l"/>
                <a:tab pos="7350120" algn="l"/>
                <a:tab pos="7799040" algn="l"/>
                <a:tab pos="8248320" algn="l"/>
                <a:tab pos="8697600" algn="l"/>
              </a:tabLst>
              <a:defRPr lang="en-US" sz="2000" b="0" i="0" u="none" strike="noStrike" baseline="0">
                <a:ln>
                  <a:noFill/>
                </a:ln>
                <a:solidFill>
                  <a:srgbClr val="000000"/>
                </a:solidFill>
                <a:latin typeface="Verdana" pitchFamily="34"/>
                <a:ea typeface="DejaVu LGC Sans" pitchFamily="2"/>
                <a:cs typeface="DejaVu LGC Sans" pitchFamily="2"/>
              </a:defRPr>
            </a:lvl2pPr>
            <a:lvl3pPr marL="1143000" marR="0" lvl="2" indent="-228600" algn="l" rtl="0" hangingPunct="1">
              <a:lnSpc>
                <a:spcPct val="108000"/>
              </a:lnSpc>
              <a:spcBef>
                <a:spcPts val="448"/>
              </a:spcBef>
              <a:spcAft>
                <a:spcPts val="0"/>
              </a:spcAft>
              <a:buClr>
                <a:srgbClr val="003366"/>
              </a:buClr>
              <a:buSzPct val="100000"/>
              <a:buFont typeface="Verdana"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US" sz="1800" b="0" i="0" u="none" strike="noStrike" baseline="0">
                <a:ln>
                  <a:noFill/>
                </a:ln>
                <a:solidFill>
                  <a:srgbClr val="000000"/>
                </a:solidFill>
                <a:latin typeface="Verdana" pitchFamily="34"/>
                <a:ea typeface="DejaVu LGC Sans" pitchFamily="2"/>
                <a:cs typeface="DejaVu LGC Sans" pitchFamily="2"/>
              </a:defRPr>
            </a:lvl3pPr>
            <a:lvl4pPr marL="1600199" marR="0" lvl="3" indent="-228600" algn="l" rtl="0" hangingPunct="1">
              <a:lnSpc>
                <a:spcPct val="108000"/>
              </a:lnSpc>
              <a:spcBef>
                <a:spcPts val="400"/>
              </a:spcBef>
              <a:spcAft>
                <a:spcPts val="0"/>
              </a:spcAft>
              <a:buClr>
                <a:srgbClr val="336699"/>
              </a:buClr>
              <a:buSzPct val="100000"/>
              <a:buFont typeface="Verdana"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US" sz="1600" b="0" i="0" u="none" strike="noStrike" baseline="0">
                <a:ln>
                  <a:noFill/>
                </a:ln>
                <a:solidFill>
                  <a:srgbClr val="000000"/>
                </a:solidFill>
                <a:latin typeface="Verdana" pitchFamily="34"/>
                <a:ea typeface="DejaVu LGC Sans" pitchFamily="2"/>
                <a:cs typeface="DejaVu LGC Sans" pitchFamily="2"/>
              </a:defRPr>
            </a:lvl4pPr>
            <a:lvl5pPr marL="2057400" marR="0" lvl="4"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5pPr>
            <a:lvl6pPr marL="2057400" marR="0" lvl="5"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6pPr>
            <a:lvl7pPr marL="2057400" marR="0" lvl="6"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7pPr>
            <a:lvl8pPr marL="2057400" marR="0" lvl="7"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8pPr>
            <a:lvl9pPr marL="2057400" marR="0" lvl="8" indent="-228600" algn="l" rtl="0" hangingPunct="1">
              <a:lnSpc>
                <a:spcPct val="108000"/>
              </a:lnSpc>
              <a:spcBef>
                <a:spcPts val="400"/>
              </a:spcBef>
              <a:spcAft>
                <a:spcPts val="0"/>
              </a:spcAft>
              <a:buClr>
                <a:srgbClr val="336699"/>
              </a:buClr>
              <a:buSzPct val="85000"/>
              <a:buFont typeface="Verdana"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US" sz="1600" b="0" i="0" u="none" strike="noStrike" baseline="0">
                <a:ln>
                  <a:noFill/>
                </a:ln>
                <a:solidFill>
                  <a:srgbClr val="000000"/>
                </a:solidFill>
                <a:latin typeface="Verdana" pitchFamily="34"/>
                <a:ea typeface="DejaVu LGC Sans" pitchFamily="2"/>
                <a:cs typeface="DejaVu LGC Sans" pitchFamily="2"/>
              </a:defRPr>
            </a:lvl9pPr>
          </a:lstStyle>
          <a:p>
            <a:endParaRPr lang="it-IT" dirty="0" smtClean="0">
              <a:solidFill>
                <a:schemeClr val="tx1"/>
              </a:solidFill>
            </a:endParaRPr>
          </a:p>
          <a:p>
            <a:pPr lvl="1"/>
            <a:endParaRPr lang="en-GB"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000" y="1574364"/>
            <a:ext cx="7414683"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Connettore 2 6"/>
          <p:cNvCxnSpPr/>
          <p:nvPr/>
        </p:nvCxnSpPr>
        <p:spPr>
          <a:xfrm flipH="1">
            <a:off x="6858000" y="4572000"/>
            <a:ext cx="457200" cy="304800"/>
          </a:xfrm>
          <a:prstGeom prst="straightConnector1">
            <a:avLst/>
          </a:prstGeom>
          <a:ln w="12700">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049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9095</TotalTime>
  <Words>3599</Words>
  <Application>Microsoft Office PowerPoint</Application>
  <PresentationFormat>Presentazione su schermo (4:3)</PresentationFormat>
  <Paragraphs>792</Paragraphs>
  <Slides>59</Slides>
  <Notes>59</Notes>
  <HiddenSlides>5</HiddenSlides>
  <MMClips>0</MMClips>
  <ScaleCrop>false</ScaleCrop>
  <HeadingPairs>
    <vt:vector size="4" baseType="variant">
      <vt:variant>
        <vt:lpstr>Tema</vt:lpstr>
      </vt:variant>
      <vt:variant>
        <vt:i4>2</vt:i4>
      </vt:variant>
      <vt:variant>
        <vt:lpstr>Titoli diapositive</vt:lpstr>
      </vt:variant>
      <vt:variant>
        <vt:i4>59</vt:i4>
      </vt:variant>
    </vt:vector>
  </HeadingPairs>
  <TitlesOfParts>
    <vt:vector size="61" baseType="lpstr">
      <vt:lpstr>Default</vt:lpstr>
      <vt:lpstr>Title1</vt:lpstr>
      <vt:lpstr>Single Page JS Applications</vt:lpstr>
      <vt:lpstr>Redefining web app. architecture</vt:lpstr>
      <vt:lpstr>Redefining web app. architecture</vt:lpstr>
      <vt:lpstr>Full AJAX</vt:lpstr>
      <vt:lpstr>Single-page applications</vt:lpstr>
      <vt:lpstr>Single-page applications</vt:lpstr>
      <vt:lpstr>Single-page applications</vt:lpstr>
      <vt:lpstr>New problems and solutions</vt:lpstr>
      <vt:lpstr>SPA architecture</vt:lpstr>
      <vt:lpstr>MVC paradigm</vt:lpstr>
      <vt:lpstr>JS MVC frameworks</vt:lpstr>
      <vt:lpstr>JS MVVM</vt:lpstr>
      <vt:lpstr>AngularJS</vt:lpstr>
      <vt:lpstr>AngularJS - Motivation</vt:lpstr>
      <vt:lpstr>AngularJS - Download</vt:lpstr>
      <vt:lpstr>Bootstrap</vt:lpstr>
      <vt:lpstr>Example</vt:lpstr>
      <vt:lpstr>Directive, filters, data binding</vt:lpstr>
      <vt:lpstr>Directives</vt:lpstr>
      <vt:lpstr>The model</vt:lpstr>
      <vt:lpstr>Two-way data binding</vt:lpstr>
      <vt:lpstr>More on directives</vt:lpstr>
      <vt:lpstr>Using filters</vt:lpstr>
      <vt:lpstr>More on filters</vt:lpstr>
      <vt:lpstr>View, controllers and scope</vt:lpstr>
      <vt:lpstr>Create a controller</vt:lpstr>
      <vt:lpstr>The controller</vt:lpstr>
      <vt:lpstr>The scope</vt:lpstr>
      <vt:lpstr>The controller-scope-view</vt:lpstr>
      <vt:lpstr>The controller-scope-view</vt:lpstr>
      <vt:lpstr>Modules</vt:lpstr>
      <vt:lpstr>Create a module</vt:lpstr>
      <vt:lpstr>Modules, routes and factories</vt:lpstr>
      <vt:lpstr>Routing</vt:lpstr>
      <vt:lpstr>Routing</vt:lpstr>
      <vt:lpstr>Create routes</vt:lpstr>
      <vt:lpstr>Create views</vt:lpstr>
      <vt:lpstr>Pass parameters in route URLs</vt:lpstr>
      <vt:lpstr>Each view its controller</vt:lpstr>
      <vt:lpstr>Providers</vt:lpstr>
      <vt:lpstr>Challenge</vt:lpstr>
      <vt:lpstr>Modify the model</vt:lpstr>
      <vt:lpstr>Provider, factory, service</vt:lpstr>
      <vt:lpstr>Provider, factory, service</vt:lpstr>
      <vt:lpstr>Provider, factory, service</vt:lpstr>
      <vt:lpstr>Create a factory</vt:lpstr>
      <vt:lpstr>HTTP service</vt:lpstr>
      <vt:lpstr>HTTP service</vt:lpstr>
      <vt:lpstr>Get a resource</vt:lpstr>
      <vt:lpstr>Building a REST application</vt:lpstr>
      <vt:lpstr>Building a REST application</vt:lpstr>
      <vt:lpstr>Resource object</vt:lpstr>
      <vt:lpstr>Resource object</vt:lpstr>
      <vt:lpstr>Create a resource</vt:lpstr>
      <vt:lpstr>Complete service</vt:lpstr>
      <vt:lpstr>Complete service</vt:lpstr>
      <vt:lpstr>Twitter Bootstrap</vt:lpstr>
      <vt:lpstr>Tools</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Elaborazione del Suono</dc:title>
  <dc:creator>Dario</dc:creator>
  <cp:lastModifiedBy>Antonio Servetti</cp:lastModifiedBy>
  <cp:revision>508</cp:revision>
  <cp:lastPrinted>2012-05-02T10:20:15Z</cp:lastPrinted>
  <dcterms:modified xsi:type="dcterms:W3CDTF">2014-01-22T07:18:54Z</dcterms:modified>
</cp:coreProperties>
</file>