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Batuhan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0d7401bd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60d7401bd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Priya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0d7401bd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60d7401bdb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Batuhan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0d7401b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60d7401bd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Swapna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00fb780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600fb780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Priya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Improvements Swapna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Batuhan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0d7401bd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60d7401bdb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Giovanni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Giovanni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Swapna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Financial advisors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0d7401bd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60d7401bd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D1D5DB"/>
                </a:solidFill>
                <a:highlight>
                  <a:srgbClr val="444654"/>
                </a:highlight>
                <a:latin typeface="Roboto"/>
                <a:ea typeface="Roboto"/>
                <a:cs typeface="Roboto"/>
                <a:sym typeface="Roboto"/>
              </a:rPr>
              <a:t>Today, software development has shifted from one-time delivery (waterfall) to the Agile methodology, which is based on delivering small amounts of work in a short time to gather feedback. To do that it’s necessary to use a PIPELINE  automate build, test integration and delivery of code to be able to do if safely and fast.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0d7401bd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60d7401bdb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D1D5DB"/>
                </a:solidFill>
                <a:highlight>
                  <a:srgbClr val="444654"/>
                </a:highlight>
                <a:latin typeface="Roboto"/>
                <a:ea typeface="Roboto"/>
                <a:cs typeface="Roboto"/>
                <a:sym typeface="Roboto"/>
              </a:rPr>
              <a:t>In this slide we can observe the schema of our software dev pipeline.</a:t>
            </a:r>
            <a:endParaRPr sz="1200">
              <a:solidFill>
                <a:srgbClr val="D1D5DB"/>
              </a:solidFill>
              <a:highlight>
                <a:srgbClr val="444654"/>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rgbClr val="D1D5DB"/>
                </a:solidFill>
                <a:highlight>
                  <a:srgbClr val="444654"/>
                </a:highlight>
                <a:latin typeface="Roboto"/>
                <a:ea typeface="Roboto"/>
                <a:cs typeface="Roboto"/>
                <a:sym typeface="Roboto"/>
              </a:rPr>
              <a:t>Starting from the bottom left, there is an icon representing the Python coding process. The code has been pushed to a GitHub repository. Jenkins has been utilized to automate the creation of Docker containers and their delivery to Amazon. We employed Flux to monitor changes in our containers and notify Kubernetes, which aids in their management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0d7401b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60d7401bd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Jenkins - Priya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0d7401bd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60d7401bd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Kubernetes - Batuhan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0d7401bd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60d7401bd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Grafana - Swapna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0d7401bd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60d7401bdb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Giovanni Alessio Nicolo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0d7401b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60d7401b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Giovanni Alessio Nicolo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If the password is secure or not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gallery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500team05dev-currencyapi.computerlab.online/docs#/default/available_currencies_available_currencies_get" TargetMode="External"/><Relationship Id="rId4" Type="http://schemas.openxmlformats.org/officeDocument/2006/relationships/image" Target="../media/image16.png"/><Relationship Id="rId5" Type="http://schemas.openxmlformats.org/officeDocument/2006/relationships/image" Target="../media/image26.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c500team05dev-currencyapi.computerlab.online/docs#/default/available_currencies_available_crypto_get" TargetMode="External"/><Relationship Id="rId4" Type="http://schemas.openxmlformats.org/officeDocument/2006/relationships/image" Target="../media/image16.png"/><Relationship Id="rId5" Type="http://schemas.openxmlformats.org/officeDocument/2006/relationships/image" Target="../media/image25.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c500team05dev-currencyapi.computerlab.online/docs#/default/available_currencies_convert_crypto_get" TargetMode="External"/><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c500team05dev-currencyapi.computerlab.online/docs" TargetMode="External"/><Relationship Id="rId4" Type="http://schemas.openxmlformats.org/officeDocument/2006/relationships/image" Target="../media/image16.png"/><Relationship Id="rId5"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2.png"/><Relationship Id="rId10" Type="http://schemas.openxmlformats.org/officeDocument/2006/relationships/image" Target="../media/image7.png"/><Relationship Id="rId9" Type="http://schemas.openxmlformats.org/officeDocument/2006/relationships/image" Target="../media/image8.png"/><Relationship Id="rId5" Type="http://schemas.openxmlformats.org/officeDocument/2006/relationships/image" Target="../media/image20.png"/><Relationship Id="rId6"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500team05dev-currencyapi.computerlab.online/docs#/default/check_password_strength_endpoint_check_password_strength_get" TargetMode="External"/><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910300"/>
            <a:ext cx="8520600" cy="937500"/>
          </a:xfrm>
          <a:prstGeom prst="rect">
            <a:avLst/>
          </a:prstGeom>
          <a:noFill/>
          <a:ln>
            <a:noFill/>
          </a:ln>
        </p:spPr>
        <p:txBody>
          <a:bodyPr anchorCtr="0" anchor="b" bIns="91425" lIns="91425" spcFirstLastPara="1" rIns="91425" wrap="square" tIns="91425">
            <a:noAutofit/>
          </a:bodyPr>
          <a:lstStyle/>
          <a:p>
            <a:pPr indent="0" lvl="0" marL="0" marR="0" rtl="0" algn="ctr">
              <a:lnSpc>
                <a:spcPct val="137500"/>
              </a:lnSpc>
              <a:spcBef>
                <a:spcPts val="0"/>
              </a:spcBef>
              <a:spcAft>
                <a:spcPts val="0"/>
              </a:spcAft>
              <a:buClr>
                <a:srgbClr val="000000"/>
              </a:buClr>
              <a:buSzPts val="4150"/>
              <a:buFont typeface="Arial"/>
              <a:buNone/>
            </a:pPr>
            <a:r>
              <a:rPr lang="en" sz="1450">
                <a:solidFill>
                  <a:schemeClr val="dk1"/>
                </a:solidFill>
                <a:highlight>
                  <a:srgbClr val="FFFFFF"/>
                </a:highlight>
                <a:latin typeface="Georgia"/>
                <a:ea typeface="Georgia"/>
                <a:cs typeface="Georgia"/>
                <a:sym typeface="Georgia"/>
              </a:rPr>
              <a:t>TP003 - C500</a:t>
            </a:r>
            <a:br>
              <a:rPr lang="en" sz="4150">
                <a:solidFill>
                  <a:schemeClr val="dk1"/>
                </a:solidFill>
                <a:highlight>
                  <a:srgbClr val="FFFFFF"/>
                </a:highlight>
                <a:latin typeface="Georgia"/>
                <a:ea typeface="Georgia"/>
                <a:cs typeface="Georgia"/>
                <a:sym typeface="Georgia"/>
              </a:rPr>
            </a:br>
            <a:r>
              <a:rPr lang="en" sz="2450">
                <a:solidFill>
                  <a:schemeClr val="dk1"/>
                </a:solidFill>
                <a:highlight>
                  <a:srgbClr val="FFFFFF"/>
                </a:highlight>
                <a:latin typeface="Georgia"/>
                <a:ea typeface="Georgia"/>
                <a:cs typeface="Georgia"/>
                <a:sym typeface="Georgia"/>
              </a:rPr>
              <a:t>SQL and Python for Production Support</a:t>
            </a:r>
            <a:endParaRPr b="0" i="0" sz="1480" u="none" cap="none" strike="noStrike">
              <a:solidFill>
                <a:srgbClr val="000000"/>
              </a:solidFill>
              <a:latin typeface="Arial"/>
              <a:ea typeface="Arial"/>
              <a:cs typeface="Arial"/>
              <a:sym typeface="Arial"/>
            </a:endParaRPr>
          </a:p>
        </p:txBody>
      </p:sp>
      <p:sp>
        <p:nvSpPr>
          <p:cNvPr id="55" name="Google Shape;55;p13"/>
          <p:cNvSpPr/>
          <p:nvPr/>
        </p:nvSpPr>
        <p:spPr>
          <a:xfrm flipH="1" rot="10800000">
            <a:off x="1160425" y="2025975"/>
            <a:ext cx="6747300" cy="50400"/>
          </a:xfrm>
          <a:prstGeom prst="rect">
            <a:avLst/>
          </a:prstGeom>
          <a:solidFill>
            <a:srgbClr val="45B26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nvSpPr>
        <p:spPr>
          <a:xfrm>
            <a:off x="2167375" y="2879775"/>
            <a:ext cx="4733400" cy="1916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1200"/>
              </a:spcBef>
              <a:spcAft>
                <a:spcPts val="0"/>
              </a:spcAft>
              <a:buClr>
                <a:srgbClr val="000000"/>
              </a:buClr>
              <a:buSzPts val="1500"/>
              <a:buFont typeface="Arial"/>
              <a:buNone/>
            </a:pPr>
            <a:r>
              <a:rPr b="1" i="0" lang="en" sz="1500" u="none" cap="none" strike="noStrike">
                <a:solidFill>
                  <a:srgbClr val="5F6368"/>
                </a:solidFill>
                <a:latin typeface="Arial"/>
                <a:ea typeface="Arial"/>
                <a:cs typeface="Arial"/>
                <a:sym typeface="Arial"/>
              </a:rPr>
              <a:t>GROUP </a:t>
            </a:r>
            <a:r>
              <a:rPr b="1" lang="en" sz="1500">
                <a:solidFill>
                  <a:srgbClr val="5F6368"/>
                </a:solidFill>
              </a:rPr>
              <a:t>5</a:t>
            </a:r>
            <a:endParaRPr b="1" sz="1500">
              <a:solidFill>
                <a:srgbClr val="5F6368"/>
              </a:solidFill>
            </a:endParaRPr>
          </a:p>
          <a:p>
            <a:pPr indent="0" lvl="0" marL="0" marR="0" rtl="0" algn="ctr">
              <a:lnSpc>
                <a:spcPct val="100000"/>
              </a:lnSpc>
              <a:spcBef>
                <a:spcPts val="1200"/>
              </a:spcBef>
              <a:spcAft>
                <a:spcPts val="0"/>
              </a:spcAft>
              <a:buClr>
                <a:srgbClr val="000000"/>
              </a:buClr>
              <a:buSzPts val="1500"/>
              <a:buFont typeface="Arial"/>
              <a:buNone/>
            </a:pPr>
            <a:r>
              <a:rPr b="1" lang="en" sz="1000">
                <a:solidFill>
                  <a:srgbClr val="5F6368"/>
                </a:solidFill>
              </a:rPr>
              <a:t>Giovanni De Franceschi</a:t>
            </a:r>
            <a:endParaRPr b="1" sz="1000">
              <a:solidFill>
                <a:srgbClr val="5F6368"/>
              </a:solidFill>
            </a:endParaRPr>
          </a:p>
          <a:p>
            <a:pPr indent="0" lvl="0" marL="0" marR="0" rtl="0" algn="ctr">
              <a:lnSpc>
                <a:spcPct val="100000"/>
              </a:lnSpc>
              <a:spcBef>
                <a:spcPts val="1200"/>
              </a:spcBef>
              <a:spcAft>
                <a:spcPts val="0"/>
              </a:spcAft>
              <a:buClr>
                <a:srgbClr val="000000"/>
              </a:buClr>
              <a:buSzPts val="1500"/>
              <a:buFont typeface="Arial"/>
              <a:buNone/>
            </a:pPr>
            <a:r>
              <a:rPr b="1" lang="en" sz="1000">
                <a:solidFill>
                  <a:srgbClr val="5F6368"/>
                </a:solidFill>
              </a:rPr>
              <a:t>Priya Narayanan</a:t>
            </a:r>
            <a:endParaRPr b="1" sz="1000">
              <a:solidFill>
                <a:srgbClr val="5F6368"/>
              </a:solidFill>
            </a:endParaRPr>
          </a:p>
          <a:p>
            <a:pPr indent="0" lvl="0" marL="0" marR="0" rtl="0" algn="ctr">
              <a:lnSpc>
                <a:spcPct val="100000"/>
              </a:lnSpc>
              <a:spcBef>
                <a:spcPts val="1200"/>
              </a:spcBef>
              <a:spcAft>
                <a:spcPts val="0"/>
              </a:spcAft>
              <a:buClr>
                <a:srgbClr val="000000"/>
              </a:buClr>
              <a:buSzPts val="1500"/>
              <a:buFont typeface="Arial"/>
              <a:buNone/>
            </a:pPr>
            <a:r>
              <a:rPr b="1" lang="en" sz="1000">
                <a:solidFill>
                  <a:srgbClr val="5F6368"/>
                </a:solidFill>
              </a:rPr>
              <a:t>Swapna Menon</a:t>
            </a:r>
            <a:endParaRPr b="1" sz="1000">
              <a:solidFill>
                <a:srgbClr val="5F6368"/>
              </a:solidFill>
            </a:endParaRPr>
          </a:p>
          <a:p>
            <a:pPr indent="0" lvl="0" marL="0" marR="0" rtl="0" algn="ctr">
              <a:lnSpc>
                <a:spcPct val="100000"/>
              </a:lnSpc>
              <a:spcBef>
                <a:spcPts val="1200"/>
              </a:spcBef>
              <a:spcAft>
                <a:spcPts val="0"/>
              </a:spcAft>
              <a:buClr>
                <a:srgbClr val="000000"/>
              </a:buClr>
              <a:buSzPts val="1500"/>
              <a:buFont typeface="Arial"/>
              <a:buNone/>
            </a:pPr>
            <a:r>
              <a:rPr b="1" lang="en" sz="1000">
                <a:solidFill>
                  <a:srgbClr val="5F6368"/>
                </a:solidFill>
              </a:rPr>
              <a:t>Batuhan Cosar</a:t>
            </a:r>
            <a:endParaRPr b="1" sz="1000">
              <a:solidFill>
                <a:srgbClr val="5F6368"/>
              </a:solidFill>
            </a:endParaRPr>
          </a:p>
          <a:p>
            <a:pPr indent="0" lvl="0" marL="0" marR="0" rtl="0" algn="ctr">
              <a:lnSpc>
                <a:spcPct val="100000"/>
              </a:lnSpc>
              <a:spcBef>
                <a:spcPts val="1200"/>
              </a:spcBef>
              <a:spcAft>
                <a:spcPts val="1200"/>
              </a:spcAft>
              <a:buClr>
                <a:srgbClr val="000000"/>
              </a:buClr>
              <a:buSzPts val="1500"/>
              <a:buFont typeface="Arial"/>
              <a:buNone/>
            </a:pPr>
            <a:r>
              <a:t/>
            </a:r>
            <a:endParaRPr b="1" sz="1100">
              <a:solidFill>
                <a:srgbClr val="5F6368"/>
              </a:solidFill>
            </a:endParaRPr>
          </a:p>
        </p:txBody>
      </p:sp>
      <p:pic>
        <p:nvPicPr>
          <p:cNvPr id="57" name="Google Shape;57;p13"/>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sp>
        <p:nvSpPr>
          <p:cNvPr id="58" name="Google Shape;58;p13"/>
          <p:cNvSpPr txBox="1"/>
          <p:nvPr/>
        </p:nvSpPr>
        <p:spPr>
          <a:xfrm>
            <a:off x="2783200" y="2304975"/>
            <a:ext cx="4009500" cy="346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50"/>
              <a:buFont typeface="Arial"/>
              <a:buNone/>
            </a:pPr>
            <a:r>
              <a:rPr lang="en" sz="1050">
                <a:solidFill>
                  <a:srgbClr val="202122"/>
                </a:solidFill>
                <a:highlight>
                  <a:srgbClr val="FFFFFF"/>
                </a:highlight>
              </a:rPr>
              <a:t>Python endpoints + Docker + Jenkins + Kubernetes + Grafana </a:t>
            </a:r>
            <a:endParaRPr b="0" i="0" sz="1400" u="none" cap="none" strike="noStrike">
              <a:solidFill>
                <a:srgbClr val="000000"/>
              </a:solidFill>
              <a:latin typeface="Arial"/>
              <a:ea typeface="Arial"/>
              <a:cs typeface="Arial"/>
              <a:sym typeface="Arial"/>
            </a:endParaRPr>
          </a:p>
        </p:txBody>
      </p:sp>
      <p:pic>
        <p:nvPicPr>
          <p:cNvPr id="59" name="Google Shape;59;p13"/>
          <p:cNvPicPr preferRelativeResize="0"/>
          <p:nvPr/>
        </p:nvPicPr>
        <p:blipFill>
          <a:blip r:embed="rId4">
            <a:alphaModFix/>
          </a:blip>
          <a:stretch>
            <a:fillRect/>
          </a:stretch>
        </p:blipFill>
        <p:spPr>
          <a:xfrm>
            <a:off x="369300" y="3043400"/>
            <a:ext cx="1716499" cy="20069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23160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Endpoint 2: </a:t>
            </a:r>
            <a:r>
              <a:rPr lang="en"/>
              <a:t>List Available Currencies</a:t>
            </a:r>
            <a:endParaRPr/>
          </a:p>
        </p:txBody>
      </p:sp>
      <p:sp>
        <p:nvSpPr>
          <p:cNvPr id="153" name="Google Shape;153;p22"/>
          <p:cNvSpPr txBox="1"/>
          <p:nvPr>
            <p:ph idx="1" type="body"/>
          </p:nvPr>
        </p:nvSpPr>
        <p:spPr>
          <a:xfrm>
            <a:off x="268625" y="11726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SEND GET REQUEST</a:t>
            </a:r>
            <a:endParaRPr/>
          </a:p>
          <a:p>
            <a:pPr indent="-317500" lvl="1" marL="914400" rtl="0" algn="l">
              <a:lnSpc>
                <a:spcPct val="150000"/>
              </a:lnSpc>
              <a:spcBef>
                <a:spcPts val="0"/>
              </a:spcBef>
              <a:spcAft>
                <a:spcPts val="0"/>
              </a:spcAft>
              <a:buSzPts val="1400"/>
              <a:buChar char="○"/>
            </a:pPr>
            <a:r>
              <a:rPr lang="en"/>
              <a:t>1 query parameter</a:t>
            </a:r>
            <a:endParaRPr/>
          </a:p>
          <a:p>
            <a:pPr indent="-317500" lvl="1" marL="914400" rtl="0" algn="l">
              <a:lnSpc>
                <a:spcPct val="150000"/>
              </a:lnSpc>
              <a:spcBef>
                <a:spcPts val="0"/>
              </a:spcBef>
              <a:spcAft>
                <a:spcPts val="0"/>
              </a:spcAft>
              <a:buSzPts val="1400"/>
              <a:buChar char="○"/>
            </a:pPr>
            <a:r>
              <a:rPr lang="en"/>
              <a:t>List of currencies </a:t>
            </a:r>
            <a:endParaRPr/>
          </a:p>
          <a:p>
            <a:pPr indent="0" lvl="0" marL="457200" rtl="0" algn="l">
              <a:lnSpc>
                <a:spcPct val="115000"/>
              </a:lnSpc>
              <a:spcBef>
                <a:spcPts val="1200"/>
              </a:spcBef>
              <a:spcAft>
                <a:spcPts val="1200"/>
              </a:spcAft>
              <a:buSzPts val="1946"/>
              <a:buNone/>
            </a:pPr>
            <a:r>
              <a:rPr lang="en" sz="1100" u="sng">
                <a:solidFill>
                  <a:schemeClr val="hlink"/>
                </a:solidFill>
                <a:hlinkClick r:id="rId3"/>
              </a:rPr>
              <a:t>List Available Currencies</a:t>
            </a:r>
            <a:endParaRPr/>
          </a:p>
        </p:txBody>
      </p:sp>
      <p:pic>
        <p:nvPicPr>
          <p:cNvPr id="154" name="Google Shape;154;p22"/>
          <p:cNvPicPr preferRelativeResize="0"/>
          <p:nvPr/>
        </p:nvPicPr>
        <p:blipFill rotWithShape="1">
          <a:blip r:embed="rId4">
            <a:alphaModFix/>
          </a:blip>
          <a:srcRect b="0" l="0" r="0" t="0"/>
          <a:stretch/>
        </p:blipFill>
        <p:spPr>
          <a:xfrm>
            <a:off x="7145750" y="4402775"/>
            <a:ext cx="1996300" cy="475550"/>
          </a:xfrm>
          <a:prstGeom prst="rect">
            <a:avLst/>
          </a:prstGeom>
          <a:noFill/>
          <a:ln>
            <a:noFill/>
          </a:ln>
        </p:spPr>
      </p:pic>
      <p:pic>
        <p:nvPicPr>
          <p:cNvPr id="155" name="Google Shape;155;p22"/>
          <p:cNvPicPr preferRelativeResize="0"/>
          <p:nvPr/>
        </p:nvPicPr>
        <p:blipFill>
          <a:blip r:embed="rId5">
            <a:alphaModFix/>
          </a:blip>
          <a:stretch>
            <a:fillRect/>
          </a:stretch>
        </p:blipFill>
        <p:spPr>
          <a:xfrm>
            <a:off x="4572000" y="1507900"/>
            <a:ext cx="4381226" cy="2745901"/>
          </a:xfrm>
          <a:prstGeom prst="rect">
            <a:avLst/>
          </a:prstGeom>
          <a:noFill/>
          <a:ln>
            <a:noFill/>
          </a:ln>
        </p:spPr>
      </p:pic>
      <p:sp>
        <p:nvSpPr>
          <p:cNvPr id="156" name="Google Shape;156;p22"/>
          <p:cNvSpPr txBox="1"/>
          <p:nvPr/>
        </p:nvSpPr>
        <p:spPr>
          <a:xfrm>
            <a:off x="4572000" y="1017725"/>
            <a:ext cx="4463700" cy="641700"/>
          </a:xfrm>
          <a:prstGeom prst="rect">
            <a:avLst/>
          </a:prstGeom>
          <a:noFill/>
          <a:ln>
            <a:noFill/>
          </a:ln>
        </p:spPr>
        <p:txBody>
          <a:bodyPr anchorCtr="0" anchor="t" bIns="91425" lIns="91425" spcFirstLastPara="1" rIns="91425" wrap="square" tIns="91425">
            <a:spAutoFit/>
          </a:bodyPr>
          <a:lstStyle/>
          <a:p>
            <a:pPr indent="0" lvl="0" marL="101600" marR="101600" rtl="0" algn="l">
              <a:lnSpc>
                <a:spcPct val="115000"/>
              </a:lnSpc>
              <a:spcBef>
                <a:spcPts val="0"/>
              </a:spcBef>
              <a:spcAft>
                <a:spcPts val="0"/>
              </a:spcAft>
              <a:buNone/>
            </a:pPr>
            <a:r>
              <a:rPr lang="en" sz="900">
                <a:solidFill>
                  <a:schemeClr val="dk1"/>
                </a:solidFill>
                <a:highlight>
                  <a:schemeClr val="lt1"/>
                </a:highlight>
              </a:rPr>
              <a:t>GET </a:t>
            </a:r>
            <a:r>
              <a:rPr lang="en" sz="900">
                <a:solidFill>
                  <a:schemeClr val="dk1"/>
                </a:solidFill>
                <a:highlight>
                  <a:schemeClr val="lt1"/>
                </a:highlight>
              </a:rPr>
              <a:t>https://c500team05dev-currencyapi.computerlab.online/available_currencies?from_currency=CAD</a:t>
            </a:r>
            <a:endParaRPr sz="900">
              <a:solidFill>
                <a:schemeClr val="dk1"/>
              </a:solidFill>
              <a:highlight>
                <a:schemeClr val="lt1"/>
              </a:highlight>
            </a:endParaRPr>
          </a:p>
        </p:txBody>
      </p:sp>
      <p:pic>
        <p:nvPicPr>
          <p:cNvPr id="157" name="Google Shape;157;p22"/>
          <p:cNvPicPr preferRelativeResize="0"/>
          <p:nvPr/>
        </p:nvPicPr>
        <p:blipFill>
          <a:blip r:embed="rId6">
            <a:alphaModFix/>
          </a:blip>
          <a:stretch>
            <a:fillRect/>
          </a:stretch>
        </p:blipFill>
        <p:spPr>
          <a:xfrm>
            <a:off x="1612550" y="445025"/>
            <a:ext cx="5727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489500" y="4878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Endpoint 3: List the Cryptocurrencies</a:t>
            </a:r>
            <a:endParaRPr/>
          </a:p>
        </p:txBody>
      </p:sp>
      <p:sp>
        <p:nvSpPr>
          <p:cNvPr id="163" name="Google Shape;163;p23"/>
          <p:cNvSpPr txBox="1"/>
          <p:nvPr>
            <p:ph idx="1" type="body"/>
          </p:nvPr>
        </p:nvSpPr>
        <p:spPr>
          <a:xfrm>
            <a:off x="268625" y="11726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SEND GET REQUEST</a:t>
            </a:r>
            <a:endParaRPr/>
          </a:p>
          <a:p>
            <a:pPr indent="-317500" lvl="1" marL="914400" rtl="0" algn="l">
              <a:lnSpc>
                <a:spcPct val="150000"/>
              </a:lnSpc>
              <a:spcBef>
                <a:spcPts val="0"/>
              </a:spcBef>
              <a:spcAft>
                <a:spcPts val="0"/>
              </a:spcAft>
              <a:buSzPts val="1400"/>
              <a:buChar char="○"/>
            </a:pPr>
            <a:r>
              <a:rPr lang="en"/>
              <a:t>No parameters</a:t>
            </a:r>
            <a:endParaRPr/>
          </a:p>
          <a:p>
            <a:pPr indent="-317500" lvl="1" marL="914400" rtl="0" algn="l">
              <a:lnSpc>
                <a:spcPct val="150000"/>
              </a:lnSpc>
              <a:spcBef>
                <a:spcPts val="0"/>
              </a:spcBef>
              <a:spcAft>
                <a:spcPts val="0"/>
              </a:spcAft>
              <a:buSzPts val="1400"/>
              <a:buChar char="○"/>
            </a:pPr>
            <a:r>
              <a:rPr lang="en"/>
              <a:t>List of cryptocurrencies</a:t>
            </a:r>
            <a:endParaRPr/>
          </a:p>
          <a:p>
            <a:pPr indent="0" lvl="0" marL="457200" rtl="0" algn="l">
              <a:lnSpc>
                <a:spcPct val="115000"/>
              </a:lnSpc>
              <a:spcBef>
                <a:spcPts val="1200"/>
              </a:spcBef>
              <a:spcAft>
                <a:spcPts val="1200"/>
              </a:spcAft>
              <a:buSzPts val="1946"/>
              <a:buNone/>
            </a:pPr>
            <a:r>
              <a:rPr lang="en" sz="1100" u="sng">
                <a:solidFill>
                  <a:schemeClr val="hlink"/>
                </a:solidFill>
                <a:hlinkClick r:id="rId3"/>
              </a:rPr>
              <a:t>List the Cryptocurrencies</a:t>
            </a:r>
            <a:endParaRPr sz="1100"/>
          </a:p>
        </p:txBody>
      </p:sp>
      <p:pic>
        <p:nvPicPr>
          <p:cNvPr id="164" name="Google Shape;164;p23"/>
          <p:cNvPicPr preferRelativeResize="0"/>
          <p:nvPr/>
        </p:nvPicPr>
        <p:blipFill rotWithShape="1">
          <a:blip r:embed="rId4">
            <a:alphaModFix/>
          </a:blip>
          <a:srcRect b="0" l="0" r="0" t="0"/>
          <a:stretch/>
        </p:blipFill>
        <p:spPr>
          <a:xfrm>
            <a:off x="7145750" y="4402775"/>
            <a:ext cx="1996300" cy="475550"/>
          </a:xfrm>
          <a:prstGeom prst="rect">
            <a:avLst/>
          </a:prstGeom>
          <a:noFill/>
          <a:ln>
            <a:noFill/>
          </a:ln>
        </p:spPr>
      </p:pic>
      <p:pic>
        <p:nvPicPr>
          <p:cNvPr id="165" name="Google Shape;165;p23"/>
          <p:cNvPicPr preferRelativeResize="0"/>
          <p:nvPr/>
        </p:nvPicPr>
        <p:blipFill>
          <a:blip r:embed="rId5">
            <a:alphaModFix/>
          </a:blip>
          <a:stretch>
            <a:fillRect/>
          </a:stretch>
        </p:blipFill>
        <p:spPr>
          <a:xfrm>
            <a:off x="4752225" y="1313975"/>
            <a:ext cx="4037000" cy="2482476"/>
          </a:xfrm>
          <a:prstGeom prst="rect">
            <a:avLst/>
          </a:prstGeom>
          <a:noFill/>
          <a:ln>
            <a:noFill/>
          </a:ln>
        </p:spPr>
      </p:pic>
      <p:sp>
        <p:nvSpPr>
          <p:cNvPr id="166" name="Google Shape;166;p23"/>
          <p:cNvSpPr txBox="1"/>
          <p:nvPr/>
        </p:nvSpPr>
        <p:spPr>
          <a:xfrm>
            <a:off x="4797900" y="903925"/>
            <a:ext cx="4109700" cy="482400"/>
          </a:xfrm>
          <a:prstGeom prst="rect">
            <a:avLst/>
          </a:prstGeom>
          <a:noFill/>
          <a:ln>
            <a:noFill/>
          </a:ln>
        </p:spPr>
        <p:txBody>
          <a:bodyPr anchorCtr="0" anchor="t" bIns="91425" lIns="91425" spcFirstLastPara="1" rIns="91425" wrap="square" tIns="91425">
            <a:spAutoFit/>
          </a:bodyPr>
          <a:lstStyle/>
          <a:p>
            <a:pPr indent="0" lvl="0" marL="101600" marR="101600" rtl="0" algn="l">
              <a:lnSpc>
                <a:spcPct val="115000"/>
              </a:lnSpc>
              <a:spcBef>
                <a:spcPts val="0"/>
              </a:spcBef>
              <a:spcAft>
                <a:spcPts val="0"/>
              </a:spcAft>
              <a:buNone/>
            </a:pPr>
            <a:r>
              <a:rPr lang="en" sz="900">
                <a:solidFill>
                  <a:schemeClr val="dk1"/>
                </a:solidFill>
                <a:highlight>
                  <a:schemeClr val="lt1"/>
                </a:highlight>
              </a:rPr>
              <a:t>GET </a:t>
            </a:r>
            <a:r>
              <a:rPr lang="en" sz="900">
                <a:solidFill>
                  <a:schemeClr val="dk1"/>
                </a:solidFill>
                <a:highlight>
                  <a:schemeClr val="lt1"/>
                </a:highlight>
              </a:rPr>
              <a:t>https://c500team05dev-currencyapi.computerlab.online/available_crypto</a:t>
            </a:r>
            <a:endParaRPr sz="1100">
              <a:solidFill>
                <a:schemeClr val="dk1"/>
              </a:solidFill>
              <a:highlight>
                <a:schemeClr val="lt1"/>
              </a:highlight>
            </a:endParaRPr>
          </a:p>
        </p:txBody>
      </p:sp>
      <p:pic>
        <p:nvPicPr>
          <p:cNvPr id="167" name="Google Shape;167;p23"/>
          <p:cNvPicPr preferRelativeResize="0"/>
          <p:nvPr/>
        </p:nvPicPr>
        <p:blipFill>
          <a:blip r:embed="rId6">
            <a:alphaModFix/>
          </a:blip>
          <a:stretch>
            <a:fillRect/>
          </a:stretch>
        </p:blipFill>
        <p:spPr>
          <a:xfrm flipH="1">
            <a:off x="6957075" y="287000"/>
            <a:ext cx="773575" cy="77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2485275" y="466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Endpoint 4: Get Price of Cryptocurrencies</a:t>
            </a:r>
            <a:endParaRPr/>
          </a:p>
        </p:txBody>
      </p:sp>
      <p:sp>
        <p:nvSpPr>
          <p:cNvPr id="173" name="Google Shape;173;p24"/>
          <p:cNvSpPr txBox="1"/>
          <p:nvPr>
            <p:ph idx="1" type="body"/>
          </p:nvPr>
        </p:nvSpPr>
        <p:spPr>
          <a:xfrm>
            <a:off x="268625" y="11726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SEND GET REQUEST</a:t>
            </a:r>
            <a:endParaRPr/>
          </a:p>
          <a:p>
            <a:pPr indent="-317500" lvl="1" marL="914400" rtl="0" algn="l">
              <a:lnSpc>
                <a:spcPct val="150000"/>
              </a:lnSpc>
              <a:spcBef>
                <a:spcPts val="0"/>
              </a:spcBef>
              <a:spcAft>
                <a:spcPts val="0"/>
              </a:spcAft>
              <a:buSzPts val="1400"/>
              <a:buChar char="○"/>
            </a:pPr>
            <a:r>
              <a:rPr lang="en"/>
              <a:t>1 query parameter</a:t>
            </a:r>
            <a:endParaRPr/>
          </a:p>
          <a:p>
            <a:pPr indent="-317500" lvl="1" marL="914400" rtl="0" algn="l">
              <a:lnSpc>
                <a:spcPct val="150000"/>
              </a:lnSpc>
              <a:spcBef>
                <a:spcPts val="0"/>
              </a:spcBef>
              <a:spcAft>
                <a:spcPts val="0"/>
              </a:spcAft>
              <a:buSzPts val="1400"/>
              <a:buChar char="○"/>
            </a:pPr>
            <a:r>
              <a:rPr lang="en"/>
              <a:t>List the price of Cryptocurrencies </a:t>
            </a:r>
            <a:endParaRPr/>
          </a:p>
          <a:p>
            <a:pPr indent="0" lvl="0" marL="0" rtl="0" algn="l">
              <a:lnSpc>
                <a:spcPct val="150000"/>
              </a:lnSpc>
              <a:spcBef>
                <a:spcPts val="0"/>
              </a:spcBef>
              <a:spcAft>
                <a:spcPts val="0"/>
              </a:spcAft>
              <a:buNone/>
            </a:pPr>
            <a:r>
              <a:t/>
            </a:r>
            <a:endParaRPr sz="1100"/>
          </a:p>
          <a:p>
            <a:pPr indent="457200" lvl="0" marL="0" rtl="0" algn="l">
              <a:lnSpc>
                <a:spcPct val="150000"/>
              </a:lnSpc>
              <a:spcBef>
                <a:spcPts val="0"/>
              </a:spcBef>
              <a:spcAft>
                <a:spcPts val="0"/>
              </a:spcAft>
              <a:buNone/>
            </a:pPr>
            <a:r>
              <a:rPr lang="en" sz="1100" u="sng">
                <a:solidFill>
                  <a:schemeClr val="hlink"/>
                </a:solidFill>
                <a:hlinkClick r:id="rId3"/>
              </a:rPr>
              <a:t>Price of Cryptocurrencies</a:t>
            </a:r>
            <a:endParaRPr sz="1100"/>
          </a:p>
          <a:p>
            <a:pPr indent="0" lvl="0" marL="457200" rtl="0" algn="l">
              <a:lnSpc>
                <a:spcPct val="115000"/>
              </a:lnSpc>
              <a:spcBef>
                <a:spcPts val="1200"/>
              </a:spcBef>
              <a:spcAft>
                <a:spcPts val="1200"/>
              </a:spcAft>
              <a:buSzPts val="1946"/>
              <a:buNone/>
            </a:pPr>
            <a:r>
              <a:t/>
            </a:r>
            <a:endParaRPr/>
          </a:p>
        </p:txBody>
      </p:sp>
      <p:pic>
        <p:nvPicPr>
          <p:cNvPr id="174" name="Google Shape;174;p24"/>
          <p:cNvPicPr preferRelativeResize="0"/>
          <p:nvPr/>
        </p:nvPicPr>
        <p:blipFill rotWithShape="1">
          <a:blip r:embed="rId4">
            <a:alphaModFix/>
          </a:blip>
          <a:srcRect b="0" l="0" r="0" t="0"/>
          <a:stretch/>
        </p:blipFill>
        <p:spPr>
          <a:xfrm>
            <a:off x="7145750" y="4402775"/>
            <a:ext cx="1996300" cy="475550"/>
          </a:xfrm>
          <a:prstGeom prst="rect">
            <a:avLst/>
          </a:prstGeom>
          <a:noFill/>
          <a:ln>
            <a:noFill/>
          </a:ln>
        </p:spPr>
      </p:pic>
      <p:pic>
        <p:nvPicPr>
          <p:cNvPr id="175" name="Google Shape;175;p24"/>
          <p:cNvPicPr preferRelativeResize="0"/>
          <p:nvPr/>
        </p:nvPicPr>
        <p:blipFill>
          <a:blip r:embed="rId5">
            <a:alphaModFix/>
          </a:blip>
          <a:stretch>
            <a:fillRect/>
          </a:stretch>
        </p:blipFill>
        <p:spPr>
          <a:xfrm>
            <a:off x="4785187" y="1510188"/>
            <a:ext cx="4242040" cy="2491063"/>
          </a:xfrm>
          <a:prstGeom prst="rect">
            <a:avLst/>
          </a:prstGeom>
          <a:noFill/>
          <a:ln>
            <a:noFill/>
          </a:ln>
        </p:spPr>
      </p:pic>
      <p:sp>
        <p:nvSpPr>
          <p:cNvPr id="176" name="Google Shape;176;p24"/>
          <p:cNvSpPr txBox="1"/>
          <p:nvPr/>
        </p:nvSpPr>
        <p:spPr>
          <a:xfrm>
            <a:off x="5167025" y="965875"/>
            <a:ext cx="3622200" cy="672600"/>
          </a:xfrm>
          <a:prstGeom prst="rect">
            <a:avLst/>
          </a:prstGeom>
          <a:noFill/>
          <a:ln>
            <a:noFill/>
          </a:ln>
        </p:spPr>
        <p:txBody>
          <a:bodyPr anchorCtr="0" anchor="t" bIns="91425" lIns="91425" spcFirstLastPara="1" rIns="91425" wrap="square" tIns="91425">
            <a:spAutoFit/>
          </a:bodyPr>
          <a:lstStyle/>
          <a:p>
            <a:pPr indent="0" lvl="0" marL="101600" marR="101600" rtl="0" algn="l">
              <a:lnSpc>
                <a:spcPct val="115000"/>
              </a:lnSpc>
              <a:spcBef>
                <a:spcPts val="0"/>
              </a:spcBef>
              <a:spcAft>
                <a:spcPts val="0"/>
              </a:spcAft>
              <a:buNone/>
            </a:pPr>
            <a:r>
              <a:rPr lang="en" sz="900">
                <a:solidFill>
                  <a:schemeClr val="dk1"/>
                </a:solidFill>
                <a:highlight>
                  <a:schemeClr val="lt1"/>
                </a:highlight>
              </a:rPr>
              <a:t>https://c500team05dev-currencyapi.computerlab.online/convert_crypto?currency=CAD</a:t>
            </a:r>
            <a:endParaRPr sz="900">
              <a:solidFill>
                <a:schemeClr val="dk1"/>
              </a:solidFill>
              <a:highlight>
                <a:schemeClr val="lt1"/>
              </a:highlight>
            </a:endParaRPr>
          </a:p>
          <a:p>
            <a:pPr indent="0" lvl="0" marL="0" rtl="0" algn="l">
              <a:lnSpc>
                <a:spcPct val="115000"/>
              </a:lnSpc>
              <a:spcBef>
                <a:spcPts val="0"/>
              </a:spcBef>
              <a:spcAft>
                <a:spcPts val="0"/>
              </a:spcAft>
              <a:buNone/>
            </a:pPr>
            <a:r>
              <a:t/>
            </a:r>
            <a:endParaRPr sz="1100">
              <a:solidFill>
                <a:schemeClr val="dk1"/>
              </a:solidFill>
              <a:highlight>
                <a:schemeClr val="lt1"/>
              </a:highlight>
            </a:endParaRPr>
          </a:p>
        </p:txBody>
      </p:sp>
      <p:pic>
        <p:nvPicPr>
          <p:cNvPr id="177" name="Google Shape;177;p24"/>
          <p:cNvPicPr preferRelativeResize="0"/>
          <p:nvPr/>
        </p:nvPicPr>
        <p:blipFill>
          <a:blip r:embed="rId6">
            <a:alphaModFix/>
          </a:blip>
          <a:stretch>
            <a:fillRect/>
          </a:stretch>
        </p:blipFill>
        <p:spPr>
          <a:xfrm>
            <a:off x="1645950" y="382438"/>
            <a:ext cx="740675" cy="74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Assignment Difficulties</a:t>
            </a:r>
            <a:endParaRPr/>
          </a:p>
        </p:txBody>
      </p:sp>
      <p:sp>
        <p:nvSpPr>
          <p:cNvPr id="183" name="Google Shape;183;p25"/>
          <p:cNvSpPr txBox="1"/>
          <p:nvPr>
            <p:ph idx="1" type="body"/>
          </p:nvPr>
        </p:nvSpPr>
        <p:spPr>
          <a:xfrm>
            <a:off x="224725" y="12192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YAML syntax</a:t>
            </a:r>
            <a:endParaRPr/>
          </a:p>
          <a:p>
            <a:pPr indent="-342900" lvl="0" marL="457200" rtl="0" algn="l">
              <a:lnSpc>
                <a:spcPct val="150000"/>
              </a:lnSpc>
              <a:spcBef>
                <a:spcPts val="0"/>
              </a:spcBef>
              <a:spcAft>
                <a:spcPts val="0"/>
              </a:spcAft>
              <a:buSzPts val="1800"/>
              <a:buChar char="-"/>
            </a:pPr>
            <a:r>
              <a:rPr lang="en"/>
              <a:t>Endpoint API not working</a:t>
            </a:r>
            <a:endParaRPr/>
          </a:p>
          <a:p>
            <a:pPr indent="-342900" lvl="0" marL="457200" rtl="0" algn="l">
              <a:lnSpc>
                <a:spcPct val="150000"/>
              </a:lnSpc>
              <a:spcBef>
                <a:spcPts val="0"/>
              </a:spcBef>
              <a:spcAft>
                <a:spcPts val="0"/>
              </a:spcAft>
              <a:buSzPts val="1800"/>
              <a:buChar char="-"/>
            </a:pPr>
            <a:r>
              <a:rPr lang="en"/>
              <a:t>Installing Flask, Uvicorn</a:t>
            </a:r>
            <a:endParaRPr/>
          </a:p>
          <a:p>
            <a:pPr indent="-342900" lvl="0" marL="457200" rtl="0" algn="l">
              <a:lnSpc>
                <a:spcPct val="150000"/>
              </a:lnSpc>
              <a:spcBef>
                <a:spcPts val="0"/>
              </a:spcBef>
              <a:spcAft>
                <a:spcPts val="0"/>
              </a:spcAft>
              <a:buSzPts val="1800"/>
              <a:buChar char="-"/>
            </a:pPr>
            <a:r>
              <a:rPr lang="en"/>
              <a:t>Server not starting</a:t>
            </a:r>
            <a:endParaRPr/>
          </a:p>
          <a:p>
            <a:pPr indent="0" lvl="0" marL="457200" rtl="0" algn="l">
              <a:lnSpc>
                <a:spcPct val="115000"/>
              </a:lnSpc>
              <a:spcBef>
                <a:spcPts val="1200"/>
              </a:spcBef>
              <a:spcAft>
                <a:spcPts val="1200"/>
              </a:spcAft>
              <a:buSzPts val="1946"/>
              <a:buNone/>
            </a:pPr>
            <a:r>
              <a:t/>
            </a:r>
            <a:endParaRPr/>
          </a:p>
        </p:txBody>
      </p:sp>
      <p:pic>
        <p:nvPicPr>
          <p:cNvPr id="184" name="Google Shape;184;p25"/>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pic>
        <p:nvPicPr>
          <p:cNvPr id="185" name="Google Shape;185;p25"/>
          <p:cNvPicPr preferRelativeResize="0"/>
          <p:nvPr/>
        </p:nvPicPr>
        <p:blipFill>
          <a:blip r:embed="rId4">
            <a:alphaModFix/>
          </a:blip>
          <a:stretch>
            <a:fillRect/>
          </a:stretch>
        </p:blipFill>
        <p:spPr>
          <a:xfrm>
            <a:off x="7922850" y="0"/>
            <a:ext cx="1219200" cy="121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Improvements</a:t>
            </a:r>
            <a:endParaRPr/>
          </a:p>
        </p:txBody>
      </p:sp>
      <p:sp>
        <p:nvSpPr>
          <p:cNvPr id="191" name="Google Shape;19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b="1" lang="en"/>
              <a:t>Automating our deployment with Jenkins</a:t>
            </a:r>
            <a:endParaRPr b="1"/>
          </a:p>
          <a:p>
            <a:pPr indent="-334327" lvl="0" marL="457200" rtl="0" algn="l">
              <a:lnSpc>
                <a:spcPct val="150000"/>
              </a:lnSpc>
              <a:spcBef>
                <a:spcPts val="0"/>
              </a:spcBef>
              <a:spcAft>
                <a:spcPts val="0"/>
              </a:spcAft>
              <a:buSzPct val="100000"/>
              <a:buChar char="-"/>
            </a:pPr>
            <a:r>
              <a:rPr b="1" lang="en"/>
              <a:t>Have one standardized zip folder for all python extensions</a:t>
            </a:r>
            <a:endParaRPr b="1"/>
          </a:p>
          <a:p>
            <a:pPr indent="-334327" lvl="0" marL="457200" rtl="0" algn="l">
              <a:lnSpc>
                <a:spcPct val="150000"/>
              </a:lnSpc>
              <a:spcBef>
                <a:spcPts val="0"/>
              </a:spcBef>
              <a:spcAft>
                <a:spcPts val="0"/>
              </a:spcAft>
              <a:buSzPct val="100000"/>
              <a:buChar char="-"/>
            </a:pPr>
            <a:r>
              <a:rPr b="1" lang="en"/>
              <a:t>Having access to a list of commands that would help with Python deployment</a:t>
            </a:r>
            <a:endParaRPr b="1"/>
          </a:p>
          <a:p>
            <a:pPr indent="-334327" lvl="0" marL="457200" rtl="0" algn="l">
              <a:lnSpc>
                <a:spcPct val="150000"/>
              </a:lnSpc>
              <a:spcBef>
                <a:spcPts val="0"/>
              </a:spcBef>
              <a:spcAft>
                <a:spcPts val="0"/>
              </a:spcAft>
              <a:buSzPct val="100000"/>
              <a:buChar char="-"/>
            </a:pPr>
            <a:r>
              <a:rPr b="1" lang="en"/>
              <a:t>Commenting code</a:t>
            </a:r>
            <a:endParaRPr b="1"/>
          </a:p>
          <a:p>
            <a:pPr indent="-334327" lvl="0" marL="457200" rtl="0" algn="l">
              <a:lnSpc>
                <a:spcPct val="150000"/>
              </a:lnSpc>
              <a:spcBef>
                <a:spcPts val="0"/>
              </a:spcBef>
              <a:spcAft>
                <a:spcPts val="0"/>
              </a:spcAft>
              <a:buSzPct val="100000"/>
              <a:buChar char="-"/>
            </a:pPr>
            <a:r>
              <a:rPr b="1" lang="en"/>
              <a:t>Explore Sqlalchemy and the database access (if we had more time)</a:t>
            </a:r>
            <a:endParaRPr b="1"/>
          </a:p>
          <a:p>
            <a:pPr indent="-334327" lvl="0" marL="457200" rtl="0" algn="l">
              <a:lnSpc>
                <a:spcPct val="150000"/>
              </a:lnSpc>
              <a:spcBef>
                <a:spcPts val="0"/>
              </a:spcBef>
              <a:spcAft>
                <a:spcPts val="0"/>
              </a:spcAft>
              <a:buSzPct val="100000"/>
              <a:buChar char="-"/>
            </a:pPr>
            <a:r>
              <a:rPr b="1" lang="en"/>
              <a:t>Looking into creating a Jenkins file from scratch</a:t>
            </a:r>
            <a:endParaRPr b="1"/>
          </a:p>
          <a:p>
            <a:pPr indent="-334327" lvl="0" marL="457200" rtl="0" algn="l">
              <a:lnSpc>
                <a:spcPct val="150000"/>
              </a:lnSpc>
              <a:spcBef>
                <a:spcPts val="0"/>
              </a:spcBef>
              <a:spcAft>
                <a:spcPts val="0"/>
              </a:spcAft>
              <a:buSzPct val="100000"/>
              <a:buChar char="-"/>
            </a:pPr>
            <a:r>
              <a:rPr b="1" lang="en"/>
              <a:t>Create a user interface to help make configuration</a:t>
            </a:r>
            <a:endParaRPr b="1"/>
          </a:p>
          <a:p>
            <a:pPr indent="-334327" lvl="0" marL="457200" rtl="0" algn="l">
              <a:lnSpc>
                <a:spcPct val="150000"/>
              </a:lnSpc>
              <a:spcBef>
                <a:spcPts val="0"/>
              </a:spcBef>
              <a:spcAft>
                <a:spcPts val="0"/>
              </a:spcAft>
              <a:buSzPct val="100000"/>
              <a:buChar char="-"/>
            </a:pPr>
            <a:r>
              <a:rPr b="1" lang="en"/>
              <a:t>Add replicas for a more reliable system</a:t>
            </a:r>
            <a:endParaRPr b="1"/>
          </a:p>
          <a:p>
            <a:pPr indent="0" lvl="0" marL="457200" rtl="0" algn="l">
              <a:lnSpc>
                <a:spcPct val="150000"/>
              </a:lnSpc>
              <a:spcBef>
                <a:spcPts val="0"/>
              </a:spcBef>
              <a:spcAft>
                <a:spcPts val="0"/>
              </a:spcAft>
              <a:buNone/>
            </a:pPr>
            <a:r>
              <a:t/>
            </a:r>
            <a:endParaRPr b="1"/>
          </a:p>
        </p:txBody>
      </p:sp>
      <p:pic>
        <p:nvPicPr>
          <p:cNvPr id="192" name="Google Shape;192;p26"/>
          <p:cNvPicPr preferRelativeResize="0"/>
          <p:nvPr/>
        </p:nvPicPr>
        <p:blipFill rotWithShape="1">
          <a:blip r:embed="rId3">
            <a:alphaModFix/>
          </a:blip>
          <a:srcRect b="0" l="0" r="0" t="0"/>
          <a:stretch/>
        </p:blipFill>
        <p:spPr>
          <a:xfrm>
            <a:off x="7751150" y="171050"/>
            <a:ext cx="1048150" cy="1048150"/>
          </a:xfrm>
          <a:prstGeom prst="rect">
            <a:avLst/>
          </a:prstGeom>
          <a:noFill/>
          <a:ln>
            <a:noFill/>
          </a:ln>
        </p:spPr>
      </p:pic>
      <p:pic>
        <p:nvPicPr>
          <p:cNvPr id="193" name="Google Shape;193;p26"/>
          <p:cNvPicPr preferRelativeResize="0"/>
          <p:nvPr/>
        </p:nvPicPr>
        <p:blipFill rotWithShape="1">
          <a:blip r:embed="rId4">
            <a:alphaModFix/>
          </a:blip>
          <a:srcRect b="0" l="0" r="0" t="0"/>
          <a:stretch/>
        </p:blipFill>
        <p:spPr>
          <a:xfrm>
            <a:off x="7145750" y="4402775"/>
            <a:ext cx="1996300" cy="475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99" name="Google Shape;19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This course helped us:</a:t>
            </a:r>
            <a:endParaRPr/>
          </a:p>
          <a:p>
            <a:pPr indent="-323850" lvl="1" marL="914400" rtl="0" algn="l">
              <a:lnSpc>
                <a:spcPct val="150000"/>
              </a:lnSpc>
              <a:spcBef>
                <a:spcPts val="0"/>
              </a:spcBef>
              <a:spcAft>
                <a:spcPts val="0"/>
              </a:spcAft>
              <a:buSzPts val="1500"/>
              <a:buChar char="-"/>
            </a:pPr>
            <a:r>
              <a:rPr lang="en" sz="1500"/>
              <a:t>Learning advanced SQL queries</a:t>
            </a:r>
            <a:endParaRPr sz="1500"/>
          </a:p>
          <a:p>
            <a:pPr indent="-323850" lvl="1" marL="914400" rtl="0" algn="l">
              <a:lnSpc>
                <a:spcPct val="150000"/>
              </a:lnSpc>
              <a:spcBef>
                <a:spcPts val="0"/>
              </a:spcBef>
              <a:spcAft>
                <a:spcPts val="0"/>
              </a:spcAft>
              <a:buSzPts val="1500"/>
              <a:buChar char="-"/>
            </a:pPr>
            <a:r>
              <a:rPr lang="en" sz="1500"/>
              <a:t>Learning about SRE and DevOps practices</a:t>
            </a:r>
            <a:endParaRPr sz="1500"/>
          </a:p>
          <a:p>
            <a:pPr indent="-323850" lvl="1" marL="914400" rtl="0" algn="l">
              <a:lnSpc>
                <a:spcPct val="150000"/>
              </a:lnSpc>
              <a:spcBef>
                <a:spcPts val="0"/>
              </a:spcBef>
              <a:spcAft>
                <a:spcPts val="0"/>
              </a:spcAft>
              <a:buSzPts val="1500"/>
              <a:buChar char="-"/>
            </a:pPr>
            <a:r>
              <a:rPr lang="en" sz="1500"/>
              <a:t>Learning about many tools for creating a pipeline (Jenkins, Kubernetes, Grafana, Flux)</a:t>
            </a:r>
            <a:endParaRPr sz="1500"/>
          </a:p>
          <a:p>
            <a:pPr indent="-323850" lvl="1" marL="914400" rtl="0" algn="l">
              <a:lnSpc>
                <a:spcPct val="150000"/>
              </a:lnSpc>
              <a:spcBef>
                <a:spcPts val="0"/>
              </a:spcBef>
              <a:spcAft>
                <a:spcPts val="0"/>
              </a:spcAft>
              <a:buSzPts val="1500"/>
              <a:buChar char="-"/>
            </a:pPr>
            <a:r>
              <a:rPr lang="en" sz="1500"/>
              <a:t>Practicing debugging</a:t>
            </a:r>
            <a:endParaRPr sz="1500"/>
          </a:p>
          <a:p>
            <a:pPr indent="-323850" lvl="1" marL="914400" rtl="0" algn="l">
              <a:lnSpc>
                <a:spcPct val="150000"/>
              </a:lnSpc>
              <a:spcBef>
                <a:spcPts val="0"/>
              </a:spcBef>
              <a:spcAft>
                <a:spcPts val="0"/>
              </a:spcAft>
              <a:buSzPts val="1500"/>
              <a:buChar char="-"/>
            </a:pPr>
            <a:r>
              <a:rPr lang="en" sz="1500"/>
              <a:t>Organizing teamwork / Splitting task in a team efficiently</a:t>
            </a:r>
            <a:endParaRPr sz="1500"/>
          </a:p>
          <a:p>
            <a:pPr indent="-323850" lvl="1" marL="914400" rtl="0" algn="l">
              <a:lnSpc>
                <a:spcPct val="150000"/>
              </a:lnSpc>
              <a:spcBef>
                <a:spcPts val="0"/>
              </a:spcBef>
              <a:spcAft>
                <a:spcPts val="0"/>
              </a:spcAft>
              <a:buSzPts val="1500"/>
              <a:buChar char="-"/>
            </a:pPr>
            <a:r>
              <a:rPr lang="en" sz="1500"/>
              <a:t>Hands on experience</a:t>
            </a:r>
            <a:endParaRPr sz="1500"/>
          </a:p>
        </p:txBody>
      </p:sp>
      <p:pic>
        <p:nvPicPr>
          <p:cNvPr id="200" name="Google Shape;200;p27"/>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1342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Live demo</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212120"/>
              <a:buNone/>
            </a:pPr>
            <a:r>
              <a:rPr lang="en" sz="1466" u="sng">
                <a:solidFill>
                  <a:schemeClr val="hlink"/>
                </a:solidFill>
                <a:hlinkClick r:id="rId3"/>
              </a:rPr>
              <a:t>https://c500team05dev-currencyapi.computerlab.online/docs</a:t>
            </a:r>
            <a:endParaRPr sz="1466"/>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62790"/>
              <a:buNone/>
            </a:pPr>
            <a:r>
              <a:t/>
            </a:r>
            <a:endParaRPr sz="1911"/>
          </a:p>
        </p:txBody>
      </p:sp>
      <p:pic>
        <p:nvPicPr>
          <p:cNvPr id="206" name="Google Shape;206;p28"/>
          <p:cNvPicPr preferRelativeResize="0"/>
          <p:nvPr/>
        </p:nvPicPr>
        <p:blipFill rotWithShape="1">
          <a:blip r:embed="rId4">
            <a:alphaModFix/>
          </a:blip>
          <a:srcRect b="0" l="0" r="0" t="0"/>
          <a:stretch/>
        </p:blipFill>
        <p:spPr>
          <a:xfrm>
            <a:off x="7145750" y="4402775"/>
            <a:ext cx="1996300" cy="475550"/>
          </a:xfrm>
          <a:prstGeom prst="rect">
            <a:avLst/>
          </a:prstGeom>
          <a:noFill/>
          <a:ln>
            <a:noFill/>
          </a:ln>
        </p:spPr>
      </p:pic>
      <p:pic>
        <p:nvPicPr>
          <p:cNvPr id="207" name="Google Shape;207;p28"/>
          <p:cNvPicPr preferRelativeResize="0"/>
          <p:nvPr/>
        </p:nvPicPr>
        <p:blipFill>
          <a:blip r:embed="rId5">
            <a:alphaModFix/>
          </a:blip>
          <a:stretch>
            <a:fillRect/>
          </a:stretch>
        </p:blipFill>
        <p:spPr>
          <a:xfrm>
            <a:off x="152400" y="2831600"/>
            <a:ext cx="3791125" cy="2159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1999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THE END</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62790"/>
              <a:buNone/>
            </a:pPr>
            <a:r>
              <a:rPr lang="en" sz="1911"/>
              <a:t>Thank you!</a:t>
            </a:r>
            <a:endParaRPr sz="1911"/>
          </a:p>
        </p:txBody>
      </p:sp>
      <p:pic>
        <p:nvPicPr>
          <p:cNvPr id="213" name="Google Shape;213;p29"/>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pic>
        <p:nvPicPr>
          <p:cNvPr id="214" name="Google Shape;214;p29"/>
          <p:cNvPicPr preferRelativeResize="0"/>
          <p:nvPr/>
        </p:nvPicPr>
        <p:blipFill rotWithShape="1">
          <a:blip r:embed="rId4">
            <a:alphaModFix/>
          </a:blip>
          <a:srcRect b="0" l="0" r="0" t="12899"/>
          <a:stretch/>
        </p:blipFill>
        <p:spPr>
          <a:xfrm>
            <a:off x="2950600" y="952475"/>
            <a:ext cx="3242825" cy="161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Assignment Objectives </a:t>
            </a:r>
            <a:endParaRPr/>
          </a:p>
        </p:txBody>
      </p:sp>
      <p:sp>
        <p:nvSpPr>
          <p:cNvPr id="65" name="Google Shape;65;p14"/>
          <p:cNvSpPr txBox="1"/>
          <p:nvPr>
            <p:ph idx="1" type="body"/>
          </p:nvPr>
        </p:nvSpPr>
        <p:spPr>
          <a:xfrm>
            <a:off x="268625" y="11726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Create and launch python API</a:t>
            </a:r>
            <a:endParaRPr/>
          </a:p>
          <a:p>
            <a:pPr indent="-342900" lvl="0" marL="457200" rtl="0" algn="l">
              <a:lnSpc>
                <a:spcPct val="150000"/>
              </a:lnSpc>
              <a:spcBef>
                <a:spcPts val="0"/>
              </a:spcBef>
              <a:spcAft>
                <a:spcPts val="0"/>
              </a:spcAft>
              <a:buSzPts val="1800"/>
              <a:buChar char="-"/>
            </a:pPr>
            <a:r>
              <a:rPr lang="en"/>
              <a:t>Add endpoints:</a:t>
            </a:r>
            <a:endParaRPr/>
          </a:p>
          <a:p>
            <a:pPr indent="-317500" lvl="1" marL="914400" rtl="0" algn="l">
              <a:lnSpc>
                <a:spcPct val="150000"/>
              </a:lnSpc>
              <a:spcBef>
                <a:spcPts val="0"/>
              </a:spcBef>
              <a:spcAft>
                <a:spcPts val="0"/>
              </a:spcAft>
              <a:buSzPts val="1400"/>
              <a:buChar char="○"/>
            </a:pPr>
            <a:r>
              <a:rPr lang="en"/>
              <a:t>Check password strength</a:t>
            </a:r>
            <a:endParaRPr/>
          </a:p>
          <a:p>
            <a:pPr indent="-317500" lvl="1" marL="914400" rtl="0" algn="l">
              <a:lnSpc>
                <a:spcPct val="150000"/>
              </a:lnSpc>
              <a:spcBef>
                <a:spcPts val="0"/>
              </a:spcBef>
              <a:spcAft>
                <a:spcPts val="0"/>
              </a:spcAft>
              <a:buSzPts val="1400"/>
              <a:buChar char="○"/>
            </a:pPr>
            <a:r>
              <a:rPr lang="en"/>
              <a:t>List available currencies</a:t>
            </a:r>
            <a:endParaRPr/>
          </a:p>
          <a:p>
            <a:pPr indent="-317500" lvl="1" marL="914400" rtl="0" algn="l">
              <a:lnSpc>
                <a:spcPct val="150000"/>
              </a:lnSpc>
              <a:spcBef>
                <a:spcPts val="0"/>
              </a:spcBef>
              <a:spcAft>
                <a:spcPts val="0"/>
              </a:spcAft>
              <a:buSzPts val="1400"/>
              <a:buChar char="○"/>
            </a:pPr>
            <a:r>
              <a:rPr lang="en"/>
              <a:t>Get list of </a:t>
            </a:r>
            <a:r>
              <a:rPr lang="en"/>
              <a:t>cryptocurrencies</a:t>
            </a:r>
            <a:endParaRPr/>
          </a:p>
          <a:p>
            <a:pPr indent="-317500" lvl="1" marL="914400" rtl="0" algn="l">
              <a:lnSpc>
                <a:spcPct val="150000"/>
              </a:lnSpc>
              <a:spcBef>
                <a:spcPts val="0"/>
              </a:spcBef>
              <a:spcAft>
                <a:spcPts val="0"/>
              </a:spcAft>
              <a:buSzPts val="1400"/>
              <a:buChar char="○"/>
            </a:pPr>
            <a:r>
              <a:rPr lang="en"/>
              <a:t>Get price of crypto</a:t>
            </a:r>
            <a:endParaRPr/>
          </a:p>
          <a:p>
            <a:pPr indent="-342900" lvl="0" marL="457200" rtl="0" algn="l">
              <a:lnSpc>
                <a:spcPct val="150000"/>
              </a:lnSpc>
              <a:spcBef>
                <a:spcPts val="0"/>
              </a:spcBef>
              <a:spcAft>
                <a:spcPts val="0"/>
              </a:spcAft>
              <a:buSzPts val="1800"/>
              <a:buChar char="-"/>
            </a:pPr>
            <a:r>
              <a:rPr lang="en"/>
              <a:t>Implement the pipeline to CI/CD</a:t>
            </a:r>
            <a:endParaRPr/>
          </a:p>
        </p:txBody>
      </p:sp>
      <p:pic>
        <p:nvPicPr>
          <p:cNvPr id="66" name="Google Shape;66;p14"/>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pic>
        <p:nvPicPr>
          <p:cNvPr id="67" name="Google Shape;67;p14"/>
          <p:cNvPicPr preferRelativeResize="0"/>
          <p:nvPr/>
        </p:nvPicPr>
        <p:blipFill>
          <a:blip r:embed="rId4">
            <a:alphaModFix/>
          </a:blip>
          <a:stretch>
            <a:fillRect/>
          </a:stretch>
        </p:blipFill>
        <p:spPr>
          <a:xfrm>
            <a:off x="7613100" y="121775"/>
            <a:ext cx="1219200" cy="12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Agile development - CI / CD</a:t>
            </a:r>
            <a:endParaRPr/>
          </a:p>
        </p:txBody>
      </p:sp>
      <p:pic>
        <p:nvPicPr>
          <p:cNvPr id="73" name="Google Shape;73;p15"/>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pic>
        <p:nvPicPr>
          <p:cNvPr id="74" name="Google Shape;74;p15"/>
          <p:cNvPicPr preferRelativeResize="0"/>
          <p:nvPr/>
        </p:nvPicPr>
        <p:blipFill>
          <a:blip r:embed="rId4">
            <a:alphaModFix/>
          </a:blip>
          <a:stretch>
            <a:fillRect/>
          </a:stretch>
        </p:blipFill>
        <p:spPr>
          <a:xfrm>
            <a:off x="8091175" y="121775"/>
            <a:ext cx="1050875" cy="1050875"/>
          </a:xfrm>
          <a:prstGeom prst="rect">
            <a:avLst/>
          </a:prstGeom>
          <a:noFill/>
          <a:ln>
            <a:noFill/>
          </a:ln>
        </p:spPr>
      </p:pic>
      <p:pic>
        <p:nvPicPr>
          <p:cNvPr id="75" name="Google Shape;75;p15"/>
          <p:cNvPicPr preferRelativeResize="0"/>
          <p:nvPr/>
        </p:nvPicPr>
        <p:blipFill>
          <a:blip r:embed="rId5">
            <a:alphaModFix/>
          </a:blip>
          <a:stretch>
            <a:fillRect/>
          </a:stretch>
        </p:blipFill>
        <p:spPr>
          <a:xfrm>
            <a:off x="3981961" y="1636661"/>
            <a:ext cx="3907725" cy="1565700"/>
          </a:xfrm>
          <a:prstGeom prst="rect">
            <a:avLst/>
          </a:prstGeom>
          <a:noFill/>
          <a:ln>
            <a:noFill/>
          </a:ln>
        </p:spPr>
      </p:pic>
      <p:pic>
        <p:nvPicPr>
          <p:cNvPr id="76" name="Google Shape;76;p15"/>
          <p:cNvPicPr preferRelativeResize="0"/>
          <p:nvPr/>
        </p:nvPicPr>
        <p:blipFill rotWithShape="1">
          <a:blip r:embed="rId6">
            <a:alphaModFix/>
          </a:blip>
          <a:srcRect b="0" l="0" r="73634" t="0"/>
          <a:stretch/>
        </p:blipFill>
        <p:spPr>
          <a:xfrm>
            <a:off x="1204475" y="1387475"/>
            <a:ext cx="1630850" cy="2064075"/>
          </a:xfrm>
          <a:prstGeom prst="rect">
            <a:avLst/>
          </a:prstGeom>
          <a:noFill/>
          <a:ln>
            <a:noFill/>
          </a:ln>
        </p:spPr>
      </p:pic>
      <p:sp>
        <p:nvSpPr>
          <p:cNvPr id="77" name="Google Shape;77;p15"/>
          <p:cNvSpPr txBox="1"/>
          <p:nvPr/>
        </p:nvSpPr>
        <p:spPr>
          <a:xfrm>
            <a:off x="1068900" y="3761400"/>
            <a:ext cx="2091000" cy="97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Iterations</a:t>
            </a:r>
            <a:endParaRPr/>
          </a:p>
          <a:p>
            <a:pPr indent="0" lvl="0" marL="0" rtl="0" algn="ctr">
              <a:spcBef>
                <a:spcPts val="0"/>
              </a:spcBef>
              <a:spcAft>
                <a:spcPts val="0"/>
              </a:spcAft>
              <a:buNone/>
            </a:pPr>
            <a:r>
              <a:rPr lang="en"/>
              <a:t>In contrast to waterfall method</a:t>
            </a:r>
            <a:endParaRPr/>
          </a:p>
        </p:txBody>
      </p:sp>
      <p:sp>
        <p:nvSpPr>
          <p:cNvPr id="78" name="Google Shape;78;p15"/>
          <p:cNvSpPr txBox="1"/>
          <p:nvPr/>
        </p:nvSpPr>
        <p:spPr>
          <a:xfrm>
            <a:off x="4890313" y="3202350"/>
            <a:ext cx="2091000" cy="97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PIPELINE</a:t>
            </a:r>
            <a:endParaRPr/>
          </a:p>
          <a:p>
            <a:pPr indent="0" lvl="0" marL="0" rtl="0" algn="ctr">
              <a:spcBef>
                <a:spcPts val="0"/>
              </a:spcBef>
              <a:spcAft>
                <a:spcPts val="0"/>
              </a:spcAft>
              <a:buNone/>
            </a:pPr>
            <a:r>
              <a:rPr lang="en"/>
              <a:t>Code automatically integrated and deployed if automated tests pass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21051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Pipeline</a:t>
            </a:r>
            <a:endParaRPr/>
          </a:p>
        </p:txBody>
      </p:sp>
      <p:pic>
        <p:nvPicPr>
          <p:cNvPr id="84" name="Google Shape;84;p16"/>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pic>
        <p:nvPicPr>
          <p:cNvPr id="85" name="Google Shape;85;p16"/>
          <p:cNvPicPr preferRelativeResize="0"/>
          <p:nvPr/>
        </p:nvPicPr>
        <p:blipFill>
          <a:blip r:embed="rId4">
            <a:alphaModFix/>
          </a:blip>
          <a:stretch>
            <a:fillRect/>
          </a:stretch>
        </p:blipFill>
        <p:spPr>
          <a:xfrm>
            <a:off x="4145450" y="1167224"/>
            <a:ext cx="853100" cy="997451"/>
          </a:xfrm>
          <a:prstGeom prst="rect">
            <a:avLst/>
          </a:prstGeom>
          <a:noFill/>
          <a:ln>
            <a:noFill/>
          </a:ln>
        </p:spPr>
      </p:pic>
      <p:pic>
        <p:nvPicPr>
          <p:cNvPr id="86" name="Google Shape;86;p16"/>
          <p:cNvPicPr preferRelativeResize="0"/>
          <p:nvPr/>
        </p:nvPicPr>
        <p:blipFill>
          <a:blip r:embed="rId5">
            <a:alphaModFix/>
          </a:blip>
          <a:stretch>
            <a:fillRect/>
          </a:stretch>
        </p:blipFill>
        <p:spPr>
          <a:xfrm>
            <a:off x="1140700" y="3406475"/>
            <a:ext cx="1068400" cy="1068400"/>
          </a:xfrm>
          <a:prstGeom prst="rect">
            <a:avLst/>
          </a:prstGeom>
          <a:noFill/>
          <a:ln>
            <a:noFill/>
          </a:ln>
        </p:spPr>
      </p:pic>
      <p:pic>
        <p:nvPicPr>
          <p:cNvPr id="87" name="Google Shape;87;p16"/>
          <p:cNvPicPr preferRelativeResize="0"/>
          <p:nvPr/>
        </p:nvPicPr>
        <p:blipFill>
          <a:blip r:embed="rId6">
            <a:alphaModFix/>
          </a:blip>
          <a:stretch>
            <a:fillRect/>
          </a:stretch>
        </p:blipFill>
        <p:spPr>
          <a:xfrm>
            <a:off x="1013175" y="1440075"/>
            <a:ext cx="1068400" cy="1068400"/>
          </a:xfrm>
          <a:prstGeom prst="rect">
            <a:avLst/>
          </a:prstGeom>
          <a:noFill/>
          <a:ln>
            <a:noFill/>
          </a:ln>
        </p:spPr>
      </p:pic>
      <p:pic>
        <p:nvPicPr>
          <p:cNvPr id="88" name="Google Shape;88;p16"/>
          <p:cNvPicPr preferRelativeResize="0"/>
          <p:nvPr/>
        </p:nvPicPr>
        <p:blipFill>
          <a:blip r:embed="rId7">
            <a:alphaModFix/>
          </a:blip>
          <a:stretch>
            <a:fillRect/>
          </a:stretch>
        </p:blipFill>
        <p:spPr>
          <a:xfrm>
            <a:off x="6392078" y="2419025"/>
            <a:ext cx="457215" cy="731449"/>
          </a:xfrm>
          <a:prstGeom prst="rect">
            <a:avLst/>
          </a:prstGeom>
          <a:noFill/>
          <a:ln>
            <a:noFill/>
          </a:ln>
        </p:spPr>
      </p:pic>
      <p:pic>
        <p:nvPicPr>
          <p:cNvPr id="89" name="Google Shape;89;p16"/>
          <p:cNvPicPr preferRelativeResize="0"/>
          <p:nvPr/>
        </p:nvPicPr>
        <p:blipFill rotWithShape="1">
          <a:blip r:embed="rId8">
            <a:alphaModFix/>
          </a:blip>
          <a:srcRect b="-14626" l="0" r="0" t="0"/>
          <a:stretch/>
        </p:blipFill>
        <p:spPr>
          <a:xfrm>
            <a:off x="5403501" y="333225"/>
            <a:ext cx="2582275" cy="1654975"/>
          </a:xfrm>
          <a:prstGeom prst="rect">
            <a:avLst/>
          </a:prstGeom>
          <a:noFill/>
          <a:ln>
            <a:noFill/>
          </a:ln>
        </p:spPr>
      </p:pic>
      <p:pic>
        <p:nvPicPr>
          <p:cNvPr id="90" name="Google Shape;90;p16"/>
          <p:cNvPicPr preferRelativeResize="0"/>
          <p:nvPr/>
        </p:nvPicPr>
        <p:blipFill>
          <a:blip r:embed="rId9">
            <a:alphaModFix/>
          </a:blip>
          <a:stretch>
            <a:fillRect/>
          </a:stretch>
        </p:blipFill>
        <p:spPr>
          <a:xfrm>
            <a:off x="7649733" y="3043350"/>
            <a:ext cx="988325" cy="896350"/>
          </a:xfrm>
          <a:prstGeom prst="rect">
            <a:avLst/>
          </a:prstGeom>
          <a:noFill/>
          <a:ln>
            <a:noFill/>
          </a:ln>
        </p:spPr>
      </p:pic>
      <p:cxnSp>
        <p:nvCxnSpPr>
          <p:cNvPr id="91" name="Google Shape;91;p16"/>
          <p:cNvCxnSpPr/>
          <p:nvPr/>
        </p:nvCxnSpPr>
        <p:spPr>
          <a:xfrm rot="10800000">
            <a:off x="1674900" y="2701425"/>
            <a:ext cx="0" cy="512100"/>
          </a:xfrm>
          <a:prstGeom prst="straightConnector1">
            <a:avLst/>
          </a:prstGeom>
          <a:noFill/>
          <a:ln cap="flat" cmpd="sng" w="9525">
            <a:solidFill>
              <a:schemeClr val="dk2"/>
            </a:solidFill>
            <a:prstDash val="solid"/>
            <a:round/>
            <a:headEnd len="med" w="med" type="none"/>
            <a:tailEnd len="med" w="med" type="triangle"/>
          </a:ln>
        </p:spPr>
      </p:cxnSp>
      <p:cxnSp>
        <p:nvCxnSpPr>
          <p:cNvPr id="92" name="Google Shape;92;p16"/>
          <p:cNvCxnSpPr/>
          <p:nvPr/>
        </p:nvCxnSpPr>
        <p:spPr>
          <a:xfrm flipH="1" rot="10800000">
            <a:off x="2269525" y="1672700"/>
            <a:ext cx="1647300" cy="2493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6"/>
          <p:cNvCxnSpPr/>
          <p:nvPr/>
        </p:nvCxnSpPr>
        <p:spPr>
          <a:xfrm flipH="1" rot="10800000">
            <a:off x="5105376" y="1158687"/>
            <a:ext cx="1079100" cy="32070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6"/>
          <p:cNvCxnSpPr>
            <a:endCxn id="88" idx="1"/>
          </p:cNvCxnSpPr>
          <p:nvPr/>
        </p:nvCxnSpPr>
        <p:spPr>
          <a:xfrm>
            <a:off x="2284178" y="2175749"/>
            <a:ext cx="4107900" cy="6090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6"/>
          <p:cNvCxnSpPr/>
          <p:nvPr/>
        </p:nvCxnSpPr>
        <p:spPr>
          <a:xfrm flipH="1">
            <a:off x="6620685" y="1618325"/>
            <a:ext cx="99900" cy="7245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6"/>
          <p:cNvCxnSpPr/>
          <p:nvPr/>
        </p:nvCxnSpPr>
        <p:spPr>
          <a:xfrm>
            <a:off x="6849293" y="2842087"/>
            <a:ext cx="800400" cy="7068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6"/>
          <p:cNvSpPr txBox="1"/>
          <p:nvPr>
            <p:ph type="title"/>
          </p:nvPr>
        </p:nvSpPr>
        <p:spPr>
          <a:xfrm>
            <a:off x="2209100" y="2316150"/>
            <a:ext cx="988200" cy="328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84210"/>
              <a:buNone/>
            </a:pPr>
            <a:r>
              <a:rPr lang="en" sz="1520"/>
              <a:t>sre repo</a:t>
            </a:r>
            <a:endParaRPr sz="1520"/>
          </a:p>
        </p:txBody>
      </p:sp>
      <p:sp>
        <p:nvSpPr>
          <p:cNvPr id="98" name="Google Shape;98;p16"/>
          <p:cNvSpPr txBox="1"/>
          <p:nvPr>
            <p:ph type="title"/>
          </p:nvPr>
        </p:nvSpPr>
        <p:spPr>
          <a:xfrm>
            <a:off x="2081575" y="1344500"/>
            <a:ext cx="988200" cy="328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84210"/>
              <a:buNone/>
            </a:pPr>
            <a:r>
              <a:rPr lang="en" sz="1520"/>
              <a:t>pss repo</a:t>
            </a:r>
            <a:endParaRPr sz="1520"/>
          </a:p>
        </p:txBody>
      </p:sp>
      <p:pic>
        <p:nvPicPr>
          <p:cNvPr id="99" name="Google Shape;99;p16"/>
          <p:cNvPicPr preferRelativeResize="0"/>
          <p:nvPr/>
        </p:nvPicPr>
        <p:blipFill>
          <a:blip r:embed="rId10">
            <a:alphaModFix/>
          </a:blip>
          <a:stretch>
            <a:fillRect/>
          </a:stretch>
        </p:blipFill>
        <p:spPr>
          <a:xfrm>
            <a:off x="8091175" y="121775"/>
            <a:ext cx="1050875" cy="1050875"/>
          </a:xfrm>
          <a:prstGeom prst="rect">
            <a:avLst/>
          </a:prstGeom>
          <a:noFill/>
          <a:ln>
            <a:noFill/>
          </a:ln>
        </p:spPr>
      </p:pic>
      <p:sp>
        <p:nvSpPr>
          <p:cNvPr id="100" name="Google Shape;100;p16"/>
          <p:cNvSpPr txBox="1"/>
          <p:nvPr/>
        </p:nvSpPr>
        <p:spPr>
          <a:xfrm>
            <a:off x="940625" y="4476450"/>
            <a:ext cx="1213500" cy="328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1200"/>
              </a:spcBef>
              <a:spcAft>
                <a:spcPts val="1200"/>
              </a:spcAft>
              <a:buClr>
                <a:srgbClr val="000000"/>
              </a:buClr>
              <a:buSzPts val="1500"/>
              <a:buFont typeface="Arial"/>
              <a:buNone/>
            </a:pPr>
            <a:r>
              <a:rPr b="1" lang="en" sz="1100">
                <a:solidFill>
                  <a:srgbClr val="5F6368"/>
                </a:solidFill>
              </a:rPr>
              <a:t>DEV</a:t>
            </a:r>
            <a:endParaRPr b="1" sz="1100">
              <a:solidFill>
                <a:srgbClr val="5F6368"/>
              </a:solidFill>
            </a:endParaRPr>
          </a:p>
        </p:txBody>
      </p:sp>
      <p:sp>
        <p:nvSpPr>
          <p:cNvPr id="101" name="Google Shape;101;p16"/>
          <p:cNvSpPr txBox="1"/>
          <p:nvPr/>
        </p:nvSpPr>
        <p:spPr>
          <a:xfrm>
            <a:off x="3860500" y="748850"/>
            <a:ext cx="1437600" cy="328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1200"/>
              </a:spcBef>
              <a:spcAft>
                <a:spcPts val="1200"/>
              </a:spcAft>
              <a:buClr>
                <a:srgbClr val="000000"/>
              </a:buClr>
              <a:buSzPts val="1500"/>
              <a:buFont typeface="Arial"/>
              <a:buNone/>
            </a:pPr>
            <a:r>
              <a:rPr b="1" lang="en" sz="1100">
                <a:solidFill>
                  <a:srgbClr val="5F6368"/>
                </a:solidFill>
              </a:rPr>
              <a:t>Containerization</a:t>
            </a:r>
            <a:endParaRPr b="1" sz="1100">
              <a:solidFill>
                <a:srgbClr val="5F6368"/>
              </a:solidFill>
            </a:endParaRPr>
          </a:p>
        </p:txBody>
      </p:sp>
      <p:sp>
        <p:nvSpPr>
          <p:cNvPr id="102" name="Google Shape;102;p16"/>
          <p:cNvSpPr txBox="1"/>
          <p:nvPr/>
        </p:nvSpPr>
        <p:spPr>
          <a:xfrm>
            <a:off x="6849300" y="2251038"/>
            <a:ext cx="1437600" cy="328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1200"/>
              </a:spcBef>
              <a:spcAft>
                <a:spcPts val="1200"/>
              </a:spcAft>
              <a:buClr>
                <a:srgbClr val="000000"/>
              </a:buClr>
              <a:buSzPts val="1500"/>
              <a:buFont typeface="Arial"/>
              <a:buNone/>
            </a:pPr>
            <a:r>
              <a:rPr b="1" lang="en" sz="1100">
                <a:solidFill>
                  <a:srgbClr val="5F6368"/>
                </a:solidFill>
              </a:rPr>
              <a:t>Monitoring changes</a:t>
            </a:r>
            <a:endParaRPr b="1" sz="1100">
              <a:solidFill>
                <a:srgbClr val="5F6368"/>
              </a:solidFill>
            </a:endParaRPr>
          </a:p>
        </p:txBody>
      </p:sp>
      <p:sp>
        <p:nvSpPr>
          <p:cNvPr id="103" name="Google Shape;103;p16"/>
          <p:cNvSpPr txBox="1"/>
          <p:nvPr/>
        </p:nvSpPr>
        <p:spPr>
          <a:xfrm>
            <a:off x="6849300" y="4007125"/>
            <a:ext cx="1437600" cy="328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1200"/>
              </a:spcBef>
              <a:spcAft>
                <a:spcPts val="1200"/>
              </a:spcAft>
              <a:buClr>
                <a:srgbClr val="000000"/>
              </a:buClr>
              <a:buSzPts val="1500"/>
              <a:buFont typeface="Arial"/>
              <a:buNone/>
            </a:pPr>
            <a:r>
              <a:rPr b="1" lang="en" sz="1100">
                <a:solidFill>
                  <a:srgbClr val="5F6368"/>
                </a:solidFill>
              </a:rPr>
              <a:t>Manage containers</a:t>
            </a:r>
            <a:endParaRPr b="1" sz="1100">
              <a:solidFill>
                <a:srgbClr val="5F636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Jenkins</a:t>
            </a:r>
            <a:endParaRPr/>
          </a:p>
        </p:txBody>
      </p:sp>
      <p:sp>
        <p:nvSpPr>
          <p:cNvPr id="109" name="Google Shape;109;p17"/>
          <p:cNvSpPr txBox="1"/>
          <p:nvPr>
            <p:ph idx="1" type="body"/>
          </p:nvPr>
        </p:nvSpPr>
        <p:spPr>
          <a:xfrm>
            <a:off x="268625" y="1172650"/>
            <a:ext cx="8520600" cy="3416400"/>
          </a:xfrm>
          <a:prstGeom prst="rect">
            <a:avLst/>
          </a:prstGeom>
          <a:noFill/>
          <a:ln>
            <a:noFill/>
          </a:ln>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Char char="-"/>
            </a:pPr>
            <a:r>
              <a:rPr lang="en" sz="1300">
                <a:solidFill>
                  <a:srgbClr val="374151"/>
                </a:solidFill>
                <a:latin typeface="Roboto"/>
                <a:ea typeface="Roboto"/>
                <a:cs typeface="Roboto"/>
                <a:sym typeface="Roboto"/>
              </a:rPr>
              <a:t>Jenkins automates the building, testing, and deployment of code changes making it more efficient for teams streamline their development workflows.</a:t>
            </a:r>
            <a:endParaRPr sz="1900"/>
          </a:p>
          <a:p>
            <a:pPr indent="0" lvl="0" marL="457200" rtl="0" algn="l">
              <a:lnSpc>
                <a:spcPct val="115000"/>
              </a:lnSpc>
              <a:spcBef>
                <a:spcPts val="1200"/>
              </a:spcBef>
              <a:spcAft>
                <a:spcPts val="1200"/>
              </a:spcAft>
              <a:buSzPts val="1946"/>
              <a:buNone/>
            </a:pPr>
            <a:r>
              <a:t/>
            </a:r>
            <a:endParaRPr/>
          </a:p>
        </p:txBody>
      </p:sp>
      <p:pic>
        <p:nvPicPr>
          <p:cNvPr id="110" name="Google Shape;110;p17"/>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pic>
        <p:nvPicPr>
          <p:cNvPr id="111" name="Google Shape;111;p17"/>
          <p:cNvPicPr preferRelativeResize="0"/>
          <p:nvPr/>
        </p:nvPicPr>
        <p:blipFill>
          <a:blip r:embed="rId4">
            <a:alphaModFix/>
          </a:blip>
          <a:stretch>
            <a:fillRect/>
          </a:stretch>
        </p:blipFill>
        <p:spPr>
          <a:xfrm>
            <a:off x="8091175" y="121775"/>
            <a:ext cx="1050875" cy="1050875"/>
          </a:xfrm>
          <a:prstGeom prst="rect">
            <a:avLst/>
          </a:prstGeom>
          <a:noFill/>
          <a:ln>
            <a:noFill/>
          </a:ln>
        </p:spPr>
      </p:pic>
      <p:pic>
        <p:nvPicPr>
          <p:cNvPr id="112" name="Google Shape;112;p17"/>
          <p:cNvPicPr preferRelativeResize="0"/>
          <p:nvPr/>
        </p:nvPicPr>
        <p:blipFill>
          <a:blip r:embed="rId5">
            <a:alphaModFix/>
          </a:blip>
          <a:stretch>
            <a:fillRect/>
          </a:stretch>
        </p:blipFill>
        <p:spPr>
          <a:xfrm>
            <a:off x="609213" y="2140128"/>
            <a:ext cx="6188473" cy="2826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Kubernetes</a:t>
            </a:r>
            <a:endParaRPr/>
          </a:p>
        </p:txBody>
      </p:sp>
      <p:sp>
        <p:nvSpPr>
          <p:cNvPr id="118" name="Google Shape;118;p18"/>
          <p:cNvSpPr txBox="1"/>
          <p:nvPr>
            <p:ph idx="1" type="body"/>
          </p:nvPr>
        </p:nvSpPr>
        <p:spPr>
          <a:xfrm>
            <a:off x="268625" y="1172650"/>
            <a:ext cx="8520600" cy="3416400"/>
          </a:xfrm>
          <a:prstGeom prst="rect">
            <a:avLst/>
          </a:prstGeom>
          <a:noFill/>
          <a:ln>
            <a:noFill/>
          </a:ln>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1400">
                <a:solidFill>
                  <a:srgbClr val="374151"/>
                </a:solidFill>
                <a:latin typeface="Roboto"/>
                <a:ea typeface="Roboto"/>
                <a:cs typeface="Roboto"/>
                <a:sym typeface="Roboto"/>
              </a:rPr>
              <a:t>Automates the deployment, scaling, and management of containerized applications</a:t>
            </a:r>
            <a:endParaRPr sz="1400">
              <a:solidFill>
                <a:srgbClr val="374151"/>
              </a:solidFill>
              <a:latin typeface="Roboto"/>
              <a:ea typeface="Roboto"/>
              <a:cs typeface="Roboto"/>
              <a:sym typeface="Roboto"/>
            </a:endParaRPr>
          </a:p>
          <a:p>
            <a:pPr indent="-330200" lvl="0" marL="457200" rtl="0" algn="l">
              <a:lnSpc>
                <a:spcPct val="150000"/>
              </a:lnSpc>
              <a:spcBef>
                <a:spcPts val="0"/>
              </a:spcBef>
              <a:spcAft>
                <a:spcPts val="0"/>
              </a:spcAft>
              <a:buClr>
                <a:srgbClr val="374151"/>
              </a:buClr>
              <a:buSzPts val="1600"/>
              <a:buFont typeface="Roboto"/>
              <a:buChar char="-"/>
            </a:pPr>
            <a:r>
              <a:rPr lang="en" sz="1400">
                <a:solidFill>
                  <a:srgbClr val="374151"/>
                </a:solidFill>
                <a:latin typeface="Roboto"/>
                <a:ea typeface="Roboto"/>
                <a:cs typeface="Roboto"/>
                <a:sym typeface="Roboto"/>
              </a:rPr>
              <a:t>Provides tools for efficiently managing complex, distributed application environments.</a:t>
            </a:r>
            <a:endParaRPr sz="1600">
              <a:solidFill>
                <a:srgbClr val="374151"/>
              </a:solidFill>
              <a:latin typeface="Roboto"/>
              <a:ea typeface="Roboto"/>
              <a:cs typeface="Roboto"/>
              <a:sym typeface="Roboto"/>
            </a:endParaRPr>
          </a:p>
          <a:p>
            <a:pPr indent="0" lvl="0" marL="457200" rtl="0" algn="l">
              <a:lnSpc>
                <a:spcPct val="115000"/>
              </a:lnSpc>
              <a:spcBef>
                <a:spcPts val="1200"/>
              </a:spcBef>
              <a:spcAft>
                <a:spcPts val="1200"/>
              </a:spcAft>
              <a:buSzPts val="1946"/>
              <a:buNone/>
            </a:pPr>
            <a:r>
              <a:t/>
            </a:r>
            <a:endParaRPr/>
          </a:p>
        </p:txBody>
      </p:sp>
      <p:pic>
        <p:nvPicPr>
          <p:cNvPr id="119" name="Google Shape;119;p18"/>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pic>
        <p:nvPicPr>
          <p:cNvPr id="120" name="Google Shape;120;p18"/>
          <p:cNvPicPr preferRelativeResize="0"/>
          <p:nvPr/>
        </p:nvPicPr>
        <p:blipFill>
          <a:blip r:embed="rId4">
            <a:alphaModFix/>
          </a:blip>
          <a:stretch>
            <a:fillRect/>
          </a:stretch>
        </p:blipFill>
        <p:spPr>
          <a:xfrm>
            <a:off x="8091175" y="121775"/>
            <a:ext cx="1050875" cy="1050875"/>
          </a:xfrm>
          <a:prstGeom prst="rect">
            <a:avLst/>
          </a:prstGeom>
          <a:noFill/>
          <a:ln>
            <a:noFill/>
          </a:ln>
        </p:spPr>
      </p:pic>
      <p:pic>
        <p:nvPicPr>
          <p:cNvPr id="121" name="Google Shape;121;p18"/>
          <p:cNvPicPr preferRelativeResize="0"/>
          <p:nvPr/>
        </p:nvPicPr>
        <p:blipFill>
          <a:blip r:embed="rId5">
            <a:alphaModFix/>
          </a:blip>
          <a:stretch>
            <a:fillRect/>
          </a:stretch>
        </p:blipFill>
        <p:spPr>
          <a:xfrm>
            <a:off x="858575" y="2154075"/>
            <a:ext cx="5924024" cy="2615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Grafana</a:t>
            </a:r>
            <a:endParaRPr/>
          </a:p>
        </p:txBody>
      </p:sp>
      <p:sp>
        <p:nvSpPr>
          <p:cNvPr id="127" name="Google Shape;127;p19"/>
          <p:cNvSpPr txBox="1"/>
          <p:nvPr>
            <p:ph idx="1" type="body"/>
          </p:nvPr>
        </p:nvSpPr>
        <p:spPr>
          <a:xfrm>
            <a:off x="268625" y="1172650"/>
            <a:ext cx="8520600" cy="3416400"/>
          </a:xfrm>
          <a:prstGeom prst="rect">
            <a:avLst/>
          </a:prstGeom>
          <a:noFill/>
          <a:ln>
            <a:noFill/>
          </a:ln>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Char char="-"/>
            </a:pPr>
            <a:r>
              <a:rPr lang="en" sz="1300">
                <a:solidFill>
                  <a:srgbClr val="374151"/>
                </a:solidFill>
                <a:latin typeface="Roboto"/>
                <a:ea typeface="Roboto"/>
                <a:cs typeface="Roboto"/>
                <a:sym typeface="Roboto"/>
              </a:rPr>
              <a:t>Allows users to create interactive and customizable dashboards to visualize and analyze various data sources, such as time-series metrics, logs, and databases</a:t>
            </a:r>
            <a:endParaRPr sz="1900"/>
          </a:p>
          <a:p>
            <a:pPr indent="-311150" lvl="0" marL="457200" rtl="0" algn="l">
              <a:lnSpc>
                <a:spcPct val="115000"/>
              </a:lnSpc>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It's widely used for tracking and understanding the performance and health of systems and applications.</a:t>
            </a:r>
            <a:endParaRPr sz="1900"/>
          </a:p>
        </p:txBody>
      </p:sp>
      <p:pic>
        <p:nvPicPr>
          <p:cNvPr id="128" name="Google Shape;128;p19"/>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pic>
        <p:nvPicPr>
          <p:cNvPr id="129" name="Google Shape;129;p19"/>
          <p:cNvPicPr preferRelativeResize="0"/>
          <p:nvPr/>
        </p:nvPicPr>
        <p:blipFill>
          <a:blip r:embed="rId4">
            <a:alphaModFix/>
          </a:blip>
          <a:stretch>
            <a:fillRect/>
          </a:stretch>
        </p:blipFill>
        <p:spPr>
          <a:xfrm>
            <a:off x="8091175" y="121775"/>
            <a:ext cx="1050875" cy="1050875"/>
          </a:xfrm>
          <a:prstGeom prst="rect">
            <a:avLst/>
          </a:prstGeom>
          <a:noFill/>
          <a:ln>
            <a:noFill/>
          </a:ln>
        </p:spPr>
      </p:pic>
      <p:pic>
        <p:nvPicPr>
          <p:cNvPr id="130" name="Google Shape;130;p19"/>
          <p:cNvPicPr preferRelativeResize="0"/>
          <p:nvPr/>
        </p:nvPicPr>
        <p:blipFill>
          <a:blip r:embed="rId5">
            <a:alphaModFix/>
          </a:blip>
          <a:stretch>
            <a:fillRect/>
          </a:stretch>
        </p:blipFill>
        <p:spPr>
          <a:xfrm>
            <a:off x="1280225" y="2376000"/>
            <a:ext cx="5597376" cy="2502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573900" y="2112925"/>
            <a:ext cx="19962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API </a:t>
            </a:r>
            <a:r>
              <a:rPr lang="en"/>
              <a:t>Endpoints</a:t>
            </a:r>
            <a:endParaRPr/>
          </a:p>
        </p:txBody>
      </p:sp>
      <p:pic>
        <p:nvPicPr>
          <p:cNvPr id="136" name="Google Shape;136;p20"/>
          <p:cNvPicPr preferRelativeResize="0"/>
          <p:nvPr/>
        </p:nvPicPr>
        <p:blipFill rotWithShape="1">
          <a:blip r:embed="rId3">
            <a:alphaModFix/>
          </a:blip>
          <a:srcRect b="0" l="0" r="0" t="0"/>
          <a:stretch/>
        </p:blipFill>
        <p:spPr>
          <a:xfrm>
            <a:off x="7145750" y="4402775"/>
            <a:ext cx="1996300" cy="47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666800" y="427425"/>
            <a:ext cx="58104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Endpoint 1: Check Password Strength</a:t>
            </a:r>
            <a:endParaRPr/>
          </a:p>
        </p:txBody>
      </p:sp>
      <p:sp>
        <p:nvSpPr>
          <p:cNvPr id="142" name="Google Shape;142;p21"/>
          <p:cNvSpPr txBox="1"/>
          <p:nvPr>
            <p:ph idx="1" type="body"/>
          </p:nvPr>
        </p:nvSpPr>
        <p:spPr>
          <a:xfrm>
            <a:off x="268625" y="11726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SEND GET REQUEST</a:t>
            </a:r>
            <a:endParaRPr/>
          </a:p>
          <a:p>
            <a:pPr indent="-317500" lvl="1" marL="914400" rtl="0" algn="l">
              <a:lnSpc>
                <a:spcPct val="150000"/>
              </a:lnSpc>
              <a:spcBef>
                <a:spcPts val="0"/>
              </a:spcBef>
              <a:spcAft>
                <a:spcPts val="0"/>
              </a:spcAft>
              <a:buSzPts val="1400"/>
              <a:buChar char="○"/>
            </a:pPr>
            <a:r>
              <a:rPr lang="en"/>
              <a:t>1 query parameter</a:t>
            </a:r>
            <a:endParaRPr/>
          </a:p>
          <a:p>
            <a:pPr indent="-317500" lvl="1" marL="914400" rtl="0" algn="l">
              <a:lnSpc>
                <a:spcPct val="150000"/>
              </a:lnSpc>
              <a:spcBef>
                <a:spcPts val="0"/>
              </a:spcBef>
              <a:spcAft>
                <a:spcPts val="0"/>
              </a:spcAft>
              <a:buSzPts val="1400"/>
              <a:buChar char="○"/>
            </a:pPr>
            <a:r>
              <a:rPr lang="en"/>
              <a:t>Conditions:</a:t>
            </a:r>
            <a:endParaRPr/>
          </a:p>
          <a:p>
            <a:pPr indent="-317500" lvl="2" marL="1371600" rtl="0" algn="l">
              <a:lnSpc>
                <a:spcPct val="150000"/>
              </a:lnSpc>
              <a:spcBef>
                <a:spcPts val="0"/>
              </a:spcBef>
              <a:spcAft>
                <a:spcPts val="0"/>
              </a:spcAft>
              <a:buSzPts val="1400"/>
              <a:buChar char="■"/>
            </a:pPr>
            <a:r>
              <a:rPr lang="en"/>
              <a:t>&gt;= 8 digits/chars</a:t>
            </a:r>
            <a:endParaRPr/>
          </a:p>
          <a:p>
            <a:pPr indent="-317500" lvl="2" marL="1371600" rtl="0" algn="l">
              <a:lnSpc>
                <a:spcPct val="150000"/>
              </a:lnSpc>
              <a:spcBef>
                <a:spcPts val="0"/>
              </a:spcBef>
              <a:spcAft>
                <a:spcPts val="0"/>
              </a:spcAft>
              <a:buSzPts val="1400"/>
              <a:buChar char="■"/>
            </a:pPr>
            <a:r>
              <a:rPr lang="en"/>
              <a:t>&gt;1 uppercase &gt;1 lowercase </a:t>
            </a:r>
            <a:endParaRPr/>
          </a:p>
          <a:p>
            <a:pPr indent="-317500" lvl="2" marL="1371600" rtl="0" algn="l">
              <a:lnSpc>
                <a:spcPct val="150000"/>
              </a:lnSpc>
              <a:spcBef>
                <a:spcPts val="0"/>
              </a:spcBef>
              <a:spcAft>
                <a:spcPts val="0"/>
              </a:spcAft>
              <a:buSzPts val="1400"/>
              <a:buChar char="■"/>
            </a:pPr>
            <a:r>
              <a:rPr lang="en"/>
              <a:t>1 number</a:t>
            </a:r>
            <a:endParaRPr/>
          </a:p>
          <a:p>
            <a:pPr indent="0" lvl="0" marL="0" rtl="0" algn="l">
              <a:lnSpc>
                <a:spcPct val="150000"/>
              </a:lnSpc>
              <a:spcBef>
                <a:spcPts val="0"/>
              </a:spcBef>
              <a:spcAft>
                <a:spcPts val="0"/>
              </a:spcAft>
              <a:buNone/>
            </a:pPr>
            <a:r>
              <a:rPr lang="en"/>
              <a:t>      JSON RESPONSE: True / False </a:t>
            </a:r>
            <a:endParaRPr/>
          </a:p>
          <a:p>
            <a:pPr indent="-342900" lvl="0" marL="457200" rtl="0" algn="l">
              <a:lnSpc>
                <a:spcPct val="150000"/>
              </a:lnSpc>
              <a:spcBef>
                <a:spcPts val="0"/>
              </a:spcBef>
              <a:spcAft>
                <a:spcPts val="0"/>
              </a:spcAft>
              <a:buSzPts val="1800"/>
              <a:buChar char="-"/>
            </a:pPr>
            <a:r>
              <a:rPr lang="en" sz="1000" u="sng">
                <a:solidFill>
                  <a:schemeClr val="hlink"/>
                </a:solidFill>
                <a:hlinkClick r:id="rId3"/>
              </a:rPr>
              <a:t>Check Password Strength</a:t>
            </a:r>
            <a:endParaRPr sz="1000"/>
          </a:p>
        </p:txBody>
      </p:sp>
      <p:pic>
        <p:nvPicPr>
          <p:cNvPr id="143" name="Google Shape;143;p21"/>
          <p:cNvPicPr preferRelativeResize="0"/>
          <p:nvPr/>
        </p:nvPicPr>
        <p:blipFill rotWithShape="1">
          <a:blip r:embed="rId4">
            <a:alphaModFix/>
          </a:blip>
          <a:srcRect b="0" l="0" r="0" t="0"/>
          <a:stretch/>
        </p:blipFill>
        <p:spPr>
          <a:xfrm>
            <a:off x="7145750" y="4402775"/>
            <a:ext cx="1996300" cy="475550"/>
          </a:xfrm>
          <a:prstGeom prst="rect">
            <a:avLst/>
          </a:prstGeom>
          <a:noFill/>
          <a:ln>
            <a:noFill/>
          </a:ln>
        </p:spPr>
      </p:pic>
      <p:pic>
        <p:nvPicPr>
          <p:cNvPr id="144" name="Google Shape;144;p21"/>
          <p:cNvPicPr preferRelativeResize="0"/>
          <p:nvPr/>
        </p:nvPicPr>
        <p:blipFill>
          <a:blip r:embed="rId5">
            <a:alphaModFix/>
          </a:blip>
          <a:stretch>
            <a:fillRect/>
          </a:stretch>
        </p:blipFill>
        <p:spPr>
          <a:xfrm>
            <a:off x="0" y="150800"/>
            <a:ext cx="759275" cy="759275"/>
          </a:xfrm>
          <a:prstGeom prst="rect">
            <a:avLst/>
          </a:prstGeom>
          <a:noFill/>
          <a:ln>
            <a:noFill/>
          </a:ln>
        </p:spPr>
      </p:pic>
      <p:pic>
        <p:nvPicPr>
          <p:cNvPr id="145" name="Google Shape;145;p21"/>
          <p:cNvPicPr preferRelativeResize="0"/>
          <p:nvPr/>
        </p:nvPicPr>
        <p:blipFill>
          <a:blip r:embed="rId6">
            <a:alphaModFix/>
          </a:blip>
          <a:stretch>
            <a:fillRect/>
          </a:stretch>
        </p:blipFill>
        <p:spPr>
          <a:xfrm>
            <a:off x="4792775" y="1477450"/>
            <a:ext cx="3996449" cy="2649376"/>
          </a:xfrm>
          <a:prstGeom prst="rect">
            <a:avLst/>
          </a:prstGeom>
          <a:noFill/>
          <a:ln>
            <a:noFill/>
          </a:ln>
        </p:spPr>
      </p:pic>
      <p:sp>
        <p:nvSpPr>
          <p:cNvPr id="146" name="Google Shape;146;p21"/>
          <p:cNvSpPr txBox="1"/>
          <p:nvPr/>
        </p:nvSpPr>
        <p:spPr>
          <a:xfrm>
            <a:off x="4501075" y="910075"/>
            <a:ext cx="4429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highlight>
                  <a:schemeClr val="lt1"/>
                </a:highlight>
                <a:latin typeface="Roboto"/>
                <a:ea typeface="Roboto"/>
                <a:cs typeface="Roboto"/>
                <a:sym typeface="Roboto"/>
              </a:rPr>
              <a:t>GET </a:t>
            </a:r>
            <a:r>
              <a:rPr lang="en" sz="900">
                <a:solidFill>
                  <a:schemeClr val="dk1"/>
                </a:solidFill>
                <a:highlight>
                  <a:schemeClr val="lt1"/>
                </a:highlight>
              </a:rPr>
              <a:t>https://c500team05dev-currencyapi.computerlab.online/</a:t>
            </a:r>
            <a:r>
              <a:rPr lang="en" sz="900">
                <a:solidFill>
                  <a:schemeClr val="dk1"/>
                </a:solidFill>
                <a:highlight>
                  <a:schemeClr val="lt1"/>
                </a:highlight>
                <a:latin typeface="Roboto"/>
                <a:ea typeface="Roboto"/>
                <a:cs typeface="Roboto"/>
                <a:sym typeface="Roboto"/>
              </a:rPr>
              <a:t>check_password_strength?password=weakpassword</a:t>
            </a:r>
            <a:endParaRPr>
              <a:solidFill>
                <a:schemeClr val="dk1"/>
              </a:solidFill>
              <a:highlight>
                <a:schemeClr val="lt1"/>
              </a:highlight>
            </a:endParaRPr>
          </a:p>
        </p:txBody>
      </p:sp>
      <p:pic>
        <p:nvPicPr>
          <p:cNvPr id="147" name="Google Shape;147;p21"/>
          <p:cNvPicPr preferRelativeResize="0"/>
          <p:nvPr/>
        </p:nvPicPr>
        <p:blipFill>
          <a:blip r:embed="rId7">
            <a:alphaModFix/>
          </a:blip>
          <a:stretch>
            <a:fillRect/>
          </a:stretch>
        </p:blipFill>
        <p:spPr>
          <a:xfrm>
            <a:off x="4147925" y="3740900"/>
            <a:ext cx="848150" cy="84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