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67" r:id="rId3"/>
    <p:sldId id="257" r:id="rId4"/>
    <p:sldId id="262" r:id="rId5"/>
    <p:sldId id="258" r:id="rId6"/>
    <p:sldId id="259" r:id="rId7"/>
    <p:sldId id="268" r:id="rId8"/>
    <p:sldId id="260" r:id="rId9"/>
    <p:sldId id="264" r:id="rId10"/>
    <p:sldId id="261" r:id="rId11"/>
    <p:sldId id="269" r:id="rId1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40"/>
    <a:srgbClr val="E6A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589C0B4D-02B5-4684-8FE2-62379A3C7892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11120" y="1445400"/>
            <a:ext cx="8282160" cy="130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pt-BR" sz="3000" b="0" strike="noStrike" spc="-1" dirty="0" err="1">
                <a:solidFill>
                  <a:srgbClr val="FFFFFF"/>
                </a:solidFill>
                <a:latin typeface="Oswald"/>
                <a:ea typeface="Oswald"/>
              </a:rPr>
              <a:t>Multiplatform</a:t>
            </a:r>
            <a:r>
              <a:rPr lang="pt-BR" sz="3000" b="0" strike="noStrike" spc="-1" dirty="0">
                <a:solidFill>
                  <a:srgbClr val="FFFFFF"/>
                </a:solidFill>
                <a:latin typeface="Oswald"/>
                <a:ea typeface="Oswald"/>
              </a:rPr>
              <a:t> Project </a:t>
            </a:r>
            <a:r>
              <a:rPr/>
              <a:t/>
            </a:r>
            <a:br>
              <a:rPr/>
            </a:br>
            <a:r>
              <a:t/>
            </a:r>
            <a:br/>
            <a:r>
              <a:t/>
            </a:r>
            <a:br/>
            <a:r>
              <a:rPr lang="pt-BR" sz="6000" b="0" strike="noStrike" spc="-1" dirty="0">
                <a:solidFill>
                  <a:srgbClr val="FFFFFF"/>
                </a:solidFill>
                <a:latin typeface="Oswald"/>
                <a:ea typeface="Oswald"/>
              </a:rPr>
              <a:t>SISCAP </a:t>
            </a:r>
            <a:endParaRPr lang="pt-BR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424242"/>
                </a:solidFill>
                <a:latin typeface="Oswald"/>
                <a:ea typeface="Oswald"/>
              </a:rPr>
              <a:t>Status </a:t>
            </a:r>
            <a:r>
              <a:rPr lang="pt-BR" sz="2400" b="0" strike="noStrike" spc="-1" dirty="0" err="1" smtClean="0">
                <a:solidFill>
                  <a:srgbClr val="424242"/>
                </a:solidFill>
                <a:latin typeface="Oswald"/>
                <a:ea typeface="Oswald"/>
              </a:rPr>
              <a:t>Report</a:t>
            </a:r>
            <a:r>
              <a:rPr lang="pt-BR" sz="2400" b="0" strike="noStrike" spc="-1" dirty="0" smtClean="0">
                <a:solidFill>
                  <a:srgbClr val="424242"/>
                </a:solidFill>
                <a:latin typeface="Oswald"/>
                <a:ea typeface="Oswald"/>
              </a:rPr>
              <a:t> I - 09/2018 </a:t>
            </a:r>
            <a:endParaRPr lang="pt-B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424242"/>
                </a:solidFill>
                <a:latin typeface="Oswald"/>
                <a:ea typeface="Oswald"/>
              </a:rPr>
              <a:t>Gestor do Projeto: Alfeu Buriti P. Júnior</a:t>
            </a:r>
            <a:r>
              <a:t/>
            </a:r>
            <a:br/>
            <a:endParaRPr lang="pt-BR" sz="1400" b="0" strike="noStrike" spc="-1" dirty="0">
              <a:latin typeface="Arial"/>
            </a:endParaRPr>
          </a:p>
        </p:txBody>
      </p:sp>
      <p:pic>
        <p:nvPicPr>
          <p:cNvPr id="6" name="Imagem 5" descr="Small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428610"/>
            <a:ext cx="6000792" cy="358976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595428" cy="13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magem 7" descr="TRIBUAN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21444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44;p29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1383120" y="501480"/>
            <a:ext cx="6406920" cy="42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 algn="just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10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B1CCD7B-BBA8-4695-9A83-0099EDAF2EDE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10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134" name="Google Shape;148;p29"/>
          <p:cNvPicPr/>
          <p:nvPr/>
        </p:nvPicPr>
        <p:blipFill>
          <a:blip r:embed="rId3"/>
          <a:srcRect l="42984" t="22228" r="37922" b="25141"/>
          <a:stretch/>
        </p:blipFill>
        <p:spPr>
          <a:xfrm>
            <a:off x="7754040" y="2448000"/>
            <a:ext cx="1389600" cy="270720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 rot="16200000">
            <a:off x="-1404466" y="1705786"/>
            <a:ext cx="386589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AB40"/>
                </a:solidFill>
                <a:latin typeface="Proxima Nova"/>
                <a:ea typeface="Proxima Nova"/>
              </a:rPr>
              <a:t>BOAS PRÁTICAS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1584000" y="520200"/>
            <a:ext cx="5202578" cy="117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Uso do Slack como ferramenta de comunicação, facilita o </a:t>
            </a:r>
            <a:r>
              <a:rPr lang="pt-BR" sz="1600" b="0" strike="noStrike" spc="-1" dirty="0" smtClean="0">
                <a:solidFill>
                  <a:srgbClr val="000000"/>
                </a:solidFill>
                <a:latin typeface="Arial"/>
              </a:rPr>
              <a:t>acompanhamento 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dos </a:t>
            </a:r>
            <a:r>
              <a:rPr lang="pt-BR" sz="1600" b="0" strike="noStrike" spc="-1" dirty="0" smtClean="0">
                <a:solidFill>
                  <a:srgbClr val="000000"/>
                </a:solidFill>
                <a:latin typeface="Arial"/>
              </a:rPr>
              <a:t>desenvolvimento do código uma vez que fica integrado com o </a:t>
            </a:r>
            <a:r>
              <a:rPr lang="pt-BR" sz="1600" spc="-1" dirty="0" err="1" smtClean="0">
                <a:solidFill>
                  <a:srgbClr val="000000"/>
                </a:solidFill>
                <a:latin typeface="Arial"/>
              </a:rPr>
              <a:t>G</a:t>
            </a:r>
            <a:r>
              <a:rPr lang="pt-BR" sz="1600" b="0" strike="noStrike" spc="-1" dirty="0" err="1" smtClean="0">
                <a:solidFill>
                  <a:srgbClr val="000000"/>
                </a:solidFill>
                <a:latin typeface="Arial"/>
              </a:rPr>
              <a:t>ithub</a:t>
            </a:r>
            <a:r>
              <a:rPr lang="pt-BR" sz="1600" b="0" strike="noStrike" spc="-1" dirty="0" smtClean="0">
                <a:solidFill>
                  <a:srgbClr val="000000"/>
                </a:solidFill>
                <a:latin typeface="Arial"/>
              </a:rPr>
              <a:t> e a gestão acompanha de perto os </a:t>
            </a:r>
            <a:r>
              <a:rPr lang="pt-BR" sz="1600" b="0" strike="noStrike" spc="-1" dirty="0" err="1" smtClean="0">
                <a:solidFill>
                  <a:srgbClr val="000000"/>
                </a:solidFill>
                <a:latin typeface="Arial"/>
              </a:rPr>
              <a:t>commits</a:t>
            </a:r>
            <a:r>
              <a:rPr lang="pt-BR" sz="1600" b="0" strike="noStrike" spc="-1" dirty="0" smtClean="0">
                <a:solidFill>
                  <a:srgbClr val="000000"/>
                </a:solidFill>
                <a:latin typeface="Arial"/>
              </a:rPr>
              <a:t> realizados.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Ferramenta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</a:rPr>
              <a:t>Skype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 se mostrou bem mais estável e funcional do que o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</a:rPr>
              <a:t>Hangout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 para conferências com 8 </a:t>
            </a:r>
            <a:r>
              <a:rPr lang="pt-BR" sz="1600" b="0" strike="noStrike" spc="-1" dirty="0" smtClean="0">
                <a:solidFill>
                  <a:srgbClr val="000000"/>
                </a:solidFill>
                <a:latin typeface="Arial"/>
              </a:rPr>
              <a:t>pessoas.</a:t>
            </a:r>
            <a:endParaRPr lang="pt-BR" sz="16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</a:pPr>
            <a:endParaRPr lang="pt-BR" sz="16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pc="-1" dirty="0" smtClean="0">
                <a:solidFill>
                  <a:srgbClr val="000000"/>
                </a:solidFill>
                <a:latin typeface="Arial"/>
              </a:rPr>
              <a:t>Revisão em pares de tudo que os membros da equipe fazem. </a:t>
            </a:r>
          </a:p>
          <a:p>
            <a:pPr marL="216000" indent="-216000" algn="just">
              <a:buClr>
                <a:srgbClr val="000000"/>
              </a:buClr>
              <a:buSzPct val="45000"/>
            </a:pPr>
            <a:endParaRPr lang="pt-BR" sz="1600" spc="-1" dirty="0" smtClean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 smtClean="0">
                <a:solidFill>
                  <a:srgbClr val="000000"/>
                </a:solidFill>
                <a:latin typeface="Arial"/>
              </a:rPr>
              <a:t>Reuniões duas vezes por semana incondicionalmente. </a:t>
            </a: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pc="-1" dirty="0" smtClean="0">
                <a:solidFill>
                  <a:srgbClr val="000000"/>
                </a:solidFill>
                <a:latin typeface="Arial"/>
              </a:rPr>
              <a:t>Trabalho em equipe para codificação do projeto </a:t>
            </a:r>
            <a:r>
              <a:rPr lang="pt-BR" sz="1600" spc="-1" dirty="0" smtClean="0">
                <a:solidFill>
                  <a:srgbClr val="000000"/>
                </a:solidFill>
                <a:latin typeface="Arial"/>
              </a:rPr>
              <a:t>está conseguindo trabalhar remotamente. 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44;p29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1383120" y="501480"/>
            <a:ext cx="6406920" cy="42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 algn="just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10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B1CCD7B-BBA8-4695-9A83-0099EDAF2EDE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11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134" name="Google Shape;148;p29"/>
          <p:cNvPicPr/>
          <p:nvPr/>
        </p:nvPicPr>
        <p:blipFill>
          <a:blip r:embed="rId3"/>
          <a:srcRect l="42984" t="22228" r="37922" b="25141"/>
          <a:stretch/>
        </p:blipFill>
        <p:spPr>
          <a:xfrm>
            <a:off x="7754040" y="2448000"/>
            <a:ext cx="1389600" cy="270720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 rot="16200000">
            <a:off x="-1868813" y="2170133"/>
            <a:ext cx="4794586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3000" b="1" spc="-1" dirty="0" smtClean="0">
                <a:solidFill>
                  <a:srgbClr val="FFAB40"/>
                </a:solidFill>
                <a:latin typeface="Proxima Nova"/>
              </a:rPr>
              <a:t>PONTOS DE MELHORIA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1584000" y="520200"/>
            <a:ext cx="5202578" cy="117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r>
              <a:rPr lang="pt-BR" sz="1600" b="0" strike="noStrike" spc="-1" dirty="0" smtClean="0">
                <a:solidFill>
                  <a:srgbClr val="000000"/>
                </a:solidFill>
                <a:latin typeface="Arial"/>
              </a:rPr>
              <a:t>Reuniões remotas tem freqüentes atrasos no início.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latin typeface="Arial"/>
              </a:rPr>
              <a:t>Freqüentemente um ou mais membros da equipe não participam da reunião por motivos pessoais ou chegam </a:t>
            </a:r>
            <a:r>
              <a:rPr lang="pt-BR" sz="1600" spc="-1" dirty="0" smtClean="0">
                <a:solidFill>
                  <a:srgbClr val="000000"/>
                </a:solidFill>
                <a:latin typeface="Arial"/>
              </a:rPr>
              <a:t>atrasadas.</a:t>
            </a:r>
            <a:endParaRPr lang="pt-BR" sz="16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endParaRPr lang="pt-BR" sz="16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latin typeface="Arial"/>
              </a:rPr>
              <a:t>Disponibilidade de tempo da equipe para trabalhar no mestrado.</a:t>
            </a:r>
          </a:p>
          <a:p>
            <a:pPr marL="216000" indent="-216000" algn="just"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endParaRPr lang="pt-BR" sz="1600" spc="-1" dirty="0" smtClean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r>
              <a:rPr lang="pt-BR" sz="1600" b="0" strike="noStrike" spc="-1" dirty="0" smtClean="0">
                <a:solidFill>
                  <a:srgbClr val="000000"/>
                </a:solidFill>
                <a:latin typeface="Arial"/>
              </a:rPr>
              <a:t>Assuntos já alinhados tem que ser rediscutidos por falha de memória ou falta de atenção dos membros. </a:t>
            </a:r>
          </a:p>
          <a:p>
            <a:pPr marL="216000" indent="-216000" algn="just"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endParaRPr lang="pt-BR" sz="16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latin typeface="Arial"/>
              </a:rPr>
              <a:t>Conhecimento nas tecnologias empregadas deve estar mais </a:t>
            </a:r>
            <a:r>
              <a:rPr lang="pt-BR" sz="1600" spc="-1" dirty="0" smtClean="0">
                <a:solidFill>
                  <a:srgbClr val="000000"/>
                </a:solidFill>
                <a:latin typeface="Arial"/>
              </a:rPr>
              <a:t>uniforme.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02120" y="1107720"/>
            <a:ext cx="6547320" cy="29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 rot="16200000">
            <a:off x="-663840" y="965160"/>
            <a:ext cx="2384640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FFAB40"/>
                </a:solidFill>
                <a:latin typeface="Proxima Nova"/>
              </a:rPr>
              <a:t>TIME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41C6BF6-6A54-451A-86AE-A134ECCE07E0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2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88" name="Google Shape;119;p26"/>
          <p:cNvPicPr/>
          <p:nvPr/>
        </p:nvPicPr>
        <p:blipFill>
          <a:blip r:embed="rId2"/>
          <a:srcRect l="44228" t="22673" r="37338" b="25500"/>
          <a:stretch/>
        </p:blipFill>
        <p:spPr>
          <a:xfrm>
            <a:off x="7849440" y="247752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04" name="TextShape 11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105" name="TextShape 12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pic>
        <p:nvPicPr>
          <p:cNvPr id="28" name="Imagem 27" descr="Small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5643" y="214296"/>
            <a:ext cx="1438357" cy="860446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099" y="500048"/>
            <a:ext cx="6974043" cy="429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14;p26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302120" y="1107720"/>
            <a:ext cx="6547320" cy="29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 rot="16200000">
            <a:off x="-663840" y="965160"/>
            <a:ext cx="2384640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FFAB40"/>
                </a:solidFill>
                <a:latin typeface="Proxima Nova"/>
                <a:ea typeface="Proxima Nova"/>
              </a:rPr>
              <a:t>AGENDA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41C6BF6-6A54-451A-86AE-A134ECCE07E0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3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88" name="Google Shape;119;p26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49440" y="247752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04" name="TextShape 11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105" name="TextShape 12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285852" y="357172"/>
            <a:ext cx="485778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Apresentação do Projeto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Dificuldades encontradas e Adaptação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</a:t>
            </a:r>
            <a:r>
              <a:rPr lang="pt-BR" sz="1600" dirty="0" err="1" smtClean="0"/>
              <a:t>Timeline</a:t>
            </a:r>
            <a:r>
              <a:rPr lang="pt-BR" sz="1600" dirty="0" smtClean="0"/>
              <a:t> do Projeto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</a:t>
            </a:r>
            <a:r>
              <a:rPr lang="pt-BR" sz="1600" dirty="0" err="1" smtClean="0"/>
              <a:t>Sprints</a:t>
            </a:r>
            <a:r>
              <a:rPr lang="pt-BR" sz="1600" dirty="0" smtClean="0"/>
              <a:t> e Cronograma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Papéis e Responsabilidades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Riscos gerenciados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Lista dos Artefatos gerados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Boas práticas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Pontos de melhoria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14;p26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302120" y="1107720"/>
            <a:ext cx="6547320" cy="29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 rot="16200000">
            <a:off x="-1940251" y="2241571"/>
            <a:ext cx="49374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1" spc="-1" dirty="0" smtClean="0">
                <a:solidFill>
                  <a:srgbClr val="FFAB40"/>
                </a:solidFill>
                <a:latin typeface="Proxima Nova"/>
              </a:rPr>
              <a:t>DIFICULDADES E ADAPTAÇÃO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41C6BF6-6A54-451A-86AE-A134ECCE07E0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4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88" name="Google Shape;119;p26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49440" y="247752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04" name="TextShape 11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105" name="TextShape 12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142976" y="928676"/>
            <a:ext cx="6500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200" dirty="0" smtClean="0"/>
              <a:t> O escopo inicial do cliente na RFP era maior e mais </a:t>
            </a:r>
            <a:r>
              <a:rPr lang="pt-BR" sz="1200" dirty="0" smtClean="0"/>
              <a:t>complexo.</a:t>
            </a:r>
            <a:endParaRPr lang="pt-BR" sz="1200" dirty="0" smtClean="0"/>
          </a:p>
          <a:p>
            <a:pPr algn="just">
              <a:buClr>
                <a:schemeClr val="accent6">
                  <a:lumMod val="75000"/>
                </a:schemeClr>
              </a:buClr>
            </a:pPr>
            <a:endParaRPr lang="pt-BR" sz="1200" dirty="0" smtClean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200" dirty="0" smtClean="0"/>
              <a:t> Após a aceitação do projeto, os riscos foram </a:t>
            </a:r>
            <a:r>
              <a:rPr lang="pt-BR" sz="1200" dirty="0" smtClean="0"/>
              <a:t>levantados.</a:t>
            </a:r>
            <a:endParaRPr lang="pt-BR" sz="1200" dirty="0" smtClean="0"/>
          </a:p>
          <a:p>
            <a:pPr algn="just">
              <a:buClr>
                <a:schemeClr val="accent6">
                  <a:lumMod val="75000"/>
                </a:schemeClr>
              </a:buClr>
            </a:pPr>
            <a:endParaRPr lang="pt-BR" sz="1200" dirty="0" smtClean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200" dirty="0" smtClean="0"/>
              <a:t> Foi iniciado um estudo por parte da equipe na viabilidade técnica da solução enquanto outra parte realizava as atividades.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endParaRPr lang="pt-BR" sz="1200" dirty="0" smtClean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200" dirty="0" smtClean="0"/>
              <a:t> O alerta que a solução não seria viável da forma como estava proposta foi levantado em reunião. O problema foi sinalizado para o cliente. 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endParaRPr lang="pt-BR" sz="1200" dirty="0" smtClean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200" dirty="0" smtClean="0"/>
              <a:t> TODA a equipe realizou um grande esforço conjunto para estudar o assunto e as soluções possíveis. 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endParaRPr lang="pt-BR" sz="1200" dirty="0" smtClean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200" dirty="0" smtClean="0"/>
              <a:t> Algumas provas de conceitos foram elaboradas (Microsoft, Google, IBM e ferramentas menores</a:t>
            </a:r>
            <a:r>
              <a:rPr lang="pt-BR" sz="1200" dirty="0" smtClean="0"/>
              <a:t>).</a:t>
            </a:r>
            <a:endParaRPr lang="pt-BR" sz="1200" dirty="0" smtClean="0"/>
          </a:p>
          <a:p>
            <a:pPr algn="just">
              <a:buClr>
                <a:schemeClr val="accent6">
                  <a:lumMod val="75000"/>
                </a:schemeClr>
              </a:buClr>
            </a:pPr>
            <a:endParaRPr lang="pt-BR" sz="1200" dirty="0" smtClean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200" dirty="0" smtClean="0"/>
              <a:t> Foi verificado que pela natureza não padronizada  de algumas publicações de  Diário Oficial, a solução inicialmente desejada pelo cliente não poderia ser atendida no nosso contexto.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endParaRPr lang="pt-BR" sz="1200" dirty="0" smtClean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200" dirty="0" smtClean="0"/>
              <a:t> Foi conversado com o cliente para negociarmos uma adaptação ou mudança de escopo. 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12" name="CustomShape 2"/>
          <p:cNvSpPr/>
          <p:nvPr/>
        </p:nvSpPr>
        <p:spPr>
          <a:xfrm>
            <a:off x="1142976" y="357172"/>
            <a:ext cx="49374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1" i="1" spc="-1" dirty="0" smtClean="0">
                <a:solidFill>
                  <a:schemeClr val="accent6">
                    <a:lumMod val="50000"/>
                  </a:schemeClr>
                </a:solidFill>
                <a:latin typeface="Proxima Nova"/>
              </a:rPr>
              <a:t>PROJETO SISCAP</a:t>
            </a:r>
            <a:endParaRPr lang="pt-BR" sz="2400" b="1" i="1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40640" y="500400"/>
            <a:ext cx="6611760" cy="33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Google Shape;127;p27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28;p27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49440" y="247752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14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3CFD543-6A44-426E-9AF9-9FE75C733369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5</a:t>
            </a:fld>
            <a:endParaRPr lang="pt-BR" sz="1000" b="0" strike="noStrike" spc="-1">
              <a:latin typeface="Times New Roman"/>
            </a:endParaRPr>
          </a:p>
        </p:txBody>
      </p:sp>
      <p:graphicFrame>
        <p:nvGraphicFramePr>
          <p:cNvPr id="115" name="Table 5"/>
          <p:cNvGraphicFramePr/>
          <p:nvPr/>
        </p:nvGraphicFramePr>
        <p:xfrm>
          <a:off x="1428728" y="2428874"/>
          <a:ext cx="6017760" cy="2074680"/>
        </p:xfrm>
        <a:graphic>
          <a:graphicData uri="http://schemas.openxmlformats.org/drawingml/2006/table">
            <a:tbl>
              <a:tblPr/>
              <a:tblGrid>
                <a:gridCol w="815400"/>
                <a:gridCol w="1123920"/>
                <a:gridCol w="837720"/>
                <a:gridCol w="828720"/>
                <a:gridCol w="1553400"/>
                <a:gridCol w="858600"/>
              </a:tblGrid>
              <a:tr h="773280"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 dirty="0">
                          <a:latin typeface="Arial"/>
                        </a:rPr>
                        <a:t>SPRINT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>
                          <a:latin typeface="Arial"/>
                        </a:rPr>
                        <a:t>Período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>
                          <a:latin typeface="Arial"/>
                        </a:rPr>
                        <a:t>Story Points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 dirty="0">
                          <a:latin typeface="Arial"/>
                        </a:rPr>
                        <a:t>Total </a:t>
                      </a:r>
                      <a:r>
                        <a:rPr lang="pt-BR" sz="1050" b="0" strike="noStrike" spc="-1" dirty="0" err="1">
                          <a:latin typeface="Arial"/>
                        </a:rPr>
                        <a:t>Story</a:t>
                      </a:r>
                      <a:r>
                        <a:rPr lang="pt-BR" sz="1050" b="0" strike="noStrike" spc="-1" dirty="0">
                          <a:latin typeface="Arial"/>
                        </a:rPr>
                        <a:t> </a:t>
                      </a:r>
                      <a:r>
                        <a:rPr lang="pt-BR" sz="1050" b="0" strike="noStrike" spc="-1" dirty="0" err="1">
                          <a:latin typeface="Arial"/>
                        </a:rPr>
                        <a:t>Points</a:t>
                      </a:r>
                      <a:endParaRPr lang="pt-BR" sz="105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>
                          <a:latin typeface="Arial"/>
                        </a:rPr>
                        <a:t>Story Points/ Sprint (Planejado)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>
                          <a:latin typeface="Arial"/>
                        </a:rPr>
                        <a:t>Total Story Points 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</a:tr>
              <a:tr h="433080"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>
                          <a:latin typeface="Times New Roman"/>
                        </a:rPr>
                        <a:t>0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>
                          <a:latin typeface="Times New Roman"/>
                        </a:rPr>
                        <a:t>25/07 a 09/08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0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0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0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>
                          <a:latin typeface="Times New Roman"/>
                        </a:rPr>
                        <a:t>199</a:t>
                      </a:r>
                    </a:p>
                  </a:txBody>
                  <a:tcPr marL="91080" marR="91080"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300" b="0" strike="noStrike" spc="-1" dirty="0">
                          <a:latin typeface="Times New Roman"/>
                        </a:rPr>
                        <a:t>1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0" strike="noStrike" spc="-1" dirty="0">
                          <a:latin typeface="Times New Roman"/>
                        </a:rPr>
                        <a:t>10/08 a 25/08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>
                          <a:latin typeface="Times New Roman"/>
                        </a:rPr>
                        <a:t>0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>
                          <a:latin typeface="Times New Roman"/>
                        </a:rPr>
                        <a:t>0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>
                          <a:latin typeface="Times New Roman"/>
                        </a:rPr>
                        <a:t>0</a:t>
                      </a: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>
                          <a:latin typeface="Times New Roman"/>
                        </a:rPr>
                        <a:t>199</a:t>
                      </a:r>
                    </a:p>
                  </a:txBody>
                  <a:tcPr marL="91080" marR="91080"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300" b="0" strike="noStrike" spc="-1" dirty="0">
                          <a:latin typeface="Times New Roman"/>
                        </a:rPr>
                        <a:t>...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  <p:sp>
        <p:nvSpPr>
          <p:cNvPr id="11" name="CustomShape 2"/>
          <p:cNvSpPr/>
          <p:nvPr/>
        </p:nvSpPr>
        <p:spPr>
          <a:xfrm rot="16200000">
            <a:off x="-1940251" y="2241571"/>
            <a:ext cx="49374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1" spc="-1" dirty="0" smtClean="0">
                <a:solidFill>
                  <a:srgbClr val="FFAB40"/>
                </a:solidFill>
                <a:latin typeface="Proxima Nova"/>
              </a:rPr>
              <a:t>TIMELINE DO PROJETO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85852" y="4286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Projeto Iniciado: 25 de junho de 2018</a:t>
            </a:r>
          </a:p>
          <a:p>
            <a:r>
              <a:rPr lang="pt-BR" dirty="0" smtClean="0"/>
              <a:t>Projeto adaptado: 29 de agosto de 2018</a:t>
            </a:r>
          </a:p>
          <a:p>
            <a:r>
              <a:rPr lang="pt-BR" dirty="0" err="1" smtClean="0"/>
              <a:t>Story</a:t>
            </a:r>
            <a:r>
              <a:rPr lang="pt-BR" dirty="0" smtClean="0"/>
              <a:t> </a:t>
            </a:r>
            <a:r>
              <a:rPr lang="pt-BR" dirty="0" err="1" smtClean="0"/>
              <a:t>Points</a:t>
            </a:r>
            <a:r>
              <a:rPr lang="pt-BR" dirty="0" smtClean="0"/>
              <a:t> planejados: ~160</a:t>
            </a:r>
          </a:p>
          <a:p>
            <a:r>
              <a:rPr lang="pt-BR" dirty="0" smtClean="0"/>
              <a:t>Total de </a:t>
            </a:r>
            <a:r>
              <a:rPr lang="pt-BR" dirty="0" err="1" smtClean="0"/>
              <a:t>Sprints</a:t>
            </a:r>
            <a:r>
              <a:rPr lang="pt-BR" dirty="0" smtClean="0"/>
              <a:t> planejadas: 12</a:t>
            </a:r>
          </a:p>
          <a:p>
            <a:r>
              <a:rPr lang="pt-BR" dirty="0" smtClean="0"/>
              <a:t>Data de Fim de Projeto: 14 de Março 2019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214560"/>
            <a:ext cx="8064176" cy="279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0640" y="500400"/>
            <a:ext cx="6611760" cy="33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just">
              <a:lnSpc>
                <a:spcPct val="115000"/>
              </a:lnSpc>
              <a:spcAft>
                <a:spcPts val="1100"/>
              </a:spcAft>
            </a:pPr>
            <a:r>
              <a:t/>
            </a:r>
            <a:br/>
            <a:endParaRPr lang="pt-BR" sz="1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 rot="16200000">
            <a:off x="-1833094" y="2134414"/>
            <a:ext cx="4723148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AB40"/>
                </a:solidFill>
                <a:latin typeface="Proxima Nova"/>
                <a:ea typeface="Proxima Nova"/>
              </a:rPr>
              <a:t> </a:t>
            </a:r>
            <a:r>
              <a:rPr lang="pt-BR" sz="3000" b="1" strike="noStrike" spc="-1" dirty="0" err="1" smtClean="0">
                <a:solidFill>
                  <a:srgbClr val="FFAB40"/>
                </a:solidFill>
                <a:latin typeface="Proxima Nova"/>
                <a:ea typeface="Proxima Nova"/>
              </a:rPr>
              <a:t>Sprints</a:t>
            </a:r>
            <a:r>
              <a:rPr lang="pt-BR" sz="3000" b="1" strike="noStrike" spc="-1" dirty="0" smtClean="0">
                <a:solidFill>
                  <a:srgbClr val="FFAB40"/>
                </a:solidFill>
                <a:latin typeface="Proxima Nova"/>
                <a:ea typeface="Proxima Nova"/>
              </a:rPr>
              <a:t> e Cronograma</a:t>
            </a:r>
            <a:endParaRPr lang="pt-BR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000" b="0" strike="noStrike" spc="-1" dirty="0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Google Shape;137;p28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38;p28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49440" y="247752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21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2ED90D0-C2B8-4A99-B374-AE5F4950E9EE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6</a:t>
            </a:fld>
            <a:endParaRPr lang="pt-BR" sz="1000" b="0" strike="noStrike" spc="-1">
              <a:latin typeface="Times New Roman"/>
            </a:endParaRPr>
          </a:p>
        </p:txBody>
      </p:sp>
      <p:graphicFrame>
        <p:nvGraphicFramePr>
          <p:cNvPr id="122" name="Table 5"/>
          <p:cNvGraphicFramePr/>
          <p:nvPr/>
        </p:nvGraphicFramePr>
        <p:xfrm>
          <a:off x="1071538" y="3333441"/>
          <a:ext cx="6929486" cy="1557044"/>
        </p:xfrm>
        <a:graphic>
          <a:graphicData uri="http://schemas.openxmlformats.org/drawingml/2006/table">
            <a:tbl>
              <a:tblPr/>
              <a:tblGrid>
                <a:gridCol w="2605059"/>
                <a:gridCol w="4324427"/>
              </a:tblGrid>
              <a:tr h="368324">
                <a:tc>
                  <a:txBody>
                    <a:bodyPr/>
                    <a:lstStyle/>
                    <a:p>
                      <a:pPr algn="ctr"/>
                      <a:r>
                        <a:rPr lang="pt-BR" sz="1000" b="1" strike="noStrike" spc="-1" dirty="0">
                          <a:latin typeface="Arial"/>
                        </a:rPr>
                        <a:t>SPRINT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strike="noStrike" spc="-1" dirty="0" smtClean="0">
                          <a:latin typeface="Arial"/>
                        </a:rPr>
                        <a:t>Atividades Principais</a:t>
                      </a:r>
                      <a:endParaRPr lang="pt-BR" sz="1000" b="1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</a:tr>
              <a:tr h="431699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0 (01 a 15 de 09/2018)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Atualização</a:t>
                      </a:r>
                      <a:r>
                        <a:rPr lang="pt-BR" sz="1000" b="0" strike="noStrike" spc="-1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 Documentos para o novo projeto, criação de usuário, cadastro de fontes, e cadastro de tipo de fontes, criação de banco de dados,  tarefas organizacionais. 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311783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1  </a:t>
                      </a:r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(16/09  a 01/10/2018)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definir na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dia 15/09/2018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20679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2...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 smtClean="0">
                          <a:latin typeface="+mj-lt"/>
                        </a:rPr>
                        <a:t>A definir...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57172"/>
            <a:ext cx="692948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0640" y="500400"/>
            <a:ext cx="6611760" cy="33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just">
              <a:lnSpc>
                <a:spcPct val="115000"/>
              </a:lnSpc>
              <a:spcAft>
                <a:spcPts val="1100"/>
              </a:spcAft>
            </a:pPr>
            <a:r>
              <a:t/>
            </a:r>
            <a:br/>
            <a:endParaRPr lang="pt-BR" sz="1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 rot="16200000">
            <a:off x="-1833094" y="2134414"/>
            <a:ext cx="4723148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AB40"/>
                </a:solidFill>
                <a:latin typeface="Proxima Nova"/>
                <a:ea typeface="Proxima Nova"/>
              </a:rPr>
              <a:t> </a:t>
            </a:r>
            <a:r>
              <a:rPr lang="pt-BR" sz="2400" b="1" spc="-1" dirty="0" smtClean="0">
                <a:solidFill>
                  <a:srgbClr val="FFAB40"/>
                </a:solidFill>
                <a:latin typeface="Proxima Nova"/>
                <a:ea typeface="Proxima Nova"/>
              </a:rPr>
              <a:t>Papéis e Responsabilidades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000" b="0" strike="noStrike" spc="-1" dirty="0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Google Shape;137;p28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38;p28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49440" y="247752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21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2ED90D0-C2B8-4A99-B374-AE5F4950E9EE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7</a:t>
            </a:fld>
            <a:endParaRPr lang="pt-BR" sz="1000" b="0" strike="noStrike" spc="-1">
              <a:latin typeface="Times New Roman"/>
            </a:endParaRPr>
          </a:p>
        </p:txBody>
      </p:sp>
      <p:graphicFrame>
        <p:nvGraphicFramePr>
          <p:cNvPr id="10" name="Table 5"/>
          <p:cNvGraphicFramePr/>
          <p:nvPr/>
        </p:nvGraphicFramePr>
        <p:xfrm>
          <a:off x="1571604" y="714362"/>
          <a:ext cx="5968440" cy="2489160"/>
        </p:xfrm>
        <a:graphic>
          <a:graphicData uri="http://schemas.openxmlformats.org/drawingml/2006/table">
            <a:tbl>
              <a:tblPr/>
              <a:tblGrid>
                <a:gridCol w="1342080"/>
                <a:gridCol w="918668"/>
                <a:gridCol w="3707692"/>
              </a:tblGrid>
              <a:tr h="364320">
                <a:tc>
                  <a:txBody>
                    <a:bodyPr/>
                    <a:lstStyle/>
                    <a:p>
                      <a:pPr algn="ctr"/>
                      <a:r>
                        <a:rPr lang="pt-BR" sz="13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Função</a:t>
                      </a:r>
                      <a:endParaRPr lang="pt-BR" sz="13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strike="noStrike" spc="-1" dirty="0" smtClean="0">
                          <a:latin typeface="+mj-lt"/>
                        </a:rPr>
                        <a:t>Papel no </a:t>
                      </a:r>
                      <a:r>
                        <a:rPr lang="pt-BR" sz="1300" b="0" strike="noStrike" spc="-1" dirty="0" err="1" smtClean="0">
                          <a:latin typeface="+mj-lt"/>
                        </a:rPr>
                        <a:t>Scrum</a:t>
                      </a:r>
                      <a:endParaRPr lang="pt-BR" sz="1300" b="0" strike="noStrike" spc="-1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300" b="0" strike="noStrike" spc="-1" dirty="0" smtClean="0">
                          <a:latin typeface="+mj-lt"/>
                        </a:rPr>
                        <a:t>Nome</a:t>
                      </a:r>
                      <a:endParaRPr lang="pt-BR" sz="1300" b="0" strike="noStrike" spc="-1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</a:tr>
              <a:tr h="3027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Gerente de Projeto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Time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Alfeu</a:t>
                      </a:r>
                      <a:r>
                        <a:rPr lang="pt-BR" sz="1000" b="0" strike="noStrike" spc="-1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Buriti . P. Jr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28692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Engenheiro de Software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Antônio Moreira, </a:t>
                      </a:r>
                      <a:r>
                        <a:rPr lang="pt-BR" sz="1000" b="0" strike="noStrike" spc="-1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Helton</a:t>
                      </a:r>
                      <a:r>
                        <a:rPr lang="pt-BR" sz="1000" b="0" strike="noStrike" spc="-1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Santa Cruz,  Fernando Guimarães, Erick Guilherme,  Alfeu B. P. Jr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Engenheiro de Requisitos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Antônio Amorim, Maria</a:t>
                      </a:r>
                      <a:r>
                        <a:rPr lang="pt-BR" sz="1000" b="0" strike="noStrike" spc="-1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do Carmo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Analista de Qualidade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Maria</a:t>
                      </a:r>
                      <a:r>
                        <a:rPr lang="pt-BR" sz="1000" b="0" strike="noStrike" spc="-1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do Carmo ,  Fernando Guimarães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Arquiteto</a:t>
                      </a:r>
                      <a:r>
                        <a:rPr lang="pt-BR" sz="1000" b="0" strike="noStrike" spc="-1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 Software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Todo</a:t>
                      </a:r>
                      <a:r>
                        <a:rPr lang="pt-BR" sz="1000" b="0" strike="noStrike" spc="-1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o time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44;p29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1383120" y="501480"/>
            <a:ext cx="6406920" cy="42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 algn="just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10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09E67462-D488-46C9-AA3B-BE7023B02582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8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127" name="Google Shape;148;p29"/>
          <p:cNvPicPr/>
          <p:nvPr/>
        </p:nvPicPr>
        <p:blipFill>
          <a:blip r:embed="rId3"/>
          <a:srcRect l="42984" t="22228" r="37922" b="25141"/>
          <a:stretch/>
        </p:blipFill>
        <p:spPr>
          <a:xfrm>
            <a:off x="7754040" y="2448000"/>
            <a:ext cx="1389600" cy="270720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 rot="16200000">
            <a:off x="-663840" y="965160"/>
            <a:ext cx="2384640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AB40"/>
                </a:solidFill>
                <a:latin typeface="Proxima Nova"/>
                <a:ea typeface="Proxima Nova"/>
              </a:rPr>
              <a:t>RISCOS</a:t>
            </a:r>
            <a:endParaRPr lang="pt-BR" sz="3000" b="0" strike="noStrike" spc="-1">
              <a:latin typeface="Arial"/>
            </a:endParaRPr>
          </a:p>
        </p:txBody>
      </p:sp>
      <p:graphicFrame>
        <p:nvGraphicFramePr>
          <p:cNvPr id="129" name="Table 5"/>
          <p:cNvGraphicFramePr/>
          <p:nvPr/>
        </p:nvGraphicFramePr>
        <p:xfrm>
          <a:off x="1311120" y="460080"/>
          <a:ext cx="5968440" cy="3045840"/>
        </p:xfrm>
        <a:graphic>
          <a:graphicData uri="http://schemas.openxmlformats.org/drawingml/2006/table">
            <a:tbl>
              <a:tblPr/>
              <a:tblGrid>
                <a:gridCol w="1342080"/>
                <a:gridCol w="2435760"/>
                <a:gridCol w="2190600"/>
              </a:tblGrid>
              <a:tr h="364320">
                <a:tc>
                  <a:txBody>
                    <a:bodyPr/>
                    <a:lstStyle/>
                    <a:p>
                      <a:pPr algn="ctr"/>
                      <a:r>
                        <a:rPr lang="pt-BR" sz="13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Prioridade</a:t>
                      </a:r>
                      <a:endParaRPr lang="pt-BR" sz="13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strike="noStrike" spc="-1" dirty="0">
                          <a:latin typeface="+mj-lt"/>
                        </a:rPr>
                        <a:t>Risco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300" b="0" strike="noStrike" spc="-1" dirty="0">
                          <a:latin typeface="+mj-lt"/>
                        </a:rPr>
                        <a:t>Ação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</a:tr>
              <a:tr h="3027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Alta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Falta de experiência da equipe em OCR</a:t>
                      </a: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Estudo e pesquisa da ferramenta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28692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Média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Não fornecimento pela equipe das informações a serem </a:t>
                      </a:r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indexadas. 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Conversas intensificadas com o P.O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Média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Indisponibilidade de diários oficiais nas fontes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Aceita o risco e negocia com o cliente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Média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Disponibilidade de tempo da equipe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Organização de horários alternativos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>
                          <a:solidFill>
                            <a:srgbClr val="000000"/>
                          </a:solidFill>
                          <a:latin typeface="+mj-lt"/>
                        </a:rPr>
                        <a:t>Baixa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Indisponibilidade de infra pelo cliente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Criar própria infra alinhado com o cliente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>
                          <a:solidFill>
                            <a:srgbClr val="000000"/>
                          </a:solidFill>
                          <a:latin typeface="+mj-lt"/>
                        </a:rPr>
                        <a:t>Baixa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Ausência dos clientes nas reuniões</a:t>
                      </a: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Conversar com o representante do cliente ou P.0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44;p29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1383120" y="501480"/>
            <a:ext cx="6406920" cy="42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 algn="just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10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09E67462-D488-46C9-AA3B-BE7023B02582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9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127" name="Google Shape;148;p29"/>
          <p:cNvPicPr/>
          <p:nvPr/>
        </p:nvPicPr>
        <p:blipFill>
          <a:blip r:embed="rId3"/>
          <a:srcRect l="42984" t="22228" r="37922" b="25141"/>
          <a:stretch/>
        </p:blipFill>
        <p:spPr>
          <a:xfrm>
            <a:off x="7754040" y="2448000"/>
            <a:ext cx="1389600" cy="270720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 rot="16200000">
            <a:off x="-1868813" y="2170133"/>
            <a:ext cx="4794586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800" b="1" spc="-1" dirty="0" smtClean="0">
                <a:solidFill>
                  <a:srgbClr val="FFAB40"/>
                </a:solidFill>
                <a:latin typeface="Proxima Nova"/>
              </a:rPr>
              <a:t>ARTEFATOS PRODUZIDOS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85852" y="714362"/>
            <a:ext cx="54292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Documento de Viabilidade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Documento de Visão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Project </a:t>
            </a:r>
            <a:r>
              <a:rPr lang="pt-BR" sz="1600" dirty="0" err="1" smtClean="0"/>
              <a:t>Model</a:t>
            </a:r>
            <a:r>
              <a:rPr lang="pt-BR" sz="1600" dirty="0" smtClean="0"/>
              <a:t> </a:t>
            </a:r>
            <a:r>
              <a:rPr lang="pt-BR" sz="1600" dirty="0" err="1" smtClean="0"/>
              <a:t>Canvas</a:t>
            </a:r>
            <a:r>
              <a:rPr lang="pt-BR" sz="1600" dirty="0" smtClean="0"/>
              <a:t>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Termo de Abertura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Plano de Testes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Documento de Arquitetura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</a:t>
            </a:r>
            <a:r>
              <a:rPr lang="pt-BR" sz="1600" dirty="0" err="1" smtClean="0"/>
              <a:t>Product</a:t>
            </a:r>
            <a:r>
              <a:rPr lang="pt-BR" sz="1600" dirty="0" smtClean="0"/>
              <a:t> </a:t>
            </a:r>
            <a:r>
              <a:rPr lang="pt-BR" sz="1600" dirty="0" err="1" smtClean="0"/>
              <a:t>Backlog</a:t>
            </a:r>
            <a:r>
              <a:rPr lang="pt-BR" sz="1600" dirty="0" smtClean="0"/>
              <a:t> (mantido no </a:t>
            </a:r>
            <a:r>
              <a:rPr lang="pt-BR" sz="1600" dirty="0" err="1" smtClean="0"/>
              <a:t>Jira</a:t>
            </a:r>
            <a:r>
              <a:rPr lang="pt-BR" sz="1600" dirty="0" smtClean="0"/>
              <a:t>)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 </a:t>
            </a:r>
            <a:r>
              <a:rPr lang="pt-BR" sz="1600" dirty="0" err="1" smtClean="0"/>
              <a:t>Backlog</a:t>
            </a:r>
            <a:r>
              <a:rPr lang="pt-BR" sz="1600" dirty="0" smtClean="0"/>
              <a:t> da </a:t>
            </a:r>
            <a:r>
              <a:rPr lang="pt-BR" sz="1600" dirty="0" err="1" smtClean="0"/>
              <a:t>Sprint</a:t>
            </a:r>
            <a:r>
              <a:rPr lang="pt-BR" sz="1600" dirty="0" smtClean="0"/>
              <a:t> (mantido no </a:t>
            </a:r>
            <a:r>
              <a:rPr lang="pt-BR" sz="1600" dirty="0" err="1" smtClean="0"/>
              <a:t>Jira</a:t>
            </a:r>
            <a:r>
              <a:rPr lang="pt-BR" sz="1600" dirty="0" smtClean="0"/>
              <a:t>)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lang="pt-BR" sz="1600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pt-BR" sz="1600" dirty="0" smtClean="0"/>
              <a:t>Tarefas a serem desenvolvidas (mantido no </a:t>
            </a:r>
            <a:r>
              <a:rPr lang="pt-BR" sz="1600" dirty="0" err="1" smtClean="0"/>
              <a:t>Jira</a:t>
            </a:r>
            <a:r>
              <a:rPr lang="pt-BR" sz="1600" dirty="0" smtClean="0"/>
              <a:t>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718</Words>
  <Application>LibreOffice/5.4.1.2$Windows_x86 LibreOffice_project/ea7cb86e6eeb2bf3a5af73a8f7777ac570321527</Application>
  <PresentationFormat>Apresentação na tela (16:9)</PresentationFormat>
  <Paragraphs>174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Alfeu</dc:creator>
  <cp:lastModifiedBy>Dayse</cp:lastModifiedBy>
  <cp:revision>52</cp:revision>
  <dcterms:modified xsi:type="dcterms:W3CDTF">2018-09-11T01:28:19Z</dcterms:modified>
  <dc:language>pt-BR</dc:language>
</cp:coreProperties>
</file>