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3" r:id="rId5"/>
    <p:sldId id="258" r:id="rId6"/>
    <p:sldId id="262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0800000">
            <a:off x="4917960" y="3322080"/>
            <a:ext cx="691560" cy="38808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60" y="1297440"/>
            <a:ext cx="9143640" cy="18266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11120" y="1445400"/>
            <a:ext cx="8282160" cy="13075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pt-BR" sz="6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3C9E87A-D6FD-4A88-8982-98C65CF0224D}" type="slidenum">
              <a:rPr lang="pt-BR" sz="1000" b="0" strike="noStrike" spc="-1">
                <a:solidFill>
                  <a:srgbClr val="424242"/>
                </a:solidFill>
                <a:latin typeface="Source Code Pro"/>
                <a:ea typeface="Source Code Pro"/>
              </a:rPr>
              <a:pPr algn="r">
                <a:lnSpc>
                  <a:spcPct val="100000"/>
                </a:lnSpc>
              </a:p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4" name="Google Shape;60;p14"/>
          <p:cNvPicPr/>
          <p:nvPr/>
        </p:nvPicPr>
        <p:blipFill>
          <a:blip r:embed="rId14" cstate="print"/>
          <a:stretch/>
        </p:blipFill>
        <p:spPr>
          <a:xfrm>
            <a:off x="110880" y="135360"/>
            <a:ext cx="1243440" cy="10749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89C0B4D-02B5-4684-8FE2-62379A3C789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11120" y="1445400"/>
            <a:ext cx="8282160" cy="130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pt-BR" sz="3000" b="0" strike="noStrike" spc="-1" dirty="0" err="1">
                <a:solidFill>
                  <a:srgbClr val="FFFFFF"/>
                </a:solidFill>
                <a:latin typeface="Oswald"/>
                <a:ea typeface="Oswald"/>
              </a:rPr>
              <a:t>Multiplatform</a:t>
            </a:r>
            <a:r>
              <a:rPr lang="pt-BR" sz="3000" b="0" strike="noStrike" spc="-1" dirty="0">
                <a:solidFill>
                  <a:srgbClr val="FFFFFF"/>
                </a:solidFill>
                <a:latin typeface="Oswald"/>
                <a:ea typeface="Oswald"/>
              </a:rPr>
              <a:t> Project </a:t>
            </a:r>
            <a:r>
              <a:rPr/>
              <a:t/>
            </a:r>
            <a:br>
              <a:rPr/>
            </a:br>
            <a:r>
              <a:t/>
            </a:r>
            <a:br/>
            <a:r>
              <a:t/>
            </a:r>
            <a:br/>
            <a:r>
              <a:rPr lang="pt-BR" sz="6000" b="0" strike="noStrike" spc="-1" dirty="0">
                <a:solidFill>
                  <a:srgbClr val="FFFFFF"/>
                </a:solidFill>
                <a:latin typeface="Oswald"/>
                <a:ea typeface="Oswald"/>
              </a:rPr>
              <a:t>SISCAP </a:t>
            </a:r>
            <a:endParaRPr lang="pt-B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424242"/>
                </a:solidFill>
                <a:latin typeface="Oswald"/>
                <a:ea typeface="Oswald"/>
              </a:rPr>
              <a:t>Status Mensal do Projeto - Jul/2018 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24242"/>
                </a:solidFill>
                <a:latin typeface="Oswald"/>
                <a:ea typeface="Oswald"/>
              </a:rPr>
              <a:t>Gestor do Projeto: Alfeu Buriti P. Júnior</a:t>
            </a:r>
            <a:r>
              <a:t/>
            </a:r>
            <a:br/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44;p29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383120" y="501480"/>
            <a:ext cx="6406920" cy="42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 algn="just">
              <a:lnSpc>
                <a:spcPct val="115000"/>
              </a:lnSpc>
              <a:buClr>
                <a:srgbClr val="666666"/>
              </a:buClr>
              <a:buFont typeface="Proxima Nova"/>
              <a:buChar char="●"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10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9E67462-D488-46C9-AA3B-BE7023B02582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10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127" name="Google Shape;148;p29"/>
          <p:cNvPicPr/>
          <p:nvPr/>
        </p:nvPicPr>
        <p:blipFill>
          <a:blip r:embed="rId3"/>
          <a:srcRect l="42984" t="22228" r="37922" b="25141"/>
          <a:stretch/>
        </p:blipFill>
        <p:spPr>
          <a:xfrm>
            <a:off x="7754040" y="2448000"/>
            <a:ext cx="1389600" cy="270720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AB40"/>
                </a:solidFill>
                <a:latin typeface="Proxima Nova"/>
                <a:ea typeface="Proxima Nova"/>
              </a:rPr>
              <a:t>RISCOS</a:t>
            </a:r>
            <a:endParaRPr lang="pt-BR" sz="3000" b="0" strike="noStrike" spc="-1">
              <a:latin typeface="Arial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1311120" y="460080"/>
          <a:ext cx="5968440" cy="4013760"/>
        </p:xfrm>
        <a:graphic>
          <a:graphicData uri="http://schemas.openxmlformats.org/drawingml/2006/table">
            <a:tbl>
              <a:tblPr/>
              <a:tblGrid>
                <a:gridCol w="1342080"/>
                <a:gridCol w="2435760"/>
                <a:gridCol w="2190600"/>
              </a:tblGrid>
              <a:tr h="364320"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Prioridade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strike="noStrike" spc="-1" dirty="0">
                          <a:latin typeface="+mj-lt"/>
                        </a:rPr>
                        <a:t>Risco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300" b="0" strike="noStrike" spc="-1" dirty="0">
                          <a:latin typeface="+mj-lt"/>
                        </a:rPr>
                        <a:t>Ação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3027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Alta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Falta de experiência da equipe em OCR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Estudo e pesquisa da ferramenta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Alta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Falta de experiência da equipe em </a:t>
                      </a: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Indexação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textos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Estudo e pesquisa da ferramenta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Média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Não fornecimento pela equipe das informações a serem </a:t>
                      </a: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utilizadas na pesquisa. 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Conversas intensificadas com o P.O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Média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Indisponibilidade de diários oficiais nas fontes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Aceita o risco e negocia com 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ALTA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Disponibilidade de tempo da equipe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Organização de horários alternativos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Baixa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Indisponibilidade de infra pelo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Criar própria infra alinhado com o cliente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Baixa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Ausência dos clientes nas reuniões</a:t>
                      </a: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Conversar com o representante do cliente ou P.0</a:t>
                      </a: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just">
              <a:lnSpc>
                <a:spcPct val="115000"/>
              </a:lnSpc>
              <a:spcAft>
                <a:spcPts val="1100"/>
              </a:spcAft>
            </a:pPr>
            <a:r>
              <a:t/>
            </a: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AB40"/>
                </a:solidFill>
                <a:latin typeface="Proxima Nova"/>
                <a:ea typeface="Proxima Nova"/>
              </a:rPr>
              <a:t> </a:t>
            </a:r>
            <a:r>
              <a:rPr lang="pt-BR" sz="3000" b="1" strike="noStrike" spc="-1" dirty="0" err="1">
                <a:solidFill>
                  <a:srgbClr val="FFAB40"/>
                </a:solidFill>
                <a:latin typeface="Proxima Nova"/>
                <a:ea typeface="Proxima Nova"/>
              </a:rPr>
              <a:t>Sprints</a:t>
            </a:r>
            <a:endParaRPr lang="pt-BR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0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137;p28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38;p28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2ED90D0-C2B8-4A99-B374-AE5F4950E9E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2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1564200" y="456120"/>
          <a:ext cx="5563800" cy="3874080"/>
        </p:xfrm>
        <a:graphic>
          <a:graphicData uri="http://schemas.openxmlformats.org/drawingml/2006/table">
            <a:tbl>
              <a:tblPr/>
              <a:tblGrid>
                <a:gridCol w="2339280"/>
                <a:gridCol w="3224520"/>
              </a:tblGrid>
              <a:tr h="773280"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>
                          <a:latin typeface="Arial"/>
                        </a:rPr>
                        <a:t>SPRINT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 smtClean="0">
                          <a:latin typeface="Arial"/>
                        </a:rPr>
                        <a:t>Atividades Principais</a:t>
                      </a:r>
                      <a:endParaRPr lang="pt-BR" sz="1000" b="1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43308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Atualização de Documentos para o novo projeto, criação de usuário, cadastro de fontes, e cadastro de tipo de fontes, criação de banco de dados,  tarefas organizacionais. </a:t>
                      </a:r>
                      <a:endParaRPr lang="pt-BR" sz="1000" b="0" strike="noStrike" spc="-1" dirty="0">
                        <a:latin typeface="+mn-lt"/>
                      </a:endParaRPr>
                    </a:p>
                  </a:txBody>
                  <a:tcPr marL="91080" marR="9108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Funcionalidades</a:t>
                      </a:r>
                      <a:r>
                        <a:rPr lang="pt-BR" sz="1000" b="0" strike="noStrike" spc="-1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do coletor e interfaces web para entrada de dados utilizadas pelo coletor.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3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Continuação</a:t>
                      </a:r>
                      <a:r>
                        <a:rPr lang="pt-BR" sz="1000" baseline="0" dirty="0" smtClean="0">
                          <a:latin typeface="+mj-lt"/>
                        </a:rPr>
                        <a:t> de interfaces como cadastro de feriados, consulta de publicações etc. para serem utilizados pelo coletor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4 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Criação</a:t>
                      </a:r>
                      <a:r>
                        <a:rPr lang="pt-BR" sz="1000" baseline="0" dirty="0" smtClean="0">
                          <a:latin typeface="+mj-lt"/>
                        </a:rPr>
                        <a:t> de notificações para o coletor. 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5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Tela de </a:t>
                      </a:r>
                      <a:r>
                        <a:rPr lang="pt-BR" sz="1000" dirty="0" err="1" smtClean="0">
                          <a:latin typeface="+mj-lt"/>
                        </a:rPr>
                        <a:t>Upload</a:t>
                      </a:r>
                      <a:r>
                        <a:rPr lang="pt-BR" sz="1000" dirty="0" smtClean="0">
                          <a:latin typeface="+mj-lt"/>
                        </a:rPr>
                        <a:t> Manual</a:t>
                      </a:r>
                      <a:r>
                        <a:rPr lang="pt-BR" sz="1000" baseline="0" dirty="0" smtClean="0">
                          <a:latin typeface="+mj-lt"/>
                        </a:rPr>
                        <a:t> de Arquivo e planejamento para  execução do OCR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6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Finalização</a:t>
                      </a:r>
                      <a:r>
                        <a:rPr lang="pt-BR" sz="1000" baseline="0" dirty="0" smtClean="0">
                          <a:latin typeface="+mj-lt"/>
                        </a:rPr>
                        <a:t> de detalhes do </a:t>
                      </a:r>
                      <a:r>
                        <a:rPr lang="pt-BR" sz="1000" baseline="0" dirty="0" err="1" smtClean="0">
                          <a:latin typeface="+mj-lt"/>
                        </a:rPr>
                        <a:t>Upload</a:t>
                      </a:r>
                      <a:r>
                        <a:rPr lang="pt-BR" sz="1000" baseline="0" dirty="0" smtClean="0">
                          <a:latin typeface="+mj-lt"/>
                        </a:rPr>
                        <a:t> de arquivo e demais tarefas necessárias para finalizar a questão de coleta e interface gráfica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just">
              <a:lnSpc>
                <a:spcPct val="115000"/>
              </a:lnSpc>
              <a:spcAft>
                <a:spcPts val="1100"/>
              </a:spcAft>
            </a:pPr>
            <a:r>
              <a:t/>
            </a: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AB40"/>
                </a:solidFill>
                <a:latin typeface="Proxima Nova"/>
                <a:ea typeface="Proxima Nova"/>
              </a:rPr>
              <a:t> </a:t>
            </a:r>
            <a:r>
              <a:rPr lang="pt-BR" sz="3000" b="1" strike="noStrike" spc="-1" dirty="0" err="1">
                <a:solidFill>
                  <a:srgbClr val="FFAB40"/>
                </a:solidFill>
                <a:latin typeface="Proxima Nova"/>
                <a:ea typeface="Proxima Nova"/>
              </a:rPr>
              <a:t>Sprints</a:t>
            </a:r>
            <a:endParaRPr lang="pt-BR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0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Google Shape;137;p28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38;p28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21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2ED90D0-C2B8-4A99-B374-AE5F4950E9EE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3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1564200" y="456120"/>
          <a:ext cx="5563800" cy="3377160"/>
        </p:xfrm>
        <a:graphic>
          <a:graphicData uri="http://schemas.openxmlformats.org/drawingml/2006/table">
            <a:tbl>
              <a:tblPr/>
              <a:tblGrid>
                <a:gridCol w="2339280"/>
                <a:gridCol w="3224520"/>
              </a:tblGrid>
              <a:tr h="773280"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>
                          <a:latin typeface="Arial"/>
                        </a:rPr>
                        <a:t>SPRINT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strike="noStrike" spc="-1" dirty="0" smtClean="0">
                          <a:latin typeface="Arial"/>
                        </a:rPr>
                        <a:t>Atividades Principais</a:t>
                      </a:r>
                      <a:endParaRPr lang="pt-BR" sz="1000" b="1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43308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>
                          <a:solidFill>
                            <a:srgbClr val="000000"/>
                          </a:solidFill>
                          <a:latin typeface="+mj-lt"/>
                        </a:rPr>
                        <a:t>7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b="0" strike="noStrike" spc="-1" dirty="0" smtClean="0">
                          <a:latin typeface="+mn-lt"/>
                        </a:rPr>
                        <a:t>Conversor</a:t>
                      </a:r>
                      <a:r>
                        <a:rPr lang="pt-BR" sz="1000" b="0" strike="noStrike" spc="-1" baseline="0" dirty="0" smtClean="0">
                          <a:latin typeface="+mn-lt"/>
                        </a:rPr>
                        <a:t>  OCR</a:t>
                      </a:r>
                      <a:endParaRPr lang="pt-BR" sz="1000" b="0" strike="noStrike" spc="-1" dirty="0">
                        <a:latin typeface="+mn-lt"/>
                      </a:endParaRPr>
                    </a:p>
                  </a:txBody>
                  <a:tcPr marL="91080" marR="9108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8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strike="noStrike" spc="-1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Conversor OCR</a:t>
                      </a:r>
                      <a:endParaRPr lang="pt-BR" sz="1000" b="0" strike="noStrike" spc="-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9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Indexador</a:t>
                      </a:r>
                      <a:r>
                        <a:rPr lang="pt-BR" sz="1000" baseline="0" dirty="0" smtClean="0">
                          <a:latin typeface="+mj-lt"/>
                        </a:rPr>
                        <a:t> de Textos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10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Indexador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Textos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80" marR="9108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11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Pesquisa Otimizada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12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smtClean="0">
                          <a:latin typeface="+mj-lt"/>
                        </a:rPr>
                        <a:t>Pesquisa Otimizada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91080" marR="910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40640" y="500400"/>
            <a:ext cx="6611760" cy="33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 rot="16200000">
            <a:off x="-663840" y="965160"/>
            <a:ext cx="238464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AB40"/>
                </a:solidFill>
                <a:latin typeface="Proxima Nova"/>
                <a:ea typeface="Proxima Nova"/>
              </a:rPr>
              <a:t>Sprint Tracking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Google Shape;127;p27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28;p27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14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3CFD543-6A44-426E-9AF9-9FE75C733369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4</a:t>
            </a:fld>
            <a:endParaRPr lang="pt-BR" sz="1000" b="0" strike="noStrike" spc="-1">
              <a:latin typeface="Times New Roman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1563840" y="398299"/>
          <a:ext cx="6294308" cy="2602080"/>
        </p:xfrm>
        <a:graphic>
          <a:graphicData uri="http://schemas.openxmlformats.org/drawingml/2006/table">
            <a:tbl>
              <a:tblPr/>
              <a:tblGrid>
                <a:gridCol w="838377"/>
                <a:gridCol w="858068"/>
                <a:gridCol w="1158850"/>
                <a:gridCol w="852073"/>
                <a:gridCol w="1015304"/>
                <a:gridCol w="688842"/>
                <a:gridCol w="882794"/>
              </a:tblGrid>
              <a:tr h="773280"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>
                          <a:latin typeface="Arial"/>
                        </a:rPr>
                        <a:t>SPRINT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>
                          <a:latin typeface="Arial"/>
                        </a:rPr>
                        <a:t>Período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 err="1">
                          <a:latin typeface="Arial"/>
                        </a:rPr>
                        <a:t>Story</a:t>
                      </a:r>
                      <a:r>
                        <a:rPr lang="pt-BR" sz="1050" b="0" strike="noStrike" spc="-1" dirty="0">
                          <a:latin typeface="Arial"/>
                        </a:rPr>
                        <a:t> </a:t>
                      </a:r>
                      <a:r>
                        <a:rPr lang="pt-BR" sz="1050" b="0" strike="noStrike" spc="-1" dirty="0" err="1" smtClean="0">
                          <a:latin typeface="Arial"/>
                        </a:rPr>
                        <a:t>Points</a:t>
                      </a:r>
                      <a:endParaRPr lang="pt-BR" sz="1050" b="0" strike="noStrike" spc="-1" dirty="0" smtClean="0">
                        <a:latin typeface="Arial"/>
                      </a:endParaRPr>
                    </a:p>
                    <a:p>
                      <a:pPr algn="ctr"/>
                      <a:r>
                        <a:rPr lang="pt-BR" sz="1050" b="0" strike="noStrike" spc="-1" dirty="0" smtClean="0">
                          <a:latin typeface="Arial"/>
                        </a:rPr>
                        <a:t>Completadas</a:t>
                      </a:r>
                      <a:endParaRPr lang="pt-BR" sz="105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>
                          <a:latin typeface="Arial"/>
                        </a:rPr>
                        <a:t>Total </a:t>
                      </a:r>
                      <a:r>
                        <a:rPr lang="pt-BR" sz="1050" b="0" strike="noStrike" spc="-1" dirty="0" err="1">
                          <a:latin typeface="Arial"/>
                        </a:rPr>
                        <a:t>Story</a:t>
                      </a:r>
                      <a:r>
                        <a:rPr lang="pt-BR" sz="1050" b="0" strike="noStrike" spc="-1" dirty="0">
                          <a:latin typeface="Arial"/>
                        </a:rPr>
                        <a:t> </a:t>
                      </a:r>
                      <a:r>
                        <a:rPr lang="pt-BR" sz="1050" b="0" strike="noStrike" spc="-1" dirty="0" err="1" smtClean="0">
                          <a:latin typeface="Arial"/>
                        </a:rPr>
                        <a:t>Points</a:t>
                      </a:r>
                      <a:endParaRPr lang="pt-BR" sz="1050" b="0" strike="noStrike" spc="-1" dirty="0" smtClean="0">
                        <a:latin typeface="Arial"/>
                      </a:endParaRPr>
                    </a:p>
                    <a:p>
                      <a:pPr algn="ctr"/>
                      <a:r>
                        <a:rPr lang="pt-BR" sz="1050" b="0" strike="noStrike" spc="-1" dirty="0" smtClean="0">
                          <a:latin typeface="Arial"/>
                        </a:rPr>
                        <a:t>Planejados</a:t>
                      </a:r>
                      <a:endParaRPr lang="pt-BR" sz="105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strike="noStrike" spc="-1" baseline="0" dirty="0" err="1" smtClean="0">
                          <a:latin typeface="Arial"/>
                        </a:rPr>
                        <a:t>Tasks</a:t>
                      </a:r>
                      <a:endParaRPr lang="pt-BR" sz="1050" b="1" strike="noStrike" spc="-1" baseline="0" dirty="0" smtClean="0">
                        <a:latin typeface="Arial"/>
                      </a:endParaRPr>
                    </a:p>
                    <a:p>
                      <a:pPr algn="ctr"/>
                      <a:r>
                        <a:rPr lang="pt-BR" sz="1050" b="1" strike="noStrike" spc="-1" baseline="0" dirty="0" smtClean="0">
                          <a:latin typeface="Arial"/>
                        </a:rPr>
                        <a:t>Completadas</a:t>
                      </a:r>
                      <a:endParaRPr lang="pt-BR" sz="1050" b="1" strike="noStrike" spc="-1" dirty="0">
                        <a:latin typeface="Arial"/>
                      </a:endParaRPr>
                    </a:p>
                  </a:txBody>
                  <a:tcPr marL="91080" marR="91080">
                    <a:lnL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strike="noStrike" spc="-1" dirty="0" smtClean="0">
                          <a:latin typeface="Arial"/>
                        </a:rPr>
                        <a:t>Total </a:t>
                      </a:r>
                      <a:r>
                        <a:rPr lang="pt-BR" sz="1050" b="1" strike="noStrike" spc="-1" dirty="0" err="1" smtClean="0">
                          <a:latin typeface="Arial"/>
                        </a:rPr>
                        <a:t>Tasks</a:t>
                      </a:r>
                      <a:endParaRPr lang="pt-BR" sz="1050" b="1" strike="noStrike" spc="-1" dirty="0">
                        <a:latin typeface="Arial"/>
                      </a:endParaRPr>
                    </a:p>
                  </a:txBody>
                  <a:tcPr marL="91080" marR="91080">
                    <a:lnL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strike="noStrike" spc="-1" dirty="0">
                          <a:latin typeface="Arial"/>
                        </a:rPr>
                        <a:t>Total </a:t>
                      </a:r>
                      <a:r>
                        <a:rPr lang="pt-BR" sz="1050" b="0" strike="noStrike" spc="-1" dirty="0" err="1">
                          <a:latin typeface="Arial"/>
                        </a:rPr>
                        <a:t>Story</a:t>
                      </a:r>
                      <a:r>
                        <a:rPr lang="pt-BR" sz="1050" b="0" strike="noStrike" spc="-1" dirty="0">
                          <a:latin typeface="Arial"/>
                        </a:rPr>
                        <a:t> </a:t>
                      </a:r>
                      <a:r>
                        <a:rPr lang="pt-BR" sz="1050" b="0" strike="noStrike" spc="-1" dirty="0" err="1">
                          <a:latin typeface="Arial"/>
                        </a:rPr>
                        <a:t>Points</a:t>
                      </a:r>
                      <a:r>
                        <a:rPr lang="pt-BR" sz="105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1080" marR="91080">
                    <a:lnL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434343"/>
                      </a:solidFill>
                    </a:lnR>
                    <a:lnT w="9360">
                      <a:solidFill>
                        <a:srgbClr val="434343"/>
                      </a:solidFill>
                    </a:lnT>
                    <a:solidFill>
                      <a:srgbClr val="FFAB40"/>
                    </a:solidFill>
                  </a:tcPr>
                </a:tc>
              </a:tr>
              <a:tr h="433080"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>
                          <a:latin typeface="Times New Roman"/>
                        </a:rPr>
                        <a:t>1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strike="noStrike" spc="-1" dirty="0" smtClean="0">
                          <a:latin typeface="Times New Roman"/>
                        </a:rPr>
                        <a:t>28/08 </a:t>
                      </a:r>
                      <a:r>
                        <a:rPr lang="pt-BR" sz="1200" b="0" strike="noStrike" spc="-1" dirty="0">
                          <a:latin typeface="Times New Roman"/>
                        </a:rPr>
                        <a:t>a </a:t>
                      </a:r>
                      <a:r>
                        <a:rPr lang="pt-BR" sz="1200" b="0" strike="noStrike" spc="-1" dirty="0" smtClean="0">
                          <a:latin typeface="Times New Roman"/>
                        </a:rPr>
                        <a:t>16/09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5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36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strike="noStrike" spc="-1" dirty="0" smtClean="0">
                          <a:latin typeface="Times New Roman"/>
                        </a:rPr>
                        <a:t>17</a:t>
                      </a:r>
                      <a:endParaRPr lang="pt-BR" sz="1200" b="1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strike="noStrike" spc="-1" dirty="0" smtClean="0">
                          <a:latin typeface="Times New Roman"/>
                        </a:rPr>
                        <a:t>22</a:t>
                      </a:r>
                      <a:endParaRPr lang="pt-BR" sz="1200" b="1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218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>
                          <a:latin typeface="Times New Roman"/>
                        </a:rPr>
                        <a:t>2</a:t>
                      </a: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strike="noStrike" spc="-1" dirty="0" smtClean="0">
                          <a:latin typeface="Times New Roman"/>
                        </a:rPr>
                        <a:t>17/09 </a:t>
                      </a:r>
                      <a:r>
                        <a:rPr lang="pt-BR" sz="1200" b="0" strike="noStrike" spc="-1" dirty="0">
                          <a:latin typeface="Times New Roman"/>
                        </a:rPr>
                        <a:t>a </a:t>
                      </a:r>
                      <a:r>
                        <a:rPr lang="pt-BR" sz="1200" b="0" strike="noStrike" spc="-1" dirty="0" smtClean="0">
                          <a:latin typeface="Times New Roman"/>
                        </a:rPr>
                        <a:t>30/09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5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36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13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51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213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3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strike="noStrike" spc="-1" dirty="0" smtClean="0">
                          <a:latin typeface="Times New Roman"/>
                        </a:rPr>
                        <a:t>01/10 a 19/10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21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35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208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</a:tr>
              <a:tr h="399738"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spc="-1" dirty="0" smtClean="0">
                          <a:latin typeface="Times New Roman"/>
                        </a:rPr>
                        <a:t>4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434343"/>
                      </a:solidFill>
                    </a:lnL>
                    <a:lnT w="9360">
                      <a:solidFill>
                        <a:srgbClr val="434343"/>
                      </a:solidFill>
                    </a:lnT>
                    <a:lnB w="9360"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0" strike="noStrike" spc="-1" dirty="0" smtClean="0">
                          <a:latin typeface="Times New Roman"/>
                        </a:rPr>
                        <a:t>20/10</a:t>
                      </a:r>
                      <a:r>
                        <a:rPr lang="pt-BR" sz="1200" b="0" strike="noStrike" spc="-1" baseline="0" dirty="0" smtClean="0">
                          <a:latin typeface="Times New Roman"/>
                        </a:rPr>
                        <a:t> a 05/11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Em</a:t>
                      </a:r>
                      <a:r>
                        <a:rPr lang="pt-BR" sz="1200" b="1" baseline="0" dirty="0" smtClean="0"/>
                        <a:t> andamento</a:t>
                      </a:r>
                      <a:endParaRPr lang="pt-BR" sz="1200" b="1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44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Em</a:t>
                      </a:r>
                      <a:r>
                        <a:rPr lang="pt-BR" sz="1200" b="1" baseline="0" dirty="0" smtClean="0"/>
                        <a:t> andamento</a:t>
                      </a:r>
                      <a:endParaRPr lang="pt-BR" sz="1200" b="1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42</a:t>
                      </a:r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500166" y="3357568"/>
            <a:ext cx="464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Projeto Iniciado: 20 de julho</a:t>
            </a:r>
          </a:p>
          <a:p>
            <a:r>
              <a:rPr lang="pt-BR" sz="1600" dirty="0" err="1" smtClean="0"/>
              <a:t>Story</a:t>
            </a:r>
            <a:r>
              <a:rPr lang="pt-BR" sz="1600" dirty="0" smtClean="0"/>
              <a:t> </a:t>
            </a:r>
            <a:r>
              <a:rPr lang="pt-BR" sz="1600" dirty="0" err="1" smtClean="0"/>
              <a:t>Points</a:t>
            </a:r>
            <a:r>
              <a:rPr lang="pt-BR" sz="1600" dirty="0" smtClean="0"/>
              <a:t> planejados: </a:t>
            </a:r>
            <a:r>
              <a:rPr lang="pt-BR" sz="1600" dirty="0" smtClean="0"/>
              <a:t>218</a:t>
            </a:r>
            <a:endParaRPr lang="pt-BR" sz="1600" dirty="0" smtClean="0"/>
          </a:p>
          <a:p>
            <a:r>
              <a:rPr lang="pt-BR" sz="1600" dirty="0" smtClean="0"/>
              <a:t>Total de </a:t>
            </a:r>
            <a:r>
              <a:rPr lang="pt-BR" sz="1600" dirty="0" err="1" smtClean="0"/>
              <a:t>Sprints</a:t>
            </a:r>
            <a:r>
              <a:rPr lang="pt-BR" sz="1600" dirty="0" smtClean="0"/>
              <a:t> planejadas: </a:t>
            </a:r>
            <a:r>
              <a:rPr lang="pt-BR" sz="1600" dirty="0" smtClean="0"/>
              <a:t>12</a:t>
            </a:r>
            <a:endParaRPr lang="pt-BR" sz="1600" dirty="0" smtClean="0"/>
          </a:p>
          <a:p>
            <a:r>
              <a:rPr lang="pt-BR" sz="1600" dirty="0" smtClean="0"/>
              <a:t>Data de Fim de Projeto: 14 de Março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333028" y="1634348"/>
            <a:ext cx="372301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SPRINT 1 - BURNDOWN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5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49440" y="247752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034" y="3929072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primeira </a:t>
            </a:r>
            <a:r>
              <a:rPr lang="pt-BR" dirty="0" err="1" smtClean="0"/>
              <a:t>Sprint</a:t>
            </a:r>
            <a:r>
              <a:rPr lang="pt-BR" dirty="0" smtClean="0"/>
              <a:t> foi organizacional, com muitas tarefas e poucas histórias. </a:t>
            </a:r>
            <a:r>
              <a:rPr lang="pt-BR" dirty="0" smtClean="0"/>
              <a:t>Apenas uma história foi concluída. As histórias não foram quebradas, foram criadas tarefas dentro de cada história o que impede a visão completa a respeito da execução da história.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58"/>
            <a:ext cx="511123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2000246"/>
            <a:ext cx="5000660" cy="177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ustomShape 2"/>
          <p:cNvSpPr/>
          <p:nvPr/>
        </p:nvSpPr>
        <p:spPr>
          <a:xfrm rot="16200000">
            <a:off x="964849" y="2607001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HISTÓRIAS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 rot="16200000">
            <a:off x="893411" y="892489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TAREFAS</a:t>
            </a: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333028" y="1634348"/>
            <a:ext cx="372301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SPRINT 2 - BURNDOWN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6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02640" y="247806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034" y="3929072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segunda </a:t>
            </a:r>
            <a:r>
              <a:rPr lang="pt-BR" dirty="0" err="1" smtClean="0"/>
              <a:t>Sprint</a:t>
            </a:r>
            <a:r>
              <a:rPr lang="pt-BR" dirty="0" smtClean="0"/>
              <a:t> entrou o que não foi finalizado na primeira,com foco em terminar o coletor já que era a meta de release, porém não foi possível finalizar. </a:t>
            </a:r>
            <a:r>
              <a:rPr lang="pt-BR" dirty="0" smtClean="0"/>
              <a:t>Alguns problemas de comunicação e muitos detalhes de implementação atrasaram a finalização.  </a:t>
            </a:r>
            <a:endParaRPr lang="pt-BR" dirty="0"/>
          </a:p>
        </p:txBody>
      </p:sp>
      <p:sp>
        <p:nvSpPr>
          <p:cNvPr id="14" name="CustomShape 2"/>
          <p:cNvSpPr/>
          <p:nvPr/>
        </p:nvSpPr>
        <p:spPr>
          <a:xfrm rot="16200000">
            <a:off x="964849" y="2607001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HISTÓRIAS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 rot="16200000">
            <a:off x="893411" y="892489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TAREFAS</a:t>
            </a: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42857"/>
            <a:ext cx="5000660" cy="174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000246"/>
            <a:ext cx="5072098" cy="18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333028" y="1634348"/>
            <a:ext cx="372301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SPRINT 3 - BURNDOWN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7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02640" y="247806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034" y="3929072"/>
            <a:ext cx="7786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Na terceira </a:t>
            </a:r>
            <a:r>
              <a:rPr lang="pt-BR" sz="1400" dirty="0" err="1" smtClean="0"/>
              <a:t>Sprint</a:t>
            </a:r>
            <a:r>
              <a:rPr lang="pt-BR" sz="1400" dirty="0" smtClean="0"/>
              <a:t> conseguimos finalizar a implementação de vários itens, porém como ainda havia testes, execução de testes e correção de </a:t>
            </a:r>
            <a:r>
              <a:rPr lang="pt-BR" sz="1400" dirty="0" err="1" smtClean="0"/>
              <a:t>bugs</a:t>
            </a:r>
            <a:r>
              <a:rPr lang="pt-BR" sz="1400" dirty="0" smtClean="0"/>
              <a:t> encontrados decidimos por não finalizar as histórias e isso deu a impressão de que pouco foi executado. Houve um atraso também na organização da ferramenta de gestão A mudança da forma de dividir as tarefas aumentou a quantidade de pontos totais de história mas não houve acréscimo de funcionalidades.</a:t>
            </a:r>
            <a:endParaRPr lang="pt-BR" sz="1400" dirty="0"/>
          </a:p>
        </p:txBody>
      </p:sp>
      <p:sp>
        <p:nvSpPr>
          <p:cNvPr id="14" name="CustomShape 2"/>
          <p:cNvSpPr/>
          <p:nvPr/>
        </p:nvSpPr>
        <p:spPr>
          <a:xfrm rot="16200000">
            <a:off x="964849" y="2607001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HISTÓRIAS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 rot="16200000">
            <a:off x="893411" y="892489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TAREFAS</a:t>
            </a: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151323"/>
            <a:ext cx="5143536" cy="18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151104"/>
            <a:ext cx="5072098" cy="178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333028" y="1634348"/>
            <a:ext cx="372301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SPRINT 4 - BURNDOWN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8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02640" y="247806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00034" y="3929072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</a:t>
            </a:r>
            <a:r>
              <a:rPr lang="pt-BR" sz="1400" dirty="0" smtClean="0"/>
              <a:t> quarta </a:t>
            </a:r>
            <a:r>
              <a:rPr lang="pt-BR" sz="1400" dirty="0" err="1" smtClean="0"/>
              <a:t>Sprint</a:t>
            </a:r>
            <a:r>
              <a:rPr lang="pt-BR" sz="1400" dirty="0" smtClean="0"/>
              <a:t> ainda está em andamento, mas o objetivo principal é conseguir realizar a entrega da primeira release que foi re-planejada. </a:t>
            </a:r>
            <a:endParaRPr lang="pt-BR" sz="1400" dirty="0"/>
          </a:p>
        </p:txBody>
      </p:sp>
      <p:sp>
        <p:nvSpPr>
          <p:cNvPr id="14" name="CustomShape 2"/>
          <p:cNvSpPr/>
          <p:nvPr/>
        </p:nvSpPr>
        <p:spPr>
          <a:xfrm rot="16200000">
            <a:off x="964849" y="2607001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HISTÓRIAS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 rot="16200000">
            <a:off x="893411" y="892489"/>
            <a:ext cx="1365562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TAREFAS</a:t>
            </a:r>
            <a:r>
              <a:rPr lang="pt-BR" sz="1200" b="1" spc="-1" dirty="0" smtClean="0">
                <a:solidFill>
                  <a:srgbClr val="FFAB40"/>
                </a:solidFill>
                <a:latin typeface="Proxima Nova"/>
              </a:rPr>
              <a:t> BURNDOWN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966291"/>
            <a:ext cx="5500726" cy="196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142857"/>
            <a:ext cx="5429288" cy="195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26"/>
          <p:cNvPicPr/>
          <p:nvPr/>
        </p:nvPicPr>
        <p:blipFill>
          <a:blip r:embed="rId2" cstate="print"/>
          <a:stretch/>
        </p:blipFill>
        <p:spPr>
          <a:xfrm>
            <a:off x="8111520" y="355680"/>
            <a:ext cx="660960" cy="3960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02120" y="1107720"/>
            <a:ext cx="654732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16200000">
            <a:off x="-1333028" y="1634348"/>
            <a:ext cx="3723016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1" spc="-1" dirty="0" smtClean="0">
                <a:solidFill>
                  <a:srgbClr val="FFAB40"/>
                </a:solidFill>
                <a:latin typeface="Proxima Nova"/>
              </a:rPr>
              <a:t>CONCLUSÃO 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76240" y="0"/>
            <a:ext cx="54720" cy="236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41C6BF6-6A54-451A-86AE-A134ECCE07E0}" type="slidenum">
              <a:rPr lang="pt-BR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</a:pPr>
              <a:t>9</a:t>
            </a:fld>
            <a:endParaRPr lang="pt-BR" sz="1000" b="0" strike="noStrike" spc="-1">
              <a:latin typeface="Times New Roman"/>
            </a:endParaRPr>
          </a:p>
        </p:txBody>
      </p:sp>
      <p:pic>
        <p:nvPicPr>
          <p:cNvPr id="88" name="Google Shape;119;p26"/>
          <p:cNvPicPr/>
          <p:nvPr/>
        </p:nvPicPr>
        <p:blipFill>
          <a:blip r:embed="rId3"/>
          <a:srcRect l="44228" t="22673" r="37338" b="25500"/>
          <a:stretch/>
        </p:blipFill>
        <p:spPr>
          <a:xfrm>
            <a:off x="7802640" y="2478060"/>
            <a:ext cx="1341360" cy="2665440"/>
          </a:xfrm>
          <a:prstGeom prst="rect">
            <a:avLst/>
          </a:prstGeom>
          <a:ln>
            <a:noFill/>
          </a:ln>
        </p:spPr>
      </p:pic>
      <p:sp>
        <p:nvSpPr>
          <p:cNvPr id="104" name="TextShape 11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105" name="TextShape 12"/>
          <p:cNvSpPr txBox="1"/>
          <p:nvPr/>
        </p:nvSpPr>
        <p:spPr>
          <a:xfrm>
            <a:off x="1292400" y="3024000"/>
            <a:ext cx="6267600" cy="48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  <a:p>
            <a:endParaRPr lang="pt-BR" sz="1800" b="0" strike="noStrike" spc="-1">
              <a:solidFill>
                <a:srgbClr val="D99116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71538" y="857238"/>
            <a:ext cx="60721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Verificamos que apesar a capacidade de entrega da equipe ter sido inferior ao planejado, é possível a conclusão do projeto no tempo planejado uma vez que já superamos em grande parte algumas das dificuldades iniciais que foram:</a:t>
            </a:r>
          </a:p>
          <a:p>
            <a:endParaRPr lang="pt-BR" sz="1400" dirty="0" smtClean="0"/>
          </a:p>
          <a:p>
            <a:pPr>
              <a:buFontTx/>
              <a:buChar char="-"/>
            </a:pPr>
            <a:r>
              <a:rPr lang="pt-BR" sz="1400" dirty="0" smtClean="0"/>
              <a:t>Comunicação da Equipe</a:t>
            </a:r>
          </a:p>
          <a:p>
            <a:pPr>
              <a:buFontTx/>
              <a:buChar char="-"/>
            </a:pPr>
            <a:r>
              <a:rPr lang="pt-BR" sz="1400" dirty="0" smtClean="0"/>
              <a:t> </a:t>
            </a:r>
            <a:r>
              <a:rPr lang="pt-BR" sz="1400" dirty="0" smtClean="0"/>
              <a:t>Planejamento do projeto e montagem de ambientes</a:t>
            </a:r>
          </a:p>
          <a:p>
            <a:pPr>
              <a:buFontTx/>
              <a:buChar char="-"/>
            </a:pPr>
            <a:r>
              <a:rPr lang="pt-BR" sz="1400" dirty="0" smtClean="0"/>
              <a:t> </a:t>
            </a:r>
            <a:r>
              <a:rPr lang="pt-BR" sz="1400" dirty="0" smtClean="0"/>
              <a:t>Organização para trabalho totalmente remoto</a:t>
            </a:r>
          </a:p>
          <a:p>
            <a:pPr>
              <a:buFontTx/>
              <a:buChar char="-"/>
            </a:pPr>
            <a:r>
              <a:rPr lang="pt-BR" sz="1400" dirty="0" smtClean="0"/>
              <a:t>Ajuste e alinhamento </a:t>
            </a:r>
            <a:r>
              <a:rPr lang="pt-BR" sz="1400" dirty="0" smtClean="0"/>
              <a:t>relacionados ao </a:t>
            </a:r>
            <a:r>
              <a:rPr lang="pt-BR" sz="1400" dirty="0" smtClean="0"/>
              <a:t> escopo</a:t>
            </a:r>
          </a:p>
          <a:p>
            <a:pPr>
              <a:buFontTx/>
              <a:buChar char="-"/>
            </a:pPr>
            <a:r>
              <a:rPr lang="pt-BR" sz="1400" dirty="0" smtClean="0"/>
              <a:t> </a:t>
            </a:r>
            <a:r>
              <a:rPr lang="pt-BR" sz="1400" dirty="0" smtClean="0"/>
              <a:t>Desconhecimento de algumas tecnologias (</a:t>
            </a:r>
            <a:r>
              <a:rPr lang="pt-BR" sz="1400" dirty="0" err="1" smtClean="0"/>
              <a:t>api</a:t>
            </a:r>
            <a:r>
              <a:rPr lang="pt-BR" sz="1400" dirty="0" smtClean="0"/>
              <a:t> </a:t>
            </a:r>
            <a:r>
              <a:rPr lang="pt-BR" sz="1400" dirty="0" err="1" smtClean="0"/>
              <a:t>rest</a:t>
            </a:r>
            <a:r>
              <a:rPr lang="pt-BR" sz="1400" dirty="0" smtClean="0"/>
              <a:t>,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boot, JEE, formato de definição de especificação</a:t>
            </a:r>
          </a:p>
          <a:p>
            <a:pPr>
              <a:buFontTx/>
              <a:buChar char="-"/>
            </a:pPr>
            <a:r>
              <a:rPr lang="pt-BR" sz="1400" dirty="0" smtClean="0"/>
              <a:t>Adaptação a forma de trabalho da ferramenta de gestão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659</Words>
  <Application>LibreOffice/5.4.1.2$Windows_x86 LibreOffice_project/ea7cb86e6eeb2bf3a5af73a8f7777ac570321527</Application>
  <PresentationFormat>Apresentação na tela (16:9)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Alfeu</dc:creator>
  <cp:lastModifiedBy>Alfeu</cp:lastModifiedBy>
  <cp:revision>25</cp:revision>
  <dcterms:modified xsi:type="dcterms:W3CDTF">2018-10-31T05:22:03Z</dcterms:modified>
  <dc:language>pt-BR</dc:language>
</cp:coreProperties>
</file>