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Source Code Pro"/>
      <p:regular r:id="rId36"/>
      <p:bold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BE01F0-7532-445D-A66C-1165881412DF}">
  <a:tblStyle styleId="{72BE01F0-7532-445D-A66C-1165881412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E4F6DB5-0F1E-4C48-B56C-F38CA256ECA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8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dd030d6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dd030d6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bc63b8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ebc63b8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ebc63b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ebc63b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50" y="1297325"/>
            <a:ext cx="9144000" cy="1827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1445500"/>
            <a:ext cx="8282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949" y="135525"/>
            <a:ext cx="1243825" cy="10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hyperlink" Target="mailto:fernandohenriqueguimaraes@gmail.com" TargetMode="External"/><Relationship Id="rId10" Type="http://schemas.openxmlformats.org/officeDocument/2006/relationships/hyperlink" Target="mailto:mariacarmo20142015@gmail.com" TargetMode="External"/><Relationship Id="rId9" Type="http://schemas.openxmlformats.org/officeDocument/2006/relationships/hyperlink" Target="mailto:ag.amorim.ce@gmail.com" TargetMode="External"/><Relationship Id="rId5" Type="http://schemas.openxmlformats.org/officeDocument/2006/relationships/hyperlink" Target="mailto:alfeu.buriti@gmail.com" TargetMode="External"/><Relationship Id="rId6" Type="http://schemas.openxmlformats.org/officeDocument/2006/relationships/hyperlink" Target="mailto:heltonsantacruz@gmail.com" TargetMode="External"/><Relationship Id="rId7" Type="http://schemas.openxmlformats.org/officeDocument/2006/relationships/hyperlink" Target="mailto:amsf10@gmail.com" TargetMode="External"/><Relationship Id="rId8" Type="http://schemas.openxmlformats.org/officeDocument/2006/relationships/hyperlink" Target="mailto:erick1gui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411175" y="1445500"/>
            <a:ext cx="8282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Multiplatform Project </a:t>
            </a:r>
            <a:endParaRPr b="0" i="0" sz="3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Client: XYZ </a:t>
            </a:r>
            <a:endParaRPr b="0" i="0" sz="3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</a:pPr>
            <a:r>
              <a:rPr lang="pt-BR"/>
              <a:t>SISCAP</a:t>
            </a:r>
            <a:endParaRPr b="0" i="0" sz="6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b="0" i="0" lang="pt-BR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Plano de Projeto </a:t>
            </a:r>
            <a:endParaRPr b="0" i="0" sz="24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Manager: A</a:t>
            </a:r>
            <a:r>
              <a:rPr lang="pt-BR" sz="1400"/>
              <a:t>lfeu Buriti P. Júnior</a:t>
            </a:r>
            <a:br>
              <a:rPr b="0" i="0" lang="pt-BR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</a:br>
            <a:endParaRPr b="0" i="0" sz="3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1383175" y="501525"/>
            <a:ext cx="64071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1ª Entrega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Coletor de Arquivos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2ª Entrega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Conversor OCR de Arquivos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3ª Entrega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Extrator (Delimitador)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4ª Entrega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Classificador de tipos de publicação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5ª Entrega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Extrator detalhado de conteúdo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6ª Entrega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Analisador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 rotWithShape="1">
          <a:blip r:embed="rId4">
            <a:alphaModFix/>
          </a:blip>
          <a:srcRect b="25138" l="42977" r="37917" t="22223"/>
          <a:stretch/>
        </p:blipFill>
        <p:spPr>
          <a:xfrm>
            <a:off x="7754074" y="2447925"/>
            <a:ext cx="1389924" cy="27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 rot="-5400000">
            <a:off x="-852975" y="1154025"/>
            <a:ext cx="2763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ENTREGÁVEIS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1383175" y="355550"/>
            <a:ext cx="63729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que está </a:t>
            </a: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fora do escopo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 projeto</a:t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Fábrica não será responsável pela manutenção após sua última entrega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 rot="-5400000">
            <a:off x="-1490025" y="1791300"/>
            <a:ext cx="4037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NÃO CONTEMPLADO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/>
        </p:nvSpPr>
        <p:spPr>
          <a:xfrm rot="-5400000">
            <a:off x="-1908825" y="2333800"/>
            <a:ext cx="487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METODOLOGIA</a:t>
            </a:r>
            <a:endParaRPr b="1" i="0" sz="28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1" i="0" lang="pt-BR" sz="28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i="0" sz="28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876175" y="0"/>
            <a:ext cx="54900" cy="354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1107450" y="0"/>
            <a:ext cx="7557900" cy="4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Processo </a:t>
            </a:r>
            <a:r>
              <a:rPr b="1" lang="pt-BR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á</a:t>
            </a:r>
            <a:r>
              <a:rPr b="1" i="0" lang="pt-BR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gil, </a:t>
            </a:r>
            <a:r>
              <a:rPr b="1" lang="pt-BR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1" i="0" lang="pt-BR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terativo </a:t>
            </a:r>
            <a:r>
              <a:rPr b="1" lang="pt-BR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 i</a:t>
            </a:r>
            <a:r>
              <a:rPr b="1" i="0" lang="pt-BR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ncremental </a:t>
            </a:r>
            <a:endParaRPr b="1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Ciclos de #2 semanas, com releases de código no final de cada sprint 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cada ciclo: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Entendimento e refinamento do escopo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Descrição dos requisitos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Desenvolvimento de features e/ou protótipo de hardware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Testes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Artefatos produzidos em cada ciclo de desenvolvimento: 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Backlog e Sprint Backlog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Requisitos (high level) 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Wireframes (Se necessário)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Código Fonte, Código Executável  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Hardware (Se aplicável) 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Charters de Testes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 de T</a:t>
            </a: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estes</a:t>
            </a:r>
            <a:b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1418875" y="355550"/>
            <a:ext cx="63462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gerenciamento dos riscos será realizado através de duas reuniões semanais e pelo acompanhamento das atividades através de uma ferramenta de gestão de projeto. Além disso será realizado contatos frequentes com o TCE-PI para disponibilização da infra estrutura no início do projeto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 rot="-5400000">
            <a:off x="-317025" y="617950"/>
            <a:ext cx="1691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RISCOS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/>
        </p:nvSpPr>
        <p:spPr>
          <a:xfrm>
            <a:off x="1418875" y="355550"/>
            <a:ext cx="63462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 rot="-5400000">
            <a:off x="-317025" y="617950"/>
            <a:ext cx="1691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RISCOS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38"/>
          <p:cNvGraphicFramePr/>
          <p:nvPr/>
        </p:nvGraphicFramePr>
        <p:xfrm>
          <a:off x="931050" y="62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{72BE01F0-7532-445D-A66C-1165881412DF}</a:tableStyleId>
              </a:tblPr>
              <a:tblGrid>
                <a:gridCol w="566050"/>
                <a:gridCol w="2493800"/>
                <a:gridCol w="800350"/>
                <a:gridCol w="747450"/>
                <a:gridCol w="3605300"/>
              </a:tblGrid>
              <a:tr h="38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RISCO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PROBABILIDADE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IMPACTO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PLANO DE AÇÃO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Indisponibilidade de infra pelo cliente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Providenciar infra alternativa por parte da equipe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Ausência dos clientes nas reuniões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Membro da equipe que trabalha no cliente, poderá entrar em contato direto com o P.O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Não fornecimento para equipe das informações a serem classificadas.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Um representante do cliente poderá atuar como substituto do P.O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isponibilidade de tempo da equipe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Redistribuir as tarefas para os outros membros e possível redução de escopo.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Impossibilidade de captura automática 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 diários oficiais nas fontes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BAIXA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Criação de funcionalidade para fazer o Upload Manual do arquivo de D.O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Falta de experiência da equipe em OCR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Estudo e pesquisa de literatura e ferramentas a respeito do conversão OCR por parte dos membros das equipes.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Falta de experiência da equipe em B.I</a:t>
                      </a:r>
                      <a:endParaRPr sz="11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Estudo e pesquisa de literatura e ferramentas a respeito de Business Inteligence por parte dos membros das equipes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Falta de experiência da equipe em M.L</a:t>
                      </a:r>
                      <a:endParaRPr sz="11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Estudo e pesquisa de literatura e ferramentas a respeito do Machine Learning.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diários oficiais estarão disponíveis e acessíveis pela web;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dados que devem ser extraídos das publicações serão definidos pelo cliente;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cliente/PO participará das reuniões quando solicitado;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cliente irá disponibilizar a infraestrutura.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Preferencialmente utilizar banco de dados MS-SQL Server;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Preferencialmente utilizar tecnologias Java.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 rot="-5400000">
            <a:off x="-757125" y="1058125"/>
            <a:ext cx="2571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PREMISSAS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9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Os integrantes da equipe não possuem experiência em Machine Learning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Os integrantes da equipe não possuem experiência em OCR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Os integrantes da equipe não possuem experiência em B.I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Disponibilidade de tempo da equipe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 rot="-5400000">
            <a:off x="-757125" y="1058125"/>
            <a:ext cx="2571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RESTRIÇÕES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1334776" y="355550"/>
            <a:ext cx="70773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Quem são os 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principais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stakeholders (Internos e Externos) e como contactá-los? (qual email, telefone, etc) </a:t>
            </a:r>
            <a:endParaRPr b="0" i="0" sz="18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 rot="-5400000">
            <a:off x="-1156275" y="1457100"/>
            <a:ext cx="3369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STAKEHOLDERS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41"/>
          <p:cNvGraphicFramePr/>
          <p:nvPr/>
        </p:nvGraphicFramePr>
        <p:xfrm>
          <a:off x="1495038" y="155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{72BE01F0-7532-445D-A66C-1165881412DF}</a:tableStyleId>
              </a:tblPr>
              <a:tblGrid>
                <a:gridCol w="1835550"/>
                <a:gridCol w="2390375"/>
                <a:gridCol w="2390375"/>
              </a:tblGrid>
              <a:tr h="66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Representante do cliente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Ricardo Almeida 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sng">
                          <a:solidFill>
                            <a:srgbClr val="434343"/>
                          </a:solidFill>
                        </a:rPr>
                        <a:t>ricardo.almeida@tce.pi.gov.br</a:t>
                      </a:r>
                      <a:endParaRPr sz="1200" u="sng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66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Product Owner (PO)   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José Inaldo 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sng">
                          <a:solidFill>
                            <a:srgbClr val="434343"/>
                          </a:solidFill>
                        </a:rPr>
                        <a:t>jose.inaldo@tce.pi.gov.br</a:t>
                      </a:r>
                      <a:endParaRPr sz="1200" u="sng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663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Usuários Auditores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Auditores fiscais do TCE-PI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1080251" y="355550"/>
            <a:ext cx="71478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 projeto contará com diferentes perfis: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 rot="-5400000">
            <a:off x="-1232025" y="1532950"/>
            <a:ext cx="3521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EQUIPE  PROJETO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42"/>
          <p:cNvGraphicFramePr/>
          <p:nvPr/>
        </p:nvGraphicFramePr>
        <p:xfrm>
          <a:off x="1244975" y="111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{72BE01F0-7532-445D-A66C-1165881412DF}</a:tableStyleId>
              </a:tblPr>
              <a:tblGrid>
                <a:gridCol w="2070725"/>
                <a:gridCol w="1857925"/>
                <a:gridCol w="3127750"/>
              </a:tblGrid>
              <a:tr h="58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Gerente de Projetos/Scrum</a:t>
                      </a: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Master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Alfeu Buriti 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sng">
                          <a:solidFill>
                            <a:srgbClr val="434343"/>
                          </a:solidFill>
                          <a:hlinkClick r:id="rId5"/>
                        </a:rPr>
                        <a:t>alfeu.buriti@gmail.com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977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Eng. Computação  e SW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Helton Santa Cruz 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Antonio M. Filho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Erick Guilherme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sng">
                          <a:solidFill>
                            <a:srgbClr val="434343"/>
                          </a:solidFill>
                          <a:hlinkClick r:id="rId6"/>
                        </a:rPr>
                        <a:t>heltonsantacruz@gmail.com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sng">
                          <a:solidFill>
                            <a:srgbClr val="434343"/>
                          </a:solidFill>
                          <a:hlinkClick r:id="rId7"/>
                        </a:rPr>
                        <a:t>amsf10@gmail.com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sng">
                          <a:solidFill>
                            <a:srgbClr val="434343"/>
                          </a:solidFill>
                          <a:hlinkClick r:id="rId8"/>
                        </a:rPr>
                        <a:t>erick1gui@gmail.com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410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Eng. de Requisitos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Antônio G. Amorim 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sng">
                          <a:solidFill>
                            <a:srgbClr val="434343"/>
                          </a:solidFill>
                          <a:hlinkClick r:id="rId9"/>
                        </a:rPr>
                        <a:t>ag.amorim.ce@gmail.com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6B26B"/>
                    </a:solidFill>
                  </a:tcPr>
                </a:tc>
              </a:tr>
              <a:tr h="69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Análise de Qualidade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Maria do Carmo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Fernando H. Guimarães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sng">
                          <a:solidFill>
                            <a:srgbClr val="434343"/>
                          </a:solidFill>
                          <a:hlinkClick r:id="rId10"/>
                        </a:rPr>
                        <a:t>mariacarmo20142015@gmail.com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sng">
                          <a:solidFill>
                            <a:srgbClr val="434343"/>
                          </a:solidFill>
                          <a:hlinkClick r:id="rId11"/>
                        </a:rPr>
                        <a:t>fernandohenriqueguimaraes@gmail.com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3"/>
          <p:cNvSpPr txBox="1"/>
          <p:nvPr/>
        </p:nvSpPr>
        <p:spPr>
          <a:xfrm rot="-5400000">
            <a:off x="-1908825" y="2333800"/>
            <a:ext cx="487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PLANO DE COMUNICAÇÃO</a:t>
            </a:r>
            <a:endParaRPr b="1" i="0" sz="28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1" i="0" lang="pt-BR" sz="28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i="0" sz="28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876175" y="0"/>
            <a:ext cx="54900" cy="354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43"/>
          <p:cNvGraphicFramePr/>
          <p:nvPr/>
        </p:nvGraphicFramePr>
        <p:xfrm>
          <a:off x="1340053" y="76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{2E4F6DB5-0F1E-4C48-B56C-F38CA256ECAD}</a:tableStyleId>
              </a:tblPr>
              <a:tblGrid>
                <a:gridCol w="1596725"/>
                <a:gridCol w="1559100"/>
                <a:gridCol w="4362875"/>
              </a:tblGrid>
              <a:tr h="55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Verdana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Cerimômia</a:t>
                      </a:r>
                      <a:r>
                        <a:rPr b="1" i="0" lang="pt-BR" sz="18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Frequ</a:t>
                      </a: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ê</a:t>
                      </a: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cia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Verdana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Participantes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3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Reunião de Status Mensal 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Mensal 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disposição do cliente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CLIENTE -  PO 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FÁBRICA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-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Reunião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Semanal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Segunda e Quinta 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:00</a:t>
                      </a:r>
                      <a:endParaRPr i="0"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 o Time. 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Planejamento da Sprint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Início de cada Sprint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Segunda feira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CLIENTE - PO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FÁBRICA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 o time. 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Sprint Review</a:t>
                      </a:r>
                      <a:endParaRPr i="0"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Final de cada Sprint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antes do início da reunião de planejamento da próxima Sprint</a:t>
                      </a:r>
                      <a:endParaRPr sz="1200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CLIENTE - P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FÁBRICA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-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 o time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Sprint Retrospective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Final de cada Sprint </a:t>
                      </a:r>
                      <a:endParaRPr i="0" sz="12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FÁBRICA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-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 o time</a:t>
                      </a:r>
                      <a:endParaRPr sz="1200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1383175" y="1107600"/>
            <a:ext cx="65478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Buscar, tratar e classificar as publicações dos jurisdicionados (órgãos fiscalizados) a fim de analisar e identificar indícios de fraudes  em licitações e nomeações.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Os membros da equipe disponibilizaram 2 horas diárias para trabalhar no projeto. Sendo assim, o orçamento seria o seguinte: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Estimamos em R$ 50,00 o valor pago por hora a cada membro da equipe.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2.450 horas da equipe, totalizando R$ 214.375,00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450 horas de coworking - R$ 24.500,00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10% risco - R$ 23.887,50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50% margem de lucro - R$ 131.381,25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Total: R$ 394.143,75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 rot="-5400000">
            <a:off x="-511875" y="812925"/>
            <a:ext cx="2081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CUSTOS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Critérios de Aceitação:</a:t>
            </a:r>
            <a:endParaRPr b="1"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Disponibilização de todos os artefatos identificados como produtos liberados para o cliente (como documento de visão e PMC por exemplo);</a:t>
            </a: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Conclusão com êxito da instalação no local indicado pelo cliente (considerando que toda a estrutura de infra será disponibilizada pelo mesmo);</a:t>
            </a: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70% do código coberto por testes unitários;</a:t>
            </a: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Defeitos corrigidos ou fechados;</a:t>
            </a: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Casos de testes executados e aprovados em 100% para todos os itens de backlog entregues;</a:t>
            </a: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Pelo menos 70% das publicações delimitadas de forma correta</a:t>
            </a: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45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5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 rot="-5400000">
            <a:off x="-831375" y="1132300"/>
            <a:ext cx="2720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QUALIDADE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340625" y="500575"/>
            <a:ext cx="66120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Dificuldade na obtenção dos dados de licitações e nomeações dos jurisdicionados, e dificuldade na análise das publicações oficiais.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/>
        </p:nvSpPr>
        <p:spPr>
          <a:xfrm>
            <a:off x="1340625" y="500575"/>
            <a:ext cx="66120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Coletar os Diários Oficiais dos jurisdicionados;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Converter as informações desses diários que estão em formato de imagens para texto;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Extrair as publicações contidas em cada texto;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Classificar as publicações extraídas;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Extrair informações relevantes para cada publicação de acordo com sua classificação;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Disponibilização de análises a serem definidas pelo cliente;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Disponibilização de informações das publicações para auditores;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ESCOPO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1383175" y="501525"/>
            <a:ext cx="64071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WBS do Projeto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….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 rotWithShape="1">
          <a:blip r:embed="rId4">
            <a:alphaModFix/>
          </a:blip>
          <a:srcRect b="25138" l="42977" r="37917" t="22223"/>
          <a:stretch/>
        </p:blipFill>
        <p:spPr>
          <a:xfrm>
            <a:off x="7754074" y="2447925"/>
            <a:ext cx="1389924" cy="27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WBS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775" y="829050"/>
            <a:ext cx="6710450" cy="39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30"/>
          <p:cNvGraphicFramePr/>
          <p:nvPr/>
        </p:nvGraphicFramePr>
        <p:xfrm>
          <a:off x="1303750" y="988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{72BE01F0-7532-445D-A66C-1165881412DF}</a:tableStyleId>
              </a:tblPr>
              <a:tblGrid>
                <a:gridCol w="3144975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  <a:gridCol w="421100"/>
              </a:tblGrid>
              <a:tr h="34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ATIVIDADES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JUL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2018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AGO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2018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2018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OUT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2018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NOV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2018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2018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JAN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FEV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MAR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</a:t>
                      </a:r>
                      <a:endParaRPr b="1" sz="8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Coletor de Arquivos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Conversor OCR de Arquivos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Extrator (Delimitador)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Classificador de tipos de publicação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Extrator detalhado de conteúdo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Analisador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30"/>
          <p:cNvSpPr txBox="1"/>
          <p:nvPr/>
        </p:nvSpPr>
        <p:spPr>
          <a:xfrm rot="-5400000">
            <a:off x="-1130325" y="1439750"/>
            <a:ext cx="3318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CRONOGRAMA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1546150" y="426850"/>
            <a:ext cx="648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ronograma do Projeto</a:t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876175" y="0"/>
            <a:ext cx="54900" cy="27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 rot="-5400000">
            <a:off x="-1061925" y="1362925"/>
            <a:ext cx="318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1340625" y="500575"/>
            <a:ext cx="66120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aplicação será composta da seguinte forma: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Módulos Automatizados 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Executados por meio de tarefas agendadas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Comunicam-se com o módulo Backend através de uma API REST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 WEB 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 de configuração para o usuário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 Backend (API REST) 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Responsável pela troca de informações com o SGBD utilizando JPA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 rot="-5400000">
            <a:off x="-1061925" y="1362925"/>
            <a:ext cx="318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1340625" y="500575"/>
            <a:ext cx="66120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Módulos Automatizados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Coletor de D.O. 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Comunica-se com as fontes de diários oficiais através do protocolo HTTP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Extrator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Comunica-se com o Google Vision API através do protocolo HTTP para uso da tecnologia OCR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Delimitador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Classificador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 rot="-5400000">
            <a:off x="-1061925" y="1362925"/>
            <a:ext cx="318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988" y="402192"/>
            <a:ext cx="6644988" cy="431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