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8"/>
  </p:normalViewPr>
  <p:slideViewPr>
    <p:cSldViewPr snapToGrid="0">
      <p:cViewPr varScale="1">
        <p:scale>
          <a:sx n="88" d="100"/>
          <a:sy n="88" d="100"/>
        </p:scale>
        <p:origin x="1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C50AC-D4C4-428A-A922-379C716F31A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F4589B-86C2-4A17-9C6E-6915A2845D7C}">
      <dgm:prSet/>
      <dgm:spPr/>
      <dgm:t>
        <a:bodyPr/>
        <a:lstStyle/>
        <a:p>
          <a:r>
            <a:rPr lang="es-ES_tradnl"/>
            <a:t>X = 68 Desikan-killiany atlas regions</a:t>
          </a:r>
          <a:endParaRPr lang="en-US"/>
        </a:p>
      </dgm:t>
    </dgm:pt>
    <dgm:pt modelId="{329C8E48-FBEE-4BEF-8556-37BAF83B246F}" type="parTrans" cxnId="{38ED1674-6ABB-4997-8094-65B1817E6A8C}">
      <dgm:prSet/>
      <dgm:spPr/>
      <dgm:t>
        <a:bodyPr/>
        <a:lstStyle/>
        <a:p>
          <a:endParaRPr lang="en-US"/>
        </a:p>
      </dgm:t>
    </dgm:pt>
    <dgm:pt modelId="{0DBD413F-7AEF-417E-9B80-26FCA0AF870F}" type="sibTrans" cxnId="{38ED1674-6ABB-4997-8094-65B1817E6A8C}">
      <dgm:prSet/>
      <dgm:spPr/>
      <dgm:t>
        <a:bodyPr/>
        <a:lstStyle/>
        <a:p>
          <a:endParaRPr lang="en-US"/>
        </a:p>
      </dgm:t>
    </dgm:pt>
    <dgm:pt modelId="{8558915D-0EF3-45D6-AE71-AECF21D4CA61}">
      <dgm:prSet/>
      <dgm:spPr/>
      <dgm:t>
        <a:bodyPr/>
        <a:lstStyle/>
        <a:p>
          <a:r>
            <a:rPr lang="es-ES_tradnl" dirty="0"/>
            <a:t>Y = 28 Acapulco </a:t>
          </a:r>
          <a:r>
            <a:rPr lang="es-ES_tradnl" dirty="0" err="1"/>
            <a:t>volumes</a:t>
          </a:r>
          <a:r>
            <a:rPr lang="es-ES_tradnl" dirty="0"/>
            <a:t> + </a:t>
          </a:r>
          <a:r>
            <a:rPr lang="es-ES_tradnl" dirty="0" err="1"/>
            <a:t>group</a:t>
          </a:r>
          <a:r>
            <a:rPr lang="es-ES_tradnl" dirty="0"/>
            <a:t> </a:t>
          </a:r>
          <a:r>
            <a:rPr lang="es-ES_tradnl" dirty="0" err="1"/>
            <a:t>columns</a:t>
          </a:r>
          <a:endParaRPr lang="en-US" dirty="0"/>
        </a:p>
      </dgm:t>
    </dgm:pt>
    <dgm:pt modelId="{4252F60C-B4C7-425F-B5AE-85D3871411A7}" type="parTrans" cxnId="{18AAC83C-49BE-450E-A5C9-6B9AD9BDE61F}">
      <dgm:prSet/>
      <dgm:spPr/>
      <dgm:t>
        <a:bodyPr/>
        <a:lstStyle/>
        <a:p>
          <a:endParaRPr lang="en-US"/>
        </a:p>
      </dgm:t>
    </dgm:pt>
    <dgm:pt modelId="{29096E66-4126-4665-A42A-4E049BB9BB34}" type="sibTrans" cxnId="{18AAC83C-49BE-450E-A5C9-6B9AD9BDE61F}">
      <dgm:prSet/>
      <dgm:spPr/>
      <dgm:t>
        <a:bodyPr/>
        <a:lstStyle/>
        <a:p>
          <a:endParaRPr lang="en-US"/>
        </a:p>
      </dgm:t>
    </dgm:pt>
    <dgm:pt modelId="{49009963-8620-FD49-A97D-9114387ECA69}" type="pres">
      <dgm:prSet presAssocID="{A7FC50AC-D4C4-428A-A922-379C716F31A7}" presName="diagram" presStyleCnt="0">
        <dgm:presLayoutVars>
          <dgm:dir/>
          <dgm:resizeHandles val="exact"/>
        </dgm:presLayoutVars>
      </dgm:prSet>
      <dgm:spPr/>
    </dgm:pt>
    <dgm:pt modelId="{7CE920A7-EE67-5D42-84D3-CB01201F21A8}" type="pres">
      <dgm:prSet presAssocID="{67F4589B-86C2-4A17-9C6E-6915A2845D7C}" presName="node" presStyleLbl="node1" presStyleIdx="0" presStyleCnt="2">
        <dgm:presLayoutVars>
          <dgm:bulletEnabled val="1"/>
        </dgm:presLayoutVars>
      </dgm:prSet>
      <dgm:spPr/>
    </dgm:pt>
    <dgm:pt modelId="{BD0E79A3-6B59-E548-AB8A-B67D5EF82648}" type="pres">
      <dgm:prSet presAssocID="{0DBD413F-7AEF-417E-9B80-26FCA0AF870F}" presName="sibTrans" presStyleCnt="0"/>
      <dgm:spPr/>
    </dgm:pt>
    <dgm:pt modelId="{49143CD8-9D5A-6948-8555-76BBE75184E0}" type="pres">
      <dgm:prSet presAssocID="{8558915D-0EF3-45D6-AE71-AECF21D4CA61}" presName="node" presStyleLbl="node1" presStyleIdx="1" presStyleCnt="2">
        <dgm:presLayoutVars>
          <dgm:bulletEnabled val="1"/>
        </dgm:presLayoutVars>
      </dgm:prSet>
      <dgm:spPr/>
    </dgm:pt>
  </dgm:ptLst>
  <dgm:cxnLst>
    <dgm:cxn modelId="{7447952D-2B48-984D-B042-1CBB650C2FCB}" type="presOf" srcId="{A7FC50AC-D4C4-428A-A922-379C716F31A7}" destId="{49009963-8620-FD49-A97D-9114387ECA69}" srcOrd="0" destOrd="0" presId="urn:microsoft.com/office/officeart/2005/8/layout/default"/>
    <dgm:cxn modelId="{18AAC83C-49BE-450E-A5C9-6B9AD9BDE61F}" srcId="{A7FC50AC-D4C4-428A-A922-379C716F31A7}" destId="{8558915D-0EF3-45D6-AE71-AECF21D4CA61}" srcOrd="1" destOrd="0" parTransId="{4252F60C-B4C7-425F-B5AE-85D3871411A7}" sibTransId="{29096E66-4126-4665-A42A-4E049BB9BB34}"/>
    <dgm:cxn modelId="{38ED1674-6ABB-4997-8094-65B1817E6A8C}" srcId="{A7FC50AC-D4C4-428A-A922-379C716F31A7}" destId="{67F4589B-86C2-4A17-9C6E-6915A2845D7C}" srcOrd="0" destOrd="0" parTransId="{329C8E48-FBEE-4BEF-8556-37BAF83B246F}" sibTransId="{0DBD413F-7AEF-417E-9B80-26FCA0AF870F}"/>
    <dgm:cxn modelId="{F407598D-288A-784E-821E-A174B6B5BF8A}" type="presOf" srcId="{8558915D-0EF3-45D6-AE71-AECF21D4CA61}" destId="{49143CD8-9D5A-6948-8555-76BBE75184E0}" srcOrd="0" destOrd="0" presId="urn:microsoft.com/office/officeart/2005/8/layout/default"/>
    <dgm:cxn modelId="{11D7D5CD-F143-F349-8680-FFC83C24CFAB}" type="presOf" srcId="{67F4589B-86C2-4A17-9C6E-6915A2845D7C}" destId="{7CE920A7-EE67-5D42-84D3-CB01201F21A8}" srcOrd="0" destOrd="0" presId="urn:microsoft.com/office/officeart/2005/8/layout/default"/>
    <dgm:cxn modelId="{7B8E9002-1BC6-9846-A8E6-72CC6B3DB550}" type="presParOf" srcId="{49009963-8620-FD49-A97D-9114387ECA69}" destId="{7CE920A7-EE67-5D42-84D3-CB01201F21A8}" srcOrd="0" destOrd="0" presId="urn:microsoft.com/office/officeart/2005/8/layout/default"/>
    <dgm:cxn modelId="{730C84D0-F4AF-F040-B3E0-1DA202217EDD}" type="presParOf" srcId="{49009963-8620-FD49-A97D-9114387ECA69}" destId="{BD0E79A3-6B59-E548-AB8A-B67D5EF82648}" srcOrd="1" destOrd="0" presId="urn:microsoft.com/office/officeart/2005/8/layout/default"/>
    <dgm:cxn modelId="{4CDC489F-35EC-FD43-BFF2-A1761624BE1D}" type="presParOf" srcId="{49009963-8620-FD49-A97D-9114387ECA69}" destId="{49143CD8-9D5A-6948-8555-76BBE75184E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920A7-EE67-5D42-84D3-CB01201F21A8}">
      <dsp:nvSpPr>
        <dsp:cNvPr id="0" name=""/>
        <dsp:cNvSpPr/>
      </dsp:nvSpPr>
      <dsp:spPr>
        <a:xfrm>
          <a:off x="1320" y="321505"/>
          <a:ext cx="5151313" cy="309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400" kern="1200"/>
            <a:t>X = 68 Desikan-killiany atlas regions</a:t>
          </a:r>
          <a:endParaRPr lang="en-US" sz="5400" kern="1200"/>
        </a:p>
      </dsp:txBody>
      <dsp:txXfrm>
        <a:off x="1320" y="321505"/>
        <a:ext cx="5151313" cy="3090788"/>
      </dsp:txXfrm>
    </dsp:sp>
    <dsp:sp modelId="{49143CD8-9D5A-6948-8555-76BBE75184E0}">
      <dsp:nvSpPr>
        <dsp:cNvPr id="0" name=""/>
        <dsp:cNvSpPr/>
      </dsp:nvSpPr>
      <dsp:spPr>
        <a:xfrm>
          <a:off x="5667765" y="321505"/>
          <a:ext cx="5151313" cy="30907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400" kern="1200" dirty="0"/>
            <a:t>Y = 28 Acapulco </a:t>
          </a:r>
          <a:r>
            <a:rPr lang="es-ES_tradnl" sz="5400" kern="1200" dirty="0" err="1"/>
            <a:t>volumes</a:t>
          </a:r>
          <a:r>
            <a:rPr lang="es-ES_tradnl" sz="5400" kern="1200" dirty="0"/>
            <a:t> + </a:t>
          </a:r>
          <a:r>
            <a:rPr lang="es-ES_tradnl" sz="5400" kern="1200" dirty="0" err="1"/>
            <a:t>group</a:t>
          </a:r>
          <a:r>
            <a:rPr lang="es-ES_tradnl" sz="5400" kern="1200" dirty="0"/>
            <a:t> </a:t>
          </a:r>
          <a:r>
            <a:rPr lang="es-ES_tradnl" sz="5400" kern="1200" dirty="0" err="1"/>
            <a:t>columns</a:t>
          </a:r>
          <a:endParaRPr lang="en-US" sz="5400" kern="1200" dirty="0"/>
        </a:p>
      </dsp:txBody>
      <dsp:txXfrm>
        <a:off x="5667765" y="321505"/>
        <a:ext cx="5151313" cy="3090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6B6BF-72ED-014A-901A-D74878EE2CAA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AA6D2-3190-F241-958A-84E58E4C701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195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A6D2-3190-F241-958A-84E58E4C701C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7627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7800-AF02-B75C-4C89-7886CC4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397B4-9C46-E75E-6195-7A9D03B1D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AC5AD-3617-D1EE-AEE7-597C6A6E1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20D74-5BCA-93A1-D625-6985AD7EC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AA6D2-3190-F241-958A-84E58E4C701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780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7BF0-F5D2-48A5-BF9C-6AA5C4621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73931-38EB-CAE1-6782-93D8BADF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C0B2-D3C4-A742-4330-6F976416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DAA77-FB1F-3EF5-CCBF-10BE247F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8FE5-E358-5159-0AAD-944FBE3E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447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67D-B1D2-C140-6C8C-061A8DEC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D72D-A107-A006-3674-2D73B108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E17F3-35BE-FD01-7562-3AA63527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D1AA-37A8-5D13-02B2-B0D03AB6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61CE7-48CA-B10E-BDF3-E3FA8A2A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003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09202C-BF77-DD24-B157-E7257010E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B1686-8CDF-12BC-48AD-DA8639054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7B413-3E97-5DCA-EC0B-6016DCC5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0460-58C6-544B-BD2A-79612857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67CC4-1C45-6392-6252-82BF737F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246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339B-74A2-61B2-488D-969FC826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CAC2-71FD-3899-4114-CABA700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185F-4C38-8D8E-8B6A-7B98BB12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B2B0-A6CA-7FCC-3D69-E4463920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71887-13BC-17F5-D2AE-8A712C87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222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3895-8957-4765-AD22-18AEF252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E1410-5E15-6E22-D42F-F66C8CB05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07C0D-994B-153B-722F-046E7B55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CCC77-7FCD-22FE-9C44-EC8AA50A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58200-C9FA-C761-BC3D-E36F71EF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784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AD14-9679-6B39-BE9D-8AC8305F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63170-CA3F-C361-937B-DF331C12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388B-154C-B637-5911-838C9DF07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2072-22E6-0712-6649-AB3C3746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494D-0658-DAC0-B6E8-B34807E1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FA331-6E6D-E9A0-01EA-EAFDF9A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76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164D-7ABC-B788-6B99-7A416A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4E69-5DEA-784E-3AA4-54C3170C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18463-695F-EAF9-DE68-3641FD857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8E9AF-8A81-C157-DA91-4756D9D5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D6A54-6130-38C0-10EE-3EFBEC171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ACB06-834D-2004-8EBB-9ABC5B6C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2C70-A074-254A-8E10-954A2A3C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D525A-E522-2789-B49C-F98F279F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498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0E1E7-AF62-D697-D165-94C9D157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1F027-846D-1969-1266-B60A2025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2DD89-01AC-0A19-5B06-021ECD56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F307B-62CE-85DE-D89E-714812DF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62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63A21-AF67-BE9B-E013-B7768E29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CC794-5A31-CFF1-B4C6-CCE5651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40B9-9047-8388-C910-2AD705C3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821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3C31-87FD-7E7D-1672-8614A58F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2919-09DC-548A-9B42-60CDFF249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FCEDE-F5FC-A039-7715-B94EE1CC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0592-B4C8-2EBF-ABF0-28A6CB60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A85DD-5946-D01E-AA8C-790B2597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C9FD1-5297-5AEE-70CC-FCE8A80C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423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98D3-5858-5736-B1CB-957326CD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641CD-56C5-D055-1396-6B89E665C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DE82E-8A77-2AC9-0E7F-41D440BD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638E0-12CB-BD04-9306-E54ABC31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5373A-51DB-C53C-7D22-ED99D031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15AE5-50C6-A415-AD5A-B0F9FA05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6100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A35A0-9284-0421-E26D-FAA53762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394BF-D84F-B8C8-3945-C767E6CB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3E0C1-ADF1-1066-C07A-40F29F7D3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B86BF-987C-A141-9409-83378F117A1C}" type="datetimeFigureOut">
              <a:rPr lang="es-ES_tradnl" smtClean="0"/>
              <a:t>22/11/24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6AC2E-4836-94FA-51EF-3CB498767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505E-E1EB-631F-42F6-8DD518CF6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5A4569-FCFE-4740-AF80-6CF509B7B87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89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BDA990-4466-301B-A6EF-82293C5D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s-ES_tradnl" sz="4000" dirty="0" err="1"/>
              <a:t>PLSc</a:t>
            </a:r>
            <a:r>
              <a:rPr lang="es-ES_tradnl" sz="4000" dirty="0"/>
              <a:t> </a:t>
            </a:r>
            <a:r>
              <a:rPr lang="es-ES_tradnl" sz="4000" dirty="0" err="1"/>
              <a:t>analysis</a:t>
            </a:r>
            <a:endParaRPr lang="es-ES_tradnl" sz="4000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E6FD3FB-C4F4-617A-FACF-F2B2224C7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630295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AF6C38-B3BA-1CFF-FCCA-C2C3065E02E1}"/>
              </a:ext>
            </a:extLst>
          </p:cNvPr>
          <p:cNvSpPr txBox="1"/>
          <p:nvPr/>
        </p:nvSpPr>
        <p:spPr>
          <a:xfrm>
            <a:off x="7678057" y="1291771"/>
            <a:ext cx="272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K-fold1 = 1623 individuals</a:t>
            </a:r>
          </a:p>
        </p:txBody>
      </p:sp>
    </p:spTree>
    <p:extLst>
      <p:ext uri="{BB962C8B-B14F-4D97-AF65-F5344CB8AC3E}">
        <p14:creationId xmlns:p14="http://schemas.microsoft.com/office/powerpoint/2010/main" val="16963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2973-DBBA-A4F9-6173-05884F9A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9929-2ED7-D41B-269D-0686791AD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54829" cy="482146"/>
          </a:xfrm>
        </p:spPr>
        <p:txBody>
          <a:bodyPr>
            <a:normAutofit fontScale="92500"/>
          </a:bodyPr>
          <a:lstStyle/>
          <a:p>
            <a:r>
              <a:rPr lang="es-ES_tradnl" dirty="0"/>
              <a:t>Acapulco </a:t>
            </a:r>
            <a:r>
              <a:rPr lang="es-ES_tradnl" dirty="0" err="1"/>
              <a:t>Volumes</a:t>
            </a:r>
            <a:endParaRPr lang="es-ES_trad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2E80A-11F2-5A9D-68F1-36FE3D98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12" r="13773"/>
          <a:stretch/>
        </p:blipFill>
        <p:spPr>
          <a:xfrm>
            <a:off x="522514" y="2382157"/>
            <a:ext cx="4793882" cy="405016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0FA466-80AE-25D5-7A80-E55E4B2AE0AC}"/>
              </a:ext>
            </a:extLst>
          </p:cNvPr>
          <p:cNvSpPr txBox="1">
            <a:spLocks/>
          </p:cNvSpPr>
          <p:nvPr/>
        </p:nvSpPr>
        <p:spPr>
          <a:xfrm>
            <a:off x="7028543" y="1825625"/>
            <a:ext cx="3254829" cy="482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dirty="0"/>
              <a:t>DK </a:t>
            </a:r>
            <a:r>
              <a:rPr lang="es-ES_tradnl" dirty="0" err="1"/>
              <a:t>Volumes</a:t>
            </a:r>
            <a:endParaRPr lang="es-ES_trad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E7BD5-DEA3-F845-54B0-143DB5A5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39" r="17646"/>
          <a:stretch/>
        </p:blipFill>
        <p:spPr>
          <a:xfrm>
            <a:off x="6096001" y="2280154"/>
            <a:ext cx="4688114" cy="41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3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B9D3EBB-31BC-3086-8B61-7CA5481A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Version 1: HC vs all SUDs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5B18C-58DF-7568-B516-20206995D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6" y="1946729"/>
            <a:ext cx="6085114" cy="45461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 1 Ev variable   group column was included: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 Control Group vs all SUDs ([0,1])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D743BB-96AD-5085-9726-B9162872A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9846"/>
            <a:ext cx="6085114" cy="37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9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CCCF-62F8-F032-91D3-CD8A4F2A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8382"/>
            <a:ext cx="10515600" cy="1325563"/>
          </a:xfrm>
        </p:spPr>
        <p:txBody>
          <a:bodyPr/>
          <a:lstStyle/>
          <a:p>
            <a:r>
              <a:rPr lang="es-ES_tradnl" dirty="0"/>
              <a:t>Bootstrap ratios </a:t>
            </a:r>
            <a:r>
              <a:rPr lang="es-ES_tradnl" dirty="0" err="1"/>
              <a:t>PLSc</a:t>
            </a:r>
            <a:r>
              <a:rPr lang="es-ES_tradnl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C130-8408-9463-93F7-8D3AD508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19" y="2097088"/>
            <a:ext cx="6317747" cy="3897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6DFD8-06E8-02F8-8C7B-1C94D4B8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77" y="2097089"/>
            <a:ext cx="5494253" cy="3389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28D456-788D-5E80-0AE0-FE5EE1FDD076}"/>
              </a:ext>
            </a:extLst>
          </p:cNvPr>
          <p:cNvSpPr txBox="1"/>
          <p:nvPr/>
        </p:nvSpPr>
        <p:spPr>
          <a:xfrm>
            <a:off x="3280229" y="1443945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DK </a:t>
            </a:r>
            <a:r>
              <a:rPr lang="es-ES_tradnl" dirty="0" err="1"/>
              <a:t>volumes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5BC10-5813-056D-28BB-0A3DD27D6B56}"/>
              </a:ext>
            </a:extLst>
          </p:cNvPr>
          <p:cNvSpPr txBox="1"/>
          <p:nvPr/>
        </p:nvSpPr>
        <p:spPr>
          <a:xfrm>
            <a:off x="8919029" y="1361105"/>
            <a:ext cx="202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Acapulco </a:t>
            </a:r>
            <a:r>
              <a:rPr lang="es-ES_tradnl" dirty="0" err="1"/>
              <a:t>volumes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614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FDC2F-C596-29A2-0F7E-59C2E0B14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C02B04-6FBB-F103-4EA0-91125487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Version 2: Substances </a:t>
            </a:r>
            <a:r>
              <a:rPr lang="en-AU" b="1" dirty="0" err="1"/>
              <a:t>PLSc</a:t>
            </a:r>
            <a:endParaRPr lang="en-AU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16F25E-83E0-EB09-823C-70A0C30B4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828" y="1467757"/>
            <a:ext cx="6085114" cy="4911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 6    group columns were included: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Controls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Alcohol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Amphetamine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Cocaine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Cannabis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Nicotine</a:t>
            </a:r>
          </a:p>
          <a:p>
            <a:pPr lvl="1">
              <a:lnSpc>
                <a:spcPct val="150000"/>
              </a:lnSpc>
            </a:pPr>
            <a:endParaRPr lang="en-AU" dirty="0"/>
          </a:p>
          <a:p>
            <a:pPr lvl="1">
              <a:lnSpc>
                <a:spcPct val="150000"/>
              </a:lnSpc>
            </a:pPr>
            <a:endParaRPr lang="en-AU" dirty="0"/>
          </a:p>
          <a:p>
            <a:pPr lvl="1">
              <a:lnSpc>
                <a:spcPct val="150000"/>
              </a:lnSpc>
            </a:pPr>
            <a:endParaRPr lang="en-AU" dirty="0"/>
          </a:p>
          <a:p>
            <a:pPr lvl="1">
              <a:lnSpc>
                <a:spcPct val="150000"/>
              </a:lnSpc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1E102-9917-F8EB-A89D-CFA9B0EE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27" y="2073615"/>
            <a:ext cx="6358557" cy="39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2D37-2208-3AD1-F9D1-417C318A8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8D99-CBB2-B9D2-C29F-A48A1B6D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18382"/>
            <a:ext cx="10515600" cy="1325563"/>
          </a:xfrm>
        </p:spPr>
        <p:txBody>
          <a:bodyPr/>
          <a:lstStyle/>
          <a:p>
            <a:r>
              <a:rPr lang="es-ES_tradnl" dirty="0"/>
              <a:t>Bootstrap ratios </a:t>
            </a:r>
            <a:r>
              <a:rPr lang="es-ES_tradnl" dirty="0" err="1"/>
              <a:t>PLSc</a:t>
            </a:r>
            <a:r>
              <a:rPr lang="es-ES_tradnl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CE476-5BA5-FA1A-203B-4E426A60050E}"/>
              </a:ext>
            </a:extLst>
          </p:cNvPr>
          <p:cNvSpPr txBox="1"/>
          <p:nvPr/>
        </p:nvSpPr>
        <p:spPr>
          <a:xfrm>
            <a:off x="3280229" y="1443945"/>
            <a:ext cx="136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DK </a:t>
            </a:r>
            <a:r>
              <a:rPr lang="es-ES_tradnl" dirty="0" err="1"/>
              <a:t>volumes</a:t>
            </a:r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312C1-F0EC-993E-4FA0-15CF246B5CD6}"/>
              </a:ext>
            </a:extLst>
          </p:cNvPr>
          <p:cNvSpPr txBox="1"/>
          <p:nvPr/>
        </p:nvSpPr>
        <p:spPr>
          <a:xfrm>
            <a:off x="8527143" y="1395042"/>
            <a:ext cx="202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Acapulco </a:t>
            </a:r>
            <a:r>
              <a:rPr lang="es-ES_tradnl" dirty="0" err="1"/>
              <a:t>volumes</a:t>
            </a:r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5D286-71C4-B2B6-BD20-A1AE9749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4968"/>
            <a:ext cx="5944906" cy="3667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F8013-E97F-4620-0359-929FCCFB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81"/>
          <a:stretch/>
        </p:blipFill>
        <p:spPr>
          <a:xfrm>
            <a:off x="582894" y="2024968"/>
            <a:ext cx="5309906" cy="36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3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2260-A6DF-FDCE-A5B8-EDE0AADC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First</a:t>
            </a:r>
            <a:r>
              <a:rPr lang="es-ES_tradnl" b="1" dirty="0"/>
              <a:t> </a:t>
            </a:r>
            <a:r>
              <a:rPr lang="es-ES_tradnl" b="1" dirty="0" err="1"/>
              <a:t>Latent</a:t>
            </a:r>
            <a:r>
              <a:rPr lang="es-ES_tradnl" b="1" dirty="0"/>
              <a:t> Variable Scores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C3779-95DB-BF0C-D9F0-F1AA07C7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4" y="2052659"/>
            <a:ext cx="5260406" cy="3245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3F5AD-43CD-61E0-A6D2-07AA21394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52659"/>
            <a:ext cx="5519218" cy="34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89</Words>
  <Application>Microsoft Macintosh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PLSc analysis</vt:lpstr>
      <vt:lpstr>Correlation coefficients</vt:lpstr>
      <vt:lpstr>Version 1: HC vs all SUDs</vt:lpstr>
      <vt:lpstr>Bootstrap ratios PLSc  </vt:lpstr>
      <vt:lpstr>Version 2: Substances PLSc</vt:lpstr>
      <vt:lpstr>Bootstrap ratios PLSc  </vt:lpstr>
      <vt:lpstr>First Latent Variable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Alfonso Fajardo</dc:creator>
  <cp:lastModifiedBy>Alfonso Fajardo</cp:lastModifiedBy>
  <cp:revision>3</cp:revision>
  <dcterms:created xsi:type="dcterms:W3CDTF">2024-11-22T14:46:53Z</dcterms:created>
  <dcterms:modified xsi:type="dcterms:W3CDTF">2024-11-22T17:58:29Z</dcterms:modified>
</cp:coreProperties>
</file>