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acifico"/>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acific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4fdf69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4fdf69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4fdf697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4fdf697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4fdf6975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4fdf6975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4fdf6975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4fdf6975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4fdf6975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4fdf6975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4fdf6975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4fdf6975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id">
                <a:latin typeface="Pacifico"/>
                <a:ea typeface="Pacifico"/>
                <a:cs typeface="Pacifico"/>
                <a:sym typeface="Pacifico"/>
              </a:rPr>
              <a:t>Chingu Cafe </a:t>
            </a:r>
            <a:endParaRPr b="1">
              <a:latin typeface="Pacifico"/>
              <a:ea typeface="Pacifico"/>
              <a:cs typeface="Pacifico"/>
              <a:sym typeface="Pacific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sz="1800"/>
              <a:t>Nazwa Fitriyani 		211511051</a:t>
            </a:r>
            <a:endParaRPr sz="1800"/>
          </a:p>
          <a:p>
            <a:pPr indent="0" lvl="0" marL="0" rtl="0" algn="ctr">
              <a:spcBef>
                <a:spcPts val="0"/>
              </a:spcBef>
              <a:spcAft>
                <a:spcPts val="0"/>
              </a:spcAft>
              <a:buNone/>
            </a:pPr>
            <a:r>
              <a:rPr lang="id" sz="1800"/>
              <a:t>Nurul Anisah 		211511052</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a:t>STAKEHOLDER &amp; INTEREST</a:t>
            </a:r>
            <a:endParaRPr b="1"/>
          </a:p>
        </p:txBody>
      </p:sp>
      <p:sp>
        <p:nvSpPr>
          <p:cNvPr id="61" name="Google Shape;61;p14"/>
          <p:cNvSpPr txBox="1"/>
          <p:nvPr>
            <p:ph idx="2" type="body"/>
          </p:nvPr>
        </p:nvSpPr>
        <p:spPr>
          <a:xfrm>
            <a:off x="788100" y="1146350"/>
            <a:ext cx="7567800" cy="35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500">
              <a:solidFill>
                <a:schemeClr val="dk1"/>
              </a:solidFill>
            </a:endParaRPr>
          </a:p>
          <a:p>
            <a:pPr indent="-323850" lvl="0" marL="457200" rtl="0" algn="l">
              <a:spcBef>
                <a:spcPts val="0"/>
              </a:spcBef>
              <a:spcAft>
                <a:spcPts val="0"/>
              </a:spcAft>
              <a:buClr>
                <a:schemeClr val="dk1"/>
              </a:buClr>
              <a:buSzPts val="1500"/>
              <a:buChar char="-"/>
            </a:pPr>
            <a:r>
              <a:rPr b="1" lang="id" sz="1500">
                <a:solidFill>
                  <a:schemeClr val="dk1"/>
                </a:solidFill>
              </a:rPr>
              <a:t>Waiter </a:t>
            </a:r>
            <a:r>
              <a:rPr lang="id" sz="1500">
                <a:solidFill>
                  <a:schemeClr val="dk1"/>
                </a:solidFill>
              </a:rPr>
              <a:t>: Mencatat pesanan customer, Mengetahui pesanan untuk setiap meja, Mengetahui apakah makanan sudah siap, Mengetahui Pesanan sudah di antarkan atau belum</a:t>
            </a:r>
            <a:endParaRPr sz="1500">
              <a:solidFill>
                <a:schemeClr val="dk1"/>
              </a:solidFill>
            </a:endParaRPr>
          </a:p>
          <a:p>
            <a:pPr indent="-323850" lvl="0" marL="457200" rtl="0" algn="l">
              <a:spcBef>
                <a:spcPts val="0"/>
              </a:spcBef>
              <a:spcAft>
                <a:spcPts val="0"/>
              </a:spcAft>
              <a:buClr>
                <a:schemeClr val="dk1"/>
              </a:buClr>
              <a:buSzPts val="1500"/>
              <a:buChar char="-"/>
            </a:pPr>
            <a:r>
              <a:rPr b="1" lang="id" sz="1500">
                <a:solidFill>
                  <a:schemeClr val="dk1"/>
                </a:solidFill>
              </a:rPr>
              <a:t>Head Chef</a:t>
            </a:r>
            <a:r>
              <a:rPr lang="id" sz="1500">
                <a:solidFill>
                  <a:schemeClr val="dk1"/>
                </a:solidFill>
              </a:rPr>
              <a:t> : Mengetahui pesanan secara cepat, Mengetahui stok secara realtime, Mengetahui </a:t>
            </a:r>
            <a:endParaRPr sz="1500">
              <a:solidFill>
                <a:schemeClr val="dk1"/>
              </a:solidFill>
            </a:endParaRPr>
          </a:p>
          <a:p>
            <a:pPr indent="-323850" lvl="0" marL="457200" rtl="0" algn="l">
              <a:spcBef>
                <a:spcPts val="0"/>
              </a:spcBef>
              <a:spcAft>
                <a:spcPts val="0"/>
              </a:spcAft>
              <a:buClr>
                <a:schemeClr val="dk1"/>
              </a:buClr>
              <a:buSzPts val="1500"/>
              <a:buChar char="-"/>
            </a:pPr>
            <a:r>
              <a:rPr b="1" lang="id" sz="1500">
                <a:solidFill>
                  <a:schemeClr val="dk1"/>
                </a:solidFill>
              </a:rPr>
              <a:t>Kasir </a:t>
            </a:r>
            <a:r>
              <a:rPr lang="id" sz="1500">
                <a:solidFill>
                  <a:schemeClr val="dk1"/>
                </a:solidFill>
              </a:rPr>
              <a:t>: Mengetahui pesanan hanya dengan menyebutkan nama meja.</a:t>
            </a:r>
            <a:endParaRPr sz="1500">
              <a:solidFill>
                <a:schemeClr val="dk1"/>
              </a:solidFill>
            </a:endParaRPr>
          </a:p>
          <a:p>
            <a:pPr indent="-323850" lvl="0" marL="457200" rtl="0" algn="l">
              <a:spcBef>
                <a:spcPts val="0"/>
              </a:spcBef>
              <a:spcAft>
                <a:spcPts val="0"/>
              </a:spcAft>
              <a:buClr>
                <a:schemeClr val="dk1"/>
              </a:buClr>
              <a:buSzPts val="1500"/>
              <a:buChar char="-"/>
            </a:pPr>
            <a:r>
              <a:rPr b="1" lang="id" sz="1500">
                <a:solidFill>
                  <a:schemeClr val="dk1"/>
                </a:solidFill>
              </a:rPr>
              <a:t>Manager Restoran</a:t>
            </a:r>
            <a:r>
              <a:rPr lang="id" sz="1500">
                <a:solidFill>
                  <a:schemeClr val="dk1"/>
                </a:solidFill>
              </a:rPr>
              <a:t> : menjaga stok selalu ada, Mengetahui Trend penjualan, Pencatatan stok secara real time , Secara tepat memperkirakan stok yang dibutuhkan agar tidak overstock atau understock</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374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SzPct val="42672"/>
              <a:buNone/>
            </a:pPr>
            <a:r>
              <a:rPr b="1" lang="id" sz="2320"/>
              <a:t>User Persona (Waiters)</a:t>
            </a:r>
            <a:endParaRPr b="1" sz="23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id" sz="1300">
                <a:solidFill>
                  <a:schemeClr val="dk1"/>
                </a:solidFill>
              </a:rPr>
              <a:t>Nama 		</a:t>
            </a:r>
            <a:r>
              <a:rPr lang="id" sz="1300">
                <a:solidFill>
                  <a:schemeClr val="dk1"/>
                </a:solidFill>
              </a:rPr>
              <a:t>: Aliyah</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Umur</a:t>
            </a:r>
            <a:r>
              <a:rPr lang="id" sz="1300">
                <a:solidFill>
                  <a:schemeClr val="dk1"/>
                </a:solidFill>
              </a:rPr>
              <a:t> 		: 18</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Pendidikan</a:t>
            </a:r>
            <a:r>
              <a:rPr lang="id" sz="1300">
                <a:solidFill>
                  <a:schemeClr val="dk1"/>
                </a:solidFill>
              </a:rPr>
              <a:t> 	: SMP</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Jenis Kelamin</a:t>
            </a:r>
            <a:r>
              <a:rPr lang="id" sz="1300">
                <a:solidFill>
                  <a:schemeClr val="dk1"/>
                </a:solidFill>
              </a:rPr>
              <a:t> 	: Perempuan</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Status</a:t>
            </a:r>
            <a:r>
              <a:rPr lang="id" sz="1300">
                <a:solidFill>
                  <a:schemeClr val="dk1"/>
                </a:solidFill>
              </a:rPr>
              <a:t> 		: Janda anak 1</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Pekerjaan</a:t>
            </a:r>
            <a:r>
              <a:rPr lang="id" sz="1300">
                <a:solidFill>
                  <a:schemeClr val="dk1"/>
                </a:solidFill>
              </a:rPr>
              <a:t> 		: Waiter</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Karakter</a:t>
            </a:r>
            <a:r>
              <a:rPr lang="id" sz="1300">
                <a:solidFill>
                  <a:schemeClr val="dk1"/>
                </a:solidFill>
              </a:rPr>
              <a:t> 		: Ramah, Pelupa, Sering cuti, Kurang teliti, tidak tepat waktu</a:t>
            </a:r>
            <a:endParaRPr sz="1300">
              <a:solidFill>
                <a:schemeClr val="dk1"/>
              </a:solidFill>
            </a:endParaRPr>
          </a:p>
          <a:p>
            <a:pPr indent="-1349999" lvl="0" marL="1349999" rtl="0" algn="l">
              <a:spcBef>
                <a:spcPts val="0"/>
              </a:spcBef>
              <a:spcAft>
                <a:spcPts val="0"/>
              </a:spcAft>
              <a:buClr>
                <a:schemeClr val="dk1"/>
              </a:buClr>
              <a:buSzPts val="1100"/>
              <a:buFont typeface="Arial"/>
              <a:buNone/>
            </a:pPr>
            <a:r>
              <a:rPr b="1" lang="id" sz="1300">
                <a:solidFill>
                  <a:schemeClr val="dk1"/>
                </a:solidFill>
              </a:rPr>
              <a:t>Trouble</a:t>
            </a:r>
            <a:r>
              <a:rPr lang="id" sz="1300">
                <a:solidFill>
                  <a:schemeClr val="dk1"/>
                </a:solidFill>
              </a:rPr>
              <a:t> 	: tidak tau kesediaan menu, harus mengecek secara manual untuk mengetahui makanan sudah jadi atau belum, pencatatan menu secara manual, harus mencocokan secara manual untuk pesanan setiap meja, kurang konsentrasi karena terlalu banyak fikiran</a:t>
            </a:r>
            <a:endParaRPr sz="1300">
              <a:solidFill>
                <a:schemeClr val="dk1"/>
              </a:solidFill>
            </a:endParaRPr>
          </a:p>
          <a:p>
            <a:pPr indent="-1349999" lvl="0" marL="1349999" rtl="0" algn="l">
              <a:spcBef>
                <a:spcPts val="0"/>
              </a:spcBef>
              <a:spcAft>
                <a:spcPts val="0"/>
              </a:spcAft>
              <a:buClr>
                <a:schemeClr val="dk1"/>
              </a:buClr>
              <a:buSzPts val="1100"/>
              <a:buFont typeface="Arial"/>
              <a:buNone/>
            </a:pPr>
            <a:r>
              <a:rPr b="1" lang="id" sz="1300">
                <a:solidFill>
                  <a:schemeClr val="dk1"/>
                </a:solidFill>
              </a:rPr>
              <a:t>Goals</a:t>
            </a:r>
            <a:r>
              <a:rPr lang="id" sz="1300">
                <a:solidFill>
                  <a:schemeClr val="dk1"/>
                </a:solidFill>
              </a:rPr>
              <a:t> 		: Bisa menjalankan pekerjaan dengan baik, tanpa kesalahan dalam proses pemesanan ataupun pengantaran kepada customer</a:t>
            </a:r>
            <a:endParaRPr sz="13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374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SzPct val="42672"/>
              <a:buNone/>
            </a:pPr>
            <a:r>
              <a:rPr lang="id" sz="2320"/>
              <a:t>User Persona (Head Chef)</a:t>
            </a:r>
            <a:endParaRPr sz="23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id" sz="1300">
                <a:solidFill>
                  <a:schemeClr val="dk1"/>
                </a:solidFill>
              </a:rPr>
              <a:t>Nama </a:t>
            </a:r>
            <a:r>
              <a:rPr lang="id" sz="1300">
                <a:solidFill>
                  <a:schemeClr val="dk1"/>
                </a:solidFill>
              </a:rPr>
              <a:t>		: Rey</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Umur </a:t>
            </a:r>
            <a:r>
              <a:rPr lang="id" sz="1300">
                <a:solidFill>
                  <a:schemeClr val="dk1"/>
                </a:solidFill>
              </a:rPr>
              <a:t>		: 40</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Pendidikan </a:t>
            </a:r>
            <a:r>
              <a:rPr lang="id" sz="1300">
                <a:solidFill>
                  <a:schemeClr val="dk1"/>
                </a:solidFill>
              </a:rPr>
              <a:t>	: S1 Tata Boga</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Jenis Kelamin </a:t>
            </a:r>
            <a:r>
              <a:rPr lang="id" sz="1300">
                <a:solidFill>
                  <a:schemeClr val="dk1"/>
                </a:solidFill>
              </a:rPr>
              <a:t>	: Laki-laki</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Status </a:t>
            </a:r>
            <a:r>
              <a:rPr lang="id" sz="1300">
                <a:solidFill>
                  <a:schemeClr val="dk1"/>
                </a:solidFill>
              </a:rPr>
              <a:t>		: Menikah 3 Anak</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Pekerjaan</a:t>
            </a:r>
            <a:r>
              <a:rPr lang="id" sz="1300">
                <a:solidFill>
                  <a:schemeClr val="dk1"/>
                </a:solidFill>
              </a:rPr>
              <a:t>	 	: Staff Dapur</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Karakter </a:t>
            </a:r>
            <a:r>
              <a:rPr lang="id" sz="1300">
                <a:solidFill>
                  <a:schemeClr val="dk1"/>
                </a:solidFill>
              </a:rPr>
              <a:t>		: Pelupa, Tidak Sabar, Disiplin Waktu, Gaptek, emosi tidak stabil</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Trouble </a:t>
            </a:r>
            <a:r>
              <a:rPr lang="id" sz="1300">
                <a:solidFill>
                  <a:schemeClr val="dk1"/>
                </a:solidFill>
              </a:rPr>
              <a:t>		: Tidak bisa mengetahui ketersediaan bahan bahu secara cepat, tidak bisa memperkirakan </a:t>
            </a:r>
            <a:endParaRPr sz="1300">
              <a:solidFill>
                <a:schemeClr val="dk1"/>
              </a:solidFill>
            </a:endParaRPr>
          </a:p>
          <a:p>
            <a:pPr indent="457200" lvl="0" marL="914400" rtl="0" algn="l">
              <a:spcBef>
                <a:spcPts val="0"/>
              </a:spcBef>
              <a:spcAft>
                <a:spcPts val="0"/>
              </a:spcAft>
              <a:buClr>
                <a:schemeClr val="dk1"/>
              </a:buClr>
              <a:buSzPts val="1100"/>
              <a:buFont typeface="Arial"/>
              <a:buNone/>
            </a:pPr>
            <a:r>
              <a:rPr lang="id" sz="1300">
                <a:solidFill>
                  <a:schemeClr val="dk1"/>
                </a:solidFill>
              </a:rPr>
              <a:t>menu apa yang akan sering dipesan oleh customer, seringkali pesanan di sampaikan </a:t>
            </a:r>
            <a:endParaRPr sz="1300">
              <a:solidFill>
                <a:schemeClr val="dk1"/>
              </a:solidFill>
            </a:endParaRPr>
          </a:p>
          <a:p>
            <a:pPr indent="457200" lvl="0" marL="914400" rtl="0" algn="l">
              <a:spcBef>
                <a:spcPts val="0"/>
              </a:spcBef>
              <a:spcAft>
                <a:spcPts val="0"/>
              </a:spcAft>
              <a:buClr>
                <a:schemeClr val="dk1"/>
              </a:buClr>
              <a:buSzPts val="1100"/>
              <a:buFont typeface="Arial"/>
              <a:buNone/>
            </a:pPr>
            <a:r>
              <a:rPr lang="id" sz="1300">
                <a:solidFill>
                  <a:schemeClr val="dk1"/>
                </a:solidFill>
              </a:rPr>
              <a:t>terlambat, tidak tau urutan makanan yang pertama kali harus dibuat, waiters sering terlambat </a:t>
            </a:r>
            <a:endParaRPr sz="1300">
              <a:solidFill>
                <a:schemeClr val="dk1"/>
              </a:solidFill>
            </a:endParaRPr>
          </a:p>
          <a:p>
            <a:pPr indent="457200" lvl="0" marL="914400" rtl="0" algn="l">
              <a:spcBef>
                <a:spcPts val="0"/>
              </a:spcBef>
              <a:spcAft>
                <a:spcPts val="0"/>
              </a:spcAft>
              <a:buClr>
                <a:schemeClr val="dk1"/>
              </a:buClr>
              <a:buSzPts val="1100"/>
              <a:buFont typeface="Arial"/>
              <a:buNone/>
            </a:pPr>
            <a:r>
              <a:rPr lang="id" sz="1300">
                <a:solidFill>
                  <a:schemeClr val="dk1"/>
                </a:solidFill>
              </a:rPr>
              <a:t>mengambil makanan, takaran bumbu dan bahan masakan berbeda beda.</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Goals </a:t>
            </a:r>
            <a:r>
              <a:rPr lang="id" sz="1300">
                <a:solidFill>
                  <a:schemeClr val="dk1"/>
                </a:solidFill>
              </a:rPr>
              <a:t>		: Bisa menjalankan menjalankan pekerjaan dengan baik, makanan sampai pada customer </a:t>
            </a:r>
            <a:endParaRPr sz="1300">
              <a:solidFill>
                <a:schemeClr val="dk1"/>
              </a:solidFill>
            </a:endParaRPr>
          </a:p>
          <a:p>
            <a:pPr indent="0" lvl="0" marL="1371600" rtl="0" algn="l">
              <a:spcBef>
                <a:spcPts val="0"/>
              </a:spcBef>
              <a:spcAft>
                <a:spcPts val="0"/>
              </a:spcAft>
              <a:buClr>
                <a:schemeClr val="dk1"/>
              </a:buClr>
              <a:buSzPts val="1100"/>
              <a:buFont typeface="Arial"/>
              <a:buNone/>
            </a:pPr>
            <a:r>
              <a:rPr lang="id" sz="1300">
                <a:solidFill>
                  <a:schemeClr val="dk1"/>
                </a:solidFill>
              </a:rPr>
              <a:t>dengan tepat waktu</a:t>
            </a:r>
            <a:endParaRPr sz="1300">
              <a:solidFill>
                <a:schemeClr val="dk1"/>
              </a:solidFill>
            </a:endParaRPr>
          </a:p>
          <a:p>
            <a:pPr indent="0" lvl="0" marL="0" rtl="0" algn="l">
              <a:spcBef>
                <a:spcPts val="0"/>
              </a:spcBef>
              <a:spcAft>
                <a:spcPts val="1200"/>
              </a:spcAft>
              <a:buNone/>
            </a:pPr>
            <a:r>
              <a:t/>
            </a:r>
            <a:endParaRPr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374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SzPct val="42672"/>
              <a:buNone/>
            </a:pPr>
            <a:r>
              <a:rPr b="1" lang="id" sz="2320"/>
              <a:t>User Persona (Kasir)</a:t>
            </a:r>
            <a:endParaRPr b="1" sz="232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id" sz="1300">
                <a:solidFill>
                  <a:schemeClr val="dk1"/>
                </a:solidFill>
              </a:rPr>
              <a:t>Nama 		</a:t>
            </a:r>
            <a:r>
              <a:rPr lang="id" sz="1300">
                <a:solidFill>
                  <a:schemeClr val="dk1"/>
                </a:solidFill>
              </a:rPr>
              <a:t>: Rhylee</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Umur</a:t>
            </a:r>
            <a:r>
              <a:rPr lang="id" sz="1300">
                <a:solidFill>
                  <a:schemeClr val="dk1"/>
                </a:solidFill>
              </a:rPr>
              <a:t>			: 25</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Pendidikan</a:t>
            </a:r>
            <a:r>
              <a:rPr lang="id" sz="1300">
                <a:solidFill>
                  <a:schemeClr val="dk1"/>
                </a:solidFill>
              </a:rPr>
              <a:t>		: SMA</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Jenis Kelamin</a:t>
            </a:r>
            <a:r>
              <a:rPr lang="id" sz="1300">
                <a:solidFill>
                  <a:schemeClr val="dk1"/>
                </a:solidFill>
              </a:rPr>
              <a:t>	: Perempuan</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Status </a:t>
            </a:r>
            <a:r>
              <a:rPr lang="id" sz="1300">
                <a:solidFill>
                  <a:schemeClr val="dk1"/>
                </a:solidFill>
              </a:rPr>
              <a:t>		: Single</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Pekerjaan </a:t>
            </a:r>
            <a:r>
              <a:rPr lang="id" sz="1300">
                <a:solidFill>
                  <a:schemeClr val="dk1"/>
                </a:solidFill>
              </a:rPr>
              <a:t>		: Kasir</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Karakter </a:t>
            </a:r>
            <a:r>
              <a:rPr lang="id" sz="1300">
                <a:solidFill>
                  <a:schemeClr val="dk1"/>
                </a:solidFill>
              </a:rPr>
              <a:t>		: Pendiam, Sering terlambat, Tidak teliti</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Trouble </a:t>
            </a:r>
            <a:r>
              <a:rPr lang="id" sz="1300">
                <a:solidFill>
                  <a:schemeClr val="dk1"/>
                </a:solidFill>
              </a:rPr>
              <a:t>		: Sering ada catatan waiters yang hilang sehingga harus bertanya kepada customer, harus </a:t>
            </a:r>
            <a:endParaRPr sz="1300">
              <a:solidFill>
                <a:schemeClr val="dk1"/>
              </a:solidFill>
            </a:endParaRPr>
          </a:p>
          <a:p>
            <a:pPr indent="0" lvl="0" marL="1371600" rtl="0" algn="l">
              <a:spcBef>
                <a:spcPts val="0"/>
              </a:spcBef>
              <a:spcAft>
                <a:spcPts val="0"/>
              </a:spcAft>
              <a:buClr>
                <a:schemeClr val="dk1"/>
              </a:buClr>
              <a:buSzPts val="1100"/>
              <a:buFont typeface="Arial"/>
              <a:buNone/>
            </a:pPr>
            <a:r>
              <a:rPr lang="id" sz="1300">
                <a:solidFill>
                  <a:schemeClr val="dk1"/>
                </a:solidFill>
              </a:rPr>
              <a:t>dilakukan pengecekan pesanan dengan mencocokan nomor meja secara manual, terkadang tulisan dari waiters tidak dapat dibaca dengan baik.</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Goals 		</a:t>
            </a:r>
            <a:r>
              <a:rPr lang="id" sz="1300">
                <a:solidFill>
                  <a:schemeClr val="dk1"/>
                </a:solidFill>
              </a:rPr>
              <a:t>: pulang dengan tepat waktu, tanpa ada kesalahan perhitungan, dapat merekap uang dengan </a:t>
            </a:r>
            <a:endParaRPr sz="1300">
              <a:solidFill>
                <a:schemeClr val="dk1"/>
              </a:solidFill>
            </a:endParaRPr>
          </a:p>
          <a:p>
            <a:pPr indent="457200" lvl="0" marL="914400" rtl="0" algn="l">
              <a:spcBef>
                <a:spcPts val="0"/>
              </a:spcBef>
              <a:spcAft>
                <a:spcPts val="0"/>
              </a:spcAft>
              <a:buClr>
                <a:schemeClr val="dk1"/>
              </a:buClr>
              <a:buSzPts val="1100"/>
              <a:buFont typeface="Arial"/>
              <a:buNone/>
            </a:pPr>
            <a:r>
              <a:rPr lang="id" sz="1300">
                <a:solidFill>
                  <a:schemeClr val="dk1"/>
                </a:solidFill>
              </a:rPr>
              <a:t>cepat</a:t>
            </a:r>
            <a:endParaRPr sz="1300">
              <a:solidFill>
                <a:schemeClr val="dk1"/>
              </a:solidFill>
            </a:endParaRPr>
          </a:p>
          <a:p>
            <a:pPr indent="0" lvl="0" marL="0" rtl="0" algn="l">
              <a:spcBef>
                <a:spcPts val="0"/>
              </a:spcBef>
              <a:spcAft>
                <a:spcPts val="1200"/>
              </a:spcAft>
              <a:buNone/>
            </a:pPr>
            <a:r>
              <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374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SzPct val="42672"/>
              <a:buNone/>
            </a:pPr>
            <a:r>
              <a:rPr b="1" lang="id" sz="2320"/>
              <a:t>User Persona (Manager Resto)</a:t>
            </a:r>
            <a:endParaRPr b="1" sz="232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id" sz="1300">
                <a:solidFill>
                  <a:schemeClr val="dk1"/>
                </a:solidFill>
              </a:rPr>
              <a:t>Nama</a:t>
            </a:r>
            <a:r>
              <a:rPr lang="id" sz="1300">
                <a:solidFill>
                  <a:schemeClr val="dk1"/>
                </a:solidFill>
              </a:rPr>
              <a:t> 		: Zach</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Umur</a:t>
            </a:r>
            <a:r>
              <a:rPr lang="id" sz="1300">
                <a:solidFill>
                  <a:schemeClr val="dk1"/>
                </a:solidFill>
              </a:rPr>
              <a:t> 		: 35</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Pendidikan</a:t>
            </a:r>
            <a:r>
              <a:rPr lang="id" sz="1300">
                <a:solidFill>
                  <a:schemeClr val="dk1"/>
                </a:solidFill>
              </a:rPr>
              <a:t> 	: S1 Pertanian</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Jenis Kelamin</a:t>
            </a:r>
            <a:r>
              <a:rPr lang="id" sz="1300">
                <a:solidFill>
                  <a:schemeClr val="dk1"/>
                </a:solidFill>
              </a:rPr>
              <a:t> 	: Laki-laki</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Status</a:t>
            </a:r>
            <a:r>
              <a:rPr lang="id" sz="1300">
                <a:solidFill>
                  <a:schemeClr val="dk1"/>
                </a:solidFill>
              </a:rPr>
              <a:t> 		: Single</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Pekerjaan</a:t>
            </a:r>
            <a:r>
              <a:rPr lang="id" sz="1300">
                <a:solidFill>
                  <a:schemeClr val="dk1"/>
                </a:solidFill>
              </a:rPr>
              <a:t> 		: Manager Resto</a:t>
            </a:r>
            <a:endParaRPr sz="1300">
              <a:solidFill>
                <a:schemeClr val="dk1"/>
              </a:solidFill>
            </a:endParaRPr>
          </a:p>
          <a:p>
            <a:pPr indent="0" lvl="0" marL="0" rtl="0" algn="l">
              <a:spcBef>
                <a:spcPts val="0"/>
              </a:spcBef>
              <a:spcAft>
                <a:spcPts val="0"/>
              </a:spcAft>
              <a:buClr>
                <a:schemeClr val="dk1"/>
              </a:buClr>
              <a:buSzPts val="1100"/>
              <a:buFont typeface="Arial"/>
              <a:buNone/>
            </a:pPr>
            <a:r>
              <a:rPr b="1" lang="id" sz="1300">
                <a:solidFill>
                  <a:schemeClr val="dk1"/>
                </a:solidFill>
              </a:rPr>
              <a:t>Karakter</a:t>
            </a:r>
            <a:r>
              <a:rPr lang="id" sz="1300">
                <a:solidFill>
                  <a:schemeClr val="dk1"/>
                </a:solidFill>
              </a:rPr>
              <a:t> 		: Baik, kurang bersosialisasi, cepat bosan</a:t>
            </a:r>
            <a:endParaRPr sz="1300">
              <a:solidFill>
                <a:schemeClr val="dk1"/>
              </a:solidFill>
            </a:endParaRPr>
          </a:p>
          <a:p>
            <a:pPr indent="-1349999" lvl="0" marL="1349999" rtl="0" algn="l">
              <a:spcBef>
                <a:spcPts val="0"/>
              </a:spcBef>
              <a:spcAft>
                <a:spcPts val="0"/>
              </a:spcAft>
              <a:buClr>
                <a:schemeClr val="dk1"/>
              </a:buClr>
              <a:buSzPts val="1100"/>
              <a:buFont typeface="Arial"/>
              <a:buNone/>
            </a:pPr>
            <a:r>
              <a:rPr b="1" lang="id" sz="1300">
                <a:solidFill>
                  <a:schemeClr val="dk1"/>
                </a:solidFill>
              </a:rPr>
              <a:t>Trouble</a:t>
            </a:r>
            <a:r>
              <a:rPr lang="id" sz="1300">
                <a:solidFill>
                  <a:schemeClr val="dk1"/>
                </a:solidFill>
              </a:rPr>
              <a:t> 	: Pencatatan stok kurang akurat, harus selalu melakukan pengecekan secara manual, tidak mengetahui stok secara real time, sering terjadi overstock dan understock, sering salah memperkirakan stok, bingung saat menentukan berapa banyak barang yang harus dipesan</a:t>
            </a:r>
            <a:endParaRPr sz="1300">
              <a:solidFill>
                <a:schemeClr val="dk1"/>
              </a:solidFill>
            </a:endParaRPr>
          </a:p>
          <a:p>
            <a:pPr indent="-1349999" lvl="0" marL="1349999" rtl="0" algn="l">
              <a:spcBef>
                <a:spcPts val="0"/>
              </a:spcBef>
              <a:spcAft>
                <a:spcPts val="0"/>
              </a:spcAft>
              <a:buClr>
                <a:schemeClr val="dk1"/>
              </a:buClr>
              <a:buSzPts val="1100"/>
              <a:buFont typeface="Arial"/>
              <a:buNone/>
            </a:pPr>
            <a:r>
              <a:rPr b="1" lang="id" sz="1300">
                <a:solidFill>
                  <a:schemeClr val="dk1"/>
                </a:solidFill>
              </a:rPr>
              <a:t>Goals</a:t>
            </a:r>
            <a:r>
              <a:rPr lang="id" sz="1300">
                <a:solidFill>
                  <a:schemeClr val="dk1"/>
                </a:solidFill>
              </a:rPr>
              <a:t> 		: bisa bekerja di kantor dengan nyaman, lingkungan yang positif, ingin memiliki teman, melakukan pekerjaan dengan baik dan tidak ada masalah.</a:t>
            </a:r>
            <a:endParaRPr sz="1300">
              <a:solidFill>
                <a:schemeClr val="dk1"/>
              </a:solidFill>
            </a:endParaRPr>
          </a:p>
          <a:p>
            <a:pPr indent="0" lvl="0" marL="0" rtl="0" algn="l">
              <a:spcBef>
                <a:spcPts val="0"/>
              </a:spcBef>
              <a:spcAft>
                <a:spcPts val="1200"/>
              </a:spcAft>
              <a:buNone/>
            </a:pPr>
            <a:r>
              <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278700" y="1914600"/>
            <a:ext cx="2586600" cy="131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id" sz="3900">
                <a:solidFill>
                  <a:schemeClr val="dk1"/>
                </a:solidFill>
                <a:latin typeface="Pacifico"/>
                <a:ea typeface="Pacifico"/>
                <a:cs typeface="Pacifico"/>
                <a:sym typeface="Pacifico"/>
              </a:rPr>
              <a:t>Terima Kasih </a:t>
            </a:r>
            <a:endParaRPr b="1" sz="3900">
              <a:solidFill>
                <a:schemeClr val="dk1"/>
              </a:solidFill>
              <a:latin typeface="Pacifico"/>
              <a:ea typeface="Pacifico"/>
              <a:cs typeface="Pacifico"/>
              <a:sym typeface="Pacifico"/>
            </a:endParaRPr>
          </a:p>
        </p:txBody>
      </p:sp>
      <p:sp>
        <p:nvSpPr>
          <p:cNvPr id="91" name="Google Shape;91;p19"/>
          <p:cNvSpPr/>
          <p:nvPr/>
        </p:nvSpPr>
        <p:spPr>
          <a:xfrm>
            <a:off x="5256025" y="2616150"/>
            <a:ext cx="492300" cy="472200"/>
          </a:xfrm>
          <a:prstGeom prst="hear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5A6BD"/>
              </a:solidFill>
              <a:highlight>
                <a:srgbClr val="D5A6BD"/>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