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Josefin Slab"/>
      <p:regular r:id="rId17"/>
      <p:bold r:id="rId18"/>
      <p:italic r:id="rId19"/>
      <p:boldItalic r:id="rId20"/>
    </p:embeddedFont>
    <p:embeddedFont>
      <p:font typeface="Anton"/>
      <p:regular r:id="rId21"/>
    </p:embeddedFont>
    <p:embeddedFont>
      <p:font typeface="Staatliches"/>
      <p:regular r:id="rId22"/>
    </p:embeddedFont>
    <p:embeddedFont>
      <p:font typeface="Anaheim"/>
      <p:regular r:id="rId23"/>
    </p:embeddedFont>
    <p:embeddedFont>
      <p:font typeface="Abel"/>
      <p:regular r:id="rId24"/>
    </p:embeddedFont>
    <p:embeddedFont>
      <p:font typeface="Josefin Sans"/>
      <p:regular r:id="rId25"/>
      <p:bold r:id="rId26"/>
      <p:italic r:id="rId27"/>
      <p:boldItalic r:id="rId28"/>
    </p:embeddedFont>
    <p:embeddedFont>
      <p:font typeface="Unica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boldItalic.fntdata"/><Relationship Id="rId22" Type="http://schemas.openxmlformats.org/officeDocument/2006/relationships/font" Target="fonts/Staatliches-regular.fntdata"/><Relationship Id="rId21" Type="http://schemas.openxmlformats.org/officeDocument/2006/relationships/font" Target="fonts/Anton-regular.fntdata"/><Relationship Id="rId24" Type="http://schemas.openxmlformats.org/officeDocument/2006/relationships/font" Target="fonts/Abel-regular.fntdata"/><Relationship Id="rId23"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nica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JosefinSlab-regular.fntdata"/><Relationship Id="rId16" Type="http://schemas.openxmlformats.org/officeDocument/2006/relationships/slide" Target="slides/slide11.xml"/><Relationship Id="rId19" Type="http://schemas.openxmlformats.org/officeDocument/2006/relationships/font" Target="fonts/JosefinSlab-italic.fntdata"/><Relationship Id="rId18" Type="http://schemas.openxmlformats.org/officeDocument/2006/relationships/font" Target="fonts/Josefin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ef092a55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ef092a55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ef092a556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ef092a556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6083763cf6_5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083763cf6_5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ef092a55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ef092a55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7d11bbb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7d11bbb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202a3cc3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202a3cc3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ef092a556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ef092a556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ef092a55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ef092a55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1" type="subTitle"/>
          </p:nvPr>
        </p:nvSpPr>
        <p:spPr>
          <a:xfrm>
            <a:off x="833000" y="3604393"/>
            <a:ext cx="3326700" cy="773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Reyna Nur Rahmah		211511054</a:t>
            </a:r>
            <a:endParaRPr/>
          </a:p>
          <a:p>
            <a:pPr indent="0" lvl="0" marL="0" rtl="0" algn="l">
              <a:lnSpc>
                <a:spcPct val="150000"/>
              </a:lnSpc>
              <a:spcBef>
                <a:spcPts val="0"/>
              </a:spcBef>
              <a:spcAft>
                <a:spcPts val="0"/>
              </a:spcAft>
              <a:buNone/>
            </a:pPr>
            <a:r>
              <a:rPr lang="en"/>
              <a:t>Yumi Febriana			211511063</a:t>
            </a:r>
            <a:endParaRPr/>
          </a:p>
        </p:txBody>
      </p:sp>
      <p:sp>
        <p:nvSpPr>
          <p:cNvPr id="158" name="Google Shape;158;p22"/>
          <p:cNvSpPr txBox="1"/>
          <p:nvPr>
            <p:ph type="ctrTitle"/>
          </p:nvPr>
        </p:nvSpPr>
        <p:spPr>
          <a:xfrm>
            <a:off x="427175" y="745725"/>
            <a:ext cx="37305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Stakeholders, interest, dan user persona staff restoran itaewon</a:t>
            </a:r>
            <a:endParaRPr sz="3000"/>
          </a:p>
        </p:txBody>
      </p:sp>
      <p:grpSp>
        <p:nvGrpSpPr>
          <p:cNvPr id="159" name="Google Shape;159;p22"/>
          <p:cNvGrpSpPr/>
          <p:nvPr/>
        </p:nvGrpSpPr>
        <p:grpSpPr>
          <a:xfrm>
            <a:off x="5765433" y="3973585"/>
            <a:ext cx="203088" cy="412126"/>
            <a:chOff x="7764635" y="2404362"/>
            <a:chExt cx="353565" cy="717489"/>
          </a:xfrm>
        </p:grpSpPr>
        <p:sp>
          <p:nvSpPr>
            <p:cNvPr id="160" name="Google Shape;160;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2"/>
          <p:cNvGrpSpPr/>
          <p:nvPr/>
        </p:nvGrpSpPr>
        <p:grpSpPr>
          <a:xfrm>
            <a:off x="3929256" y="3919614"/>
            <a:ext cx="576962" cy="773332"/>
            <a:chOff x="3429656" y="3785314"/>
            <a:chExt cx="576962" cy="773332"/>
          </a:xfrm>
        </p:grpSpPr>
        <p:sp>
          <p:nvSpPr>
            <p:cNvPr id="173" name="Google Shape;173;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2"/>
          <p:cNvGrpSpPr/>
          <p:nvPr/>
        </p:nvGrpSpPr>
        <p:grpSpPr>
          <a:xfrm>
            <a:off x="6345231" y="2886609"/>
            <a:ext cx="1407691" cy="1286147"/>
            <a:chOff x="6117656" y="2752309"/>
            <a:chExt cx="1407691" cy="1286147"/>
          </a:xfrm>
        </p:grpSpPr>
        <p:sp>
          <p:nvSpPr>
            <p:cNvPr id="189" name="Google Shape;189;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3940094" y="1807838"/>
            <a:ext cx="1294564" cy="589573"/>
            <a:chOff x="3940094" y="1807838"/>
            <a:chExt cx="1294564" cy="589573"/>
          </a:xfrm>
        </p:grpSpPr>
        <p:grpSp>
          <p:nvGrpSpPr>
            <p:cNvPr id="208" name="Google Shape;208;p22"/>
            <p:cNvGrpSpPr/>
            <p:nvPr/>
          </p:nvGrpSpPr>
          <p:grpSpPr>
            <a:xfrm>
              <a:off x="3940094" y="1807838"/>
              <a:ext cx="1294564" cy="589573"/>
              <a:chOff x="3543907" y="2562740"/>
              <a:chExt cx="1294564" cy="381675"/>
            </a:xfrm>
          </p:grpSpPr>
          <p:sp>
            <p:nvSpPr>
              <p:cNvPr id="209" name="Google Shape;209;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80" name="Shape 680"/>
        <p:cNvGrpSpPr/>
        <p:nvPr/>
      </p:nvGrpSpPr>
      <p:grpSpPr>
        <a:xfrm>
          <a:off x="0" y="0"/>
          <a:ext cx="0" cy="0"/>
          <a:chOff x="0" y="0"/>
          <a:chExt cx="0" cy="0"/>
        </a:xfrm>
      </p:grpSpPr>
      <p:sp>
        <p:nvSpPr>
          <p:cNvPr id="681" name="Google Shape;681;p31"/>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txBox="1"/>
          <p:nvPr/>
        </p:nvSpPr>
        <p:spPr>
          <a:xfrm>
            <a:off x="1257085" y="1187435"/>
            <a:ext cx="6476400" cy="270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Nama : Kim</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Usia : 50</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Pekerjaan : Manager di Itaewon Restaurant</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Latar belakang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Kim merupakan manager di restaurant itaewon dan sebelumnya Kim memiliki pengalaman sebagai manager di sebuah perusahaan selama 8 tahun. Kim merupakan seorang ayah yang memiliki pasangan (istri) serta memiliki tiga orang anak.</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Tujuan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Kim ingin menjadikan restauran itaewon menjadi restaurant yang dikenal sebagai restaurant yang pelayanannya baik, mengikuti trend (dalam bidang teknologi yang digunakan), menjadi restaurant yang dapat berjalan dalam waktu yang panjang.</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Frustasi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Kim harus mengelola restauran dari awal untuk membuat restaurant ini menjadi restaurant yang mengikuti zaman dalam bidang teknologinya sedangkan Kim sendiri belum memiliki pengalaman memanage dalam bidang teknologi. Kim juga harus memiliki fokus yang tidak terbagi antara kesibukannya di pekerjaan serta fokus dalam rumah tangganya.</a:t>
            </a:r>
            <a:endParaRPr b="1" sz="1200">
              <a:solidFill>
                <a:srgbClr val="434343"/>
              </a:solidFill>
              <a:latin typeface="Anaheim"/>
              <a:ea typeface="Anaheim"/>
              <a:cs typeface="Anaheim"/>
              <a:sym typeface="Anaheim"/>
            </a:endParaRPr>
          </a:p>
        </p:txBody>
      </p:sp>
      <p:sp>
        <p:nvSpPr>
          <p:cNvPr id="683" name="Google Shape;683;p31"/>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User persona - Manager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87" name="Shape 687"/>
        <p:cNvGrpSpPr/>
        <p:nvPr/>
      </p:nvGrpSpPr>
      <p:grpSpPr>
        <a:xfrm>
          <a:off x="0" y="0"/>
          <a:ext cx="0" cy="0"/>
          <a:chOff x="0" y="0"/>
          <a:chExt cx="0" cy="0"/>
        </a:xfrm>
      </p:grpSpPr>
      <p:grpSp>
        <p:nvGrpSpPr>
          <p:cNvPr id="688" name="Google Shape;688;p32"/>
          <p:cNvGrpSpPr/>
          <p:nvPr/>
        </p:nvGrpSpPr>
        <p:grpSpPr>
          <a:xfrm>
            <a:off x="4237331" y="1731885"/>
            <a:ext cx="1090502" cy="1018186"/>
            <a:chOff x="4694531" y="2250235"/>
            <a:chExt cx="1090502" cy="1018186"/>
          </a:xfrm>
        </p:grpSpPr>
        <p:sp>
          <p:nvSpPr>
            <p:cNvPr id="689" name="Google Shape;689;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32"/>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694" name="Google Shape;694;p32"/>
          <p:cNvGrpSpPr/>
          <p:nvPr/>
        </p:nvGrpSpPr>
        <p:grpSpPr>
          <a:xfrm rot="756199">
            <a:off x="8106510" y="1734345"/>
            <a:ext cx="502396" cy="423275"/>
            <a:chOff x="2681574" y="1237063"/>
            <a:chExt cx="340338" cy="314998"/>
          </a:xfrm>
        </p:grpSpPr>
        <p:sp>
          <p:nvSpPr>
            <p:cNvPr id="695" name="Google Shape;695;p32"/>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32"/>
          <p:cNvGrpSpPr/>
          <p:nvPr/>
        </p:nvGrpSpPr>
        <p:grpSpPr>
          <a:xfrm>
            <a:off x="6472501" y="1281478"/>
            <a:ext cx="1000385" cy="883233"/>
            <a:chOff x="6472501" y="1326053"/>
            <a:chExt cx="1000385" cy="883233"/>
          </a:xfrm>
        </p:grpSpPr>
        <p:sp>
          <p:nvSpPr>
            <p:cNvPr id="700" name="Google Shape;700;p32"/>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2"/>
          <p:cNvGrpSpPr/>
          <p:nvPr/>
        </p:nvGrpSpPr>
        <p:grpSpPr>
          <a:xfrm>
            <a:off x="6256625" y="936264"/>
            <a:ext cx="546250" cy="503056"/>
            <a:chOff x="6256625" y="616414"/>
            <a:chExt cx="546250" cy="503056"/>
          </a:xfrm>
        </p:grpSpPr>
        <p:sp>
          <p:nvSpPr>
            <p:cNvPr id="705" name="Google Shape;705;p32"/>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2"/>
          <p:cNvGrpSpPr/>
          <p:nvPr/>
        </p:nvGrpSpPr>
        <p:grpSpPr>
          <a:xfrm flipH="1">
            <a:off x="7934272" y="3156168"/>
            <a:ext cx="921144" cy="1561106"/>
            <a:chOff x="4321997" y="3141168"/>
            <a:chExt cx="921144" cy="1561106"/>
          </a:xfrm>
        </p:grpSpPr>
        <p:sp>
          <p:nvSpPr>
            <p:cNvPr id="710" name="Google Shape;710;p32"/>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2"/>
          <p:cNvGrpSpPr/>
          <p:nvPr/>
        </p:nvGrpSpPr>
        <p:grpSpPr>
          <a:xfrm>
            <a:off x="4980432" y="915866"/>
            <a:ext cx="773384" cy="715644"/>
            <a:chOff x="2681574" y="1237063"/>
            <a:chExt cx="340338" cy="314998"/>
          </a:xfrm>
        </p:grpSpPr>
        <p:sp>
          <p:nvSpPr>
            <p:cNvPr id="717" name="Google Shape;717;p32"/>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32"/>
          <p:cNvGrpSpPr/>
          <p:nvPr/>
        </p:nvGrpSpPr>
        <p:grpSpPr>
          <a:xfrm>
            <a:off x="4534350" y="4713051"/>
            <a:ext cx="4600713" cy="150450"/>
            <a:chOff x="0" y="4397412"/>
            <a:chExt cx="4600713" cy="150450"/>
          </a:xfrm>
        </p:grpSpPr>
        <p:sp>
          <p:nvSpPr>
            <p:cNvPr id="722" name="Google Shape;722;p32"/>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2"/>
          <p:cNvGrpSpPr/>
          <p:nvPr/>
        </p:nvGrpSpPr>
        <p:grpSpPr>
          <a:xfrm rot="-721003">
            <a:off x="4854784" y="1530565"/>
            <a:ext cx="1961438" cy="2825117"/>
            <a:chOff x="4937611" y="1161749"/>
            <a:chExt cx="1961412" cy="2825079"/>
          </a:xfrm>
        </p:grpSpPr>
        <p:sp>
          <p:nvSpPr>
            <p:cNvPr id="728" name="Google Shape;728;p32"/>
            <p:cNvSpPr/>
            <p:nvPr/>
          </p:nvSpPr>
          <p:spPr>
            <a:xfrm>
              <a:off x="5456776" y="1161749"/>
              <a:ext cx="1117961" cy="499117"/>
            </a:xfrm>
            <a:custGeom>
              <a:rect b="b" l="l" r="r" t="t"/>
              <a:pathLst>
                <a:path extrusionOk="0" h="15584" w="34909">
                  <a:moveTo>
                    <a:pt x="1" y="0"/>
                  </a:moveTo>
                  <a:cubicBezTo>
                    <a:pt x="8550" y="5252"/>
                    <a:pt x="8348" y="15583"/>
                    <a:pt x="8348" y="15583"/>
                  </a:cubicBezTo>
                  <a:lnTo>
                    <a:pt x="34909" y="15583"/>
                  </a:lnTo>
                  <a:cubicBezTo>
                    <a:pt x="34846" y="6279"/>
                    <a:pt x="27099" y="0"/>
                    <a:pt x="270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815749" y="1280498"/>
              <a:ext cx="442746" cy="3875"/>
            </a:xfrm>
            <a:custGeom>
              <a:rect b="b" l="l" r="r" t="t"/>
              <a:pathLst>
                <a:path extrusionOk="0" h="121" w="13825">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766462" y="1340321"/>
              <a:ext cx="586762" cy="3875"/>
            </a:xfrm>
            <a:custGeom>
              <a:rect b="b" l="l" r="r" t="t"/>
              <a:pathLst>
                <a:path extrusionOk="0" h="121" w="18322">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5815749" y="1491737"/>
              <a:ext cx="586762" cy="4003"/>
            </a:xfrm>
            <a:custGeom>
              <a:rect b="b" l="l" r="r" t="t"/>
              <a:pathLst>
                <a:path extrusionOk="0" h="125" w="18322">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790033" y="1409368"/>
              <a:ext cx="305903" cy="3843"/>
            </a:xfrm>
            <a:custGeom>
              <a:rect b="b" l="l" r="r" t="t"/>
              <a:pathLst>
                <a:path extrusionOk="0" h="120" w="9552">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6127260" y="1409368"/>
              <a:ext cx="225968" cy="3843"/>
            </a:xfrm>
            <a:custGeom>
              <a:rect b="b" l="l" r="r" t="t"/>
              <a:pathLst>
                <a:path extrusionOk="0" h="120" w="7056">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844476" y="1572985"/>
              <a:ext cx="305871" cy="3971"/>
            </a:xfrm>
            <a:custGeom>
              <a:rect b="b" l="l" r="r" t="t"/>
              <a:pathLst>
                <a:path extrusionOk="0" h="124" w="9551">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6181672" y="1572985"/>
              <a:ext cx="225840" cy="3971"/>
            </a:xfrm>
            <a:custGeom>
              <a:rect b="b" l="l" r="r" t="t"/>
              <a:pathLst>
                <a:path extrusionOk="0" h="124" w="7052">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4937611" y="1651447"/>
              <a:ext cx="1961307" cy="2335381"/>
            </a:xfrm>
            <a:custGeom>
              <a:rect b="b" l="l" r="r" t="t"/>
              <a:pathLst>
                <a:path extrusionOk="0" h="72918" w="61243">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5560026" y="1651447"/>
              <a:ext cx="1338997" cy="2335029"/>
            </a:xfrm>
            <a:custGeom>
              <a:rect b="b" l="l" r="r" t="t"/>
              <a:pathLst>
                <a:path extrusionOk="0" h="72907" w="41811">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5668848" y="1786497"/>
              <a:ext cx="1096088" cy="1085892"/>
            </a:xfrm>
            <a:custGeom>
              <a:rect b="b" l="l" r="r" t="t"/>
              <a:pathLst>
                <a:path extrusionOk="0" h="33905" w="34226">
                  <a:moveTo>
                    <a:pt x="1" y="0"/>
                  </a:moveTo>
                  <a:lnTo>
                    <a:pt x="834" y="33904"/>
                  </a:lnTo>
                  <a:lnTo>
                    <a:pt x="34225" y="33904"/>
                  </a:lnTo>
                  <a:lnTo>
                    <a:pt x="33777"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5777959" y="1899130"/>
              <a:ext cx="200380" cy="36992"/>
            </a:xfrm>
            <a:custGeom>
              <a:rect b="b" l="l" r="r" t="t"/>
              <a:pathLst>
                <a:path extrusionOk="0" h="1155" w="6257">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6041336" y="1896984"/>
              <a:ext cx="197914" cy="37632"/>
            </a:xfrm>
            <a:custGeom>
              <a:rect b="b" l="l" r="r" t="t"/>
              <a:pathLst>
                <a:path extrusionOk="0" h="1175" w="618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6301767" y="1896088"/>
              <a:ext cx="183888" cy="32060"/>
            </a:xfrm>
            <a:custGeom>
              <a:rect b="b" l="l" r="r" t="t"/>
              <a:pathLst>
                <a:path extrusionOk="0" h="1001" w="5742">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6540869" y="1896600"/>
              <a:ext cx="139981" cy="31035"/>
            </a:xfrm>
            <a:custGeom>
              <a:rect b="b" l="l" r="r" t="t"/>
              <a:pathLst>
                <a:path extrusionOk="0" h="969" w="4371">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5695782" y="3001343"/>
              <a:ext cx="310066" cy="221566"/>
            </a:xfrm>
            <a:custGeom>
              <a:rect b="b" l="l" r="r" t="t"/>
              <a:pathLst>
                <a:path extrusionOk="0" h="6918" w="9682">
                  <a:moveTo>
                    <a:pt x="1" y="1"/>
                  </a:moveTo>
                  <a:lnTo>
                    <a:pt x="1" y="6918"/>
                  </a:lnTo>
                  <a:lnTo>
                    <a:pt x="9682" y="6918"/>
                  </a:lnTo>
                  <a:lnTo>
                    <a:pt x="968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5695782" y="3001343"/>
              <a:ext cx="56140" cy="221566"/>
            </a:xfrm>
            <a:custGeom>
              <a:rect b="b" l="l" r="r" t="t"/>
              <a:pathLst>
                <a:path extrusionOk="0" h="6918" w="1753">
                  <a:moveTo>
                    <a:pt x="1" y="1"/>
                  </a:moveTo>
                  <a:lnTo>
                    <a:pt x="1" y="6918"/>
                  </a:lnTo>
                  <a:lnTo>
                    <a:pt x="1752" y="6918"/>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6075443" y="3001343"/>
              <a:ext cx="309970" cy="221566"/>
            </a:xfrm>
            <a:custGeom>
              <a:rect b="b" l="l" r="r" t="t"/>
              <a:pathLst>
                <a:path extrusionOk="0" h="6918" w="9679">
                  <a:moveTo>
                    <a:pt x="1" y="1"/>
                  </a:moveTo>
                  <a:lnTo>
                    <a:pt x="1" y="6918"/>
                  </a:lnTo>
                  <a:lnTo>
                    <a:pt x="9679" y="6918"/>
                  </a:lnTo>
                  <a:lnTo>
                    <a:pt x="967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6072209" y="3001343"/>
              <a:ext cx="56012" cy="221566"/>
            </a:xfrm>
            <a:custGeom>
              <a:rect b="b" l="l" r="r" t="t"/>
              <a:pathLst>
                <a:path extrusionOk="0" h="6918" w="1749">
                  <a:moveTo>
                    <a:pt x="1" y="1"/>
                  </a:moveTo>
                  <a:lnTo>
                    <a:pt x="1" y="6918"/>
                  </a:lnTo>
                  <a:lnTo>
                    <a:pt x="1749" y="6918"/>
                  </a:lnTo>
                  <a:lnTo>
                    <a:pt x="174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6455009" y="3001343"/>
              <a:ext cx="309938" cy="221566"/>
            </a:xfrm>
            <a:custGeom>
              <a:rect b="b" l="l" r="r" t="t"/>
              <a:pathLst>
                <a:path extrusionOk="0" h="6918" w="9678">
                  <a:moveTo>
                    <a:pt x="1" y="1"/>
                  </a:moveTo>
                  <a:lnTo>
                    <a:pt x="1" y="6918"/>
                  </a:lnTo>
                  <a:lnTo>
                    <a:pt x="9677" y="6918"/>
                  </a:lnTo>
                  <a:lnTo>
                    <a:pt x="9677"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6446138" y="3001343"/>
              <a:ext cx="56140" cy="221566"/>
            </a:xfrm>
            <a:custGeom>
              <a:rect b="b" l="l" r="r" t="t"/>
              <a:pathLst>
                <a:path extrusionOk="0" h="6918" w="1753">
                  <a:moveTo>
                    <a:pt x="1" y="1"/>
                  </a:moveTo>
                  <a:lnTo>
                    <a:pt x="1" y="6918"/>
                  </a:lnTo>
                  <a:lnTo>
                    <a:pt x="1752" y="6918"/>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6455009" y="3296071"/>
              <a:ext cx="309938" cy="221598"/>
            </a:xfrm>
            <a:custGeom>
              <a:rect b="b" l="l" r="r" t="t"/>
              <a:pathLst>
                <a:path extrusionOk="0" h="6919" w="9678">
                  <a:moveTo>
                    <a:pt x="1" y="0"/>
                  </a:moveTo>
                  <a:lnTo>
                    <a:pt x="1" y="6918"/>
                  </a:lnTo>
                  <a:lnTo>
                    <a:pt x="9677" y="6918"/>
                  </a:lnTo>
                  <a:lnTo>
                    <a:pt x="9677"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6455009" y="3296071"/>
              <a:ext cx="57805" cy="221598"/>
            </a:xfrm>
            <a:custGeom>
              <a:rect b="b" l="l" r="r" t="t"/>
              <a:pathLst>
                <a:path extrusionOk="0" h="6919" w="1805">
                  <a:moveTo>
                    <a:pt x="1" y="0"/>
                  </a:moveTo>
                  <a:lnTo>
                    <a:pt x="1" y="6918"/>
                  </a:lnTo>
                  <a:lnTo>
                    <a:pt x="1804" y="6918"/>
                  </a:lnTo>
                  <a:lnTo>
                    <a:pt x="18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5695782" y="3296071"/>
              <a:ext cx="310066" cy="221598"/>
            </a:xfrm>
            <a:custGeom>
              <a:rect b="b" l="l" r="r" t="t"/>
              <a:pathLst>
                <a:path extrusionOk="0" h="6919" w="9682">
                  <a:moveTo>
                    <a:pt x="1" y="0"/>
                  </a:moveTo>
                  <a:lnTo>
                    <a:pt x="1" y="6918"/>
                  </a:lnTo>
                  <a:lnTo>
                    <a:pt x="9682" y="6918"/>
                  </a:lnTo>
                  <a:lnTo>
                    <a:pt x="968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5695782" y="3295719"/>
              <a:ext cx="56140" cy="221598"/>
            </a:xfrm>
            <a:custGeom>
              <a:rect b="b" l="l" r="r" t="t"/>
              <a:pathLst>
                <a:path extrusionOk="0" h="6919" w="1753">
                  <a:moveTo>
                    <a:pt x="1" y="1"/>
                  </a:moveTo>
                  <a:lnTo>
                    <a:pt x="1" y="6918"/>
                  </a:lnTo>
                  <a:lnTo>
                    <a:pt x="1752" y="6918"/>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5695782" y="3587821"/>
              <a:ext cx="310066" cy="221598"/>
            </a:xfrm>
            <a:custGeom>
              <a:rect b="b" l="l" r="r" t="t"/>
              <a:pathLst>
                <a:path extrusionOk="0" h="6919" w="9682">
                  <a:moveTo>
                    <a:pt x="1" y="1"/>
                  </a:moveTo>
                  <a:lnTo>
                    <a:pt x="1" y="6919"/>
                  </a:lnTo>
                  <a:lnTo>
                    <a:pt x="9682" y="6919"/>
                  </a:lnTo>
                  <a:lnTo>
                    <a:pt x="9682"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5695782" y="3587821"/>
              <a:ext cx="310066" cy="221598"/>
            </a:xfrm>
            <a:custGeom>
              <a:rect b="b" l="l" r="r" t="t"/>
              <a:pathLst>
                <a:path extrusionOk="0" h="6919" w="9682">
                  <a:moveTo>
                    <a:pt x="1" y="1"/>
                  </a:moveTo>
                  <a:lnTo>
                    <a:pt x="1" y="6919"/>
                  </a:lnTo>
                  <a:lnTo>
                    <a:pt x="9682" y="6919"/>
                  </a:lnTo>
                  <a:lnTo>
                    <a:pt x="968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5695782" y="3587821"/>
              <a:ext cx="56140" cy="221598"/>
            </a:xfrm>
            <a:custGeom>
              <a:rect b="b" l="l" r="r" t="t"/>
              <a:pathLst>
                <a:path extrusionOk="0" h="6919" w="1753">
                  <a:moveTo>
                    <a:pt x="1" y="1"/>
                  </a:moveTo>
                  <a:lnTo>
                    <a:pt x="1" y="6919"/>
                  </a:lnTo>
                  <a:lnTo>
                    <a:pt x="1752" y="6919"/>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6073650" y="3296071"/>
              <a:ext cx="310066" cy="221598"/>
            </a:xfrm>
            <a:custGeom>
              <a:rect b="b" l="l" r="r" t="t"/>
              <a:pathLst>
                <a:path extrusionOk="0" h="6919" w="9682">
                  <a:moveTo>
                    <a:pt x="0" y="0"/>
                  </a:moveTo>
                  <a:lnTo>
                    <a:pt x="0" y="6918"/>
                  </a:lnTo>
                  <a:lnTo>
                    <a:pt x="9682" y="6918"/>
                  </a:lnTo>
                  <a:lnTo>
                    <a:pt x="968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6073650" y="3295719"/>
              <a:ext cx="56108" cy="221598"/>
            </a:xfrm>
            <a:custGeom>
              <a:rect b="b" l="l" r="r" t="t"/>
              <a:pathLst>
                <a:path extrusionOk="0" h="6919" w="1752">
                  <a:moveTo>
                    <a:pt x="0" y="1"/>
                  </a:moveTo>
                  <a:lnTo>
                    <a:pt x="0" y="6918"/>
                  </a:lnTo>
                  <a:lnTo>
                    <a:pt x="1752" y="6918"/>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075443" y="3587821"/>
              <a:ext cx="309970" cy="221598"/>
            </a:xfrm>
            <a:custGeom>
              <a:rect b="b" l="l" r="r" t="t"/>
              <a:pathLst>
                <a:path extrusionOk="0" h="6919" w="9679">
                  <a:moveTo>
                    <a:pt x="1" y="1"/>
                  </a:moveTo>
                  <a:lnTo>
                    <a:pt x="1" y="6919"/>
                  </a:lnTo>
                  <a:lnTo>
                    <a:pt x="9679" y="6919"/>
                  </a:lnTo>
                  <a:lnTo>
                    <a:pt x="9679"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075443" y="3587821"/>
              <a:ext cx="309970" cy="221598"/>
            </a:xfrm>
            <a:custGeom>
              <a:rect b="b" l="l" r="r" t="t"/>
              <a:pathLst>
                <a:path extrusionOk="0" h="6919" w="9679">
                  <a:moveTo>
                    <a:pt x="1" y="1"/>
                  </a:moveTo>
                  <a:lnTo>
                    <a:pt x="1" y="6919"/>
                  </a:lnTo>
                  <a:lnTo>
                    <a:pt x="9679" y="6919"/>
                  </a:lnTo>
                  <a:lnTo>
                    <a:pt x="967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6075443" y="3587821"/>
              <a:ext cx="56140" cy="221598"/>
            </a:xfrm>
            <a:custGeom>
              <a:rect b="b" l="l" r="r" t="t"/>
              <a:pathLst>
                <a:path extrusionOk="0" h="6919" w="1753">
                  <a:moveTo>
                    <a:pt x="1" y="1"/>
                  </a:moveTo>
                  <a:lnTo>
                    <a:pt x="1" y="6919"/>
                  </a:lnTo>
                  <a:lnTo>
                    <a:pt x="1752" y="6919"/>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6455009" y="3587821"/>
              <a:ext cx="309938" cy="221598"/>
            </a:xfrm>
            <a:custGeom>
              <a:rect b="b" l="l" r="r" t="t"/>
              <a:pathLst>
                <a:path extrusionOk="0" h="6919" w="9678">
                  <a:moveTo>
                    <a:pt x="1" y="1"/>
                  </a:moveTo>
                  <a:lnTo>
                    <a:pt x="1" y="6919"/>
                  </a:lnTo>
                  <a:lnTo>
                    <a:pt x="9677" y="6919"/>
                  </a:lnTo>
                  <a:lnTo>
                    <a:pt x="967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6455009" y="3587821"/>
              <a:ext cx="56140" cy="221598"/>
            </a:xfrm>
            <a:custGeom>
              <a:rect b="b" l="l" r="r" t="t"/>
              <a:pathLst>
                <a:path extrusionOk="0" h="6919" w="1753">
                  <a:moveTo>
                    <a:pt x="1" y="1"/>
                  </a:moveTo>
                  <a:lnTo>
                    <a:pt x="1" y="6919"/>
                  </a:lnTo>
                  <a:lnTo>
                    <a:pt x="1752" y="6919"/>
                  </a:lnTo>
                  <a:lnTo>
                    <a:pt x="17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440987" y="1651447"/>
              <a:ext cx="78269" cy="2335381"/>
            </a:xfrm>
            <a:custGeom>
              <a:rect b="b" l="l" r="r" t="t"/>
              <a:pathLst>
                <a:path extrusionOk="0" h="72918" w="2444">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5374246" y="3717620"/>
              <a:ext cx="133640" cy="105659"/>
            </a:xfrm>
            <a:custGeom>
              <a:rect b="b" l="l" r="r" t="t"/>
              <a:pathLst>
                <a:path extrusionOk="0" h="3299" w="4173">
                  <a:moveTo>
                    <a:pt x="4083" y="1"/>
                  </a:moveTo>
                  <a:lnTo>
                    <a:pt x="60" y="1378"/>
                  </a:lnTo>
                  <a:lnTo>
                    <a:pt x="1" y="3299"/>
                  </a:lnTo>
                  <a:lnTo>
                    <a:pt x="4173" y="1830"/>
                  </a:lnTo>
                  <a:lnTo>
                    <a:pt x="40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2"/>
          <p:cNvGrpSpPr/>
          <p:nvPr/>
        </p:nvGrpSpPr>
        <p:grpSpPr>
          <a:xfrm rot="-721003">
            <a:off x="4427160" y="2856628"/>
            <a:ext cx="1122199" cy="1561317"/>
            <a:chOff x="4165807" y="3024617"/>
            <a:chExt cx="1122184" cy="1561296"/>
          </a:xfrm>
        </p:grpSpPr>
        <p:sp>
          <p:nvSpPr>
            <p:cNvPr id="766" name="Google Shape;766;p32"/>
            <p:cNvSpPr/>
            <p:nvPr/>
          </p:nvSpPr>
          <p:spPr>
            <a:xfrm>
              <a:off x="4165807" y="3024617"/>
              <a:ext cx="1115475" cy="1561296"/>
            </a:xfrm>
            <a:custGeom>
              <a:rect b="b" l="l" r="r" t="t"/>
              <a:pathLst>
                <a:path extrusionOk="0" h="38092" w="27215">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4751709" y="3671092"/>
              <a:ext cx="232112" cy="643381"/>
            </a:xfrm>
            <a:custGeom>
              <a:rect b="b" l="l" r="r" t="t"/>
              <a:pathLst>
                <a:path extrusionOk="0" h="15697" w="5663">
                  <a:moveTo>
                    <a:pt x="777" y="1"/>
                  </a:moveTo>
                  <a:lnTo>
                    <a:pt x="0" y="244"/>
                  </a:lnTo>
                  <a:lnTo>
                    <a:pt x="4886" y="15696"/>
                  </a:lnTo>
                  <a:lnTo>
                    <a:pt x="5662" y="15454"/>
                  </a:lnTo>
                  <a:lnTo>
                    <a:pt x="77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4619569" y="3243237"/>
              <a:ext cx="147924" cy="377413"/>
            </a:xfrm>
            <a:custGeom>
              <a:rect b="b" l="l" r="r" t="t"/>
              <a:pathLst>
                <a:path extrusionOk="0" h="9208" w="3609">
                  <a:moveTo>
                    <a:pt x="777" y="0"/>
                  </a:moveTo>
                  <a:lnTo>
                    <a:pt x="1" y="247"/>
                  </a:lnTo>
                  <a:lnTo>
                    <a:pt x="2832" y="9207"/>
                  </a:lnTo>
                  <a:lnTo>
                    <a:pt x="3609" y="8964"/>
                  </a:lnTo>
                  <a:lnTo>
                    <a:pt x="7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4507020" y="3280863"/>
              <a:ext cx="86730" cy="183460"/>
            </a:xfrm>
            <a:custGeom>
              <a:rect b="b" l="l" r="r" t="t"/>
              <a:pathLst>
                <a:path extrusionOk="0" h="4476" w="2116">
                  <a:moveTo>
                    <a:pt x="778" y="1"/>
                  </a:moveTo>
                  <a:lnTo>
                    <a:pt x="1" y="247"/>
                  </a:lnTo>
                  <a:lnTo>
                    <a:pt x="1338" y="4476"/>
                  </a:lnTo>
                  <a:lnTo>
                    <a:pt x="2116" y="4233"/>
                  </a:lnTo>
                  <a:lnTo>
                    <a:pt x="77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4402668" y="3320701"/>
              <a:ext cx="125873" cy="307611"/>
            </a:xfrm>
            <a:custGeom>
              <a:rect b="b" l="l" r="r" t="t"/>
              <a:pathLst>
                <a:path extrusionOk="0" h="7505" w="3071">
                  <a:moveTo>
                    <a:pt x="776" y="1"/>
                  </a:moveTo>
                  <a:lnTo>
                    <a:pt x="0" y="247"/>
                  </a:lnTo>
                  <a:lnTo>
                    <a:pt x="2293" y="7505"/>
                  </a:lnTo>
                  <a:lnTo>
                    <a:pt x="3070" y="7258"/>
                  </a:lnTo>
                  <a:lnTo>
                    <a:pt x="77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4820731" y="4246129"/>
              <a:ext cx="64350" cy="112716"/>
            </a:xfrm>
            <a:custGeom>
              <a:rect b="b" l="l" r="r" t="t"/>
              <a:pathLst>
                <a:path extrusionOk="0" h="2750" w="1570">
                  <a:moveTo>
                    <a:pt x="777" y="0"/>
                  </a:moveTo>
                  <a:lnTo>
                    <a:pt x="1" y="247"/>
                  </a:lnTo>
                  <a:lnTo>
                    <a:pt x="792" y="2749"/>
                  </a:lnTo>
                  <a:lnTo>
                    <a:pt x="1569" y="2506"/>
                  </a:lnTo>
                  <a:lnTo>
                    <a:pt x="7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4580673" y="3500877"/>
              <a:ext cx="86730" cy="183460"/>
            </a:xfrm>
            <a:custGeom>
              <a:rect b="b" l="l" r="r" t="t"/>
              <a:pathLst>
                <a:path extrusionOk="0" h="4476" w="2116">
                  <a:moveTo>
                    <a:pt x="778" y="1"/>
                  </a:moveTo>
                  <a:lnTo>
                    <a:pt x="0" y="244"/>
                  </a:lnTo>
                  <a:lnTo>
                    <a:pt x="1338" y="4476"/>
                  </a:lnTo>
                  <a:lnTo>
                    <a:pt x="2115" y="4229"/>
                  </a:lnTo>
                  <a:lnTo>
                    <a:pt x="77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4654325" y="3720727"/>
              <a:ext cx="183419" cy="490088"/>
            </a:xfrm>
            <a:custGeom>
              <a:rect b="b" l="l" r="r" t="t"/>
              <a:pathLst>
                <a:path extrusionOk="0" h="11957" w="4475">
                  <a:moveTo>
                    <a:pt x="777" y="0"/>
                  </a:moveTo>
                  <a:lnTo>
                    <a:pt x="1" y="243"/>
                  </a:lnTo>
                  <a:lnTo>
                    <a:pt x="3702" y="11957"/>
                  </a:lnTo>
                  <a:lnTo>
                    <a:pt x="4475" y="11710"/>
                  </a:lnTo>
                  <a:lnTo>
                    <a:pt x="7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4690311" y="3040725"/>
              <a:ext cx="597680" cy="1387345"/>
            </a:xfrm>
            <a:custGeom>
              <a:rect b="b" l="l" r="r" t="t"/>
              <a:pathLst>
                <a:path extrusionOk="0" h="33848" w="14582">
                  <a:moveTo>
                    <a:pt x="5140" y="0"/>
                  </a:moveTo>
                  <a:lnTo>
                    <a:pt x="0" y="1722"/>
                  </a:lnTo>
                  <a:lnTo>
                    <a:pt x="10268" y="33814"/>
                  </a:lnTo>
                  <a:lnTo>
                    <a:pt x="10279" y="33847"/>
                  </a:lnTo>
                  <a:lnTo>
                    <a:pt x="14582" y="32406"/>
                  </a:lnTo>
                  <a:lnTo>
                    <a:pt x="14418" y="28428"/>
                  </a:lnTo>
                  <a:lnTo>
                    <a:pt x="514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32"/>
          <p:cNvGrpSpPr/>
          <p:nvPr/>
        </p:nvGrpSpPr>
        <p:grpSpPr>
          <a:xfrm>
            <a:off x="5819039" y="915875"/>
            <a:ext cx="2360510" cy="3801392"/>
            <a:chOff x="5819039" y="912475"/>
            <a:chExt cx="2360510" cy="3801392"/>
          </a:xfrm>
        </p:grpSpPr>
        <p:sp>
          <p:nvSpPr>
            <p:cNvPr id="776" name="Google Shape;776;p32"/>
            <p:cNvSpPr/>
            <p:nvPr/>
          </p:nvSpPr>
          <p:spPr>
            <a:xfrm>
              <a:off x="7402881" y="2309654"/>
              <a:ext cx="45988" cy="10862"/>
            </a:xfrm>
            <a:custGeom>
              <a:rect b="b" l="l" r="r" t="t"/>
              <a:pathLst>
                <a:path extrusionOk="0" h="265" w="1122">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7492765" y="2281537"/>
              <a:ext cx="44717" cy="16354"/>
            </a:xfrm>
            <a:custGeom>
              <a:rect b="b" l="l" r="r" t="t"/>
              <a:pathLst>
                <a:path extrusionOk="0" h="399" w="1091">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7578959" y="2241699"/>
              <a:ext cx="42586" cy="21887"/>
            </a:xfrm>
            <a:custGeom>
              <a:rect b="b" l="l" r="r" t="t"/>
              <a:pathLst>
                <a:path extrusionOk="0" h="534" w="1039">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7659621" y="2190302"/>
              <a:ext cx="39225" cy="27462"/>
            </a:xfrm>
            <a:custGeom>
              <a:rect b="b" l="l" r="r" t="t"/>
              <a:pathLst>
                <a:path extrusionOk="0" h="670" w="957">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7732495" y="2127347"/>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7795122" y="2053695"/>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7844429" y="1970739"/>
              <a:ext cx="21150" cy="42668"/>
            </a:xfrm>
            <a:custGeom>
              <a:rect b="b" l="l" r="r" t="t"/>
              <a:pathLst>
                <a:path extrusionOk="0" h="1041" w="516">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7877300" y="1881348"/>
              <a:ext cx="12911" cy="45373"/>
            </a:xfrm>
            <a:custGeom>
              <a:rect b="b" l="l" r="r" t="t"/>
              <a:pathLst>
                <a:path extrusionOk="0" h="1107" w="315">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7893531" y="1789047"/>
              <a:ext cx="6640" cy="46439"/>
            </a:xfrm>
            <a:custGeom>
              <a:rect b="b" l="l" r="r" t="t"/>
              <a:pathLst>
                <a:path extrusionOk="0" h="1133" w="162">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7892178" y="1696254"/>
              <a:ext cx="7214" cy="46480"/>
            </a:xfrm>
            <a:custGeom>
              <a:rect b="b" l="l" r="r" t="t"/>
              <a:pathLst>
                <a:path extrusionOk="0" h="1134" w="176">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7873612" y="1605347"/>
              <a:ext cx="13813" cy="45209"/>
            </a:xfrm>
            <a:custGeom>
              <a:rect b="b" l="l" r="r" t="t"/>
              <a:pathLst>
                <a:path extrusionOk="0" h="1103" w="337">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7839962" y="1518948"/>
              <a:ext cx="21313" cy="42504"/>
            </a:xfrm>
            <a:custGeom>
              <a:rect b="b" l="l" r="r" t="t"/>
              <a:pathLst>
                <a:path extrusionOk="0" h="1037" w="52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7790819" y="1440295"/>
              <a:ext cx="28978" cy="38200"/>
            </a:xfrm>
            <a:custGeom>
              <a:rect b="b" l="l" r="r" t="t"/>
              <a:pathLst>
                <a:path extrusionOk="0" h="932" w="707">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7726347" y="1373611"/>
              <a:ext cx="36192" cy="31765"/>
            </a:xfrm>
            <a:custGeom>
              <a:rect b="b" l="l" r="r" t="t"/>
              <a:pathLst>
                <a:path extrusionOk="0" h="775" w="883">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7668802" y="1333526"/>
              <a:ext cx="21641" cy="13116"/>
            </a:xfrm>
            <a:custGeom>
              <a:rect b="b" l="l" r="r" t="t"/>
              <a:pathLst>
                <a:path extrusionOk="0" h="320" w="528">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7085687" y="912475"/>
              <a:ext cx="654980" cy="654980"/>
            </a:xfrm>
            <a:custGeom>
              <a:rect b="b" l="l" r="r" t="t"/>
              <a:pathLst>
                <a:path extrusionOk="0" h="15980" w="1598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7219467" y="1115480"/>
              <a:ext cx="387373" cy="282322"/>
            </a:xfrm>
            <a:custGeom>
              <a:rect b="b" l="l" r="r" t="t"/>
              <a:pathLst>
                <a:path extrusionOk="0" h="6888" w="9451">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7667285" y="1995126"/>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7542358" y="4611849"/>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7728970" y="4675172"/>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7610428" y="4293623"/>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7614491" y="4306488"/>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7643721" y="4292155"/>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7638021" y="4680869"/>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7647202" y="4679025"/>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7648596" y="4673697"/>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7649210" y="4666114"/>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7617200" y="4668860"/>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7637447" y="4665295"/>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7729134" y="4673943"/>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7761267" y="4622710"/>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7718206" y="4299077"/>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7770609" y="4299905"/>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7742455" y="4686812"/>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7753275" y="4681033"/>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7766350" y="4679189"/>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7897056" y="4611849"/>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8083667" y="4675172"/>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7936020" y="4293623"/>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7940045" y="4306488"/>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7969313" y="4292155"/>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7992882" y="4680869"/>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8001940" y="4679025"/>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8003457" y="4673697"/>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8003908" y="4666114"/>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7971897" y="4668860"/>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7992309" y="4665295"/>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8083831" y="4673943"/>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8115965" y="4622710"/>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8043761" y="4299077"/>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8096201" y="4299905"/>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8097152" y="4686812"/>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8108013" y="4681033"/>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8121047" y="4679189"/>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7563917" y="2963384"/>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7952183" y="4598364"/>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7569164" y="4597340"/>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7968987" y="3123476"/>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7606666" y="3113721"/>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6998877" y="2050375"/>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32"/>
            <p:cNvGrpSpPr/>
            <p:nvPr/>
          </p:nvGrpSpPr>
          <p:grpSpPr>
            <a:xfrm>
              <a:off x="5819039" y="2060417"/>
              <a:ext cx="1596955" cy="1097563"/>
              <a:chOff x="5819039" y="2060417"/>
              <a:chExt cx="1596955" cy="1097563"/>
            </a:xfrm>
          </p:grpSpPr>
          <p:sp>
            <p:nvSpPr>
              <p:cNvPr id="837" name="Google Shape;837;p32"/>
              <p:cNvSpPr/>
              <p:nvPr/>
            </p:nvSpPr>
            <p:spPr>
              <a:xfrm>
                <a:off x="7240616" y="2327401"/>
                <a:ext cx="23773" cy="5082"/>
              </a:xfrm>
              <a:custGeom>
                <a:rect b="b" l="l" r="r" t="t"/>
                <a:pathLst>
                  <a:path extrusionOk="0" h="124" w="58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7310744" y="2325310"/>
                <a:ext cx="46562" cy="6066"/>
              </a:xfrm>
              <a:custGeom>
                <a:rect b="b" l="l" r="r" t="t"/>
                <a:pathLst>
                  <a:path extrusionOk="0" h="148" w="1136">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5820392" y="2062917"/>
                <a:ext cx="1595602" cy="1094858"/>
              </a:xfrm>
              <a:custGeom>
                <a:rect b="b" l="l" r="r" t="t"/>
                <a:pathLst>
                  <a:path extrusionOk="0" h="26712" w="38929">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5819039" y="2060417"/>
                <a:ext cx="1596627" cy="1097563"/>
              </a:xfrm>
              <a:custGeom>
                <a:rect b="b" l="l" r="r" t="t"/>
                <a:pathLst>
                  <a:path extrusionOk="0" h="26778" w="38954">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5950524" y="2700990"/>
                <a:ext cx="29306" cy="87016"/>
              </a:xfrm>
              <a:custGeom>
                <a:rect b="b" l="l" r="r" t="t"/>
                <a:pathLst>
                  <a:path extrusionOk="0" h="2123" w="715">
                    <a:moveTo>
                      <a:pt x="12" y="1"/>
                    </a:moveTo>
                    <a:lnTo>
                      <a:pt x="1" y="192"/>
                    </a:lnTo>
                    <a:lnTo>
                      <a:pt x="486" y="228"/>
                    </a:lnTo>
                    <a:lnTo>
                      <a:pt x="348" y="2107"/>
                    </a:lnTo>
                    <a:lnTo>
                      <a:pt x="561" y="2122"/>
                    </a:lnTo>
                    <a:lnTo>
                      <a:pt x="714" y="53"/>
                    </a:lnTo>
                    <a:lnTo>
                      <a:pt x="1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6001347" y="2706359"/>
                <a:ext cx="61153" cy="88082"/>
              </a:xfrm>
              <a:custGeom>
                <a:rect b="b" l="l" r="r" t="t"/>
                <a:pathLst>
                  <a:path extrusionOk="0" h="2149" w="1492">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6078197" y="2713983"/>
                <a:ext cx="74146" cy="85623"/>
              </a:xfrm>
              <a:custGeom>
                <a:rect b="b" l="l" r="r" t="t"/>
                <a:pathLst>
                  <a:path extrusionOk="0" h="2089" w="1809">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6208165" y="2723327"/>
                <a:ext cx="74146" cy="85787"/>
              </a:xfrm>
              <a:custGeom>
                <a:rect b="b" l="l" r="r" t="t"/>
                <a:pathLst>
                  <a:path extrusionOk="0" h="2093" w="1809">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6293745" y="2727180"/>
                <a:ext cx="63408" cy="87139"/>
              </a:xfrm>
              <a:custGeom>
                <a:rect b="b" l="l" r="r" t="t"/>
                <a:pathLst>
                  <a:path extrusionOk="0" h="2126" w="1547">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6375349" y="2734230"/>
                <a:ext cx="65744" cy="86320"/>
              </a:xfrm>
              <a:custGeom>
                <a:rect b="b" l="l" r="r" t="t"/>
                <a:pathLst>
                  <a:path extrusionOk="0" h="2106" w="1604">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6493554" y="2741279"/>
                <a:ext cx="63408" cy="87590"/>
              </a:xfrm>
              <a:custGeom>
                <a:rect b="b" l="l" r="r" t="t"/>
                <a:pathLst>
                  <a:path extrusionOk="0" h="2137" w="1547">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6576347" y="2748903"/>
                <a:ext cx="65744" cy="86361"/>
              </a:xfrm>
              <a:custGeom>
                <a:rect b="b" l="l" r="r" t="t"/>
                <a:pathLst>
                  <a:path extrusionOk="0" h="2107" w="1604">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6659304" y="2752715"/>
                <a:ext cx="64063" cy="86894"/>
              </a:xfrm>
              <a:custGeom>
                <a:rect b="b" l="l" r="r" t="t"/>
                <a:pathLst>
                  <a:path extrusionOk="0" h="2120" w="1563">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6780583" y="2761609"/>
                <a:ext cx="64022" cy="86853"/>
              </a:xfrm>
              <a:custGeom>
                <a:rect b="b" l="l" r="r" t="t"/>
                <a:pathLst>
                  <a:path extrusionOk="0" h="2119" w="1562">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6856818" y="2768945"/>
                <a:ext cx="67547" cy="86607"/>
              </a:xfrm>
              <a:custGeom>
                <a:rect b="b" l="l" r="r" t="t"/>
                <a:pathLst>
                  <a:path extrusionOk="0" h="2113" w="1648">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6943627" y="2774847"/>
                <a:ext cx="65703" cy="86320"/>
              </a:xfrm>
              <a:custGeom>
                <a:rect b="b" l="l" r="r" t="t"/>
                <a:pathLst>
                  <a:path extrusionOk="0" h="2106" w="1603">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7066997" y="2782470"/>
                <a:ext cx="29429" cy="86812"/>
              </a:xfrm>
              <a:custGeom>
                <a:rect b="b" l="l" r="r" t="t"/>
                <a:pathLst>
                  <a:path extrusionOk="0" h="2118" w="718">
                    <a:moveTo>
                      <a:pt x="16" y="0"/>
                    </a:moveTo>
                    <a:lnTo>
                      <a:pt x="1" y="186"/>
                    </a:lnTo>
                    <a:lnTo>
                      <a:pt x="490" y="224"/>
                    </a:lnTo>
                    <a:lnTo>
                      <a:pt x="352" y="2103"/>
                    </a:lnTo>
                    <a:lnTo>
                      <a:pt x="564" y="2117"/>
                    </a:lnTo>
                    <a:lnTo>
                      <a:pt x="718" y="48"/>
                    </a:lnTo>
                    <a:lnTo>
                      <a:pt x="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7117861" y="2787676"/>
                <a:ext cx="61235" cy="88041"/>
              </a:xfrm>
              <a:custGeom>
                <a:rect b="b" l="l" r="r" t="t"/>
                <a:pathLst>
                  <a:path extrusionOk="0" h="2148" w="1494">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7192825" y="2792225"/>
                <a:ext cx="63572" cy="87631"/>
              </a:xfrm>
              <a:custGeom>
                <a:rect b="b" l="l" r="r" t="t"/>
                <a:pathLst>
                  <a:path extrusionOk="0" h="2138" w="1551">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6594586" y="2896781"/>
                <a:ext cx="682032" cy="86402"/>
              </a:xfrm>
              <a:custGeom>
                <a:rect b="b" l="l" r="r" t="t"/>
                <a:pathLst>
                  <a:path extrusionOk="0" h="2108" w="16640">
                    <a:moveTo>
                      <a:pt x="68" y="1"/>
                    </a:moveTo>
                    <a:lnTo>
                      <a:pt x="0" y="901"/>
                    </a:lnTo>
                    <a:lnTo>
                      <a:pt x="16577" y="2107"/>
                    </a:lnTo>
                    <a:lnTo>
                      <a:pt x="16640" y="1207"/>
                    </a:lnTo>
                    <a:lnTo>
                      <a:pt x="6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6920183" y="2994492"/>
                <a:ext cx="351099" cy="62178"/>
              </a:xfrm>
              <a:custGeom>
                <a:rect b="b" l="l" r="r" t="t"/>
                <a:pathLst>
                  <a:path extrusionOk="0" h="1517" w="8566">
                    <a:moveTo>
                      <a:pt x="64" y="0"/>
                    </a:moveTo>
                    <a:lnTo>
                      <a:pt x="0" y="897"/>
                    </a:lnTo>
                    <a:lnTo>
                      <a:pt x="8502" y="1516"/>
                    </a:lnTo>
                    <a:lnTo>
                      <a:pt x="8566" y="620"/>
                    </a:lnTo>
                    <a:lnTo>
                      <a:pt x="6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5934580" y="2416915"/>
                <a:ext cx="297528" cy="227153"/>
              </a:xfrm>
              <a:custGeom>
                <a:rect b="b" l="l" r="r" t="t"/>
                <a:pathLst>
                  <a:path extrusionOk="0" h="5542" w="7259">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32"/>
              <p:cNvGrpSpPr/>
              <p:nvPr/>
            </p:nvGrpSpPr>
            <p:grpSpPr>
              <a:xfrm>
                <a:off x="5937326" y="2478845"/>
                <a:ext cx="288793" cy="99682"/>
                <a:chOff x="5937326" y="2478845"/>
                <a:chExt cx="288793" cy="99682"/>
              </a:xfrm>
            </p:grpSpPr>
            <p:sp>
              <p:nvSpPr>
                <p:cNvPr id="860" name="Google Shape;860;p32"/>
                <p:cNvSpPr/>
                <p:nvPr/>
              </p:nvSpPr>
              <p:spPr>
                <a:xfrm>
                  <a:off x="5937326" y="2478845"/>
                  <a:ext cx="196207" cy="99682"/>
                </a:xfrm>
                <a:custGeom>
                  <a:rect b="b" l="l" r="r" t="t"/>
                  <a:pathLst>
                    <a:path extrusionOk="0" h="2432" w="4787">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6124430" y="2529873"/>
                  <a:ext cx="101690" cy="20986"/>
                </a:xfrm>
                <a:custGeom>
                  <a:rect b="b" l="l" r="r" t="t"/>
                  <a:pathLst>
                    <a:path extrusionOk="0" h="512" w="2481">
                      <a:moveTo>
                        <a:pt x="23" y="0"/>
                      </a:moveTo>
                      <a:lnTo>
                        <a:pt x="1" y="333"/>
                      </a:lnTo>
                      <a:lnTo>
                        <a:pt x="2459" y="512"/>
                      </a:lnTo>
                      <a:lnTo>
                        <a:pt x="2481" y="179"/>
                      </a:lnTo>
                      <a:lnTo>
                        <a:pt x="2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32"/>
              <p:cNvSpPr/>
              <p:nvPr/>
            </p:nvSpPr>
            <p:spPr>
              <a:xfrm>
                <a:off x="5990486" y="2240797"/>
                <a:ext cx="737611" cy="116404"/>
              </a:xfrm>
              <a:custGeom>
                <a:rect b="b" l="l" r="r" t="t"/>
                <a:pathLst>
                  <a:path extrusionOk="0" h="2840" w="17996">
                    <a:moveTo>
                      <a:pt x="112" y="1"/>
                    </a:moveTo>
                    <a:lnTo>
                      <a:pt x="0" y="1536"/>
                    </a:lnTo>
                    <a:lnTo>
                      <a:pt x="17884" y="2840"/>
                    </a:lnTo>
                    <a:lnTo>
                      <a:pt x="17996" y="1304"/>
                    </a:lnTo>
                    <a:lnTo>
                      <a:pt x="11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32"/>
            <p:cNvSpPr/>
            <p:nvPr/>
          </p:nvSpPr>
          <p:spPr>
            <a:xfrm>
              <a:off x="7676753" y="2025250"/>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690689" y="2008569"/>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713641" y="2152636"/>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698353" y="2142963"/>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800778" y="2152636"/>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88196" y="2142963"/>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747045" y="2228091"/>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7757169" y="2294571"/>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7912057" y="2156488"/>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7929107" y="2168784"/>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669130" y="1993363"/>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7910376" y="2196737"/>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457229" y="2394823"/>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49914" y="2394823"/>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7760202" y="2565981"/>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81761" y="2575162"/>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49176" y="2681644"/>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754997" y="2683243"/>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758357" y="2683243"/>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59915" y="2679021"/>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3318" y="2663447"/>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7788810" y="2664717"/>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7790040" y="2665865"/>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7790655" y="2664020"/>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7731716" y="2413267"/>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7733561" y="2437449"/>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7735487" y="2450769"/>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7738602" y="2466672"/>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7732167" y="2483681"/>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7742291" y="2511224"/>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7748275" y="2528889"/>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7757579" y="2542086"/>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7796926" y="2554546"/>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7811353" y="2541963"/>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7830002" y="2529914"/>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7847626" y="2515896"/>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7857709" y="2508355"/>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7870046" y="2492534"/>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7882506" y="2473639"/>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7890621" y="2462286"/>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7897343" y="2447736"/>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7908532" y="2423513"/>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7914803" y="2402733"/>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7913737" y="2393143"/>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7482641" y="2523028"/>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490429" y="2544259"/>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7498134" y="2571023"/>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503913" y="2591311"/>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512192" y="2608361"/>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517398" y="2618977"/>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528423" y="2645413"/>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7533628" y="2662053"/>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7630070" y="3071054"/>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7639579" y="3071054"/>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7654580" y="3087449"/>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675401" y="3095236"/>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7687779" y="3104212"/>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7706428" y="3110647"/>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7727741" y="3117779"/>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7747045" y="3129378"/>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7763399" y="3139419"/>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7782703" y="3150076"/>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7798647" y="3147084"/>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7809509" y="3129378"/>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7815739" y="3119582"/>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7825288" y="3102901"/>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7842585" y="3113967"/>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7850208" y="3120730"/>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7853323" y="3135362"/>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7865537" y="3146551"/>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7878694" y="3161019"/>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7889432" y="3153765"/>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7903204" y="3147371"/>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7916647" y="3137165"/>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924148" y="3128804"/>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7945051" y="3117738"/>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7955708" y="3110975"/>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7972512" y="3102368"/>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7982021" y="3089908"/>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8000096" y="3084580"/>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8013703" y="3073759"/>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8024647" y="3064087"/>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8041369" y="3056135"/>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8053378" y="3045110"/>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7856643" y="2547865"/>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7891400" y="2604836"/>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7898736" y="2618198"/>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7912057" y="2631026"/>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7921238" y="2641724"/>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7940379" y="2661397"/>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7951691" y="2666562"/>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7959027" y="2681890"/>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7972840" y="2689924"/>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7990915" y="2708654"/>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7861521" y="2484337"/>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8066084" y="3046135"/>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8079774" y="3036421"/>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7206023" y="2581187"/>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flipH="1">
              <a:off x="7744211" y="2144852"/>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2"/>
          <p:cNvGrpSpPr/>
          <p:nvPr/>
        </p:nvGrpSpPr>
        <p:grpSpPr>
          <a:xfrm rot="756199">
            <a:off x="5892235" y="4165295"/>
            <a:ext cx="502396" cy="423275"/>
            <a:chOff x="2681574" y="1237063"/>
            <a:chExt cx="340338" cy="314998"/>
          </a:xfrm>
        </p:grpSpPr>
        <p:sp>
          <p:nvSpPr>
            <p:cNvPr id="963" name="Google Shape;963;p32"/>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32"/>
          <p:cNvSpPr/>
          <p:nvPr/>
        </p:nvSpPr>
        <p:spPr>
          <a:xfrm>
            <a:off x="895575" y="3388650"/>
            <a:ext cx="2589900" cy="88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2" name="Shape 412"/>
        <p:cNvGrpSpPr/>
        <p:nvPr/>
      </p:nvGrpSpPr>
      <p:grpSpPr>
        <a:xfrm>
          <a:off x="0" y="0"/>
          <a:ext cx="0" cy="0"/>
          <a:chOff x="0" y="0"/>
          <a:chExt cx="0" cy="0"/>
        </a:xfrm>
      </p:grpSpPr>
      <p:sp>
        <p:nvSpPr>
          <p:cNvPr id="413" name="Google Shape;413;p23"/>
          <p:cNvSpPr/>
          <p:nvPr/>
        </p:nvSpPr>
        <p:spPr>
          <a:xfrm>
            <a:off x="6311425" y="13454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4406425" y="28613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4397325" y="13454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txBox="1"/>
          <p:nvPr>
            <p:ph type="ctrTitle"/>
          </p:nvPr>
        </p:nvSpPr>
        <p:spPr>
          <a:xfrm>
            <a:off x="4468600" y="1886225"/>
            <a:ext cx="1679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 </a:t>
            </a:r>
            <a:endParaRPr/>
          </a:p>
          <a:p>
            <a:pPr indent="0" lvl="0" marL="0" rtl="0" algn="l">
              <a:spcBef>
                <a:spcPts val="0"/>
              </a:spcBef>
              <a:spcAft>
                <a:spcPts val="0"/>
              </a:spcAft>
              <a:buNone/>
            </a:pPr>
            <a:r>
              <a:rPr lang="en">
                <a:solidFill>
                  <a:schemeClr val="accent3"/>
                </a:solidFill>
              </a:rPr>
              <a:t>manager</a:t>
            </a:r>
            <a:endParaRPr/>
          </a:p>
        </p:txBody>
      </p:sp>
      <p:sp>
        <p:nvSpPr>
          <p:cNvPr id="417" name="Google Shape;417;p23"/>
          <p:cNvSpPr txBox="1"/>
          <p:nvPr>
            <p:ph idx="3" type="ctrTitle"/>
          </p:nvPr>
        </p:nvSpPr>
        <p:spPr>
          <a:xfrm>
            <a:off x="6364525" y="1886225"/>
            <a:ext cx="2154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a:p>
            <a:pPr indent="0" lvl="0" marL="0" rtl="0" algn="l">
              <a:spcBef>
                <a:spcPts val="0"/>
              </a:spcBef>
              <a:spcAft>
                <a:spcPts val="0"/>
              </a:spcAft>
              <a:buNone/>
            </a:pPr>
            <a:r>
              <a:rPr lang="en"/>
              <a:t>kasir</a:t>
            </a:r>
            <a:endParaRPr/>
          </a:p>
        </p:txBody>
      </p:sp>
      <p:sp>
        <p:nvSpPr>
          <p:cNvPr id="418" name="Google Shape;418;p23"/>
          <p:cNvSpPr txBox="1"/>
          <p:nvPr>
            <p:ph idx="4" type="ctrTitle"/>
          </p:nvPr>
        </p:nvSpPr>
        <p:spPr>
          <a:xfrm>
            <a:off x="4459525" y="3406250"/>
            <a:ext cx="24957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endParaRPr/>
          </a:p>
          <a:p>
            <a:pPr indent="0" lvl="0" marL="0" rtl="0" algn="l">
              <a:spcBef>
                <a:spcPts val="0"/>
              </a:spcBef>
              <a:spcAft>
                <a:spcPts val="0"/>
              </a:spcAft>
              <a:buNone/>
            </a:pPr>
            <a:r>
              <a:rPr lang="en">
                <a:solidFill>
                  <a:schemeClr val="accent3"/>
                </a:solidFill>
              </a:rPr>
              <a:t>Pelayan</a:t>
            </a:r>
            <a:endParaRPr/>
          </a:p>
        </p:txBody>
      </p:sp>
      <p:grpSp>
        <p:nvGrpSpPr>
          <p:cNvPr id="419" name="Google Shape;419;p23"/>
          <p:cNvGrpSpPr/>
          <p:nvPr/>
        </p:nvGrpSpPr>
        <p:grpSpPr>
          <a:xfrm>
            <a:off x="0" y="982900"/>
            <a:ext cx="4600713" cy="3725949"/>
            <a:chOff x="0" y="982900"/>
            <a:chExt cx="4600713" cy="3725949"/>
          </a:xfrm>
        </p:grpSpPr>
        <p:grpSp>
          <p:nvGrpSpPr>
            <p:cNvPr id="420" name="Google Shape;420;p23"/>
            <p:cNvGrpSpPr/>
            <p:nvPr/>
          </p:nvGrpSpPr>
          <p:grpSpPr>
            <a:xfrm>
              <a:off x="411575" y="982900"/>
              <a:ext cx="2214990" cy="3104803"/>
              <a:chOff x="624596" y="982906"/>
              <a:chExt cx="2001980" cy="3104803"/>
            </a:xfrm>
          </p:grpSpPr>
          <p:sp>
            <p:nvSpPr>
              <p:cNvPr id="421" name="Google Shape;421;p23"/>
              <p:cNvSpPr/>
              <p:nvPr/>
            </p:nvSpPr>
            <p:spPr>
              <a:xfrm>
                <a:off x="692176" y="10658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Staatliches"/>
                    <a:ea typeface="Staatliches"/>
                    <a:cs typeface="Staatliches"/>
                    <a:sym typeface="Staatliches"/>
                  </a:rPr>
                  <a:t>01</a:t>
                </a:r>
                <a:r>
                  <a:rPr lang="en" sz="3600">
                    <a:solidFill>
                      <a:schemeClr val="accent3"/>
                    </a:solidFill>
                    <a:latin typeface="Staatliches"/>
                    <a:ea typeface="Staatliches"/>
                    <a:cs typeface="Staatliches"/>
                    <a:sym typeface="Staatliches"/>
                  </a:rPr>
                  <a:t>. </a:t>
                </a:r>
                <a:r>
                  <a:rPr lang="en" sz="2800">
                    <a:solidFill>
                      <a:schemeClr val="accent3"/>
                    </a:solidFill>
                    <a:latin typeface="Staatliches"/>
                    <a:ea typeface="Staatliches"/>
                    <a:cs typeface="Staatliches"/>
                    <a:sym typeface="Staatliches"/>
                  </a:rPr>
                  <a:t>STAKEHOLDER</a:t>
                </a:r>
                <a:endParaRPr sz="2800">
                  <a:solidFill>
                    <a:schemeClr val="accent3"/>
                  </a:solidFill>
                  <a:latin typeface="Staatliches"/>
                  <a:ea typeface="Staatliches"/>
                  <a:cs typeface="Staatliches"/>
                  <a:sym typeface="Staatliches"/>
                </a:endParaRPr>
              </a:p>
              <a:p>
                <a:pPr indent="0" lvl="0" marL="0" rtl="0" algn="l">
                  <a:spcBef>
                    <a:spcPts val="0"/>
                  </a:spcBef>
                  <a:spcAft>
                    <a:spcPts val="0"/>
                  </a:spcAft>
                  <a:buNone/>
                </a:pPr>
                <a:r>
                  <a:t/>
                </a:r>
                <a:endParaRPr b="1" sz="1500"/>
              </a:p>
            </p:txBody>
          </p:sp>
          <p:sp>
            <p:nvSpPr>
              <p:cNvPr id="422" name="Google Shape;422;p23"/>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3"/>
            <p:cNvGrpSpPr/>
            <p:nvPr/>
          </p:nvGrpSpPr>
          <p:grpSpPr>
            <a:xfrm>
              <a:off x="0" y="4397412"/>
              <a:ext cx="4600713" cy="150450"/>
              <a:chOff x="0" y="4397412"/>
              <a:chExt cx="4600713" cy="150450"/>
            </a:xfrm>
          </p:grpSpPr>
          <p:sp>
            <p:nvSpPr>
              <p:cNvPr id="424" name="Google Shape;424;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3"/>
            <p:cNvGrpSpPr/>
            <p:nvPr/>
          </p:nvGrpSpPr>
          <p:grpSpPr>
            <a:xfrm>
              <a:off x="2072827" y="1904259"/>
              <a:ext cx="1418990" cy="2804590"/>
              <a:chOff x="2072827" y="1904259"/>
              <a:chExt cx="1418990" cy="2804590"/>
            </a:xfrm>
          </p:grpSpPr>
          <p:sp>
            <p:nvSpPr>
              <p:cNvPr id="430" name="Google Shape;430;p23"/>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6" name="Google Shape;486;p23"/>
          <p:cNvSpPr/>
          <p:nvPr/>
        </p:nvSpPr>
        <p:spPr>
          <a:xfrm>
            <a:off x="6616225" y="28613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txBox="1"/>
          <p:nvPr>
            <p:ph idx="4" type="ctrTitle"/>
          </p:nvPr>
        </p:nvSpPr>
        <p:spPr>
          <a:xfrm>
            <a:off x="6669325" y="3406250"/>
            <a:ext cx="1899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 </a:t>
            </a:r>
            <a:endParaRPr/>
          </a:p>
          <a:p>
            <a:pPr indent="0" lvl="0" marL="0" rtl="0" algn="l">
              <a:spcBef>
                <a:spcPts val="0"/>
              </a:spcBef>
              <a:spcAft>
                <a:spcPts val="0"/>
              </a:spcAft>
              <a:buNone/>
            </a:pPr>
            <a:r>
              <a:rPr lang="en"/>
              <a:t>Pihak dapur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91" name="Shape 491"/>
        <p:cNvGrpSpPr/>
        <p:nvPr/>
      </p:nvGrpSpPr>
      <p:grpSpPr>
        <a:xfrm>
          <a:off x="0" y="0"/>
          <a:ext cx="0" cy="0"/>
          <a:chOff x="0" y="0"/>
          <a:chExt cx="0" cy="0"/>
        </a:xfrm>
      </p:grpSpPr>
      <p:grpSp>
        <p:nvGrpSpPr>
          <p:cNvPr id="492" name="Google Shape;492;p24"/>
          <p:cNvGrpSpPr/>
          <p:nvPr/>
        </p:nvGrpSpPr>
        <p:grpSpPr>
          <a:xfrm>
            <a:off x="4534350" y="4313399"/>
            <a:ext cx="4600713" cy="150450"/>
            <a:chOff x="0" y="4397412"/>
            <a:chExt cx="4600713" cy="150450"/>
          </a:xfrm>
        </p:grpSpPr>
        <p:sp>
          <p:nvSpPr>
            <p:cNvPr id="493" name="Google Shape;493;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a:off x="5215723" y="1329593"/>
            <a:ext cx="3081703" cy="2757573"/>
            <a:chOff x="5215723" y="1479118"/>
            <a:chExt cx="3081703" cy="2757573"/>
          </a:xfrm>
        </p:grpSpPr>
        <p:grpSp>
          <p:nvGrpSpPr>
            <p:cNvPr id="499" name="Google Shape;499;p24"/>
            <p:cNvGrpSpPr/>
            <p:nvPr/>
          </p:nvGrpSpPr>
          <p:grpSpPr>
            <a:xfrm>
              <a:off x="5215723" y="1707350"/>
              <a:ext cx="3081703" cy="2529341"/>
              <a:chOff x="5150194" y="1591500"/>
              <a:chExt cx="3081703" cy="2529341"/>
            </a:xfrm>
          </p:grpSpPr>
          <p:sp>
            <p:nvSpPr>
              <p:cNvPr id="500" name="Google Shape;500;p24"/>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4"/>
            <p:cNvGrpSpPr/>
            <p:nvPr/>
          </p:nvGrpSpPr>
          <p:grpSpPr>
            <a:xfrm>
              <a:off x="5723516" y="1479118"/>
              <a:ext cx="2288423" cy="1787926"/>
              <a:chOff x="5723516" y="1479118"/>
              <a:chExt cx="2288423" cy="1787926"/>
            </a:xfrm>
          </p:grpSpPr>
          <p:sp>
            <p:nvSpPr>
              <p:cNvPr id="503" name="Google Shape;503;p24"/>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8" name="Google Shape;508;p24"/>
          <p:cNvSpPr txBox="1"/>
          <p:nvPr>
            <p:ph type="ctrTitle"/>
          </p:nvPr>
        </p:nvSpPr>
        <p:spPr>
          <a:xfrm>
            <a:off x="1456650" y="20201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 interest </a:t>
            </a:r>
            <a:endParaRPr/>
          </a:p>
        </p:txBody>
      </p:sp>
      <p:grpSp>
        <p:nvGrpSpPr>
          <p:cNvPr id="509" name="Google Shape;509;p24"/>
          <p:cNvGrpSpPr/>
          <p:nvPr/>
        </p:nvGrpSpPr>
        <p:grpSpPr>
          <a:xfrm>
            <a:off x="4394088" y="3149994"/>
            <a:ext cx="1221060" cy="1220197"/>
            <a:chOff x="4394088" y="3299519"/>
            <a:chExt cx="1221060" cy="1220197"/>
          </a:xfrm>
        </p:grpSpPr>
        <p:sp>
          <p:nvSpPr>
            <p:cNvPr id="510" name="Google Shape;510;p24"/>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4"/>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24"/>
          <p:cNvGrpSpPr/>
          <p:nvPr/>
        </p:nvGrpSpPr>
        <p:grpSpPr>
          <a:xfrm>
            <a:off x="4710406" y="1665960"/>
            <a:ext cx="3380414" cy="2313100"/>
            <a:chOff x="4710406" y="1815485"/>
            <a:chExt cx="3380414" cy="2313100"/>
          </a:xfrm>
        </p:grpSpPr>
        <p:sp>
          <p:nvSpPr>
            <p:cNvPr id="518" name="Google Shape;518;p24"/>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4"/>
            <p:cNvGrpSpPr/>
            <p:nvPr/>
          </p:nvGrpSpPr>
          <p:grpSpPr>
            <a:xfrm>
              <a:off x="4710585" y="2281922"/>
              <a:ext cx="3380235" cy="1683652"/>
              <a:chOff x="4710585" y="2281922"/>
              <a:chExt cx="3380235" cy="1683652"/>
            </a:xfrm>
          </p:grpSpPr>
          <p:sp>
            <p:nvSpPr>
              <p:cNvPr id="521" name="Google Shape;521;p24"/>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4"/>
              <p:cNvGrpSpPr/>
              <p:nvPr/>
            </p:nvGrpSpPr>
            <p:grpSpPr>
              <a:xfrm>
                <a:off x="4710585" y="2281922"/>
                <a:ext cx="3380235" cy="634850"/>
                <a:chOff x="4672653" y="2281922"/>
                <a:chExt cx="3380235" cy="634850"/>
              </a:xfrm>
            </p:grpSpPr>
            <p:sp>
              <p:nvSpPr>
                <p:cNvPr id="523" name="Google Shape;523;p24"/>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4"/>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7" name="Google Shape;537;p24"/>
          <p:cNvGrpSpPr/>
          <p:nvPr/>
        </p:nvGrpSpPr>
        <p:grpSpPr>
          <a:xfrm>
            <a:off x="5262046" y="2085203"/>
            <a:ext cx="1054922" cy="2623643"/>
            <a:chOff x="5262046" y="2234728"/>
            <a:chExt cx="1054922" cy="2623643"/>
          </a:xfrm>
        </p:grpSpPr>
        <p:sp>
          <p:nvSpPr>
            <p:cNvPr id="538" name="Google Shape;538;p24"/>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24"/>
            <p:cNvGrpSpPr/>
            <p:nvPr/>
          </p:nvGrpSpPr>
          <p:grpSpPr>
            <a:xfrm>
              <a:off x="5932859" y="2488224"/>
              <a:ext cx="384109" cy="413192"/>
              <a:chOff x="5932859" y="2488224"/>
              <a:chExt cx="384109" cy="413192"/>
            </a:xfrm>
          </p:grpSpPr>
          <p:sp>
            <p:nvSpPr>
              <p:cNvPr id="567" name="Google Shape;567;p24"/>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6121163" y="2585716"/>
                <a:ext cx="79022" cy="36977"/>
              </a:xfrm>
              <a:custGeom>
                <a:rect b="b" l="l" r="r" t="t"/>
                <a:pathLst>
                  <a:path extrusionOk="0" h="941" w="2011">
                    <a:moveTo>
                      <a:pt x="1" y="1"/>
                    </a:moveTo>
                    <a:lnTo>
                      <a:pt x="1" y="940"/>
                    </a:lnTo>
                    <a:lnTo>
                      <a:pt x="201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24"/>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92" name="Shape 592"/>
        <p:cNvGrpSpPr/>
        <p:nvPr/>
      </p:nvGrpSpPr>
      <p:grpSpPr>
        <a:xfrm>
          <a:off x="0" y="0"/>
          <a:ext cx="0" cy="0"/>
          <a:chOff x="0" y="0"/>
          <a:chExt cx="0" cy="0"/>
        </a:xfrm>
      </p:grpSpPr>
      <p:sp>
        <p:nvSpPr>
          <p:cNvPr id="593" name="Google Shape;593;p25"/>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94" name="Google Shape;594;p25"/>
          <p:cNvSpPr/>
          <p:nvPr/>
        </p:nvSpPr>
        <p:spPr>
          <a:xfrm>
            <a:off x="2119025" y="2510573"/>
            <a:ext cx="1996500" cy="1928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2202150" y="2408100"/>
            <a:ext cx="1996500" cy="1928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6" name="Google Shape;596;p25"/>
          <p:cNvCxnSpPr>
            <a:stCxn id="597" idx="2"/>
            <a:endCxn id="595" idx="0"/>
          </p:cNvCxnSpPr>
          <p:nvPr/>
        </p:nvCxnSpPr>
        <p:spPr>
          <a:xfrm>
            <a:off x="3200400" y="2146200"/>
            <a:ext cx="0" cy="261900"/>
          </a:xfrm>
          <a:prstGeom prst="straightConnector1">
            <a:avLst/>
          </a:prstGeom>
          <a:noFill/>
          <a:ln cap="flat" cmpd="sng" w="9525">
            <a:solidFill>
              <a:srgbClr val="434343"/>
            </a:solidFill>
            <a:prstDash val="solid"/>
            <a:round/>
            <a:headEnd len="med" w="med" type="none"/>
            <a:tailEnd len="med" w="med" type="none"/>
          </a:ln>
        </p:spPr>
      </p:cxnSp>
      <p:sp>
        <p:nvSpPr>
          <p:cNvPr id="598" name="Google Shape;598;p25"/>
          <p:cNvSpPr/>
          <p:nvPr/>
        </p:nvSpPr>
        <p:spPr>
          <a:xfrm>
            <a:off x="4873425" y="2510573"/>
            <a:ext cx="1996500" cy="1928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4956550" y="2408100"/>
            <a:ext cx="1996500" cy="1928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25"/>
          <p:cNvCxnSpPr>
            <a:stCxn id="601" idx="2"/>
            <a:endCxn id="599" idx="0"/>
          </p:cNvCxnSpPr>
          <p:nvPr/>
        </p:nvCxnSpPr>
        <p:spPr>
          <a:xfrm>
            <a:off x="5954800" y="2146200"/>
            <a:ext cx="0" cy="261900"/>
          </a:xfrm>
          <a:prstGeom prst="straightConnector1">
            <a:avLst/>
          </a:prstGeom>
          <a:noFill/>
          <a:ln cap="flat" cmpd="sng" w="9525">
            <a:solidFill>
              <a:srgbClr val="434343"/>
            </a:solidFill>
            <a:prstDash val="solid"/>
            <a:round/>
            <a:headEnd len="med" w="med" type="none"/>
            <a:tailEnd len="med" w="med" type="none"/>
          </a:ln>
        </p:spPr>
      </p:cxnSp>
      <p:sp>
        <p:nvSpPr>
          <p:cNvPr id="602" name="Google Shape;602;p25"/>
          <p:cNvSpPr txBox="1"/>
          <p:nvPr>
            <p:ph idx="2" type="ctrTitle"/>
          </p:nvPr>
        </p:nvSpPr>
        <p:spPr>
          <a:xfrm>
            <a:off x="2489051" y="13534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pelayan</a:t>
            </a:r>
            <a:endParaRPr sz="2500"/>
          </a:p>
        </p:txBody>
      </p:sp>
      <p:sp>
        <p:nvSpPr>
          <p:cNvPr id="603" name="Google Shape;603;p25"/>
          <p:cNvSpPr txBox="1"/>
          <p:nvPr>
            <p:ph idx="3" type="subTitle"/>
          </p:nvPr>
        </p:nvSpPr>
        <p:spPr>
          <a:xfrm>
            <a:off x="2329961" y="2622913"/>
            <a:ext cx="1827900" cy="16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Staatliches"/>
                <a:ea typeface="Staatliches"/>
                <a:cs typeface="Staatliches"/>
                <a:sym typeface="Staatliches"/>
              </a:rPr>
              <a:t>Dapat mengirimkan informasi kepada seluruh pihak restoran </a:t>
            </a:r>
            <a:endParaRPr sz="1300">
              <a:solidFill>
                <a:schemeClr val="accent3"/>
              </a:solidFill>
              <a:latin typeface="Staatliches"/>
              <a:ea typeface="Staatliches"/>
              <a:cs typeface="Staatliches"/>
              <a:sym typeface="Staatliches"/>
            </a:endParaRPr>
          </a:p>
          <a:p>
            <a:pPr indent="0" lvl="0" marL="0" rtl="0" algn="l">
              <a:spcBef>
                <a:spcPts val="0"/>
              </a:spcBef>
              <a:spcAft>
                <a:spcPts val="0"/>
              </a:spcAft>
              <a:buNone/>
            </a:pPr>
            <a:r>
              <a:rPr lang="en" sz="1300">
                <a:solidFill>
                  <a:schemeClr val="accent3"/>
                </a:solidFill>
                <a:latin typeface="Staatliches"/>
                <a:ea typeface="Staatliches"/>
                <a:cs typeface="Staatliches"/>
                <a:sym typeface="Staatliches"/>
              </a:rPr>
              <a:t>(terintegrasi langsung) dan menerima informasi dari pihak dapur ketika pesanan sudah siap</a:t>
            </a:r>
            <a:endParaRPr sz="1000"/>
          </a:p>
        </p:txBody>
      </p:sp>
      <p:sp>
        <p:nvSpPr>
          <p:cNvPr id="604" name="Google Shape;604;p25"/>
          <p:cNvSpPr txBox="1"/>
          <p:nvPr>
            <p:ph idx="4" type="ctrTitle"/>
          </p:nvPr>
        </p:nvSpPr>
        <p:spPr>
          <a:xfrm>
            <a:off x="5158173" y="1353425"/>
            <a:ext cx="16914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Pihak Dapur</a:t>
            </a:r>
            <a:endParaRPr sz="2500"/>
          </a:p>
        </p:txBody>
      </p:sp>
      <p:sp>
        <p:nvSpPr>
          <p:cNvPr id="605" name="Google Shape;605;p25"/>
          <p:cNvSpPr txBox="1"/>
          <p:nvPr>
            <p:ph idx="5" type="subTitle"/>
          </p:nvPr>
        </p:nvSpPr>
        <p:spPr>
          <a:xfrm>
            <a:off x="5013386" y="2622913"/>
            <a:ext cx="1827900" cy="16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3"/>
                </a:solidFill>
                <a:latin typeface="Staatliches"/>
                <a:ea typeface="Staatliches"/>
                <a:cs typeface="Staatliches"/>
                <a:sym typeface="Staatliches"/>
              </a:rPr>
              <a:t>Dapat membuat menu pesanan pelanggan secara langsung dari pelayan, </a:t>
            </a:r>
            <a:r>
              <a:rPr lang="en" sz="1400">
                <a:solidFill>
                  <a:schemeClr val="accent3"/>
                </a:solidFill>
                <a:latin typeface="Staatliches"/>
                <a:ea typeface="Staatliches"/>
                <a:cs typeface="Staatliches"/>
                <a:sym typeface="Staatliches"/>
              </a:rPr>
              <a:t>Terintegrasi langsung kepada pelayan mengenai pesanan yang dibuat</a:t>
            </a:r>
            <a:endParaRPr sz="1400">
              <a:solidFill>
                <a:schemeClr val="accent3"/>
              </a:solidFill>
              <a:latin typeface="Staatliches"/>
              <a:ea typeface="Staatliches"/>
              <a:cs typeface="Staatliches"/>
              <a:sym typeface="Staatliches"/>
            </a:endParaRPr>
          </a:p>
        </p:txBody>
      </p:sp>
      <p:sp>
        <p:nvSpPr>
          <p:cNvPr id="606" name="Google Shape;606;p25"/>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INTEREST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10" name="Shape 610"/>
        <p:cNvGrpSpPr/>
        <p:nvPr/>
      </p:nvGrpSpPr>
      <p:grpSpPr>
        <a:xfrm>
          <a:off x="0" y="0"/>
          <a:ext cx="0" cy="0"/>
          <a:chOff x="0" y="0"/>
          <a:chExt cx="0" cy="0"/>
        </a:xfrm>
      </p:grpSpPr>
      <p:sp>
        <p:nvSpPr>
          <p:cNvPr id="611" name="Google Shape;611;p26"/>
          <p:cNvSpPr/>
          <p:nvPr/>
        </p:nvSpPr>
        <p:spPr>
          <a:xfrm>
            <a:off x="2184025" y="2434373"/>
            <a:ext cx="1996500" cy="1928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2267150" y="2331900"/>
            <a:ext cx="1996500" cy="1928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txBox="1"/>
          <p:nvPr>
            <p:ph idx="1" type="subTitle"/>
          </p:nvPr>
        </p:nvSpPr>
        <p:spPr>
          <a:xfrm>
            <a:off x="1941125" y="2699125"/>
            <a:ext cx="2322600" cy="148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latin typeface="Staatliches"/>
                <a:ea typeface="Staatliches"/>
                <a:cs typeface="Staatliches"/>
                <a:sym typeface="Staatliches"/>
              </a:rPr>
              <a:t>Menampilkan secara langsung struk pemesanan berdasarkan nomor meja pelanggan</a:t>
            </a:r>
            <a:endParaRPr sz="1400">
              <a:latin typeface="Staatliches"/>
              <a:ea typeface="Staatliches"/>
              <a:cs typeface="Staatliches"/>
              <a:sym typeface="Staatliches"/>
            </a:endParaRPr>
          </a:p>
        </p:txBody>
      </p:sp>
      <p:sp>
        <p:nvSpPr>
          <p:cNvPr id="614" name="Google Shape;614;p26"/>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15" name="Google Shape;615;p26"/>
          <p:cNvSpPr txBox="1"/>
          <p:nvPr>
            <p:ph type="ctrTitle"/>
          </p:nvPr>
        </p:nvSpPr>
        <p:spPr>
          <a:xfrm>
            <a:off x="2550725"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kasir</a:t>
            </a:r>
            <a:endParaRPr sz="2500">
              <a:solidFill>
                <a:srgbClr val="434343"/>
              </a:solidFill>
            </a:endParaRPr>
          </a:p>
        </p:txBody>
      </p:sp>
      <p:cxnSp>
        <p:nvCxnSpPr>
          <p:cNvPr id="616" name="Google Shape;616;p26"/>
          <p:cNvCxnSpPr>
            <a:stCxn id="615" idx="2"/>
            <a:endCxn id="612" idx="0"/>
          </p:cNvCxnSpPr>
          <p:nvPr/>
        </p:nvCxnSpPr>
        <p:spPr>
          <a:xfrm>
            <a:off x="3265475" y="2070125"/>
            <a:ext cx="0" cy="261900"/>
          </a:xfrm>
          <a:prstGeom prst="straightConnector1">
            <a:avLst/>
          </a:prstGeom>
          <a:noFill/>
          <a:ln cap="flat" cmpd="sng" w="9525">
            <a:solidFill>
              <a:srgbClr val="434343"/>
            </a:solidFill>
            <a:prstDash val="solid"/>
            <a:round/>
            <a:headEnd len="med" w="med" type="none"/>
            <a:tailEnd len="med" w="med" type="none"/>
          </a:ln>
        </p:spPr>
      </p:cxnSp>
      <p:sp>
        <p:nvSpPr>
          <p:cNvPr id="617" name="Google Shape;617;p26"/>
          <p:cNvSpPr/>
          <p:nvPr/>
        </p:nvSpPr>
        <p:spPr>
          <a:xfrm>
            <a:off x="4786025" y="2434373"/>
            <a:ext cx="1996500" cy="1928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4869150" y="2331900"/>
            <a:ext cx="1996500" cy="1928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26"/>
          <p:cNvCxnSpPr>
            <a:stCxn id="620" idx="2"/>
            <a:endCxn id="618" idx="0"/>
          </p:cNvCxnSpPr>
          <p:nvPr/>
        </p:nvCxnSpPr>
        <p:spPr>
          <a:xfrm>
            <a:off x="5867400" y="2070000"/>
            <a:ext cx="0" cy="261900"/>
          </a:xfrm>
          <a:prstGeom prst="straightConnector1">
            <a:avLst/>
          </a:prstGeom>
          <a:noFill/>
          <a:ln cap="flat" cmpd="sng" w="9525">
            <a:solidFill>
              <a:srgbClr val="434343"/>
            </a:solidFill>
            <a:prstDash val="solid"/>
            <a:round/>
            <a:headEnd len="med" w="med" type="none"/>
            <a:tailEnd len="med" w="med" type="none"/>
          </a:ln>
        </p:spPr>
      </p:cxnSp>
      <p:sp>
        <p:nvSpPr>
          <p:cNvPr id="621" name="Google Shape;621;p26"/>
          <p:cNvSpPr txBox="1"/>
          <p:nvPr>
            <p:ph idx="2" type="ctrTitle"/>
          </p:nvPr>
        </p:nvSpPr>
        <p:spPr>
          <a:xfrm>
            <a:off x="5156051" y="12772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manager</a:t>
            </a:r>
            <a:endParaRPr sz="2500"/>
          </a:p>
        </p:txBody>
      </p:sp>
      <p:sp>
        <p:nvSpPr>
          <p:cNvPr id="622" name="Google Shape;622;p26"/>
          <p:cNvSpPr txBox="1"/>
          <p:nvPr>
            <p:ph idx="3" type="subTitle"/>
          </p:nvPr>
        </p:nvSpPr>
        <p:spPr>
          <a:xfrm>
            <a:off x="4996961" y="2470513"/>
            <a:ext cx="1827900" cy="16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Staatliches"/>
                <a:ea typeface="Staatliches"/>
                <a:cs typeface="Staatliches"/>
                <a:sym typeface="Staatliches"/>
              </a:rPr>
              <a:t>Dapat mengetahui jumlah stok bahan baku setiap harinya agar tidak mengalami overstok/understok, dapat mengetahui trend penjualan dari sistem</a:t>
            </a:r>
            <a:endParaRPr sz="1400">
              <a:latin typeface="Staatliches"/>
              <a:ea typeface="Staatliches"/>
              <a:cs typeface="Staatliches"/>
              <a:sym typeface="Staatliches"/>
            </a:endParaRPr>
          </a:p>
        </p:txBody>
      </p:sp>
      <p:sp>
        <p:nvSpPr>
          <p:cNvPr id="623" name="Google Shape;623;p26"/>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INTEREST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27" name="Shape 627"/>
        <p:cNvGrpSpPr/>
        <p:nvPr/>
      </p:nvGrpSpPr>
      <p:grpSpPr>
        <a:xfrm>
          <a:off x="0" y="0"/>
          <a:ext cx="0" cy="0"/>
          <a:chOff x="0" y="0"/>
          <a:chExt cx="0" cy="0"/>
        </a:xfrm>
      </p:grpSpPr>
      <p:sp>
        <p:nvSpPr>
          <p:cNvPr id="628" name="Google Shape;628;p27"/>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t>USER PERSONA</a:t>
            </a:r>
            <a:endParaRPr sz="1800"/>
          </a:p>
        </p:txBody>
      </p:sp>
      <p:grpSp>
        <p:nvGrpSpPr>
          <p:cNvPr id="629" name="Google Shape;629;p27"/>
          <p:cNvGrpSpPr/>
          <p:nvPr/>
        </p:nvGrpSpPr>
        <p:grpSpPr>
          <a:xfrm>
            <a:off x="509250" y="566571"/>
            <a:ext cx="3030013" cy="3929999"/>
            <a:chOff x="509250" y="566571"/>
            <a:chExt cx="3030013" cy="3929999"/>
          </a:xfrm>
        </p:grpSpPr>
        <p:grpSp>
          <p:nvGrpSpPr>
            <p:cNvPr id="630" name="Google Shape;630;p27"/>
            <p:cNvGrpSpPr/>
            <p:nvPr/>
          </p:nvGrpSpPr>
          <p:grpSpPr>
            <a:xfrm>
              <a:off x="2088401" y="1444628"/>
              <a:ext cx="1000385" cy="883233"/>
              <a:chOff x="6472501" y="1326053"/>
              <a:chExt cx="1000385" cy="883233"/>
            </a:xfrm>
          </p:grpSpPr>
          <p:sp>
            <p:nvSpPr>
              <p:cNvPr id="631" name="Google Shape;631;p27"/>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27"/>
            <p:cNvGrpSpPr/>
            <p:nvPr/>
          </p:nvGrpSpPr>
          <p:grpSpPr>
            <a:xfrm>
              <a:off x="737571" y="2278324"/>
              <a:ext cx="519733" cy="485268"/>
              <a:chOff x="4694531" y="2250235"/>
              <a:chExt cx="1090502" cy="1018186"/>
            </a:xfrm>
          </p:grpSpPr>
          <p:sp>
            <p:nvSpPr>
              <p:cNvPr id="636" name="Google Shape;636;p27"/>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7"/>
            <p:cNvGrpSpPr/>
            <p:nvPr/>
          </p:nvGrpSpPr>
          <p:grpSpPr>
            <a:xfrm>
              <a:off x="1447127" y="1709640"/>
              <a:ext cx="180369" cy="168408"/>
              <a:chOff x="4694531" y="2250235"/>
              <a:chExt cx="1090502" cy="1018186"/>
            </a:xfrm>
          </p:grpSpPr>
          <p:sp>
            <p:nvSpPr>
              <p:cNvPr id="641" name="Google Shape;641;p27"/>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27"/>
            <p:cNvGrpSpPr/>
            <p:nvPr/>
          </p:nvGrpSpPr>
          <p:grpSpPr>
            <a:xfrm>
              <a:off x="1529971" y="3813574"/>
              <a:ext cx="519733" cy="485268"/>
              <a:chOff x="4694531" y="2250235"/>
              <a:chExt cx="1090502" cy="1018186"/>
            </a:xfrm>
          </p:grpSpPr>
          <p:sp>
            <p:nvSpPr>
              <p:cNvPr id="646" name="Google Shape;646;p27"/>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27"/>
            <p:cNvSpPr/>
            <p:nvPr/>
          </p:nvSpPr>
          <p:spPr>
            <a:xfrm>
              <a:off x="3388750" y="249645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3222671" y="10716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rot="10800000">
              <a:off x="2768536" y="434599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59" name="Shape 659"/>
        <p:cNvGrpSpPr/>
        <p:nvPr/>
      </p:nvGrpSpPr>
      <p:grpSpPr>
        <a:xfrm>
          <a:off x="0" y="0"/>
          <a:ext cx="0" cy="0"/>
          <a:chOff x="0" y="0"/>
          <a:chExt cx="0" cy="0"/>
        </a:xfrm>
      </p:grpSpPr>
      <p:sp>
        <p:nvSpPr>
          <p:cNvPr id="660" name="Google Shape;660;p28"/>
          <p:cNvSpPr txBox="1"/>
          <p:nvPr/>
        </p:nvSpPr>
        <p:spPr>
          <a:xfrm>
            <a:off x="593025" y="908125"/>
            <a:ext cx="7975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Anaheim"/>
                <a:ea typeface="Anaheim"/>
                <a:cs typeface="Anaheim"/>
                <a:sym typeface="Anaheim"/>
              </a:rPr>
              <a:t>Name : Fethak</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Umur : 30</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Pekerjaan : Kasir pada restoran korea Itaewon</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Latar Belakang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Fethak </a:t>
            </a:r>
            <a:r>
              <a:rPr b="1" lang="en" sz="1200">
                <a:latin typeface="Anaheim"/>
                <a:ea typeface="Anaheim"/>
                <a:cs typeface="Anaheim"/>
                <a:sym typeface="Anaheim"/>
              </a:rPr>
              <a:t>mempunyai pengalaman sebagai kasir selama 5 tahun dan sangat memahami bagaimana melayani pelanggan dengan bagus juga baik dalam mengoperasikan mesin kasir. Dia merupakan seorang ayah tunggal yang memiliki 2 anak, ia bekerja penuh waktu (full time) untuk membiayai keluarganya</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Tujuan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Fethak </a:t>
            </a:r>
            <a:r>
              <a:rPr b="1" lang="en" sz="1200">
                <a:latin typeface="Anaheim"/>
                <a:ea typeface="Anaheim"/>
                <a:cs typeface="Anaheim"/>
                <a:sym typeface="Anaheim"/>
              </a:rPr>
              <a:t>ingin memberikan layanan pelanggan yang baik dan menyelesaikan transaksi dengan cepat dan akurat agar antrean tetap berjalan dan menghindari pengantrian lama..</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Dia mencari cara untuk membuat pekerjaannya lebih mudah dan lebih efisien, sehingga dia dapat berfokus untuk memberikan pengalaman pelanggan yang sebaik mungkin.</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Frustasi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Fethak </a:t>
            </a:r>
            <a:r>
              <a:rPr b="1" lang="en" sz="1200">
                <a:latin typeface="Anaheim"/>
                <a:ea typeface="Anaheim"/>
                <a:cs typeface="Anaheim"/>
                <a:sym typeface="Anaheim"/>
              </a:rPr>
              <a:t>harus berurusan dengan pelanggan yang sulit dan menangani transaksi rumit yang mengharuskannya menavigasi ke beberapa layar dan menu.</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Dia juga harus menghadapi situasi stres, seperti antrean panjang, pelanggan yang marah, dan kesulitan teknis dengan mesin kasir.</a:t>
            </a:r>
            <a:endParaRPr b="1" sz="1200">
              <a:latin typeface="Anaheim"/>
              <a:ea typeface="Anaheim"/>
              <a:cs typeface="Anaheim"/>
              <a:sym typeface="Anaheim"/>
            </a:endParaRPr>
          </a:p>
        </p:txBody>
      </p:sp>
      <p:sp>
        <p:nvSpPr>
          <p:cNvPr id="661" name="Google Shape;661;p28"/>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User persona - kasir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66" name="Shape 666"/>
        <p:cNvGrpSpPr/>
        <p:nvPr/>
      </p:nvGrpSpPr>
      <p:grpSpPr>
        <a:xfrm>
          <a:off x="0" y="0"/>
          <a:ext cx="0" cy="0"/>
          <a:chOff x="0" y="0"/>
          <a:chExt cx="0" cy="0"/>
        </a:xfrm>
      </p:grpSpPr>
      <p:sp>
        <p:nvSpPr>
          <p:cNvPr id="667" name="Google Shape;667;p29"/>
          <p:cNvSpPr txBox="1"/>
          <p:nvPr/>
        </p:nvSpPr>
        <p:spPr>
          <a:xfrm>
            <a:off x="593025" y="908125"/>
            <a:ext cx="7975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Anaheim"/>
                <a:ea typeface="Anaheim"/>
                <a:cs typeface="Anaheim"/>
                <a:sym typeface="Anaheim"/>
              </a:rPr>
              <a:t>Name : Umphet</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Umur : 28</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Pekerjaan : Pelayan pada restoran korea Itaewon</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Latar Belakang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Ahmed telah menjadi pelayan selama 10 tahun dan berpengalaman dalam memberikan layanan pelanggan yang sangat baik. Dia adalah seorang yang sangat berenergi dan sangat menyukai industri makanan dan minuman. Dia juga sangat senang berinteraksi dengan pelanggan.</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Tujuan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Umphet ingin memberikan layanan pelanggan yang sangat baik dan memastikan bahwa pelanggan memiliki pengalaman bersantap yang tak terlupakan. Dia sedang mencari cara untuk merampingkan alur kerjanya dan meningkatkan efisiensinya sehingga dia dapat melayani lebih banyak pelanggan dan mendapatkan lebih banyak tip.</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Frustasi :</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Umphet harus menghadapi lingkungan yang serba cepat dan sering kacau karena banyak gangguan..</a:t>
            </a:r>
            <a:endParaRPr b="1" sz="1200">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Dia harus mengelola banyak meja sekaligus, menerima pesanan, mengantarkan makanan, dan memastikan bahwa setiap pelanggan puas.</a:t>
            </a:r>
            <a:endParaRPr b="1" sz="1200">
              <a:latin typeface="Anaheim"/>
              <a:ea typeface="Anaheim"/>
              <a:cs typeface="Anaheim"/>
              <a:sym typeface="Anaheim"/>
            </a:endParaRPr>
          </a:p>
          <a:p>
            <a:pPr indent="0" lvl="0" marL="0" rtl="0" algn="l">
              <a:spcBef>
                <a:spcPts val="0"/>
              </a:spcBef>
              <a:spcAft>
                <a:spcPts val="0"/>
              </a:spcAft>
              <a:buNone/>
            </a:pPr>
            <a:r>
              <a:t/>
            </a:r>
            <a:endParaRPr b="1" sz="1200">
              <a:latin typeface="Anaheim"/>
              <a:ea typeface="Anaheim"/>
              <a:cs typeface="Anaheim"/>
              <a:sym typeface="Anaheim"/>
            </a:endParaRPr>
          </a:p>
        </p:txBody>
      </p:sp>
      <p:sp>
        <p:nvSpPr>
          <p:cNvPr id="668" name="Google Shape;668;p2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User persona - pelayan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73" name="Shape 673"/>
        <p:cNvGrpSpPr/>
        <p:nvPr/>
      </p:nvGrpSpPr>
      <p:grpSpPr>
        <a:xfrm>
          <a:off x="0" y="0"/>
          <a:ext cx="0" cy="0"/>
          <a:chOff x="0" y="0"/>
          <a:chExt cx="0" cy="0"/>
        </a:xfrm>
      </p:grpSpPr>
      <p:sp>
        <p:nvSpPr>
          <p:cNvPr id="674" name="Google Shape;674;p3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txBox="1"/>
          <p:nvPr/>
        </p:nvSpPr>
        <p:spPr>
          <a:xfrm>
            <a:off x="952285" y="1196960"/>
            <a:ext cx="6476400" cy="270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Nama : Soobin</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Usia : 28</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Pekerjaan : Staff dapur di Itaewon Restaurant</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l">
              <a:spcBef>
                <a:spcPts val="0"/>
              </a:spcBef>
              <a:spcAft>
                <a:spcPts val="0"/>
              </a:spcAft>
              <a:buNone/>
            </a:pPr>
            <a:r>
              <a:rPr b="1" lang="en" sz="1200">
                <a:latin typeface="Anaheim"/>
                <a:ea typeface="Anaheim"/>
                <a:cs typeface="Anaheim"/>
                <a:sym typeface="Anaheim"/>
              </a:rPr>
              <a:t>Latar Belakang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Dinda merupakan wanita single yang memiliki pengalaman sebagai staff yang mengatur kegiatan-kegiatan yang terkonsep/terencana selama 4 tahun. Ia sebelumnya memiliki pengalaman bekerja sebagai koki sehingga ia lebih mengenal keadaan yang sering terjadi di wilayah dapur.</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Tujuan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Dinda ingin membuat wilayah yang ia kuasai menjadi lebih baik dan bisa merespon secara cepat/cepat tanggap dan mengetahui batasan waktu dalam mengerjakan suatu pekerjaan.</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Frustasi :</a:t>
            </a:r>
            <a:endParaRPr b="1" sz="1200">
              <a:solidFill>
                <a:srgbClr val="434343"/>
              </a:solidFill>
              <a:latin typeface="Anaheim"/>
              <a:ea typeface="Anaheim"/>
              <a:cs typeface="Anaheim"/>
              <a:sym typeface="Anaheim"/>
            </a:endParaRPr>
          </a:p>
          <a:p>
            <a:pPr indent="0" lvl="0" marL="0" rtl="0" algn="just">
              <a:lnSpc>
                <a:spcPct val="100000"/>
              </a:lnSpc>
              <a:spcBef>
                <a:spcPts val="0"/>
              </a:spcBef>
              <a:spcAft>
                <a:spcPts val="0"/>
              </a:spcAft>
              <a:buNone/>
            </a:pPr>
            <a:r>
              <a:rPr b="1" lang="en" sz="1200">
                <a:solidFill>
                  <a:srgbClr val="434343"/>
                </a:solidFill>
                <a:latin typeface="Anaheim"/>
                <a:ea typeface="Anaheim"/>
                <a:cs typeface="Anaheim"/>
                <a:sym typeface="Anaheim"/>
              </a:rPr>
              <a:t>Dinda harus mengatur banyak koki yang memiliki kapasitas kecepatan yang berbeda. Dinda juga harus bisa mengatur kecepatan karena harus mengatur kondisi dapur yang sering menerima banyak pesanan dalam waktu yang singkat.</a:t>
            </a:r>
            <a:endParaRPr b="1" sz="1200">
              <a:solidFill>
                <a:srgbClr val="434343"/>
              </a:solidFill>
              <a:latin typeface="Anaheim"/>
              <a:ea typeface="Anaheim"/>
              <a:cs typeface="Anaheim"/>
              <a:sym typeface="Anaheim"/>
            </a:endParaRPr>
          </a:p>
        </p:txBody>
      </p:sp>
      <p:sp>
        <p:nvSpPr>
          <p:cNvPr id="676" name="Google Shape;676;p30"/>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User persona - pihak dapur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