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1b70556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1b70556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41b70556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41b70556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41b70556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41b70556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41b70556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41b70556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41b70556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41b70556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41b70556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41b70556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41b70556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41b70556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41b70556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41b70556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41b70556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41b70556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41b70556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41b70556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1b70556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1b70556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1b70556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1b70556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1b70556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41b70556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41b70556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41b70556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41b70556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41b70556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41b70556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41b70556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41b70556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41b70556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41b70556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41b70556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9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lnSpc>
                <a:spcPct val="150000"/>
              </a:lnSpc>
              <a:spcBef>
                <a:spcPts val="1200"/>
              </a:spcBef>
              <a:spcAft>
                <a:spcPts val="0"/>
              </a:spcAft>
              <a:buNone/>
            </a:pPr>
            <a:r>
              <a:rPr i="1" lang="en" sz="2700">
                <a:solidFill>
                  <a:srgbClr val="000000"/>
                </a:solidFill>
                <a:latin typeface="Times New Roman"/>
                <a:ea typeface="Times New Roman"/>
                <a:cs typeface="Times New Roman"/>
                <a:sym typeface="Times New Roman"/>
              </a:rPr>
              <a:t>Social Network Analysis</a:t>
            </a:r>
            <a:r>
              <a:rPr lang="en" sz="2700">
                <a:solidFill>
                  <a:srgbClr val="000000"/>
                </a:solidFill>
                <a:latin typeface="Times New Roman"/>
                <a:ea typeface="Times New Roman"/>
                <a:cs typeface="Times New Roman"/>
                <a:sym typeface="Times New Roman"/>
              </a:rPr>
              <a:t> untuk Kasus Bantuan Kuota Internet di </a:t>
            </a:r>
            <a:r>
              <a:rPr i="1" lang="en" sz="2700">
                <a:solidFill>
                  <a:srgbClr val="000000"/>
                </a:solidFill>
                <a:latin typeface="Times New Roman"/>
                <a:ea typeface="Times New Roman"/>
                <a:cs typeface="Times New Roman"/>
                <a:sym typeface="Times New Roman"/>
              </a:rPr>
              <a:t>Twitter </a:t>
            </a:r>
            <a:endParaRPr i="1" sz="2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57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lnSpc>
                <a:spcPct val="150000"/>
              </a:lnSpc>
              <a:spcBef>
                <a:spcPts val="1200"/>
              </a:spcBef>
              <a:spcAft>
                <a:spcPts val="0"/>
              </a:spcAft>
              <a:buNone/>
            </a:pPr>
            <a:r>
              <a:rPr lang="en" sz="1500">
                <a:solidFill>
                  <a:srgbClr val="000000"/>
                </a:solidFill>
                <a:latin typeface="Times New Roman"/>
                <a:ea typeface="Times New Roman"/>
                <a:cs typeface="Times New Roman"/>
                <a:sym typeface="Times New Roman"/>
              </a:rPr>
              <a:t>1301171205_Muhammad Alfhi Saputra, 1301174385_Adriansyah Dwi Rendragraha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 (Modelling)</a:t>
            </a:r>
            <a:endParaRPr/>
          </a:p>
        </p:txBody>
      </p:sp>
      <p:pic>
        <p:nvPicPr>
          <p:cNvPr id="157" name="Google Shape;157;p22"/>
          <p:cNvPicPr preferRelativeResize="0"/>
          <p:nvPr/>
        </p:nvPicPr>
        <p:blipFill>
          <a:blip r:embed="rId3">
            <a:alphaModFix/>
          </a:blip>
          <a:stretch>
            <a:fillRect/>
          </a:stretch>
        </p:blipFill>
        <p:spPr>
          <a:xfrm>
            <a:off x="729450" y="2132913"/>
            <a:ext cx="2552700" cy="2867025"/>
          </a:xfrm>
          <a:prstGeom prst="rect">
            <a:avLst/>
          </a:prstGeom>
          <a:noFill/>
          <a:ln>
            <a:noFill/>
          </a:ln>
        </p:spPr>
      </p:pic>
      <p:pic>
        <p:nvPicPr>
          <p:cNvPr id="158" name="Google Shape;158;p22"/>
          <p:cNvPicPr preferRelativeResize="0"/>
          <p:nvPr/>
        </p:nvPicPr>
        <p:blipFill>
          <a:blip r:embed="rId4">
            <a:alphaModFix/>
          </a:blip>
          <a:stretch>
            <a:fillRect/>
          </a:stretch>
        </p:blipFill>
        <p:spPr>
          <a:xfrm>
            <a:off x="4261175" y="2791500"/>
            <a:ext cx="4076700" cy="1943100"/>
          </a:xfrm>
          <a:prstGeom prst="rect">
            <a:avLst/>
          </a:prstGeom>
          <a:noFill/>
          <a:ln>
            <a:noFill/>
          </a:ln>
        </p:spPr>
      </p:pic>
      <p:sp>
        <p:nvSpPr>
          <p:cNvPr id="159" name="Google Shape;159;p22"/>
          <p:cNvSpPr txBox="1"/>
          <p:nvPr/>
        </p:nvSpPr>
        <p:spPr>
          <a:xfrm>
            <a:off x="762950" y="1745450"/>
            <a:ext cx="21432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Total degree tiap node</a:t>
            </a:r>
            <a:endParaRPr sz="1200">
              <a:latin typeface="Lato"/>
              <a:ea typeface="Lato"/>
              <a:cs typeface="Lato"/>
              <a:sym typeface="Lato"/>
            </a:endParaRPr>
          </a:p>
        </p:txBody>
      </p:sp>
      <p:sp>
        <p:nvSpPr>
          <p:cNvPr id="160" name="Google Shape;160;p22"/>
          <p:cNvSpPr txBox="1"/>
          <p:nvPr/>
        </p:nvSpPr>
        <p:spPr>
          <a:xfrm>
            <a:off x="4261175" y="2143550"/>
            <a:ext cx="21432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Total degree dan nilai degree centrality tiap node</a:t>
            </a:r>
            <a:endParaRPr sz="13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2396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Hasil (visualisasi network)</a:t>
            </a:r>
            <a:endParaRPr sz="2400"/>
          </a:p>
        </p:txBody>
      </p:sp>
      <p:pic>
        <p:nvPicPr>
          <p:cNvPr id="166" name="Google Shape;166;p23"/>
          <p:cNvPicPr preferRelativeResize="0"/>
          <p:nvPr/>
        </p:nvPicPr>
        <p:blipFill>
          <a:blip r:embed="rId3">
            <a:alphaModFix/>
          </a:blip>
          <a:stretch>
            <a:fillRect/>
          </a:stretch>
        </p:blipFill>
        <p:spPr>
          <a:xfrm>
            <a:off x="1810450" y="535200"/>
            <a:ext cx="4958774" cy="4608299"/>
          </a:xfrm>
          <a:prstGeom prst="rect">
            <a:avLst/>
          </a:prstGeom>
          <a:noFill/>
          <a:ln>
            <a:noFill/>
          </a:ln>
        </p:spPr>
      </p:pic>
      <p:sp>
        <p:nvSpPr>
          <p:cNvPr id="167" name="Google Shape;167;p23"/>
          <p:cNvSpPr txBox="1"/>
          <p:nvPr/>
        </p:nvSpPr>
        <p:spPr>
          <a:xfrm>
            <a:off x="3227550" y="4668950"/>
            <a:ext cx="23880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Lato"/>
                <a:ea typeface="Lato"/>
                <a:cs typeface="Lato"/>
                <a:sym typeface="Lato"/>
              </a:rPr>
              <a:t>Semua network</a:t>
            </a:r>
            <a:endParaRPr b="1" i="1">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a:t>
            </a:r>
            <a:endParaRPr/>
          </a:p>
        </p:txBody>
      </p:sp>
      <p:pic>
        <p:nvPicPr>
          <p:cNvPr id="173" name="Google Shape;173;p24"/>
          <p:cNvPicPr preferRelativeResize="0"/>
          <p:nvPr/>
        </p:nvPicPr>
        <p:blipFill>
          <a:blip r:embed="rId3">
            <a:alphaModFix/>
          </a:blip>
          <a:stretch>
            <a:fillRect/>
          </a:stretch>
        </p:blipFill>
        <p:spPr>
          <a:xfrm>
            <a:off x="509525" y="2038250"/>
            <a:ext cx="8124951" cy="232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2396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Visualisasi Network </a:t>
            </a:r>
            <a:endParaRPr sz="2400"/>
          </a:p>
        </p:txBody>
      </p:sp>
      <p:pic>
        <p:nvPicPr>
          <p:cNvPr id="179" name="Google Shape;179;p25"/>
          <p:cNvPicPr preferRelativeResize="0"/>
          <p:nvPr/>
        </p:nvPicPr>
        <p:blipFill>
          <a:blip r:embed="rId3">
            <a:alphaModFix/>
          </a:blip>
          <a:stretch>
            <a:fillRect/>
          </a:stretch>
        </p:blipFill>
        <p:spPr>
          <a:xfrm>
            <a:off x="1869875" y="611075"/>
            <a:ext cx="5404260" cy="4303500"/>
          </a:xfrm>
          <a:prstGeom prst="rect">
            <a:avLst/>
          </a:prstGeom>
          <a:noFill/>
          <a:ln>
            <a:noFill/>
          </a:ln>
        </p:spPr>
      </p:pic>
      <p:sp>
        <p:nvSpPr>
          <p:cNvPr id="180" name="Google Shape;180;p25"/>
          <p:cNvSpPr txBox="1"/>
          <p:nvPr/>
        </p:nvSpPr>
        <p:spPr>
          <a:xfrm>
            <a:off x="2094750" y="4347475"/>
            <a:ext cx="2569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Lato"/>
                <a:ea typeface="Lato"/>
                <a:cs typeface="Lato"/>
                <a:sym typeface="Lato"/>
              </a:rPr>
              <a:t>Network @Telkomsel</a:t>
            </a:r>
            <a:endParaRPr b="1" i="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2396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Visualisasi Network </a:t>
            </a:r>
            <a:endParaRPr sz="2400"/>
          </a:p>
        </p:txBody>
      </p:sp>
      <p:pic>
        <p:nvPicPr>
          <p:cNvPr id="186" name="Google Shape;186;p26"/>
          <p:cNvPicPr preferRelativeResize="0"/>
          <p:nvPr/>
        </p:nvPicPr>
        <p:blipFill>
          <a:blip r:embed="rId3">
            <a:alphaModFix/>
          </a:blip>
          <a:stretch>
            <a:fillRect/>
          </a:stretch>
        </p:blipFill>
        <p:spPr>
          <a:xfrm>
            <a:off x="1821000" y="535200"/>
            <a:ext cx="5964437" cy="4455900"/>
          </a:xfrm>
          <a:prstGeom prst="rect">
            <a:avLst/>
          </a:prstGeom>
          <a:noFill/>
          <a:ln>
            <a:noFill/>
          </a:ln>
        </p:spPr>
      </p:pic>
      <p:sp>
        <p:nvSpPr>
          <p:cNvPr id="187" name="Google Shape;187;p26"/>
          <p:cNvSpPr txBox="1"/>
          <p:nvPr/>
        </p:nvSpPr>
        <p:spPr>
          <a:xfrm>
            <a:off x="2094750" y="4347475"/>
            <a:ext cx="2569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Lato"/>
                <a:ea typeface="Lato"/>
                <a:cs typeface="Lato"/>
                <a:sym typeface="Lato"/>
              </a:rPr>
              <a:t>Network @kemdikbud</a:t>
            </a:r>
            <a:endParaRPr b="1" i="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2396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Visualisasi Network </a:t>
            </a:r>
            <a:endParaRPr sz="2400"/>
          </a:p>
        </p:txBody>
      </p:sp>
      <p:pic>
        <p:nvPicPr>
          <p:cNvPr id="193" name="Google Shape;193;p27"/>
          <p:cNvPicPr preferRelativeResize="0"/>
          <p:nvPr/>
        </p:nvPicPr>
        <p:blipFill>
          <a:blip r:embed="rId3">
            <a:alphaModFix/>
          </a:blip>
          <a:stretch>
            <a:fillRect/>
          </a:stretch>
        </p:blipFill>
        <p:spPr>
          <a:xfrm>
            <a:off x="1086175" y="535200"/>
            <a:ext cx="7222918" cy="4608300"/>
          </a:xfrm>
          <a:prstGeom prst="rect">
            <a:avLst/>
          </a:prstGeom>
          <a:noFill/>
          <a:ln>
            <a:noFill/>
          </a:ln>
        </p:spPr>
      </p:pic>
      <p:sp>
        <p:nvSpPr>
          <p:cNvPr id="194" name="Google Shape;194;p27"/>
          <p:cNvSpPr txBox="1"/>
          <p:nvPr/>
        </p:nvSpPr>
        <p:spPr>
          <a:xfrm>
            <a:off x="2002800" y="4531150"/>
            <a:ext cx="2569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Lato"/>
                <a:ea typeface="Lato"/>
                <a:cs typeface="Lato"/>
                <a:sym typeface="Lato"/>
              </a:rPr>
              <a:t>Network @collegemenfess</a:t>
            </a:r>
            <a:endParaRPr b="1" i="1">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2396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Visualisasi Network </a:t>
            </a:r>
            <a:endParaRPr sz="2400"/>
          </a:p>
        </p:txBody>
      </p:sp>
      <p:pic>
        <p:nvPicPr>
          <p:cNvPr id="200" name="Google Shape;200;p28"/>
          <p:cNvPicPr preferRelativeResize="0"/>
          <p:nvPr/>
        </p:nvPicPr>
        <p:blipFill>
          <a:blip r:embed="rId3">
            <a:alphaModFix/>
          </a:blip>
          <a:stretch>
            <a:fillRect/>
          </a:stretch>
        </p:blipFill>
        <p:spPr>
          <a:xfrm>
            <a:off x="1433325" y="535200"/>
            <a:ext cx="5704243" cy="4608300"/>
          </a:xfrm>
          <a:prstGeom prst="rect">
            <a:avLst/>
          </a:prstGeom>
          <a:noFill/>
          <a:ln>
            <a:noFill/>
          </a:ln>
        </p:spPr>
      </p:pic>
      <p:sp>
        <p:nvSpPr>
          <p:cNvPr id="201" name="Google Shape;201;p28"/>
          <p:cNvSpPr txBox="1"/>
          <p:nvPr/>
        </p:nvSpPr>
        <p:spPr>
          <a:xfrm>
            <a:off x="2002800" y="4531150"/>
            <a:ext cx="2569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Lato"/>
                <a:ea typeface="Lato"/>
                <a:cs typeface="Lato"/>
                <a:sym typeface="Lato"/>
              </a:rPr>
              <a:t>Network @IndosatCare</a:t>
            </a:r>
            <a:endParaRPr b="1" i="1">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2396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Visualisasi Network </a:t>
            </a:r>
            <a:endParaRPr sz="2400"/>
          </a:p>
        </p:txBody>
      </p:sp>
      <p:pic>
        <p:nvPicPr>
          <p:cNvPr id="207" name="Google Shape;207;p29"/>
          <p:cNvPicPr preferRelativeResize="0"/>
          <p:nvPr/>
        </p:nvPicPr>
        <p:blipFill>
          <a:blip r:embed="rId3">
            <a:alphaModFix/>
          </a:blip>
          <a:stretch>
            <a:fillRect/>
          </a:stretch>
        </p:blipFill>
        <p:spPr>
          <a:xfrm>
            <a:off x="1239275" y="535200"/>
            <a:ext cx="6393492" cy="4608300"/>
          </a:xfrm>
          <a:prstGeom prst="rect">
            <a:avLst/>
          </a:prstGeom>
          <a:noFill/>
          <a:ln>
            <a:noFill/>
          </a:ln>
        </p:spPr>
      </p:pic>
      <p:sp>
        <p:nvSpPr>
          <p:cNvPr id="208" name="Google Shape;208;p29"/>
          <p:cNvSpPr txBox="1"/>
          <p:nvPr/>
        </p:nvSpPr>
        <p:spPr>
          <a:xfrm>
            <a:off x="2002800" y="4531150"/>
            <a:ext cx="2569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Lato"/>
                <a:ea typeface="Lato"/>
                <a:cs typeface="Lato"/>
                <a:sym typeface="Lato"/>
              </a:rPr>
              <a:t>Network @detikcom</a:t>
            </a:r>
            <a:endParaRPr b="1" i="1">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Kesimpulan</a:t>
            </a:r>
            <a:endParaRPr/>
          </a:p>
        </p:txBody>
      </p:sp>
      <p:sp>
        <p:nvSpPr>
          <p:cNvPr id="214" name="Google Shape;214;p30"/>
          <p:cNvSpPr txBox="1"/>
          <p:nvPr/>
        </p:nvSpPr>
        <p:spPr>
          <a:xfrm>
            <a:off x="4572000" y="1853850"/>
            <a:ext cx="4163700" cy="30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Top 10 most influential users :</a:t>
            </a:r>
            <a:endParaRPr b="1"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@Telkomsel</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@kemdikbud</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@collegemenfess</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@IndosatCare</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@detikcom</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@TirtoID</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@3CareIndonesia</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@Bariq227</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@IndosatOoredoo</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@ITJen</a:t>
            </a:r>
            <a:endParaRPr sz="1700">
              <a:latin typeface="Lato"/>
              <a:ea typeface="Lato"/>
              <a:cs typeface="Lato"/>
              <a:sym typeface="Lato"/>
            </a:endParaRPr>
          </a:p>
        </p:txBody>
      </p:sp>
      <p:pic>
        <p:nvPicPr>
          <p:cNvPr id="215" name="Google Shape;215;p30"/>
          <p:cNvPicPr preferRelativeResize="0"/>
          <p:nvPr/>
        </p:nvPicPr>
        <p:blipFill>
          <a:blip r:embed="rId3">
            <a:alphaModFix/>
          </a:blip>
          <a:stretch>
            <a:fillRect/>
          </a:stretch>
        </p:blipFill>
        <p:spPr>
          <a:xfrm>
            <a:off x="729450" y="1883775"/>
            <a:ext cx="3211854"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lnSpc>
                <a:spcPct val="150000"/>
              </a:lnSpc>
              <a:spcBef>
                <a:spcPts val="1200"/>
              </a:spcBef>
              <a:spcAft>
                <a:spcPts val="0"/>
              </a:spcAft>
              <a:buNone/>
            </a:pPr>
            <a:r>
              <a:rPr i="1" lang="en" sz="2700">
                <a:solidFill>
                  <a:srgbClr val="000000"/>
                </a:solidFill>
                <a:latin typeface="Times New Roman"/>
                <a:ea typeface="Times New Roman"/>
                <a:cs typeface="Times New Roman"/>
                <a:sym typeface="Times New Roman"/>
              </a:rPr>
              <a:t>Social Network Analysis</a:t>
            </a:r>
            <a:r>
              <a:rPr lang="en" sz="2700">
                <a:solidFill>
                  <a:srgbClr val="000000"/>
                </a:solidFill>
                <a:latin typeface="Times New Roman"/>
                <a:ea typeface="Times New Roman"/>
                <a:cs typeface="Times New Roman"/>
                <a:sym typeface="Times New Roman"/>
              </a:rPr>
              <a:t> untuk Kasus Bantuan Kuota Internet di </a:t>
            </a:r>
            <a:r>
              <a:rPr i="1" lang="en" sz="2700">
                <a:solidFill>
                  <a:srgbClr val="000000"/>
                </a:solidFill>
                <a:latin typeface="Times New Roman"/>
                <a:ea typeface="Times New Roman"/>
                <a:cs typeface="Times New Roman"/>
                <a:sym typeface="Times New Roman"/>
              </a:rPr>
              <a:t>Twitter </a:t>
            </a:r>
            <a:endParaRPr i="1" sz="2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5700"/>
          </a:p>
        </p:txBody>
      </p:sp>
      <p:sp>
        <p:nvSpPr>
          <p:cNvPr id="221" name="Google Shape;221;p31"/>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387350" lvl="0" marL="457200" rtl="0" algn="ctr">
              <a:spcBef>
                <a:spcPts val="0"/>
              </a:spcBef>
              <a:spcAft>
                <a:spcPts val="0"/>
              </a:spcAft>
              <a:buClr>
                <a:srgbClr val="000000"/>
              </a:buClr>
              <a:buSzPts val="2500"/>
              <a:buFont typeface="Times New Roman"/>
              <a:buChar char="-"/>
            </a:pPr>
            <a:r>
              <a:rPr lang="en" sz="2500">
                <a:solidFill>
                  <a:srgbClr val="000000"/>
                </a:solidFill>
                <a:latin typeface="Times New Roman"/>
                <a:ea typeface="Times New Roman"/>
                <a:cs typeface="Times New Roman"/>
                <a:sym typeface="Times New Roman"/>
              </a:rPr>
              <a:t>TERIMA KASIH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Ringkasan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Sejak memasuki masa pandemi dan diberlakukannya Pembelajaran Jarak Jauh (PJJ), mahasiswa dan siswa banyak menuntut mengenai bantuan kuota internet. Project ini dilakukan untuk mengetahui siapa aktor yang paling meng-influence pengguna twitter untuk men-tweet mengenai bantuan kuota internet ini. Metode yang digunakan adalah Degree Centrality.</a:t>
            </a:r>
            <a:endParaRPr/>
          </a:p>
          <a:p>
            <a:pPr indent="0" lvl="0" marL="0" rtl="0" algn="l">
              <a:lnSpc>
                <a:spcPct val="150000"/>
              </a:lnSpc>
              <a:spcBef>
                <a:spcPts val="1600"/>
              </a:spcBef>
              <a:spcAft>
                <a:spcPts val="1600"/>
              </a:spcAft>
              <a:buNone/>
            </a:pPr>
            <a:r>
              <a:rPr i="1" lang="en"/>
              <a:t>Keyword : degree centrality, bantuan kuota, twitter</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Latar Belakang</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Pembelajaran jarak jauh (PJJ) yang diberlakukan semenjak awal masa pandemi ini menuntut pengguna media sosial untuk menyuarakan supaya mendapatkan keringanan. Salah satu keringanan yang dituntut adalah bantuan berupa kuota internet. Media sosial yang cukup intens membicarakan soal ini adalah twitter. Pada kasus ini kami ingin mencari siapa user yang paling meng-influence para user twitter lainnya untuk berciut mengenai bantuan kuota internet ini.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Tujuan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Mendapatkan 10 pengguna paling berpengaruh dalam kasus bantuan kuota internet.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11" name="Google Shape;111;p17"/>
          <p:cNvSpPr txBox="1"/>
          <p:nvPr>
            <p:ph idx="1" type="body"/>
          </p:nvPr>
        </p:nvSpPr>
        <p:spPr>
          <a:xfrm>
            <a:off x="729450" y="1944125"/>
            <a:ext cx="8192700" cy="26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Jenis : Tweet</a:t>
            </a:r>
            <a:endParaRPr sz="1500"/>
          </a:p>
          <a:p>
            <a:pPr indent="0" lvl="0" marL="0" rtl="0" algn="l">
              <a:spcBef>
                <a:spcPts val="1600"/>
              </a:spcBef>
              <a:spcAft>
                <a:spcPts val="0"/>
              </a:spcAft>
              <a:buNone/>
            </a:pPr>
            <a:r>
              <a:rPr lang="en" sz="1500"/>
              <a:t>Keyword : “bantuan kuota”, “subsidi kuota”</a:t>
            </a:r>
            <a:endParaRPr sz="1500"/>
          </a:p>
          <a:p>
            <a:pPr indent="0" lvl="0" marL="0" rtl="0" algn="l">
              <a:spcBef>
                <a:spcPts val="1600"/>
              </a:spcBef>
              <a:spcAft>
                <a:spcPts val="0"/>
              </a:spcAft>
              <a:buNone/>
            </a:pPr>
            <a:r>
              <a:rPr lang="en" sz="1500"/>
              <a:t>Tanggal : 21/9/2020 - 30/9/2020</a:t>
            </a:r>
            <a:endParaRPr sz="1500"/>
          </a:p>
          <a:p>
            <a:pPr indent="0" lvl="0" marL="0" rtl="0" algn="l">
              <a:spcBef>
                <a:spcPts val="1600"/>
              </a:spcBef>
              <a:spcAft>
                <a:spcPts val="0"/>
              </a:spcAft>
              <a:buNone/>
            </a:pPr>
            <a:r>
              <a:rPr lang="en" sz="1500"/>
              <a:t>Attribute : id_str, user.name, screen_name, text, created_at, place, retweet_count, favorite_count</a:t>
            </a:r>
            <a:endParaRPr sz="1500"/>
          </a:p>
          <a:p>
            <a:pPr indent="0" lvl="0" marL="0" rtl="0" algn="l">
              <a:spcBef>
                <a:spcPts val="1600"/>
              </a:spcBef>
              <a:spcAft>
                <a:spcPts val="0"/>
              </a:spcAft>
              <a:buNone/>
            </a:pPr>
            <a:r>
              <a:rPr lang="en" sz="1500"/>
              <a:t>Jumlah : 4662 rows</a:t>
            </a:r>
            <a:endParaRPr sz="12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Degree Centrality</a:t>
            </a:r>
            <a:endParaRPr sz="1700"/>
          </a:p>
        </p:txBody>
      </p:sp>
      <p:pic>
        <p:nvPicPr>
          <p:cNvPr id="118" name="Google Shape;118;p18"/>
          <p:cNvPicPr preferRelativeResize="0"/>
          <p:nvPr/>
        </p:nvPicPr>
        <p:blipFill>
          <a:blip r:embed="rId3">
            <a:alphaModFix/>
          </a:blip>
          <a:stretch>
            <a:fillRect/>
          </a:stretch>
        </p:blipFill>
        <p:spPr>
          <a:xfrm>
            <a:off x="2953538" y="2877925"/>
            <a:ext cx="3236936" cy="176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Rancangan Sistem</a:t>
            </a:r>
            <a:endParaRPr/>
          </a:p>
        </p:txBody>
      </p:sp>
      <p:sp>
        <p:nvSpPr>
          <p:cNvPr descr="Data Crawling" id="124" name="Google Shape;124;p19"/>
          <p:cNvSpPr/>
          <p:nvPr/>
        </p:nvSpPr>
        <p:spPr>
          <a:xfrm>
            <a:off x="443175" y="2105550"/>
            <a:ext cx="1592100" cy="6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Crawling</a:t>
            </a:r>
            <a:endParaRPr/>
          </a:p>
        </p:txBody>
      </p:sp>
      <p:sp>
        <p:nvSpPr>
          <p:cNvPr id="125" name="Google Shape;125;p19"/>
          <p:cNvSpPr/>
          <p:nvPr/>
        </p:nvSpPr>
        <p:spPr>
          <a:xfrm>
            <a:off x="2675100" y="2105550"/>
            <a:ext cx="1592100" cy="6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26" name="Google Shape;126;p19"/>
          <p:cNvSpPr/>
          <p:nvPr/>
        </p:nvSpPr>
        <p:spPr>
          <a:xfrm>
            <a:off x="4983225" y="2127825"/>
            <a:ext cx="1592100" cy="6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Modelling</a:t>
            </a:r>
            <a:endParaRPr/>
          </a:p>
        </p:txBody>
      </p:sp>
      <p:sp>
        <p:nvSpPr>
          <p:cNvPr id="127" name="Google Shape;127;p19"/>
          <p:cNvSpPr/>
          <p:nvPr/>
        </p:nvSpPr>
        <p:spPr>
          <a:xfrm>
            <a:off x="7246775" y="2127825"/>
            <a:ext cx="1592100" cy="6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Analysis dan Hasil</a:t>
            </a:r>
            <a:endParaRPr/>
          </a:p>
        </p:txBody>
      </p:sp>
      <p:cxnSp>
        <p:nvCxnSpPr>
          <p:cNvPr id="128" name="Google Shape;128;p19"/>
          <p:cNvCxnSpPr>
            <a:endCxn id="125" idx="1"/>
          </p:cNvCxnSpPr>
          <p:nvPr/>
        </p:nvCxnSpPr>
        <p:spPr>
          <a:xfrm flipH="1" rot="10800000">
            <a:off x="2048700" y="2419350"/>
            <a:ext cx="626400" cy="147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9"/>
          <p:cNvCxnSpPr>
            <a:stCxn id="125" idx="3"/>
            <a:endCxn id="126" idx="1"/>
          </p:cNvCxnSpPr>
          <p:nvPr/>
        </p:nvCxnSpPr>
        <p:spPr>
          <a:xfrm>
            <a:off x="4267200" y="2419350"/>
            <a:ext cx="716100" cy="222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9"/>
          <p:cNvCxnSpPr>
            <a:stCxn id="126" idx="3"/>
            <a:endCxn id="127" idx="1"/>
          </p:cNvCxnSpPr>
          <p:nvPr/>
        </p:nvCxnSpPr>
        <p:spPr>
          <a:xfrm>
            <a:off x="6575325" y="2441625"/>
            <a:ext cx="671400" cy="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9"/>
          <p:cNvSpPr txBox="1"/>
          <p:nvPr/>
        </p:nvSpPr>
        <p:spPr>
          <a:xfrm>
            <a:off x="487400" y="3031000"/>
            <a:ext cx="1548000" cy="19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Lato"/>
                <a:ea typeface="Lato"/>
                <a:cs typeface="Lato"/>
                <a:sym typeface="Lato"/>
              </a:rPr>
              <a:t>Menggunakan Python dan Tweepy.</a:t>
            </a:r>
            <a:endParaRPr>
              <a:latin typeface="Lato"/>
              <a:ea typeface="Lato"/>
              <a:cs typeface="Lato"/>
              <a:sym typeface="Lato"/>
            </a:endParaRPr>
          </a:p>
          <a:p>
            <a:pPr indent="0" lvl="0" marL="0" rtl="0" algn="ctr">
              <a:lnSpc>
                <a:spcPct val="115000"/>
              </a:lnSpc>
              <a:spcBef>
                <a:spcPts val="0"/>
              </a:spcBef>
              <a:spcAft>
                <a:spcPts val="0"/>
              </a:spcAft>
              <a:buNone/>
            </a:pPr>
            <a:r>
              <a:rPr lang="en">
                <a:latin typeface="Lato"/>
                <a:ea typeface="Lato"/>
                <a:cs typeface="Lato"/>
                <a:sym typeface="Lato"/>
              </a:rPr>
              <a:t>Crawling berdasarkan kriteria yang ditentukan</a:t>
            </a:r>
            <a:endParaRPr>
              <a:latin typeface="Lato"/>
              <a:ea typeface="Lato"/>
              <a:cs typeface="Lato"/>
              <a:sym typeface="Lato"/>
            </a:endParaRPr>
          </a:p>
        </p:txBody>
      </p:sp>
      <p:sp>
        <p:nvSpPr>
          <p:cNvPr id="132" name="Google Shape;132;p19"/>
          <p:cNvSpPr txBox="1"/>
          <p:nvPr/>
        </p:nvSpPr>
        <p:spPr>
          <a:xfrm>
            <a:off x="2468550" y="2940300"/>
            <a:ext cx="1953900" cy="19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Lato"/>
                <a:ea typeface="Lato"/>
                <a:cs typeface="Lato"/>
                <a:sym typeface="Lato"/>
              </a:rPr>
              <a:t>Mengekstrak username yang dimention pada text (tweet).</a:t>
            </a:r>
            <a:endParaRPr>
              <a:latin typeface="Lato"/>
              <a:ea typeface="Lato"/>
              <a:cs typeface="Lato"/>
              <a:sym typeface="Lato"/>
            </a:endParaRPr>
          </a:p>
          <a:p>
            <a:pPr indent="0" lvl="0" marL="0" rtl="0" algn="ctr">
              <a:lnSpc>
                <a:spcPct val="115000"/>
              </a:lnSpc>
              <a:spcBef>
                <a:spcPts val="0"/>
              </a:spcBef>
              <a:spcAft>
                <a:spcPts val="0"/>
              </a:spcAft>
              <a:buNone/>
            </a:pPr>
            <a:r>
              <a:rPr lang="en">
                <a:latin typeface="Lato"/>
                <a:ea typeface="Lato"/>
                <a:cs typeface="Lato"/>
                <a:sym typeface="Lato"/>
              </a:rPr>
              <a:t>Menentukan relasi untuk membuat dataset untuk Edge dan Node.</a:t>
            </a:r>
            <a:endParaRPr>
              <a:latin typeface="Lato"/>
              <a:ea typeface="Lato"/>
              <a:cs typeface="Lato"/>
              <a:sym typeface="Lato"/>
            </a:endParaRPr>
          </a:p>
        </p:txBody>
      </p:sp>
      <p:sp>
        <p:nvSpPr>
          <p:cNvPr id="133" name="Google Shape;133;p19"/>
          <p:cNvSpPr txBox="1"/>
          <p:nvPr/>
        </p:nvSpPr>
        <p:spPr>
          <a:xfrm>
            <a:off x="4802325" y="2953200"/>
            <a:ext cx="1773000" cy="19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Lato"/>
                <a:ea typeface="Lato"/>
                <a:cs typeface="Lato"/>
                <a:sym typeface="Lato"/>
              </a:rPr>
              <a:t>Membangun network dan menghitung degree centrality.</a:t>
            </a:r>
            <a:endParaRPr>
              <a:latin typeface="Lato"/>
              <a:ea typeface="Lato"/>
              <a:cs typeface="Lato"/>
              <a:sym typeface="Lato"/>
            </a:endParaRPr>
          </a:p>
        </p:txBody>
      </p:sp>
      <p:sp>
        <p:nvSpPr>
          <p:cNvPr id="134" name="Google Shape;134;p19"/>
          <p:cNvSpPr txBox="1"/>
          <p:nvPr/>
        </p:nvSpPr>
        <p:spPr>
          <a:xfrm>
            <a:off x="7156325" y="2940300"/>
            <a:ext cx="1773000" cy="19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Lato"/>
                <a:ea typeface="Lato"/>
                <a:cs typeface="Lato"/>
                <a:sym typeface="Lato"/>
              </a:rPr>
              <a:t>Visualisasi Network dan Mendapatkan hasil top 10 most influence users.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 (Dataset)</a:t>
            </a:r>
            <a:endParaRPr/>
          </a:p>
        </p:txBody>
      </p:sp>
      <p:pic>
        <p:nvPicPr>
          <p:cNvPr id="140" name="Google Shape;140;p20"/>
          <p:cNvPicPr preferRelativeResize="0"/>
          <p:nvPr/>
        </p:nvPicPr>
        <p:blipFill>
          <a:blip r:embed="rId3">
            <a:alphaModFix/>
          </a:blip>
          <a:stretch>
            <a:fillRect/>
          </a:stretch>
        </p:blipFill>
        <p:spPr>
          <a:xfrm>
            <a:off x="152400" y="1625250"/>
            <a:ext cx="8839201" cy="2795992"/>
          </a:xfrm>
          <a:prstGeom prst="rect">
            <a:avLst/>
          </a:prstGeom>
          <a:noFill/>
          <a:ln>
            <a:noFill/>
          </a:ln>
        </p:spPr>
      </p:pic>
      <p:sp>
        <p:nvSpPr>
          <p:cNvPr id="141" name="Google Shape;141;p20"/>
          <p:cNvSpPr txBox="1"/>
          <p:nvPr/>
        </p:nvSpPr>
        <p:spPr>
          <a:xfrm>
            <a:off x="227175" y="4577100"/>
            <a:ext cx="24033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Shape : (4462, 8)</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 (Pre-Processing)</a:t>
            </a:r>
            <a:endParaRPr/>
          </a:p>
        </p:txBody>
      </p:sp>
      <p:pic>
        <p:nvPicPr>
          <p:cNvPr id="147" name="Google Shape;147;p21"/>
          <p:cNvPicPr preferRelativeResize="0"/>
          <p:nvPr/>
        </p:nvPicPr>
        <p:blipFill>
          <a:blip r:embed="rId3">
            <a:alphaModFix/>
          </a:blip>
          <a:stretch>
            <a:fillRect/>
          </a:stretch>
        </p:blipFill>
        <p:spPr>
          <a:xfrm>
            <a:off x="729438" y="2327700"/>
            <a:ext cx="3286125" cy="1638300"/>
          </a:xfrm>
          <a:prstGeom prst="rect">
            <a:avLst/>
          </a:prstGeom>
          <a:noFill/>
          <a:ln>
            <a:noFill/>
          </a:ln>
        </p:spPr>
      </p:pic>
      <p:pic>
        <p:nvPicPr>
          <p:cNvPr id="148" name="Google Shape;148;p21"/>
          <p:cNvPicPr preferRelativeResize="0"/>
          <p:nvPr/>
        </p:nvPicPr>
        <p:blipFill>
          <a:blip r:embed="rId4">
            <a:alphaModFix/>
          </a:blip>
          <a:stretch>
            <a:fillRect/>
          </a:stretch>
        </p:blipFill>
        <p:spPr>
          <a:xfrm>
            <a:off x="4745238" y="2322600"/>
            <a:ext cx="3228975" cy="1657350"/>
          </a:xfrm>
          <a:prstGeom prst="rect">
            <a:avLst/>
          </a:prstGeom>
          <a:noFill/>
          <a:ln>
            <a:noFill/>
          </a:ln>
        </p:spPr>
      </p:pic>
      <p:sp>
        <p:nvSpPr>
          <p:cNvPr id="149" name="Google Shape;149;p21"/>
          <p:cNvSpPr txBox="1"/>
          <p:nvPr/>
        </p:nvSpPr>
        <p:spPr>
          <a:xfrm>
            <a:off x="758050" y="4163800"/>
            <a:ext cx="3228900" cy="7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Total data setelah pre-processing</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1445 rows</a:t>
            </a:r>
            <a:endParaRPr>
              <a:latin typeface="Lato"/>
              <a:ea typeface="Lato"/>
              <a:cs typeface="Lato"/>
              <a:sym typeface="Lato"/>
            </a:endParaRPr>
          </a:p>
        </p:txBody>
      </p:sp>
      <p:sp>
        <p:nvSpPr>
          <p:cNvPr id="150" name="Google Shape;150;p21"/>
          <p:cNvSpPr txBox="1"/>
          <p:nvPr/>
        </p:nvSpPr>
        <p:spPr>
          <a:xfrm>
            <a:off x="4837100" y="2036200"/>
            <a:ext cx="32289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Node list</a:t>
            </a:r>
            <a:endParaRPr>
              <a:latin typeface="Lato"/>
              <a:ea typeface="Lato"/>
              <a:cs typeface="Lato"/>
              <a:sym typeface="Lato"/>
            </a:endParaRPr>
          </a:p>
        </p:txBody>
      </p:sp>
      <p:sp>
        <p:nvSpPr>
          <p:cNvPr id="151" name="Google Shape;151;p21"/>
          <p:cNvSpPr txBox="1"/>
          <p:nvPr/>
        </p:nvSpPr>
        <p:spPr>
          <a:xfrm>
            <a:off x="758063" y="2112900"/>
            <a:ext cx="32289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Edge </a:t>
            </a:r>
            <a:r>
              <a:rPr lang="en">
                <a:latin typeface="Lato"/>
                <a:ea typeface="Lato"/>
                <a:cs typeface="Lato"/>
                <a:sym typeface="Lato"/>
              </a:rPr>
              <a:t>list</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