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822BF67-5B42-47F3-84C5-10ACB25BEFF5}" type="datetimeFigureOut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69A699-AC22-4935-A950-F60FA92F6EA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4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BF67-5B42-47F3-84C5-10ACB25BEFF5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A699-AC22-4935-A950-F60FA92F6E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0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BF67-5B42-47F3-84C5-10ACB25BEFF5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A699-AC22-4935-A950-F60FA92F6E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7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BF67-5B42-47F3-84C5-10ACB25BEFF5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A699-AC22-4935-A950-F60FA92F6E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6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BF67-5B42-47F3-84C5-10ACB25BEFF5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A699-AC22-4935-A950-F60FA92F6E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43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BF67-5B42-47F3-84C5-10ACB25BEFF5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A699-AC22-4935-A950-F60FA92F6E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6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BF67-5B42-47F3-84C5-10ACB25BEFF5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A699-AC22-4935-A950-F60FA92F6E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6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BF67-5B42-47F3-84C5-10ACB25BEFF5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A699-AC22-4935-A950-F60FA92F6E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29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BF67-5B42-47F3-84C5-10ACB25BEFF5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A699-AC22-4935-A950-F60FA92F6E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4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BF67-5B42-47F3-84C5-10ACB25BEFF5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A699-AC22-4935-A950-F60FA92F6E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6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BF67-5B42-47F3-84C5-10ACB25BEFF5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A699-AC22-4935-A950-F60FA92F6E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2BF67-5B42-47F3-84C5-10ACB25BEFF5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9A699-AC22-4935-A950-F60FA92F6E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7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99592" y="1628800"/>
            <a:ext cx="748506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AOP</a:t>
            </a:r>
            <a:endParaRPr lang="en-US" sz="2800" b="1" dirty="0"/>
          </a:p>
          <a:p>
            <a:pPr algn="ctr"/>
            <a:r>
              <a:rPr lang="en-US" dirty="0"/>
              <a:t> </a:t>
            </a:r>
            <a:endParaRPr lang="en-US" dirty="0" smtClean="0"/>
          </a:p>
          <a:p>
            <a:pPr algn="ctr"/>
            <a:r>
              <a:rPr lang="en-US" dirty="0" smtClean="0"/>
              <a:t>increase </a:t>
            </a:r>
            <a:r>
              <a:rPr lang="en-US" dirty="0"/>
              <a:t>modularity by allowing the separation of cross-cutting </a:t>
            </a:r>
            <a:r>
              <a:rPr lang="en-US" dirty="0" smtClean="0"/>
              <a:t>concerns</a:t>
            </a:r>
          </a:p>
          <a:p>
            <a:pPr algn="ctr"/>
            <a:r>
              <a:rPr lang="en-US" dirty="0" smtClean="0"/>
              <a:t> </a:t>
            </a:r>
            <a:r>
              <a:rPr lang="en-US" dirty="0"/>
              <a:t>adding additional behavior to existing code without modifying the code itself.</a:t>
            </a:r>
          </a:p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275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3527" y="476672"/>
            <a:ext cx="55130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 </a:t>
            </a:r>
            <a:r>
              <a:rPr lang="en-US" dirty="0" smtClean="0"/>
              <a:t>Logs:</a:t>
            </a:r>
          </a:p>
          <a:p>
            <a:endParaRPr lang="en-US" dirty="0" smtClean="0"/>
          </a:p>
          <a:p>
            <a:r>
              <a:rPr lang="fr-FR" dirty="0" smtClean="0"/>
              <a:t>DALInterceptor: </a:t>
            </a:r>
          </a:p>
          <a:p>
            <a:pPr marL="285750" indent="-285750">
              <a:buFontTx/>
              <a:buChar char="-"/>
            </a:pPr>
            <a:endParaRPr lang="fr-FR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INFO  2018-06-01 10:02:51,752   PreProceed: Execution of query on </a:t>
            </a:r>
            <a:r>
              <a:rPr lang="en-US" sz="1200" dirty="0" smtClean="0"/>
              <a:t>DB </a:t>
            </a:r>
            <a:r>
              <a:rPr lang="en-US" sz="1200" dirty="0"/>
              <a:t>started...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INFO  2018-06-01 10:02:52,174   PostProceed: returns: 11968 items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r>
              <a:rPr lang="fr-FR" dirty="0" smtClean="0"/>
              <a:t>WebService : </a:t>
            </a:r>
            <a:r>
              <a:rPr lang="fr-FR" dirty="0" err="1" smtClean="0"/>
              <a:t>LoggingOperationInvoker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7891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985838"/>
            <a:ext cx="8247063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332656"/>
            <a:ext cx="4481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Complex Logic Logs: </a:t>
            </a:r>
            <a:r>
              <a:rPr lang="en-US" dirty="0"/>
              <a:t>LoggingOperationInvoker</a:t>
            </a:r>
          </a:p>
        </p:txBody>
      </p:sp>
    </p:spTree>
    <p:extLst>
      <p:ext uri="{BB962C8B-B14F-4D97-AF65-F5344CB8AC3E}">
        <p14:creationId xmlns:p14="http://schemas.microsoft.com/office/powerpoint/2010/main" val="291102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Ã©sultat de recherche d'images pour &quot;aop advice pointcu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34178"/>
            <a:ext cx="50482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2987824" y="1268760"/>
            <a:ext cx="2376264" cy="19442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4760657" y="108409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Aspect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3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95536" y="476672"/>
            <a:ext cx="800860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  <a:p>
            <a:r>
              <a:rPr lang="en-US" sz="2000" dirty="0" smtClean="0"/>
              <a:t>Criticism:</a:t>
            </a:r>
          </a:p>
          <a:p>
            <a:endParaRPr lang="en-US" sz="2000" dirty="0"/>
          </a:p>
          <a:p>
            <a:r>
              <a:rPr lang="en-US" sz="1600" dirty="0"/>
              <a:t>control flow is obscured, the code in question has no indication that an advice will be applied, </a:t>
            </a:r>
            <a:endParaRPr lang="en-US" sz="1600" dirty="0" smtClean="0"/>
          </a:p>
          <a:p>
            <a:r>
              <a:rPr lang="en-US" sz="1600" dirty="0" smtClean="0"/>
              <a:t>means </a:t>
            </a:r>
            <a:r>
              <a:rPr lang="en-US" sz="1600" dirty="0"/>
              <a:t>that the advice is not visible from intercepted piece of code.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7320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3528" y="260648"/>
            <a:ext cx="7416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public void </a:t>
            </a:r>
            <a:r>
              <a:rPr lang="en-US" sz="1000" dirty="0" smtClean="0"/>
              <a:t>Method1()</a:t>
            </a:r>
            <a:endParaRPr lang="en-US" sz="1000" dirty="0"/>
          </a:p>
          <a:p>
            <a:r>
              <a:rPr lang="en-US" sz="1000" dirty="0"/>
              <a:t>        {</a:t>
            </a:r>
          </a:p>
          <a:p>
            <a:r>
              <a:rPr lang="en-US" sz="1000" dirty="0"/>
              <a:t>           </a:t>
            </a:r>
            <a:r>
              <a:rPr lang="en-US" sz="1000" dirty="0"/>
              <a:t> </a:t>
            </a:r>
            <a:r>
              <a:rPr lang="en-US" sz="1000" dirty="0" err="1"/>
              <a:t>Log.Info</a:t>
            </a:r>
            <a:r>
              <a:rPr lang="en-US" sz="1000" dirty="0" smtClean="0"/>
              <a:t>("[Method1] </a:t>
            </a:r>
            <a:r>
              <a:rPr lang="en-US" sz="1000" dirty="0"/>
              <a:t>started ");</a:t>
            </a:r>
          </a:p>
          <a:p>
            <a:endParaRPr lang="fr-FR" sz="1000" dirty="0"/>
          </a:p>
          <a:p>
            <a:r>
              <a:rPr lang="fr-FR" sz="1000" dirty="0"/>
              <a:t>           // </a:t>
            </a:r>
            <a:r>
              <a:rPr lang="fr-FR" sz="1000" dirty="0" err="1"/>
              <a:t>method</a:t>
            </a:r>
            <a:r>
              <a:rPr lang="fr-FR" sz="1000" dirty="0"/>
              <a:t> logic</a:t>
            </a:r>
          </a:p>
          <a:p>
            <a:endParaRPr lang="fr-FR" sz="1000" dirty="0"/>
          </a:p>
          <a:p>
            <a:r>
              <a:rPr lang="en-US" sz="1000" dirty="0"/>
              <a:t>           </a:t>
            </a:r>
            <a:r>
              <a:rPr lang="en-US" sz="1000" dirty="0" err="1"/>
              <a:t>Log.Info</a:t>
            </a:r>
            <a:r>
              <a:rPr lang="en-US" sz="1000" dirty="0" smtClean="0"/>
              <a:t>("[</a:t>
            </a:r>
            <a:r>
              <a:rPr lang="en-US" sz="1000" dirty="0"/>
              <a:t>Method1</a:t>
            </a:r>
            <a:r>
              <a:rPr lang="en-US" sz="1000" dirty="0" smtClean="0"/>
              <a:t>] end");</a:t>
            </a:r>
            <a:endParaRPr lang="en-US" sz="1000" dirty="0"/>
          </a:p>
          <a:p>
            <a:r>
              <a:rPr lang="en-US" sz="1000" dirty="0"/>
              <a:t>        }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483768" y="1412776"/>
            <a:ext cx="7416824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public void </a:t>
            </a:r>
            <a:r>
              <a:rPr lang="en-US" sz="1000" dirty="0" smtClean="0"/>
              <a:t>Mthod2()</a:t>
            </a:r>
            <a:endParaRPr lang="en-US" sz="1000" dirty="0"/>
          </a:p>
          <a:p>
            <a:r>
              <a:rPr lang="en-US" sz="1000" dirty="0"/>
              <a:t>        {</a:t>
            </a:r>
          </a:p>
          <a:p>
            <a:r>
              <a:rPr lang="en-US" sz="1000" dirty="0"/>
              <a:t>            </a:t>
            </a:r>
            <a:r>
              <a:rPr lang="en-US" sz="1000" dirty="0"/>
              <a:t> </a:t>
            </a:r>
            <a:r>
              <a:rPr lang="en-US" sz="1000" dirty="0" err="1"/>
              <a:t>Log.Info</a:t>
            </a:r>
            <a:r>
              <a:rPr lang="en-US" sz="1000" dirty="0" smtClean="0"/>
              <a:t>("[Method2] </a:t>
            </a:r>
            <a:r>
              <a:rPr lang="en-US" sz="1000" dirty="0"/>
              <a:t>started ");</a:t>
            </a:r>
          </a:p>
          <a:p>
            <a:endParaRPr lang="fr-FR" sz="1000" dirty="0"/>
          </a:p>
          <a:p>
            <a:r>
              <a:rPr lang="fr-FR" sz="1000" dirty="0"/>
              <a:t>           // </a:t>
            </a:r>
            <a:r>
              <a:rPr lang="fr-FR" sz="1000" dirty="0" err="1"/>
              <a:t>method</a:t>
            </a:r>
            <a:r>
              <a:rPr lang="fr-FR" sz="1000" dirty="0"/>
              <a:t> logic</a:t>
            </a:r>
          </a:p>
          <a:p>
            <a:endParaRPr lang="fr-FR" sz="1000" dirty="0"/>
          </a:p>
          <a:p>
            <a:r>
              <a:rPr lang="en-US" sz="1000" dirty="0"/>
              <a:t>           </a:t>
            </a:r>
            <a:r>
              <a:rPr lang="en-US" sz="1000" dirty="0" err="1"/>
              <a:t>Log.Info</a:t>
            </a:r>
            <a:r>
              <a:rPr lang="en-US" sz="1000" dirty="0" smtClean="0"/>
              <a:t>("[Method2] end");</a:t>
            </a:r>
            <a:endParaRPr lang="en-US" sz="1000" dirty="0"/>
          </a:p>
          <a:p>
            <a:r>
              <a:rPr lang="en-US" sz="1000" dirty="0"/>
              <a:t>        }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32040" y="2492896"/>
            <a:ext cx="7416824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public void </a:t>
            </a:r>
            <a:r>
              <a:rPr lang="en-US" sz="1000" dirty="0" smtClean="0"/>
              <a:t>Method3()</a:t>
            </a:r>
            <a:endParaRPr lang="en-US" sz="1000" dirty="0"/>
          </a:p>
          <a:p>
            <a:r>
              <a:rPr lang="en-US" sz="1000" dirty="0"/>
              <a:t>        {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Log.Info</a:t>
            </a:r>
            <a:r>
              <a:rPr lang="en-US" sz="1000" dirty="0" smtClean="0"/>
              <a:t>("[Method3] </a:t>
            </a:r>
            <a:r>
              <a:rPr lang="en-US" sz="1000" dirty="0"/>
              <a:t>started ");</a:t>
            </a:r>
          </a:p>
          <a:p>
            <a:endParaRPr lang="fr-FR" sz="1000" dirty="0" smtClean="0"/>
          </a:p>
          <a:p>
            <a:r>
              <a:rPr lang="fr-FR" sz="1000" dirty="0" smtClean="0"/>
              <a:t>           // </a:t>
            </a:r>
            <a:r>
              <a:rPr lang="fr-FR" sz="1000" dirty="0" err="1" smtClean="0"/>
              <a:t>method</a:t>
            </a:r>
            <a:r>
              <a:rPr lang="fr-FR" sz="1000" dirty="0" smtClean="0"/>
              <a:t> logic</a:t>
            </a:r>
            <a:endParaRPr lang="fr-FR" sz="1000" dirty="0"/>
          </a:p>
          <a:p>
            <a:endParaRPr lang="fr-FR" sz="1000" dirty="0" smtClean="0"/>
          </a:p>
          <a:p>
            <a:r>
              <a:rPr lang="en-US" sz="1000" dirty="0" smtClean="0"/>
              <a:t>           </a:t>
            </a:r>
            <a:r>
              <a:rPr lang="en-US" sz="1000" dirty="0" err="1" smtClean="0"/>
              <a:t>Log.Info</a:t>
            </a:r>
            <a:r>
              <a:rPr lang="en-US" sz="1000" dirty="0" smtClean="0"/>
              <a:t>("[Method3] end");</a:t>
            </a:r>
            <a:endParaRPr lang="en-US" sz="1000" dirty="0"/>
          </a:p>
          <a:p>
            <a:r>
              <a:rPr lang="en-US" sz="1000" dirty="0" smtClean="0"/>
              <a:t>}</a:t>
            </a:r>
            <a:endParaRPr lang="en-US" sz="1000" dirty="0"/>
          </a:p>
        </p:txBody>
      </p:sp>
      <p:sp>
        <p:nvSpPr>
          <p:cNvPr id="6" name="ZoneTexte 5"/>
          <p:cNvSpPr txBox="1"/>
          <p:nvPr/>
        </p:nvSpPr>
        <p:spPr>
          <a:xfrm>
            <a:off x="539552" y="3933056"/>
            <a:ext cx="7416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public void </a:t>
            </a:r>
            <a:r>
              <a:rPr lang="en-US" sz="1000" dirty="0" smtClean="0"/>
              <a:t>Method()</a:t>
            </a:r>
            <a:endParaRPr lang="en-US" sz="1000" dirty="0"/>
          </a:p>
          <a:p>
            <a:r>
              <a:rPr lang="en-US" sz="1000" dirty="0"/>
              <a:t>        {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          Log.Info("[PROCESS] started ");</a:t>
            </a:r>
            <a:r>
              <a:rPr lang="en-US" sz="1000" dirty="0"/>
              <a:t>		</a:t>
            </a:r>
          </a:p>
          <a:p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            try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          </a:t>
            </a:r>
            <a:r>
              <a:rPr lang="en-US" sz="1000" dirty="0" smtClean="0">
                <a:solidFill>
                  <a:srgbClr val="FF0000"/>
                </a:solidFill>
              </a:rPr>
              <a:t>{</a:t>
            </a:r>
          </a:p>
          <a:p>
            <a:r>
              <a:rPr lang="fr-FR" sz="1000" dirty="0">
                <a:solidFill>
                  <a:srgbClr val="FF0000"/>
                </a:solidFill>
              </a:rPr>
              <a:t> </a:t>
            </a:r>
            <a:r>
              <a:rPr lang="fr-FR" sz="1000" dirty="0" smtClean="0">
                <a:solidFill>
                  <a:srgbClr val="FF0000"/>
                </a:solidFill>
              </a:rPr>
              <a:t>                 // </a:t>
            </a:r>
            <a:r>
              <a:rPr lang="fr-FR" sz="1000" dirty="0" err="1" smtClean="0">
                <a:solidFill>
                  <a:srgbClr val="FF0000"/>
                </a:solidFill>
              </a:rPr>
              <a:t>method</a:t>
            </a:r>
            <a:r>
              <a:rPr lang="fr-FR" sz="1000" dirty="0" smtClean="0">
                <a:solidFill>
                  <a:srgbClr val="FF0000"/>
                </a:solidFill>
              </a:rPr>
              <a:t> logic</a:t>
            </a:r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 smtClean="0">
                <a:solidFill>
                  <a:srgbClr val="FF0000"/>
                </a:solidFill>
              </a:rPr>
              <a:t>                  </a:t>
            </a:r>
            <a:r>
              <a:rPr lang="en-US" sz="1000" dirty="0" err="1" smtClean="0">
                <a:solidFill>
                  <a:srgbClr val="FF0000"/>
                </a:solidFill>
              </a:rPr>
              <a:t>Log.Info</a:t>
            </a:r>
            <a:r>
              <a:rPr lang="en-US" sz="1000" dirty="0">
                <a:solidFill>
                  <a:srgbClr val="FF0000"/>
                </a:solidFill>
              </a:rPr>
              <a:t>("[PROCESS] end");</a:t>
            </a:r>
          </a:p>
          <a:p>
            <a:r>
              <a:rPr lang="en-US" sz="1000" dirty="0"/>
              <a:t>            }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          catch (Exception ex)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          {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                </a:t>
            </a:r>
            <a:r>
              <a:rPr lang="en-US" sz="1000" dirty="0" err="1" smtClean="0">
                <a:solidFill>
                  <a:srgbClr val="FF0000"/>
                </a:solidFill>
              </a:rPr>
              <a:t>LogException</a:t>
            </a:r>
            <a:r>
              <a:rPr lang="en-US" sz="1000" dirty="0" smtClean="0">
                <a:solidFill>
                  <a:srgbClr val="FF0000"/>
                </a:solidFill>
              </a:rPr>
              <a:t>(ex));</a:t>
            </a:r>
            <a:endParaRPr lang="en-US" sz="1000" dirty="0">
              <a:solidFill>
                <a:srgbClr val="FF0000"/>
              </a:solidFill>
            </a:endParaRPr>
          </a:p>
          <a:p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                throw;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          }</a:t>
            </a:r>
          </a:p>
          <a:p>
            <a:r>
              <a:rPr lang="en-US" sz="10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54245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99592" y="1988840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public void </a:t>
            </a:r>
            <a:r>
              <a:rPr lang="en-US" sz="1000" dirty="0" smtClean="0"/>
              <a:t>Method(</a:t>
            </a:r>
            <a:r>
              <a:rPr lang="en-US" sz="1000" i="1" dirty="0" err="1" smtClean="0"/>
              <a:t>params</a:t>
            </a:r>
            <a:r>
              <a:rPr lang="en-US" sz="1000" i="1" dirty="0" smtClean="0"/>
              <a:t>...</a:t>
            </a:r>
            <a:r>
              <a:rPr lang="en-US" sz="1000" dirty="0" smtClean="0"/>
              <a:t>)</a:t>
            </a:r>
            <a:endParaRPr lang="en-US" sz="1000" dirty="0"/>
          </a:p>
          <a:p>
            <a:r>
              <a:rPr lang="en-US" sz="1000" dirty="0"/>
              <a:t>        {</a:t>
            </a:r>
          </a:p>
          <a:p>
            <a:r>
              <a:rPr lang="en-US" sz="1000" dirty="0"/>
              <a:t>	</a:t>
            </a:r>
          </a:p>
          <a:p>
            <a:r>
              <a:rPr lang="en-US" sz="1000" dirty="0"/>
              <a:t>            </a:t>
            </a:r>
            <a:r>
              <a:rPr lang="en-US" sz="1000" dirty="0" smtClean="0"/>
              <a:t>// method logic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 smtClean="0"/>
              <a:t>}</a:t>
            </a:r>
            <a:endParaRPr lang="en-US" sz="1000" dirty="0"/>
          </a:p>
        </p:txBody>
      </p:sp>
      <p:sp>
        <p:nvSpPr>
          <p:cNvPr id="2" name="ZoneTexte 1"/>
          <p:cNvSpPr txBox="1"/>
          <p:nvPr/>
        </p:nvSpPr>
        <p:spPr>
          <a:xfrm>
            <a:off x="899592" y="837010"/>
            <a:ext cx="2641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Log.Info</a:t>
            </a:r>
            <a:r>
              <a:rPr lang="en-US" sz="1200" dirty="0" smtClean="0">
                <a:solidFill>
                  <a:srgbClr val="FF0000"/>
                </a:solidFill>
              </a:rPr>
              <a:t>($"[{method.name}] </a:t>
            </a:r>
            <a:r>
              <a:rPr lang="en-US" sz="1200" dirty="0">
                <a:solidFill>
                  <a:srgbClr val="FF0000"/>
                </a:solidFill>
              </a:rPr>
              <a:t>started ");</a:t>
            </a:r>
            <a:endParaRPr lang="en-US" sz="1200" dirty="0"/>
          </a:p>
        </p:txBody>
      </p:sp>
      <p:sp>
        <p:nvSpPr>
          <p:cNvPr id="5" name="ZoneTexte 4"/>
          <p:cNvSpPr txBox="1"/>
          <p:nvPr/>
        </p:nvSpPr>
        <p:spPr>
          <a:xfrm>
            <a:off x="871067" y="3914838"/>
            <a:ext cx="2401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Log.Info</a:t>
            </a:r>
            <a:r>
              <a:rPr lang="en-US" sz="1200" dirty="0" smtClean="0">
                <a:solidFill>
                  <a:srgbClr val="FF0000"/>
                </a:solidFill>
              </a:rPr>
              <a:t>($"[</a:t>
            </a:r>
            <a:r>
              <a:rPr lang="en-US" sz="1200" dirty="0" smtClean="0">
                <a:solidFill>
                  <a:srgbClr val="FF0000"/>
                </a:solidFill>
              </a:rPr>
              <a:t>{method.name}</a:t>
            </a:r>
            <a:r>
              <a:rPr lang="en-US" sz="1200" dirty="0" smtClean="0">
                <a:solidFill>
                  <a:srgbClr val="FF0000"/>
                </a:solidFill>
              </a:rPr>
              <a:t>] </a:t>
            </a:r>
            <a:r>
              <a:rPr lang="en-US" sz="1200" dirty="0" smtClean="0">
                <a:solidFill>
                  <a:srgbClr val="FF0000"/>
                </a:solidFill>
              </a:rPr>
              <a:t>end");</a:t>
            </a:r>
            <a:endParaRPr lang="en-US" sz="1200" dirty="0"/>
          </a:p>
        </p:txBody>
      </p:sp>
      <p:sp>
        <p:nvSpPr>
          <p:cNvPr id="6" name="ZoneTexte 5"/>
          <p:cNvSpPr txBox="1"/>
          <p:nvPr/>
        </p:nvSpPr>
        <p:spPr>
          <a:xfrm>
            <a:off x="923256" y="1268760"/>
            <a:ext cx="1927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try { </a:t>
            </a:r>
            <a:r>
              <a:rPr lang="en-US" sz="1200" i="1" dirty="0" err="1" smtClean="0">
                <a:solidFill>
                  <a:srgbClr val="FF0000"/>
                </a:solidFill>
              </a:rPr>
              <a:t>interceptedMethod</a:t>
            </a:r>
            <a:r>
              <a:rPr lang="en-US" sz="1200" i="1" dirty="0" smtClean="0">
                <a:solidFill>
                  <a:srgbClr val="FF0000"/>
                </a:solidFill>
              </a:rPr>
              <a:t>();</a:t>
            </a:r>
            <a:r>
              <a:rPr lang="en-US" sz="1200" dirty="0" smtClean="0">
                <a:solidFill>
                  <a:srgbClr val="FF0000"/>
                </a:solidFill>
              </a:rPr>
              <a:t> }</a:t>
            </a:r>
            <a:endParaRPr lang="en-US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921024" y="3494220"/>
            <a:ext cx="1749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catch (Exception ex</a:t>
            </a:r>
            <a:r>
              <a:rPr lang="en-US" sz="1200" dirty="0" smtClean="0">
                <a:solidFill>
                  <a:srgbClr val="FF0000"/>
                </a:solidFill>
              </a:rPr>
              <a:t>) { ... }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" name="Accolade fermante 2"/>
          <p:cNvSpPr/>
          <p:nvPr/>
        </p:nvSpPr>
        <p:spPr>
          <a:xfrm>
            <a:off x="3419872" y="764704"/>
            <a:ext cx="377834" cy="7810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colade fermante 7"/>
          <p:cNvSpPr/>
          <p:nvPr/>
        </p:nvSpPr>
        <p:spPr>
          <a:xfrm>
            <a:off x="2996021" y="3449051"/>
            <a:ext cx="377834" cy="7810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3797706" y="982796"/>
            <a:ext cx="123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/>
              <a:t>Interceptor</a:t>
            </a:r>
            <a:endParaRPr lang="en-US" i="1" dirty="0"/>
          </a:p>
        </p:txBody>
      </p:sp>
      <p:sp>
        <p:nvSpPr>
          <p:cNvPr id="10" name="ZoneTexte 9"/>
          <p:cNvSpPr txBox="1"/>
          <p:nvPr/>
        </p:nvSpPr>
        <p:spPr>
          <a:xfrm>
            <a:off x="3390925" y="3636678"/>
            <a:ext cx="123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/>
              <a:t>Interceptor</a:t>
            </a:r>
            <a:endParaRPr lang="en-US" i="1" dirty="0"/>
          </a:p>
        </p:txBody>
      </p:sp>
      <p:sp>
        <p:nvSpPr>
          <p:cNvPr id="11" name="Accolade fermante 10"/>
          <p:cNvSpPr/>
          <p:nvPr/>
        </p:nvSpPr>
        <p:spPr>
          <a:xfrm>
            <a:off x="2850258" y="1905798"/>
            <a:ext cx="377834" cy="12525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3467231" y="2347428"/>
            <a:ext cx="1743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/>
              <a:t>Intercepted</a:t>
            </a:r>
            <a:r>
              <a:rPr lang="fr-FR" i="1" dirty="0" smtClean="0"/>
              <a:t> code</a:t>
            </a:r>
            <a:endParaRPr lang="en-US" i="1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395536" y="1700808"/>
            <a:ext cx="76328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683568" y="3284984"/>
            <a:ext cx="76328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65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95536" y="476672"/>
            <a:ext cx="7056784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600" dirty="0" smtClean="0"/>
              <a:t>AOP </a:t>
            </a:r>
            <a:r>
              <a:rPr lang="en-US" sz="1600" dirty="0"/>
              <a:t>depend on (based, implemented over) IOC (DI) </a:t>
            </a:r>
          </a:p>
          <a:p>
            <a:endParaRPr lang="en-US" sz="1600" dirty="0"/>
          </a:p>
          <a:p>
            <a:r>
              <a:rPr lang="en-US" sz="1600" dirty="0" smtClean="0"/>
              <a:t>- Sprint.Net</a:t>
            </a:r>
            <a:r>
              <a:rPr lang="en-US" sz="1600" dirty="0"/>
              <a:t>, </a:t>
            </a:r>
          </a:p>
          <a:p>
            <a:r>
              <a:rPr lang="en-US" sz="1600" dirty="0" smtClean="0"/>
              <a:t>- Castle </a:t>
            </a:r>
            <a:r>
              <a:rPr lang="en-US" sz="1600" dirty="0"/>
              <a:t>Windsor, </a:t>
            </a:r>
          </a:p>
          <a:p>
            <a:r>
              <a:rPr lang="en-US" sz="1600" dirty="0" smtClean="0"/>
              <a:t>- Unity</a:t>
            </a:r>
            <a:endParaRPr lang="en-US" sz="1600" dirty="0"/>
          </a:p>
          <a:p>
            <a:endParaRPr lang="fr-FR" sz="1600" dirty="0"/>
          </a:p>
          <a:p>
            <a:r>
              <a:rPr lang="en-US" sz="1600" dirty="0"/>
              <a:t>Unity and System.ServiceModel(for WCF) offer ready-to-use classes for </a:t>
            </a:r>
            <a:r>
              <a:rPr lang="en-US" sz="1600" dirty="0" smtClean="0"/>
              <a:t>Interception.</a:t>
            </a:r>
          </a:p>
          <a:p>
            <a:endParaRPr lang="fr-FR" sz="1600" dirty="0"/>
          </a:p>
          <a:p>
            <a:r>
              <a:rPr lang="en-US" sz="1400" b="1" dirty="0"/>
              <a:t>Unity</a:t>
            </a:r>
            <a:r>
              <a:rPr lang="en-US" sz="1400" dirty="0"/>
              <a:t>: (inside container)</a:t>
            </a:r>
          </a:p>
          <a:p>
            <a:r>
              <a:rPr lang="en-US" sz="1400" dirty="0"/>
              <a:t>- InterfaceInterceptor</a:t>
            </a:r>
          </a:p>
          <a:p>
            <a:r>
              <a:rPr lang="en-US" sz="1400" dirty="0"/>
              <a:t>- VirtualMethodInterceptor</a:t>
            </a:r>
          </a:p>
          <a:p>
            <a:r>
              <a:rPr lang="en-US" sz="1400" dirty="0"/>
              <a:t>ex: </a:t>
            </a:r>
            <a:endParaRPr lang="en-US" sz="1400" dirty="0" smtClean="0"/>
          </a:p>
          <a:p>
            <a:r>
              <a:rPr lang="en-US" sz="1200" dirty="0" smtClean="0"/>
              <a:t>ServicesContainerManager()</a:t>
            </a:r>
          </a:p>
          <a:p>
            <a:endParaRPr lang="en-US" sz="11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/>
              <a:t>														   </a:t>
            </a:r>
          </a:p>
          <a:p>
            <a:endParaRPr lang="en-US" sz="1400" dirty="0"/>
          </a:p>
          <a:p>
            <a:r>
              <a:rPr lang="en-US" sz="1400" b="1" dirty="0"/>
              <a:t>WCF</a:t>
            </a:r>
            <a:r>
              <a:rPr lang="en-US" sz="1400" dirty="0"/>
              <a:t>: (inside wcf pipeline)</a:t>
            </a:r>
          </a:p>
          <a:p>
            <a:r>
              <a:rPr lang="en-US" sz="1400" dirty="0"/>
              <a:t>- IInterceptionBehavior, IParameterInspector</a:t>
            </a:r>
          </a:p>
          <a:p>
            <a:endParaRPr 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05" y="4005064"/>
            <a:ext cx="75993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68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3528" y="476672"/>
            <a:ext cx="5647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ways: </a:t>
            </a:r>
            <a:endParaRPr lang="en-US" dirty="0" smtClean="0"/>
          </a:p>
          <a:p>
            <a:r>
              <a:rPr lang="en-US" dirty="0" smtClean="0"/>
              <a:t>BeforeCall</a:t>
            </a:r>
            <a:r>
              <a:rPr lang="en-US" dirty="0"/>
              <a:t>(), AfterCall</a:t>
            </a:r>
            <a:r>
              <a:rPr lang="en-US" dirty="0" smtClean="0"/>
              <a:t>().       ex: IParameterInspector (WCF)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9582" y="3717032"/>
            <a:ext cx="57686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Full </a:t>
            </a:r>
            <a:r>
              <a:rPr lang="en-US" dirty="0"/>
              <a:t>Interception, </a:t>
            </a:r>
          </a:p>
          <a:p>
            <a:r>
              <a:rPr lang="en-US" dirty="0"/>
              <a:t>ex: </a:t>
            </a:r>
            <a:r>
              <a:rPr lang="en-US" dirty="0" smtClean="0"/>
              <a:t>MethodInterceptor, </a:t>
            </a:r>
            <a:r>
              <a:rPr lang="en-US" dirty="0" err="1" smtClean="0"/>
              <a:t>InterfaceInterceptor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DALInterceptors</a:t>
            </a:r>
            <a:r>
              <a:rPr lang="en-US" dirty="0" smtClean="0"/>
              <a:t>, WCF </a:t>
            </a:r>
            <a:r>
              <a:rPr lang="en-US" dirty="0"/>
              <a:t>interceptors</a:t>
            </a:r>
          </a:p>
        </p:txBody>
      </p:sp>
    </p:spTree>
    <p:extLst>
      <p:ext uri="{BB962C8B-B14F-4D97-AF65-F5344CB8AC3E}">
        <p14:creationId xmlns:p14="http://schemas.microsoft.com/office/powerpoint/2010/main" val="550341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3528" y="476672"/>
            <a:ext cx="5647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ways: </a:t>
            </a:r>
            <a:endParaRPr lang="en-US" dirty="0" smtClean="0"/>
          </a:p>
          <a:p>
            <a:r>
              <a:rPr lang="en-US" dirty="0" smtClean="0"/>
              <a:t>BeforeCall</a:t>
            </a:r>
            <a:r>
              <a:rPr lang="en-US" dirty="0"/>
              <a:t>(), AfterCall</a:t>
            </a:r>
            <a:r>
              <a:rPr lang="en-US" dirty="0" smtClean="0"/>
              <a:t>().       ex: IParameterInspector (WCF)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3003"/>
            <a:ext cx="7380312" cy="207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73016"/>
            <a:ext cx="7692670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640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3528" y="476672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Full </a:t>
            </a:r>
            <a:r>
              <a:rPr lang="en-US" dirty="0"/>
              <a:t>Interception, </a:t>
            </a:r>
          </a:p>
          <a:p>
            <a:r>
              <a:rPr lang="en-US" dirty="0"/>
              <a:t>ex: ex: DALInterceptor : MethodInterceptor </a:t>
            </a:r>
            <a:r>
              <a:rPr lang="en-US" dirty="0" smtClean="0"/>
              <a:t>, all </a:t>
            </a:r>
            <a:r>
              <a:rPr lang="en-US" dirty="0"/>
              <a:t>WCF interceptors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7961313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91680" y="2924944"/>
            <a:ext cx="22322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23728" y="4005064"/>
            <a:ext cx="22322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4799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10497</TotalTime>
  <Words>321</Words>
  <Application>Microsoft Office PowerPoint</Application>
  <PresentationFormat>Affichage à l'écran (4:3)</PresentationFormat>
  <Paragraphs>106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Blank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Natixis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Hidalgo Alfredo (EXT)</dc:creator>
  <cp:lastModifiedBy>Hidalgo Alfredo (EXT)</cp:lastModifiedBy>
  <cp:revision>16</cp:revision>
  <dcterms:created xsi:type="dcterms:W3CDTF">2018-06-11T09:04:15Z</dcterms:created>
  <dcterms:modified xsi:type="dcterms:W3CDTF">2018-11-13T13:16:03Z</dcterms:modified>
</cp:coreProperties>
</file>