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79" r:id="rId4"/>
    <p:sldId id="280" r:id="rId5"/>
    <p:sldId id="259" r:id="rId6"/>
    <p:sldId id="260" r:id="rId7"/>
    <p:sldId id="264" r:id="rId8"/>
    <p:sldId id="257" r:id="rId9"/>
    <p:sldId id="277" r:id="rId10"/>
    <p:sldId id="266" r:id="rId11"/>
    <p:sldId id="274" r:id="rId12"/>
    <p:sldId id="270" r:id="rId13"/>
    <p:sldId id="273" r:id="rId14"/>
    <p:sldId id="265" r:id="rId15"/>
    <p:sldId id="263" r:id="rId16"/>
    <p:sldId id="262" r:id="rId17"/>
    <p:sldId id="268" r:id="rId18"/>
    <p:sldId id="269" r:id="rId19"/>
    <p:sldId id="267" r:id="rId20"/>
    <p:sldId id="278" r:id="rId21"/>
    <p:sldId id="271" r:id="rId22"/>
    <p:sldId id="272" r:id="rId23"/>
    <p:sldId id="261" r:id="rId24"/>
    <p:sldId id="276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29E9E-38AA-4DB3-9DC8-64EC1AEA792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6CC56-4864-49DA-A3AB-04CCA36043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CC56-4864-49DA-A3AB-04CCA36043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8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822BF67-5B42-47F3-84C5-10ACB25BEFF5}" type="datetimeFigureOut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69A699-AC22-4935-A950-F60FA92F6EA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4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BF67-5B42-47F3-84C5-10ACB25BEFF5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A699-AC22-4935-A950-F60FA92F6E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0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BF67-5B42-47F3-84C5-10ACB25BEFF5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A699-AC22-4935-A950-F60FA92F6E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7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BF67-5B42-47F3-84C5-10ACB25BEFF5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A699-AC22-4935-A950-F60FA92F6E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6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BF67-5B42-47F3-84C5-10ACB25BEFF5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A699-AC22-4935-A950-F60FA92F6E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3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BF67-5B42-47F3-84C5-10ACB25BEFF5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A699-AC22-4935-A950-F60FA92F6E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6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BF67-5B42-47F3-84C5-10ACB25BEFF5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A699-AC22-4935-A950-F60FA92F6E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6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BF67-5B42-47F3-84C5-10ACB25BEFF5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A699-AC22-4935-A950-F60FA92F6E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9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BF67-5B42-47F3-84C5-10ACB25BEFF5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A699-AC22-4935-A950-F60FA92F6E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4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BF67-5B42-47F3-84C5-10ACB25BEFF5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A699-AC22-4935-A950-F60FA92F6E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6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BF67-5B42-47F3-84C5-10ACB25BEFF5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A699-AC22-4935-A950-F60FA92F6E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BF67-5B42-47F3-84C5-10ACB25BEFF5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9A699-AC22-4935-A950-F60FA92F6E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tcoin/bitcoin/blob/78dae8caccd82cfbfd76557f1fb7d7557c7b5edb/src/chainparams.cpp" TargetMode="External"/><Relationship Id="rId2" Type="http://schemas.openxmlformats.org/officeDocument/2006/relationships/hyperlink" Target="https://github.com/stratisproject/StratisBitcoinFullNode/blob/master/src/Stratis.Bitcoin.Networks/BitcoinMain.c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inblockchain.com/periodic-table-cryptocurrencies/" TargetMode="External"/><Relationship Id="rId2" Type="http://schemas.openxmlformats.org/officeDocument/2006/relationships/hyperlink" Target="https://steemit.com/cryptocurrency/@killjoy/the-different-proofs-of-crypto-currenc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stnet.blockchain.info/address/n4aL4nx7SjzdvNeqf8MhXFJkVLgo85LxNc" TargetMode="External"/><Relationship Id="rId4" Type="http://schemas.openxmlformats.org/officeDocument/2006/relationships/hyperlink" Target="https://hackernoon.com/consensuspedia-an-encyclopedia-of-29-consensus-algorithms-e9c4b4b7d08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59632" y="1844824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i="1" dirty="0"/>
              <a:t>A blockchain is a decentralized, distributed and incorruptible digital ledger that is used to record transactions across many computers.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09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620000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9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Mine </a:t>
            </a:r>
            <a:r>
              <a:rPr lang="fr-FR" dirty="0" err="1" smtClean="0"/>
              <a:t>incentive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Block-&gt;Transaction </a:t>
            </a:r>
            <a:r>
              <a:rPr lang="fr-FR" dirty="0" err="1" smtClean="0"/>
              <a:t>Fees</a:t>
            </a:r>
            <a:r>
              <a:rPr lang="fr-FR" dirty="0" smtClean="0"/>
              <a:t> + </a:t>
            </a:r>
            <a:r>
              <a:rPr lang="fr-FR" dirty="0" err="1" smtClean="0"/>
              <a:t>Reward</a:t>
            </a:r>
            <a:endParaRPr lang="en-US" dirty="0"/>
          </a:p>
        </p:txBody>
      </p:sp>
      <p:sp>
        <p:nvSpPr>
          <p:cNvPr id="4" name="Organigramme : Multidocument 3"/>
          <p:cNvSpPr/>
          <p:nvPr/>
        </p:nvSpPr>
        <p:spPr>
          <a:xfrm>
            <a:off x="1237489" y="3861048"/>
            <a:ext cx="1656184" cy="115212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à coins arrondis 4"/>
          <p:cNvSpPr/>
          <p:nvPr/>
        </p:nvSpPr>
        <p:spPr>
          <a:xfrm>
            <a:off x="805441" y="2996952"/>
            <a:ext cx="2952328" cy="23762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059832" y="3861048"/>
            <a:ext cx="28263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2893673" y="4185084"/>
            <a:ext cx="2992517" cy="1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2641645" y="4581128"/>
            <a:ext cx="32445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175956" y="3570593"/>
            <a:ext cx="57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fees</a:t>
            </a:r>
            <a:endParaRPr lang="en-US" i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916070" y="3882314"/>
            <a:ext cx="57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fees</a:t>
            </a:r>
            <a:endParaRPr lang="en-US" i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890942" y="4252446"/>
            <a:ext cx="57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fees</a:t>
            </a:r>
            <a:endParaRPr lang="en-US" i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832" y="2739607"/>
            <a:ext cx="2411760" cy="316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46" y="2992515"/>
            <a:ext cx="514689" cy="5146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4882983" y="2469295"/>
            <a:ext cx="3010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Reward</a:t>
            </a:r>
            <a:r>
              <a:rPr lang="fr-FR" sz="1600" dirty="0"/>
              <a:t>=</a:t>
            </a:r>
            <a:r>
              <a:rPr lang="fr-FR" sz="1600" dirty="0" smtClean="0"/>
              <a:t> </a:t>
            </a:r>
            <a:r>
              <a:rPr lang="fr-FR" sz="1200" i="1" dirty="0" smtClean="0"/>
              <a:t>BTC 50, 25@block210000, 12,5@block420000…0@block6930000</a:t>
            </a:r>
            <a:endParaRPr lang="en-US" sz="1200" i="1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6084168" y="3645024"/>
            <a:ext cx="576064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67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Mine = resolution of POW</a:t>
            </a:r>
            <a:br>
              <a:rPr lang="fr-FR" dirty="0" smtClean="0"/>
            </a:br>
            <a:r>
              <a:rPr lang="fr-FR" dirty="0" smtClean="0"/>
              <a:t>(Proof of Work)</a:t>
            </a:r>
            <a:endParaRPr lang="en-US" dirty="0"/>
          </a:p>
        </p:txBody>
      </p:sp>
      <p:pic>
        <p:nvPicPr>
          <p:cNvPr id="11268" name="Picture 4" descr="RÃ©sultat de recherche d'images pour &quot;bitcoin pow energy consumpti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16832"/>
            <a:ext cx="48101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25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Mine = resolution of POW</a:t>
            </a:r>
            <a:br>
              <a:rPr lang="fr-FR" dirty="0" smtClean="0"/>
            </a:br>
            <a:r>
              <a:rPr lang="fr-FR" dirty="0" smtClean="0"/>
              <a:t>(Proof of Work)</a:t>
            </a:r>
            <a:endParaRPr lang="en-US" dirty="0"/>
          </a:p>
        </p:txBody>
      </p:sp>
      <p:pic>
        <p:nvPicPr>
          <p:cNvPr id="11266" name="Picture 2" descr="RÃ©sultat de recherche d'images pour &quot;bitcoin pow energy consumpti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99987"/>
            <a:ext cx="7480469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073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276475"/>
            <a:ext cx="66675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844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838325"/>
            <a:ext cx="66675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98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fr-FR" dirty="0" err="1" smtClean="0"/>
              <a:t>Merkle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7" y="2382044"/>
            <a:ext cx="33242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853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520" y="476672"/>
            <a:ext cx="7272808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The block </a:t>
            </a:r>
            <a:r>
              <a:rPr lang="en-US" sz="2000" b="1" dirty="0" smtClean="0"/>
              <a:t>header</a:t>
            </a:r>
          </a:p>
          <a:p>
            <a:endParaRPr lang="en-US" sz="2000" b="1" dirty="0"/>
          </a:p>
          <a:p>
            <a:pPr lvl="1"/>
            <a:r>
              <a:rPr lang="en-US" dirty="0"/>
              <a:t>The block header is a summary of the contents of the block itself. It contains the following </a:t>
            </a:r>
            <a:r>
              <a:rPr lang="en-US" b="1" dirty="0"/>
              <a:t>six components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version of software the Bitcoin client is </a:t>
            </a:r>
            <a:r>
              <a:rPr lang="en-US" dirty="0" smtClean="0"/>
              <a:t>running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timestamp of the </a:t>
            </a:r>
            <a:r>
              <a:rPr lang="en-US" dirty="0" smtClean="0"/>
              <a:t>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root of its containing transactions' </a:t>
            </a:r>
            <a:r>
              <a:rPr lang="en-US" dirty="0" err="1"/>
              <a:t>merkle</a:t>
            </a:r>
            <a:r>
              <a:rPr lang="en-US" dirty="0"/>
              <a:t> </a:t>
            </a:r>
            <a:r>
              <a:rPr lang="en-US" dirty="0" smtClean="0"/>
              <a:t>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hash of the block before </a:t>
            </a:r>
            <a:r>
              <a:rPr lang="en-US" dirty="0" smtClean="0"/>
              <a:t>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nonce</a:t>
            </a:r>
            <a:endParaRPr lang="en-US" u="sng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target</a:t>
            </a:r>
            <a:endParaRPr 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58924" y="4095138"/>
            <a:ext cx="371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PoW</a:t>
            </a:r>
            <a:r>
              <a:rPr lang="fr-FR" dirty="0" smtClean="0"/>
              <a:t> : Hash(Header + Nonce) &lt; Target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323528" y="4729207"/>
            <a:ext cx="42530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((</a:t>
            </a: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Hash(Header + Nonce) &gt;</a:t>
            </a:r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Target))</a:t>
            </a:r>
          </a:p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Nonce++ </a:t>
            </a:r>
          </a:p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436096" y="3212976"/>
            <a:ext cx="331236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header = </a:t>
            </a:r>
          </a:p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v: 1.0,</a:t>
            </a:r>
          </a:p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t: 2018-08-31-10-05-59,</a:t>
            </a:r>
          </a:p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m: </a:t>
            </a:r>
            <a:r>
              <a:rPr lang="fr-F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merkleroot</a:t>
            </a:r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h: </a:t>
            </a:r>
            <a:r>
              <a:rPr lang="fr-F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previous_hash</a:t>
            </a:r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n: </a:t>
            </a:r>
            <a:r>
              <a:rPr lang="fr-FR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nonce?,</a:t>
            </a:r>
          </a:p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T: </a:t>
            </a:r>
            <a:r>
              <a:rPr lang="fr-F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endParaRPr lang="fr-F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5004048" y="6237312"/>
            <a:ext cx="36724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8059386" y="6148343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Target</a:t>
            </a:r>
            <a:endParaRPr lang="en-US" dirty="0"/>
          </a:p>
        </p:txBody>
      </p:sp>
      <p:sp>
        <p:nvSpPr>
          <p:cNvPr id="12" name="Flèche en arc 11"/>
          <p:cNvSpPr/>
          <p:nvPr/>
        </p:nvSpPr>
        <p:spPr>
          <a:xfrm flipH="1">
            <a:off x="7444901" y="5648506"/>
            <a:ext cx="754845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èche en arc 12"/>
          <p:cNvSpPr/>
          <p:nvPr/>
        </p:nvSpPr>
        <p:spPr>
          <a:xfrm flipH="1">
            <a:off x="6588224" y="5648506"/>
            <a:ext cx="754845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84019" y="6169609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Target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6281165" y="6172439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Target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5436096" y="565157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Hash</a:t>
            </a:r>
            <a:endParaRPr lang="en-US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5035947" y="6137710"/>
            <a:ext cx="1368152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93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17271" y="692696"/>
            <a:ext cx="2631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POW Difficult adjustment</a:t>
            </a:r>
            <a:endParaRPr lang="en-US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827584" y="1988840"/>
            <a:ext cx="141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New Target =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35022" y="1804174"/>
            <a:ext cx="4305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Time to </a:t>
            </a:r>
            <a:r>
              <a:rPr lang="fr-FR" dirty="0" err="1" smtClean="0"/>
              <a:t>produce</a:t>
            </a:r>
            <a:r>
              <a:rPr lang="fr-FR" dirty="0" smtClean="0"/>
              <a:t> </a:t>
            </a:r>
            <a:r>
              <a:rPr lang="fr-FR" b="1" dirty="0" smtClean="0"/>
              <a:t>2016</a:t>
            </a:r>
            <a:r>
              <a:rPr lang="fr-FR" dirty="0" smtClean="0"/>
              <a:t> blocks in </a:t>
            </a:r>
            <a:r>
              <a:rPr lang="fr-FR" dirty="0"/>
              <a:t>last 2 </a:t>
            </a:r>
            <a:r>
              <a:rPr lang="fr-FR" dirty="0" err="1"/>
              <a:t>weeks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3893880" y="2177970"/>
            <a:ext cx="47063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840372" y="2173506"/>
            <a:ext cx="2813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20160 ( minutes in 2 </a:t>
            </a:r>
            <a:r>
              <a:rPr lang="fr-FR" dirty="0" err="1" smtClean="0"/>
              <a:t>weeks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241946" y="1988840"/>
            <a:ext cx="1737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CurrentTarget</a:t>
            </a:r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b="1" i="1" dirty="0" smtClean="0"/>
              <a:t>x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323528" y="4375922"/>
            <a:ext cx="84900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Source code: </a:t>
            </a:r>
          </a:p>
          <a:p>
            <a:r>
              <a:rPr lang="fr-FR" sz="1400" dirty="0" smtClean="0"/>
              <a:t>.NET, Line 71</a:t>
            </a:r>
          </a:p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github.com/stratisproject/StratisBitcoinFullNode/blob/master/src/Stratis.Bitcoin.Networks/BitcoinMain.cs</a:t>
            </a:r>
            <a:endParaRPr lang="en-US" sz="1400" dirty="0" smtClean="0"/>
          </a:p>
          <a:p>
            <a:endParaRPr lang="fr-FR" sz="1400" dirty="0"/>
          </a:p>
          <a:p>
            <a:r>
              <a:rPr lang="fr-FR" sz="1400" dirty="0" smtClean="0"/>
              <a:t>C++, Line89</a:t>
            </a:r>
          </a:p>
          <a:p>
            <a:r>
              <a:rPr lang="en-US" sz="1400" dirty="0">
                <a:hlinkClick r:id="rId3"/>
              </a:rPr>
              <a:t>https://github.com/bitcoin/bitcoin/blob/78dae8caccd82cfbfd76557f1fb7d7557c7b5edb/src/chainparams.cpp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8647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73287"/>
            <a:ext cx="6516216" cy="232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55576" y="826555"/>
            <a:ext cx="2943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UTXO:</a:t>
            </a:r>
            <a:endParaRPr lang="en-US" dirty="0"/>
          </a:p>
          <a:p>
            <a:r>
              <a:rPr lang="en-US" dirty="0" smtClean="0"/>
              <a:t>Unspent </a:t>
            </a:r>
            <a:r>
              <a:rPr lang="en-US" dirty="0"/>
              <a:t>Transaction </a:t>
            </a: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755576" y="2204864"/>
            <a:ext cx="3168352" cy="4248472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1259632" y="5589240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block 5021</a:t>
            </a:r>
            <a:endParaRPr lang="en-US" i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4499992" y="2204864"/>
            <a:ext cx="3168352" cy="424847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5004048" y="5589240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block 7203</a:t>
            </a:r>
            <a:endParaRPr lang="en-US" i="1" dirty="0"/>
          </a:p>
        </p:txBody>
      </p:sp>
      <p:sp>
        <p:nvSpPr>
          <p:cNvPr id="2" name="ZoneTexte 1"/>
          <p:cNvSpPr txBox="1"/>
          <p:nvPr/>
        </p:nvSpPr>
        <p:spPr>
          <a:xfrm>
            <a:off x="2112218" y="4900518"/>
            <a:ext cx="775662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SignTx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826466" y="5073460"/>
            <a:ext cx="775662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SignTx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Connecteur droit avec flèche 3"/>
          <p:cNvCxnSpPr>
            <a:stCxn id="2" idx="0"/>
          </p:cNvCxnSpPr>
          <p:nvPr/>
        </p:nvCxnSpPr>
        <p:spPr>
          <a:xfrm flipH="1" flipV="1">
            <a:off x="2455793" y="3635270"/>
            <a:ext cx="44256" cy="1265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5148064" y="3635270"/>
            <a:ext cx="0" cy="14381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88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63472"/>
              </p:ext>
            </p:extLst>
          </p:nvPr>
        </p:nvGraphicFramePr>
        <p:xfrm>
          <a:off x="1547664" y="908720"/>
          <a:ext cx="6096000" cy="2494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55912"/>
                <a:gridCol w="3840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of computers (node)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Decentralized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Each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node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contains</a:t>
                      </a:r>
                      <a:r>
                        <a:rPr lang="fr-FR" dirty="0" smtClean="0"/>
                        <a:t> full copy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Incorruptible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cryptographically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verified and secure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Block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 a 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ledger(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registry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with a list of 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Chain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Each</a:t>
                      </a:r>
                      <a:r>
                        <a:rPr lang="fr-FR" dirty="0" smtClean="0"/>
                        <a:t> block </a:t>
                      </a:r>
                      <a:r>
                        <a:rPr lang="fr-FR" dirty="0" err="1" smtClean="0"/>
                        <a:t>is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linked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previous</a:t>
                      </a:r>
                      <a:r>
                        <a:rPr lang="fr-FR" dirty="0" smtClean="0"/>
                        <a:t> 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1547663" y="3789040"/>
            <a:ext cx="3494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Public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Anyone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inspect</a:t>
            </a:r>
            <a:r>
              <a:rPr lang="fr-FR" dirty="0" smtClean="0"/>
              <a:t> transactions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No single </a:t>
            </a:r>
            <a:r>
              <a:rPr lang="fr-FR" dirty="0" err="1" smtClean="0"/>
              <a:t>entity</a:t>
            </a:r>
            <a:r>
              <a:rPr lang="fr-FR" dirty="0" smtClean="0"/>
              <a:t> </a:t>
            </a:r>
            <a:r>
              <a:rPr lang="fr-FR" dirty="0" err="1" smtClean="0"/>
              <a:t>controls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Not </a:t>
            </a:r>
            <a:r>
              <a:rPr lang="fr-FR" dirty="0" err="1" smtClean="0"/>
              <a:t>centrally</a:t>
            </a:r>
            <a:r>
              <a:rPr lang="fr-FR" dirty="0" smtClean="0"/>
              <a:t> </a:t>
            </a:r>
            <a:r>
              <a:rPr lang="fr-FR" dirty="0" err="1" smtClean="0"/>
              <a:t>stored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2483768" y="5548590"/>
            <a:ext cx="352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Data </a:t>
            </a:r>
            <a:r>
              <a:rPr lang="fr-FR" b="1" dirty="0" err="1" smtClean="0"/>
              <a:t>Monarchy</a:t>
            </a:r>
            <a:r>
              <a:rPr lang="fr-FR" b="1" dirty="0" smtClean="0"/>
              <a:t> vs Data </a:t>
            </a:r>
            <a:r>
              <a:rPr lang="fr-FR" b="1" dirty="0" err="1" smtClean="0"/>
              <a:t>Democracy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126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23528" y="287070"/>
            <a:ext cx="7958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Transaction </a:t>
            </a:r>
            <a:r>
              <a:rPr lang="fr-FR" sz="1600" dirty="0" err="1" smtClean="0"/>
              <a:t>sample</a:t>
            </a:r>
            <a:r>
              <a:rPr lang="fr-FR" sz="1600" dirty="0" smtClean="0"/>
              <a:t>:</a:t>
            </a:r>
          </a:p>
          <a:p>
            <a:r>
              <a:rPr lang="en-US" sz="1200" dirty="0"/>
              <a:t>http://tapi.qbit.ninja/transactions/781464f497dca89c40ed9c8329c80045a92bc822ef4b81ff30b9bff67a5201d0?format=Json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83568" y="1628800"/>
            <a:ext cx="63669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"</a:t>
            </a:r>
            <a:r>
              <a:rPr lang="en-US" sz="1200" dirty="0" err="1"/>
              <a:t>spentCoins</a:t>
            </a:r>
            <a:r>
              <a:rPr lang="en-US" sz="1200" dirty="0"/>
              <a:t>": [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"</a:t>
            </a:r>
            <a:r>
              <a:rPr lang="en-US" sz="1200" dirty="0" err="1"/>
              <a:t>transactionId</a:t>
            </a:r>
            <a:r>
              <a:rPr lang="en-US" sz="1200" dirty="0"/>
              <a:t>": "</a:t>
            </a:r>
            <a:r>
              <a:rPr lang="en-US" sz="1200" b="1" dirty="0">
                <a:solidFill>
                  <a:srgbClr val="00B050"/>
                </a:solidFill>
              </a:rPr>
              <a:t>94b56c61e3cee09bc8c18fe22dc695e59b80aea5c0fe1a1c31d64cd09dc6af6d</a:t>
            </a:r>
            <a:r>
              <a:rPr lang="en-US" sz="1200" dirty="0"/>
              <a:t>",</a:t>
            </a:r>
          </a:p>
          <a:p>
            <a:r>
              <a:rPr lang="en-US" sz="1200" dirty="0"/>
              <a:t>      </a:t>
            </a:r>
            <a:r>
              <a:rPr lang="en-US" sz="1200" b="1" dirty="0">
                <a:solidFill>
                  <a:srgbClr val="00B050"/>
                </a:solidFill>
              </a:rPr>
              <a:t>"index": 0,</a:t>
            </a:r>
          </a:p>
          <a:p>
            <a:r>
              <a:rPr lang="en-US" sz="1200" dirty="0"/>
              <a:t>      "value": 110000000,</a:t>
            </a:r>
          </a:p>
          <a:p>
            <a:r>
              <a:rPr lang="en-US" sz="1200" dirty="0"/>
              <a:t>      "</a:t>
            </a:r>
            <a:r>
              <a:rPr lang="en-US" sz="1200" dirty="0" err="1"/>
              <a:t>scriptPubKey</a:t>
            </a:r>
            <a:r>
              <a:rPr lang="en-US" sz="1200" dirty="0"/>
              <a:t>": "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76a914fcee50923049799b8679b3b779bac762087d367f88ac</a:t>
            </a:r>
            <a:r>
              <a:rPr lang="en-US" sz="1200" dirty="0"/>
              <a:t>",</a:t>
            </a:r>
          </a:p>
          <a:p>
            <a:r>
              <a:rPr lang="en-US" sz="1200" dirty="0"/>
              <a:t>      "</a:t>
            </a:r>
            <a:r>
              <a:rPr lang="en-US" sz="1200" dirty="0" err="1"/>
              <a:t>redeemScript</a:t>
            </a:r>
            <a:r>
              <a:rPr lang="en-US" sz="1200" dirty="0"/>
              <a:t>": null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],</a:t>
            </a:r>
          </a:p>
          <a:p>
            <a:r>
              <a:rPr lang="en-US" sz="1200" dirty="0"/>
              <a:t>  "</a:t>
            </a:r>
            <a:r>
              <a:rPr lang="en-US" sz="1200" dirty="0" err="1"/>
              <a:t>receivedCoins</a:t>
            </a:r>
            <a:r>
              <a:rPr lang="en-US" sz="1200" dirty="0"/>
              <a:t>": [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"</a:t>
            </a:r>
            <a:r>
              <a:rPr lang="en-US" sz="1200" dirty="0" err="1"/>
              <a:t>transactionId</a:t>
            </a:r>
            <a:r>
              <a:rPr lang="en-US" sz="1200" dirty="0"/>
              <a:t>": "</a:t>
            </a:r>
            <a:r>
              <a:rPr lang="en-US" sz="1200" b="1" dirty="0"/>
              <a:t>781464f497dca89c40ed9c8329c80045a92bc822ef4b81ff30b9bff67a5201d0</a:t>
            </a:r>
            <a:r>
              <a:rPr lang="en-US" sz="1200" dirty="0"/>
              <a:t>",</a:t>
            </a:r>
          </a:p>
          <a:p>
            <a:r>
              <a:rPr lang="en-US" sz="1200" dirty="0"/>
              <a:t>      "index": 0,</a:t>
            </a:r>
          </a:p>
          <a:p>
            <a:r>
              <a:rPr lang="en-US" sz="1200" dirty="0"/>
              <a:t>      "value": 50000000,</a:t>
            </a:r>
          </a:p>
          <a:p>
            <a:r>
              <a:rPr lang="en-US" sz="1200" dirty="0"/>
              <a:t>      "</a:t>
            </a:r>
            <a:r>
              <a:rPr lang="en-US" sz="1200" dirty="0" err="1"/>
              <a:t>scriptPubKey</a:t>
            </a:r>
            <a:r>
              <a:rPr lang="en-US" sz="1200" dirty="0"/>
              <a:t>": "</a:t>
            </a:r>
            <a:r>
              <a:rPr lang="en-US" sz="1200" b="1" dirty="0">
                <a:solidFill>
                  <a:srgbClr val="FF0000"/>
                </a:solidFill>
              </a:rPr>
              <a:t>76a914d3a689bc36464b9d74e1721fd321d4686eae594e88ac</a:t>
            </a:r>
            <a:r>
              <a:rPr lang="en-US" sz="1200" dirty="0"/>
              <a:t>",</a:t>
            </a:r>
          </a:p>
          <a:p>
            <a:r>
              <a:rPr lang="en-US" sz="1200" dirty="0"/>
              <a:t>      "</a:t>
            </a:r>
            <a:r>
              <a:rPr lang="en-US" sz="1200" dirty="0" err="1"/>
              <a:t>redeemScript</a:t>
            </a:r>
            <a:r>
              <a:rPr lang="en-US" sz="1200" dirty="0"/>
              <a:t>": null</a:t>
            </a:r>
          </a:p>
          <a:p>
            <a:r>
              <a:rPr lang="en-US" sz="1200" dirty="0"/>
              <a:t>    },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"</a:t>
            </a:r>
            <a:r>
              <a:rPr lang="en-US" sz="1200" dirty="0" err="1"/>
              <a:t>transactionId</a:t>
            </a:r>
            <a:r>
              <a:rPr lang="en-US" sz="1200" dirty="0"/>
              <a:t>": "</a:t>
            </a:r>
            <a:r>
              <a:rPr lang="en-US" sz="1200" b="1" dirty="0"/>
              <a:t>781464f497dca89c40ed9c8329c80045a92bc822ef4b81ff30b9bff67a5201d0</a:t>
            </a:r>
            <a:r>
              <a:rPr lang="en-US" sz="1200" dirty="0"/>
              <a:t>",</a:t>
            </a:r>
          </a:p>
          <a:p>
            <a:r>
              <a:rPr lang="en-US" sz="1200" dirty="0"/>
              <a:t>      "index": 1,</a:t>
            </a:r>
          </a:p>
          <a:p>
            <a:r>
              <a:rPr lang="en-US" sz="1200" dirty="0"/>
              <a:t>      "value": 59990000,</a:t>
            </a:r>
          </a:p>
          <a:p>
            <a:r>
              <a:rPr lang="en-US" sz="1200" dirty="0"/>
              <a:t>      "</a:t>
            </a:r>
            <a:r>
              <a:rPr lang="en-US" sz="1200" dirty="0" err="1"/>
              <a:t>scriptPubKey</a:t>
            </a:r>
            <a:r>
              <a:rPr lang="en-US" sz="1200" dirty="0"/>
              <a:t>": "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76a914fcee50923049799b8679b3b779bac762087d367f88ac</a:t>
            </a:r>
            <a:r>
              <a:rPr lang="en-US" sz="1200" dirty="0"/>
              <a:t>",</a:t>
            </a:r>
          </a:p>
          <a:p>
            <a:r>
              <a:rPr lang="en-US" sz="1200" dirty="0"/>
              <a:t>      "</a:t>
            </a:r>
            <a:r>
              <a:rPr lang="en-US" sz="1200" dirty="0" err="1"/>
              <a:t>redeemScript</a:t>
            </a:r>
            <a:r>
              <a:rPr lang="en-US" sz="1200" dirty="0"/>
              <a:t>": null</a:t>
            </a:r>
          </a:p>
          <a:p>
            <a:r>
              <a:rPr lang="en-US" sz="1200" dirty="0"/>
              <a:t>    </a:t>
            </a: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7" name="Virage 6"/>
          <p:cNvSpPr/>
          <p:nvPr/>
        </p:nvSpPr>
        <p:spPr>
          <a:xfrm flipH="1">
            <a:off x="1395805" y="1135709"/>
            <a:ext cx="1080120" cy="792088"/>
          </a:xfrm>
          <a:prstGeom prst="bentArrow">
            <a:avLst>
              <a:gd name="adj1" fmla="val 25000"/>
              <a:gd name="adj2" fmla="val 19726"/>
              <a:gd name="adj3" fmla="val 3586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598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fr-FR" dirty="0" smtClean="0"/>
              <a:t>POS (Proof of </a:t>
            </a:r>
            <a:r>
              <a:rPr lang="fr-FR" dirty="0" err="1" smtClean="0"/>
              <a:t>Stake</a:t>
            </a:r>
            <a:r>
              <a:rPr lang="fr-FR" dirty="0" smtClean="0"/>
              <a:t>)</a:t>
            </a:r>
            <a:endParaRPr lang="en-US" dirty="0"/>
          </a:p>
        </p:txBody>
      </p:sp>
      <p:pic>
        <p:nvPicPr>
          <p:cNvPr id="9218" name="Picture 2" descr="Image associÃ©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62987"/>
            <a:ext cx="5073082" cy="569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970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fr-FR" dirty="0" smtClean="0"/>
              <a:t>POS (Proof of </a:t>
            </a:r>
            <a:r>
              <a:rPr lang="fr-FR" dirty="0" err="1" smtClean="0"/>
              <a:t>Stake</a:t>
            </a:r>
            <a:r>
              <a:rPr lang="fr-FR" dirty="0" smtClean="0"/>
              <a:t>)</a:t>
            </a:r>
            <a:endParaRPr lang="en-US" dirty="0"/>
          </a:p>
        </p:txBody>
      </p:sp>
      <p:pic>
        <p:nvPicPr>
          <p:cNvPr id="10242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24744"/>
            <a:ext cx="5533916" cy="549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687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Double </a:t>
            </a:r>
            <a:r>
              <a:rPr lang="fr-FR" dirty="0" err="1" smtClean="0"/>
              <a:t>spend</a:t>
            </a:r>
            <a:endParaRPr lang="fr-FR" dirty="0" smtClean="0"/>
          </a:p>
          <a:p>
            <a:r>
              <a:rPr lang="fr-FR" dirty="0" smtClean="0"/>
              <a:t>51% </a:t>
            </a:r>
            <a:r>
              <a:rPr lang="fr-FR" dirty="0" err="1" smtClean="0"/>
              <a:t>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83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Code !!!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C# code &lt;-&gt; Python code ??</a:t>
            </a:r>
          </a:p>
          <a:p>
            <a:r>
              <a:rPr lang="fr-FR" dirty="0" smtClean="0"/>
              <a:t>Play </a:t>
            </a:r>
            <a:r>
              <a:rPr lang="fr-FR" dirty="0" err="1" smtClean="0"/>
              <a:t>with</a:t>
            </a:r>
            <a:r>
              <a:rPr lang="fr-FR" dirty="0" smtClean="0"/>
              <a:t> 1 </a:t>
            </a:r>
            <a:r>
              <a:rPr lang="fr-FR" dirty="0" err="1" smtClean="0"/>
              <a:t>blockchain</a:t>
            </a:r>
            <a:endParaRPr lang="fr-FR" dirty="0" smtClean="0"/>
          </a:p>
          <a:p>
            <a:r>
              <a:rPr lang="fr-FR" dirty="0" smtClean="0"/>
              <a:t>Play </a:t>
            </a:r>
            <a:r>
              <a:rPr lang="fr-FR" dirty="0" err="1" smtClean="0"/>
              <a:t>with</a:t>
            </a:r>
            <a:r>
              <a:rPr lang="fr-FR" dirty="0" smtClean="0"/>
              <a:t> 2 </a:t>
            </a:r>
            <a:r>
              <a:rPr lang="fr-FR" dirty="0" err="1" smtClean="0"/>
              <a:t>nodes</a:t>
            </a:r>
            <a:endParaRPr lang="fr-FR" dirty="0" smtClean="0"/>
          </a:p>
          <a:p>
            <a:r>
              <a:rPr lang="fr-FR" dirty="0" err="1" smtClean="0"/>
              <a:t>Synch</a:t>
            </a:r>
            <a:r>
              <a:rPr lang="fr-FR" dirty="0" smtClean="0"/>
              <a:t> </a:t>
            </a:r>
            <a:r>
              <a:rPr lang="fr-FR" dirty="0" err="1" smtClean="0"/>
              <a:t>nodes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Bitcoin </a:t>
            </a:r>
            <a:r>
              <a:rPr lang="fr-FR" dirty="0" smtClean="0"/>
              <a:t>transaction on </a:t>
            </a:r>
            <a:r>
              <a:rPr lang="fr-FR" dirty="0" err="1" smtClean="0"/>
              <a:t>BlockExplorer</a:t>
            </a:r>
            <a:r>
              <a:rPr lang="fr-FR" dirty="0" smtClean="0"/>
              <a:t> 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34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Extras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https://steemit.com/cryptocurrency/@</a:t>
            </a:r>
            <a:r>
              <a:rPr lang="en-US" sz="1600" dirty="0" smtClean="0">
                <a:hlinkClick r:id="rId2"/>
              </a:rPr>
              <a:t>killjoy/the-different-proofs-of-crypto-currency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https://www.investinblockchain.com/periodic-table-cryptocurrencies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hackernoon.com/consensuspedia-an-encyclopedia-of-29-consensus-algorithms-e9c4b4b7d08f</a:t>
            </a:r>
            <a:endParaRPr lang="en-US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  <a:p>
            <a:r>
              <a:rPr lang="fr-FR" sz="1600" dirty="0" err="1" smtClean="0"/>
              <a:t>Blockchain</a:t>
            </a:r>
            <a:r>
              <a:rPr lang="fr-FR" sz="1600" dirty="0" smtClean="0"/>
              <a:t> Explorer: </a:t>
            </a:r>
          </a:p>
          <a:p>
            <a:pPr marL="0" indent="0">
              <a:buNone/>
            </a:pP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testnet.blockchain.info/address/n4aL4nx7SjzdvNeqf8MhXFJkVLgo85LxNc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3707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356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1475656" y="764704"/>
            <a:ext cx="50857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Not a transaction </a:t>
            </a:r>
            <a:r>
              <a:rPr lang="fr-FR" dirty="0" err="1" smtClean="0"/>
              <a:t>processing</a:t>
            </a:r>
            <a:r>
              <a:rPr lang="fr-FR" dirty="0" smtClean="0"/>
              <a:t> system replacement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Not a </a:t>
            </a:r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 replacement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Not a messaging replacement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Not </a:t>
            </a:r>
            <a:r>
              <a:rPr lang="fr-FR" dirty="0" err="1" smtClean="0"/>
              <a:t>need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 business network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Not </a:t>
            </a:r>
            <a:r>
              <a:rPr lang="fr-FR" dirty="0" err="1" smtClean="0"/>
              <a:t>just</a:t>
            </a:r>
            <a:r>
              <a:rPr lang="fr-FR" dirty="0" smtClean="0"/>
              <a:t> about </a:t>
            </a:r>
            <a:r>
              <a:rPr lang="fr-FR" dirty="0" err="1" smtClean="0"/>
              <a:t>currency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Not </a:t>
            </a:r>
            <a:r>
              <a:rPr lang="fr-FR" dirty="0" err="1" smtClean="0"/>
              <a:t>necessarily</a:t>
            </a:r>
            <a:r>
              <a:rPr lang="fr-FR" dirty="0" smtClean="0"/>
              <a:t> </a:t>
            </a:r>
            <a:r>
              <a:rPr lang="fr-FR" dirty="0" err="1" smtClean="0"/>
              <a:t>anonymous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3356992"/>
            <a:ext cx="9144000" cy="3501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29000"/>
            <a:ext cx="30099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32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38053" y="1340768"/>
            <a:ext cx="2664296" cy="576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 smtClean="0"/>
              <a:t>Smart </a:t>
            </a:r>
            <a:r>
              <a:rPr lang="fr-FR" i="1" dirty="0" err="1" smtClean="0"/>
              <a:t>Contracts</a:t>
            </a:r>
            <a:endParaRPr lang="en-US" i="1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38053" y="2348880"/>
            <a:ext cx="2664296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Transaction Persistance (DB)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038053" y="3501008"/>
            <a:ext cx="2664296" cy="72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Consensus </a:t>
            </a:r>
            <a:r>
              <a:rPr lang="fr-FR" dirty="0" err="1" smtClean="0"/>
              <a:t>Rules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038053" y="4653136"/>
            <a:ext cx="2664296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P2P Network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5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Hash</a:t>
            </a:r>
          </a:p>
          <a:p>
            <a:r>
              <a:rPr lang="en-US" sz="2000" b="1" dirty="0"/>
              <a:t>Deterministic — </a:t>
            </a:r>
            <a:r>
              <a:rPr lang="en-US" sz="2000" dirty="0"/>
              <a:t>for any input into the cryptographic hash function, the resulting output will always be the same.</a:t>
            </a:r>
          </a:p>
          <a:p>
            <a:r>
              <a:rPr lang="en-US" sz="2000" b="1" dirty="0"/>
              <a:t>Fast</a:t>
            </a:r>
            <a:r>
              <a:rPr lang="en-US" sz="2000" dirty="0"/>
              <a:t> — Computing the output of the hash function, given any input, is a relatively fast process (doesn’t need heavy computation)</a:t>
            </a:r>
          </a:p>
          <a:p>
            <a:r>
              <a:rPr lang="en-US" sz="2000" b="1" dirty="0"/>
              <a:t>Unique — </a:t>
            </a:r>
            <a:r>
              <a:rPr lang="en-US" sz="2000" dirty="0"/>
              <a:t>Every input into the function should result in a completely random and unique output (in other words, no two inputs result in the same output)</a:t>
            </a:r>
          </a:p>
          <a:p>
            <a:r>
              <a:rPr lang="en-US" sz="2000" b="1" dirty="0"/>
              <a:t>Irreversible — </a:t>
            </a:r>
            <a:r>
              <a:rPr lang="en-US" sz="2000" dirty="0"/>
              <a:t>Given an output of a hash function, the original input is unable to be obtained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1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548681"/>
            <a:ext cx="8229600" cy="122413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Digital </a:t>
            </a:r>
            <a:r>
              <a:rPr lang="en-US" b="1" dirty="0" smtClean="0"/>
              <a:t>Signatures</a:t>
            </a:r>
          </a:p>
          <a:p>
            <a:r>
              <a:rPr lang="en-US" sz="2400" dirty="0" smtClean="0"/>
              <a:t>Only </a:t>
            </a:r>
            <a:r>
              <a:rPr lang="en-US" sz="2400" dirty="0"/>
              <a:t>you can sign BUT anyone can verify</a:t>
            </a:r>
            <a:endParaRPr lang="en-US" dirty="0"/>
          </a:p>
        </p:txBody>
      </p:sp>
      <p:pic>
        <p:nvPicPr>
          <p:cNvPr id="3074" name="Picture 2" descr="https://upload.wikimedia.org/wikipedia/commons/a/a7/Private_key_sign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76872"/>
            <a:ext cx="2581225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043608" y="2564904"/>
            <a:ext cx="2815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err="1" smtClean="0"/>
              <a:t>Private</a:t>
            </a:r>
            <a:r>
              <a:rPr lang="fr-FR" b="1" i="1" dirty="0" smtClean="0"/>
              <a:t>-Public </a:t>
            </a:r>
            <a:r>
              <a:rPr lang="fr-FR" i="1" dirty="0" smtClean="0"/>
              <a:t>keys </a:t>
            </a:r>
            <a:r>
              <a:rPr lang="fr-FR" i="1" dirty="0" err="1" smtClean="0"/>
              <a:t>algorith</a:t>
            </a:r>
            <a:r>
              <a:rPr lang="fr-FR" i="1" dirty="0" smtClean="0"/>
              <a:t>:</a:t>
            </a:r>
          </a:p>
          <a:p>
            <a:endParaRPr lang="fr-FR" i="1" dirty="0"/>
          </a:p>
          <a:p>
            <a:pPr marL="285750" indent="-285750">
              <a:buFontTx/>
              <a:buChar char="-"/>
            </a:pPr>
            <a:r>
              <a:rPr lang="fr-FR" i="1" dirty="0" smtClean="0"/>
              <a:t>RSA</a:t>
            </a:r>
          </a:p>
          <a:p>
            <a:pPr marL="285750" indent="-285750">
              <a:buFontTx/>
              <a:buChar char="-"/>
            </a:pPr>
            <a:r>
              <a:rPr lang="fr-FR" i="1" dirty="0" smtClean="0"/>
              <a:t>ECDSA (</a:t>
            </a:r>
            <a:r>
              <a:rPr lang="fr-FR" i="1" dirty="0" err="1" smtClean="0"/>
              <a:t>eliptic</a:t>
            </a:r>
            <a:r>
              <a:rPr lang="fr-FR" i="1" dirty="0" smtClean="0"/>
              <a:t> </a:t>
            </a:r>
            <a:r>
              <a:rPr lang="fr-FR" i="1" dirty="0" err="1" smtClean="0"/>
              <a:t>curve</a:t>
            </a:r>
            <a:r>
              <a:rPr lang="fr-FR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8361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67544" y="548681"/>
            <a:ext cx="8229600" cy="122413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Digital </a:t>
            </a:r>
            <a:r>
              <a:rPr lang="en-US" b="1" dirty="0" smtClean="0"/>
              <a:t>Signatures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95536" y="1484784"/>
            <a:ext cx="5324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RSA: </a:t>
            </a:r>
            <a:endParaRPr lang="en-US" dirty="0" smtClean="0"/>
          </a:p>
          <a:p>
            <a:r>
              <a:rPr lang="en-US" sz="1400" dirty="0" smtClean="0"/>
              <a:t>2 </a:t>
            </a:r>
            <a:r>
              <a:rPr lang="en-US" sz="1400" dirty="0"/>
              <a:t>prime numbers, big keys, long iteration, demand energy </a:t>
            </a:r>
            <a:endParaRPr lang="en-US" sz="1400" dirty="0" smtClean="0"/>
          </a:p>
          <a:p>
            <a:r>
              <a:rPr lang="en-US" sz="1400" dirty="0" smtClean="0"/>
              <a:t>and </a:t>
            </a:r>
            <a:r>
              <a:rPr lang="en-US" sz="1400" dirty="0"/>
              <a:t>computational </a:t>
            </a:r>
            <a:r>
              <a:rPr lang="en-US" sz="1400" dirty="0" smtClean="0"/>
              <a:t>power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(not good for small devices and future better hardware can decrypt it)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95535" y="2924944"/>
            <a:ext cx="5074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ECC: </a:t>
            </a:r>
          </a:p>
          <a:p>
            <a:r>
              <a:rPr lang="en-US" sz="1400" dirty="0"/>
              <a:t>256-bit ECC key can be considered equivalent to a 3072-bit RSA key</a:t>
            </a:r>
          </a:p>
        </p:txBody>
      </p:sp>
      <p:sp>
        <p:nvSpPr>
          <p:cNvPr id="9" name="Rectangle 8"/>
          <p:cNvSpPr/>
          <p:nvPr/>
        </p:nvSpPr>
        <p:spPr>
          <a:xfrm>
            <a:off x="683568" y="4221088"/>
            <a:ext cx="7704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You can compute how much energy is needed to break a cryptographic algorithm and compare that with how much water that energy could boil. This is a kind of a cryptographic carbon footprint. By this measure, breaking a 228-bit RSA key requires less energy than it takes to boil a teaspoon of water. Comparatively, breaking a 228-bit elliptic curve key requires enough energy to boil all the water on earth. For this level of security with RSA, you'd need a key with 2,380 bits.</a:t>
            </a:r>
          </a:p>
        </p:txBody>
      </p:sp>
      <p:pic>
        <p:nvPicPr>
          <p:cNvPr id="4098" name="Picture 2" descr="RÃ©sultat de recherche d'images pour &quot;elliptic curve cryptograph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298" y="2111885"/>
            <a:ext cx="2103061" cy="201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74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106095" y="1324354"/>
            <a:ext cx="243182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Nov 01, </a:t>
            </a:r>
            <a:r>
              <a:rPr lang="en-US" dirty="0" smtClean="0"/>
              <a:t>2008 : </a:t>
            </a:r>
            <a:r>
              <a:rPr lang="en-US" b="1" dirty="0"/>
              <a:t>BITCOIN </a:t>
            </a:r>
            <a:endParaRPr lang="en-US" b="1" dirty="0" smtClean="0"/>
          </a:p>
          <a:p>
            <a:r>
              <a:rPr lang="en-US" sz="1600" i="1" dirty="0" smtClean="0"/>
              <a:t>by Satoshi </a:t>
            </a:r>
            <a:r>
              <a:rPr lang="en-US" sz="1600" i="1" dirty="0" err="1" smtClean="0"/>
              <a:t>Nakamoto</a:t>
            </a:r>
            <a:endParaRPr lang="en-US" sz="1600" i="1" dirty="0"/>
          </a:p>
        </p:txBody>
      </p:sp>
      <p:sp>
        <p:nvSpPr>
          <p:cNvPr id="5" name="Rectangle 4"/>
          <p:cNvSpPr/>
          <p:nvPr/>
        </p:nvSpPr>
        <p:spPr>
          <a:xfrm>
            <a:off x="2188875" y="43651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“Cryptocurrency is to blockchain, what email is to internet”.</a:t>
            </a:r>
            <a:endParaRPr lang="en-US" dirty="0"/>
          </a:p>
        </p:txBody>
      </p:sp>
      <p:sp>
        <p:nvSpPr>
          <p:cNvPr id="7" name="AutoShape 2" descr="RÃ©sultat de recherche d'images pour &quot;bitcoi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73" y="1970685"/>
            <a:ext cx="1927101" cy="1927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03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Bitcoin </a:t>
            </a:r>
            <a:r>
              <a:rPr lang="fr-FR" dirty="0" err="1" smtClean="0"/>
              <a:t>Nodes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96952"/>
            <a:ext cx="13335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rganigramme : Disque magnétique 3"/>
          <p:cNvSpPr/>
          <p:nvPr/>
        </p:nvSpPr>
        <p:spPr>
          <a:xfrm>
            <a:off x="1711635" y="4042401"/>
            <a:ext cx="936104" cy="114223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Full </a:t>
            </a:r>
            <a:r>
              <a:rPr lang="fr-FR" dirty="0" err="1" smtClean="0">
                <a:solidFill>
                  <a:schemeClr val="tx1"/>
                </a:solidFill>
              </a:rPr>
              <a:t>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472185" y="5209089"/>
            <a:ext cx="14150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validation</a:t>
            </a:r>
          </a:p>
          <a:p>
            <a:r>
              <a:rPr lang="fr-FR" sz="1400" i="1" dirty="0"/>
              <a:t>f</a:t>
            </a:r>
            <a:r>
              <a:rPr lang="fr-FR" sz="1400" i="1" dirty="0" smtClean="0"/>
              <a:t>ull copy of </a:t>
            </a:r>
            <a:r>
              <a:rPr lang="fr-FR" sz="1400" i="1" dirty="0" err="1" smtClean="0"/>
              <a:t>chain</a:t>
            </a:r>
            <a:endParaRPr lang="fr-FR" sz="1400" i="1" dirty="0" smtClean="0"/>
          </a:p>
          <a:p>
            <a:r>
              <a:rPr lang="fr-FR" sz="1400" i="1" dirty="0" smtClean="0"/>
              <a:t>transactions</a:t>
            </a:r>
            <a:endParaRPr lang="en-US" sz="1400" i="1" dirty="0"/>
          </a:p>
        </p:txBody>
      </p:sp>
      <p:sp>
        <p:nvSpPr>
          <p:cNvPr id="7" name="Organigramme : Disque magnétique 6"/>
          <p:cNvSpPr/>
          <p:nvPr/>
        </p:nvSpPr>
        <p:spPr>
          <a:xfrm>
            <a:off x="2647739" y="1556792"/>
            <a:ext cx="936104" cy="114223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Super</a:t>
            </a:r>
          </a:p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647739" y="2723480"/>
            <a:ext cx="11701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redistribution</a:t>
            </a:r>
          </a:p>
          <a:p>
            <a:r>
              <a:rPr lang="fr-FR" sz="1400" i="1" dirty="0" smtClean="0"/>
              <a:t>24/7</a:t>
            </a:r>
          </a:p>
          <a:p>
            <a:r>
              <a:rPr lang="fr-FR" sz="1400" i="1" dirty="0" smtClean="0"/>
              <a:t>publics</a:t>
            </a:r>
            <a:endParaRPr lang="en-US" sz="1400" i="1" dirty="0"/>
          </a:p>
        </p:txBody>
      </p:sp>
      <p:sp>
        <p:nvSpPr>
          <p:cNvPr id="9" name="Organigramme : Disque magnétique 8"/>
          <p:cNvSpPr/>
          <p:nvPr/>
        </p:nvSpPr>
        <p:spPr>
          <a:xfrm>
            <a:off x="6300192" y="1958704"/>
            <a:ext cx="936104" cy="114223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Ligth</a:t>
            </a:r>
            <a:endParaRPr lang="fr-FR" dirty="0" smtClean="0">
              <a:solidFill>
                <a:schemeClr val="tx1"/>
              </a:solidFill>
            </a:endParaRPr>
          </a:p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436096" y="3125392"/>
            <a:ext cx="342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err="1" smtClean="0"/>
              <a:t>Simplified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Payment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Verification</a:t>
            </a:r>
            <a:r>
              <a:rPr lang="fr-FR" sz="1400" i="1" dirty="0" smtClean="0"/>
              <a:t> (SPV)</a:t>
            </a:r>
          </a:p>
          <a:p>
            <a:r>
              <a:rPr lang="fr-FR" sz="1400" i="1" dirty="0" err="1" smtClean="0"/>
              <a:t>Only</a:t>
            </a:r>
            <a:r>
              <a:rPr lang="fr-FR" sz="1400" i="1" dirty="0" smtClean="0"/>
              <a:t> block headers (to </a:t>
            </a:r>
            <a:r>
              <a:rPr lang="fr-FR" sz="1400" i="1" dirty="0" err="1" smtClean="0"/>
              <a:t>validate</a:t>
            </a:r>
            <a:r>
              <a:rPr lang="fr-FR" sz="1400" i="1" dirty="0" smtClean="0"/>
              <a:t> transactions)</a:t>
            </a:r>
            <a:endParaRPr lang="en-US" sz="1400" i="1" dirty="0"/>
          </a:p>
        </p:txBody>
      </p:sp>
      <p:sp>
        <p:nvSpPr>
          <p:cNvPr id="11" name="Organigramme : Disque magnétique 10"/>
          <p:cNvSpPr/>
          <p:nvPr/>
        </p:nvSpPr>
        <p:spPr>
          <a:xfrm>
            <a:off x="5266624" y="4509119"/>
            <a:ext cx="936104" cy="114223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132404" y="5673261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block </a:t>
            </a:r>
            <a:r>
              <a:rPr lang="fr-FR" sz="1400" i="1" dirty="0" err="1" smtClean="0"/>
              <a:t>creation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7324858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12107</TotalTime>
  <Words>653</Words>
  <Application>Microsoft Office PowerPoint</Application>
  <PresentationFormat>Affichage à l'écran (4:3)</PresentationFormat>
  <Paragraphs>165</Paragraphs>
  <Slides>25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Blank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Bitcoin Nodes</vt:lpstr>
      <vt:lpstr>Présentation PowerPoint</vt:lpstr>
      <vt:lpstr>Mine incentive</vt:lpstr>
      <vt:lpstr>Mine = resolution of POW (Proof of Work)</vt:lpstr>
      <vt:lpstr>Mine = resolution of POW (Proof of Work)</vt:lpstr>
      <vt:lpstr>Présentation PowerPoint</vt:lpstr>
      <vt:lpstr>Présentation PowerPoint</vt:lpstr>
      <vt:lpstr>Merkle Tree</vt:lpstr>
      <vt:lpstr>Présentation PowerPoint</vt:lpstr>
      <vt:lpstr>Présentation PowerPoint</vt:lpstr>
      <vt:lpstr>Présentation PowerPoint</vt:lpstr>
      <vt:lpstr>Présentation PowerPoint</vt:lpstr>
      <vt:lpstr>POS (Proof of Stake)</vt:lpstr>
      <vt:lpstr>POS (Proof of Stake)</vt:lpstr>
      <vt:lpstr>Présentation PowerPoint</vt:lpstr>
      <vt:lpstr>Code !!!</vt:lpstr>
      <vt:lpstr>Extras</vt:lpstr>
    </vt:vector>
  </TitlesOfParts>
  <Company>Natixis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Hidalgo Alfredo (EXT)</dc:creator>
  <cp:lastModifiedBy>Hidalgo Alfredo (EXT)</cp:lastModifiedBy>
  <cp:revision>44</cp:revision>
  <dcterms:created xsi:type="dcterms:W3CDTF">2018-08-22T11:44:26Z</dcterms:created>
  <dcterms:modified xsi:type="dcterms:W3CDTF">2018-08-31T15:45:45Z</dcterms:modified>
</cp:coreProperties>
</file>