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71" r:id="rId5"/>
    <p:sldId id="286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97" r:id="rId19"/>
    <p:sldId id="285" r:id="rId20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D69"/>
    <a:srgbClr val="029C63"/>
    <a:srgbClr val="96628C"/>
    <a:srgbClr val="11A0D7"/>
    <a:srgbClr val="E61F3D"/>
    <a:srgbClr val="CD5A5A"/>
    <a:srgbClr val="FFD746"/>
    <a:srgbClr val="0E2D69"/>
    <a:srgbClr val="D9D9D9"/>
    <a:srgbClr val="EB6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3"/>
    <p:restoredTop sz="94722"/>
  </p:normalViewPr>
  <p:slideViewPr>
    <p:cSldViewPr snapToGrid="0" snapToObjects="1">
      <p:cViewPr varScale="1">
        <p:scale>
          <a:sx n="80" d="100"/>
          <a:sy n="80" d="100"/>
        </p:scale>
        <p:origin x="53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2088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06/13/2022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93832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65207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8839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2203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06810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7471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06306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8434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07404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24971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4686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419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41112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6686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06/13/2022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6" y="2235762"/>
            <a:ext cx="10195687" cy="2057816"/>
          </a:xfrm>
        </p:spPr>
        <p:txBody>
          <a:bodyPr>
            <a:noAutofit/>
          </a:bodyPr>
          <a:lstStyle/>
          <a:p>
            <a:r>
              <a:rPr lang="ru-RU" sz="4400" dirty="0">
                <a:latin typeface="Gilroy ExtraBold" panose="00000900000000000000" pitchFamily="50" charset="-52"/>
              </a:rPr>
              <a:t>Автоматизация работы с документами: извлечение сущностей и фактов из сообщений о раскрытии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776" y="1232450"/>
            <a:ext cx="3971806" cy="435163"/>
          </a:xfrm>
        </p:spPr>
        <p:txBody>
          <a:bodyPr/>
          <a:lstStyle/>
          <a:p>
            <a:r>
              <a:rPr lang="ru-RU" sz="2000" dirty="0">
                <a:latin typeface="Gilroy ExtraBold" panose="00000900000000000000" pitchFamily="50" charset="-52"/>
              </a:rPr>
              <a:t>Факультет экономических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9421" y="1232450"/>
            <a:ext cx="2278063" cy="279286"/>
          </a:xfrm>
        </p:spPr>
        <p:txBody>
          <a:bodyPr>
            <a:noAutofit/>
          </a:bodyPr>
          <a:lstStyle/>
          <a:p>
            <a:r>
              <a:rPr lang="ru-RU" sz="2000" dirty="0">
                <a:latin typeface="Gilroy ExtraBold" panose="00000900000000000000" pitchFamily="50" charset="-52"/>
              </a:rPr>
              <a:t>Москва, 2022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4705851"/>
            <a:ext cx="7625267" cy="652860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err="1">
                <a:latin typeface="Gilroy Light" panose="00000400000000000000" pitchFamily="50" charset="-52"/>
              </a:rPr>
              <a:t>Микаилова</a:t>
            </a:r>
            <a:r>
              <a:rPr lang="ru-RU" sz="2400" dirty="0">
                <a:latin typeface="Gilroy Light" panose="00000400000000000000" pitchFamily="50" charset="-52"/>
              </a:rPr>
              <a:t> Сабина, </a:t>
            </a:r>
            <a:r>
              <a:rPr lang="ru-RU" sz="2400" dirty="0" err="1">
                <a:latin typeface="Gilroy Light" panose="00000400000000000000" pitchFamily="50" charset="-52"/>
              </a:rPr>
              <a:t>Хасянова</a:t>
            </a:r>
            <a:r>
              <a:rPr lang="ru-RU" sz="2400" dirty="0">
                <a:latin typeface="Gilroy Light" panose="00000400000000000000" pitchFamily="50" charset="-52"/>
              </a:rPr>
              <a:t> Альфия, </a:t>
            </a:r>
            <a:endParaRPr lang="en-US" sz="2400" dirty="0">
              <a:latin typeface="Gilroy Light" panose="00000400000000000000" pitchFamily="50" charset="-52"/>
            </a:endParaRPr>
          </a:p>
          <a:p>
            <a:r>
              <a:rPr lang="ru-RU" sz="2400" dirty="0">
                <a:latin typeface="Gilroy Light" panose="00000400000000000000" pitchFamily="50" charset="-52"/>
              </a:rPr>
              <a:t>Коробкина Елизавета</a:t>
            </a:r>
            <a:r>
              <a:rPr lang="en-US" sz="2400" dirty="0">
                <a:latin typeface="Gilroy Light" panose="00000400000000000000" pitchFamily="50" charset="-52"/>
              </a:rPr>
              <a:t>, </a:t>
            </a:r>
            <a:r>
              <a:rPr lang="ru-RU" sz="2400" dirty="0">
                <a:latin typeface="Gilroy Light" panose="00000400000000000000" pitchFamily="50" charset="-52"/>
              </a:rPr>
              <a:t>Кобцева Анастасия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4B7CA62-C654-4D3A-B8B8-E861DDFB3118}"/>
              </a:ext>
            </a:extLst>
          </p:cNvPr>
          <p:cNvSpPr/>
          <p:nvPr/>
        </p:nvSpPr>
        <p:spPr>
          <a:xfrm>
            <a:off x="8520324" y="939660"/>
            <a:ext cx="2703330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9382" y="499831"/>
            <a:ext cx="2070100" cy="415925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Факультет экономических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336" y="615872"/>
            <a:ext cx="2070100" cy="183842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8470CA-F075-8E3C-6E86-CB96D9844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15" y="1418664"/>
            <a:ext cx="5052521" cy="3469720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31" name="Овал 30">
            <a:extLst>
              <a:ext uri="{FF2B5EF4-FFF2-40B4-BE49-F238E27FC236}">
                <a16:creationId xmlns:a16="http://schemas.microsoft.com/office/drawing/2014/main" id="{AF0CA5C7-CFD1-DC49-8700-058A07EB3C59}"/>
              </a:ext>
            </a:extLst>
          </p:cNvPr>
          <p:cNvSpPr/>
          <p:nvPr/>
        </p:nvSpPr>
        <p:spPr>
          <a:xfrm>
            <a:off x="759590" y="5526945"/>
            <a:ext cx="837957" cy="837957"/>
          </a:xfrm>
          <a:prstGeom prst="ellipse">
            <a:avLst/>
          </a:prstGeom>
          <a:noFill/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A2BE1E-929D-D134-F9B2-8562FEF4E1DC}"/>
              </a:ext>
            </a:extLst>
          </p:cNvPr>
          <p:cNvSpPr txBox="1"/>
          <p:nvPr/>
        </p:nvSpPr>
        <p:spPr>
          <a:xfrm>
            <a:off x="917070" y="5591981"/>
            <a:ext cx="431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Gilroy Light" panose="00000400000000000000" pitchFamily="50" charset="-52"/>
              </a:rPr>
              <a:t>0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12BD7F-F89E-E4A8-EB6A-E5F96927A4E1}"/>
              </a:ext>
            </a:extLst>
          </p:cNvPr>
          <p:cNvSpPr txBox="1"/>
          <p:nvPr/>
        </p:nvSpPr>
        <p:spPr>
          <a:xfrm>
            <a:off x="1677990" y="5707396"/>
            <a:ext cx="37764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Интерфейс платформы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6781854-D0B3-7128-3FA0-FE5178066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343" y="1418665"/>
            <a:ext cx="5052521" cy="384022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34" name="Овал 33">
            <a:extLst>
              <a:ext uri="{FF2B5EF4-FFF2-40B4-BE49-F238E27FC236}">
                <a16:creationId xmlns:a16="http://schemas.microsoft.com/office/drawing/2014/main" id="{FC966CB7-7D3E-0DD6-4EC8-3DE69153FAA6}"/>
              </a:ext>
            </a:extLst>
          </p:cNvPr>
          <p:cNvSpPr/>
          <p:nvPr/>
        </p:nvSpPr>
        <p:spPr>
          <a:xfrm>
            <a:off x="6665090" y="5498894"/>
            <a:ext cx="837957" cy="837957"/>
          </a:xfrm>
          <a:prstGeom prst="ellipse">
            <a:avLst/>
          </a:prstGeom>
          <a:noFill/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595F83-2010-940E-08B2-A0B3161C43FD}"/>
              </a:ext>
            </a:extLst>
          </p:cNvPr>
          <p:cNvSpPr txBox="1"/>
          <p:nvPr/>
        </p:nvSpPr>
        <p:spPr>
          <a:xfrm>
            <a:off x="6901676" y="5563930"/>
            <a:ext cx="431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Gilroy Light" panose="00000400000000000000" pitchFamily="50" charset="-52"/>
              </a:rPr>
              <a:t>1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BC8511-640B-899E-0664-E5ABADA033CD}"/>
              </a:ext>
            </a:extLst>
          </p:cNvPr>
          <p:cNvSpPr txBox="1"/>
          <p:nvPr/>
        </p:nvSpPr>
        <p:spPr>
          <a:xfrm>
            <a:off x="7583490" y="5679345"/>
            <a:ext cx="443706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Параметры </a:t>
            </a:r>
            <a:r>
              <a:rPr lang="en-US" sz="2500" dirty="0">
                <a:latin typeface="Gilroy Light" panose="00000400000000000000" pitchFamily="50" charset="-52"/>
              </a:rPr>
              <a:t>POST-</a:t>
            </a:r>
            <a:r>
              <a:rPr lang="ru-RU" sz="2500" dirty="0">
                <a:latin typeface="Gilroy Light" panose="00000400000000000000" pitchFamily="50" charset="-52"/>
              </a:rPr>
              <a:t>запроса</a:t>
            </a:r>
          </a:p>
        </p:txBody>
      </p:sp>
    </p:spTree>
    <p:extLst>
      <p:ext uri="{BB962C8B-B14F-4D97-AF65-F5344CB8AC3E}">
        <p14:creationId xmlns:p14="http://schemas.microsoft.com/office/powerpoint/2010/main" val="267413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9382" y="499831"/>
            <a:ext cx="2070100" cy="415925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Факультет экономических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336" y="615872"/>
            <a:ext cx="2070100" cy="183842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5964A8B-7BA8-819B-7C83-F8B101CC4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17" y="1343025"/>
            <a:ext cx="5024437" cy="357187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4" name="Овал 23">
            <a:extLst>
              <a:ext uri="{FF2B5EF4-FFF2-40B4-BE49-F238E27FC236}">
                <a16:creationId xmlns:a16="http://schemas.microsoft.com/office/drawing/2014/main" id="{BFF0AA64-F06C-20EB-AE69-8646CA95FA24}"/>
              </a:ext>
            </a:extLst>
          </p:cNvPr>
          <p:cNvSpPr/>
          <p:nvPr/>
        </p:nvSpPr>
        <p:spPr>
          <a:xfrm>
            <a:off x="409945" y="5528331"/>
            <a:ext cx="837957" cy="837957"/>
          </a:xfrm>
          <a:prstGeom prst="ellipse">
            <a:avLst/>
          </a:prstGeom>
          <a:noFill/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54C46D-912C-4592-32CD-EC125F3BF46A}"/>
              </a:ext>
            </a:extLst>
          </p:cNvPr>
          <p:cNvSpPr txBox="1"/>
          <p:nvPr/>
        </p:nvSpPr>
        <p:spPr>
          <a:xfrm>
            <a:off x="646531" y="5593367"/>
            <a:ext cx="431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Gilroy Light" panose="00000400000000000000" pitchFamily="50" charset="-52"/>
              </a:rPr>
              <a:t>1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02071-9250-4B6E-3B08-45C94D119CC7}"/>
              </a:ext>
            </a:extLst>
          </p:cNvPr>
          <p:cNvSpPr txBox="1"/>
          <p:nvPr/>
        </p:nvSpPr>
        <p:spPr>
          <a:xfrm>
            <a:off x="1328345" y="5708782"/>
            <a:ext cx="458668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dirty="0">
                <a:latin typeface="Gilroy Light" panose="00000400000000000000" pitchFamily="50" charset="-52"/>
              </a:rPr>
              <a:t>HTML-</a:t>
            </a:r>
            <a:r>
              <a:rPr lang="ru-RU" sz="2500" dirty="0">
                <a:latin typeface="Gilroy Light" panose="00000400000000000000" pitchFamily="50" charset="-52"/>
              </a:rPr>
              <a:t>код ответа на запрос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0213A57-CCC7-7557-E1F6-EDA3DBDF9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874" y="2040730"/>
            <a:ext cx="5200864" cy="2176463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33" name="Овал 32">
            <a:extLst>
              <a:ext uri="{FF2B5EF4-FFF2-40B4-BE49-F238E27FC236}">
                <a16:creationId xmlns:a16="http://schemas.microsoft.com/office/drawing/2014/main" id="{974C5CEB-7A27-78AA-924F-266B345DF0C2}"/>
              </a:ext>
            </a:extLst>
          </p:cNvPr>
          <p:cNvSpPr/>
          <p:nvPr/>
        </p:nvSpPr>
        <p:spPr>
          <a:xfrm>
            <a:off x="6276975" y="5486457"/>
            <a:ext cx="837957" cy="837957"/>
          </a:xfrm>
          <a:prstGeom prst="ellipse">
            <a:avLst/>
          </a:prstGeom>
          <a:noFill/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B3849C-3AC5-8E17-56B4-1B2779579BF2}"/>
              </a:ext>
            </a:extLst>
          </p:cNvPr>
          <p:cNvSpPr txBox="1"/>
          <p:nvPr/>
        </p:nvSpPr>
        <p:spPr>
          <a:xfrm>
            <a:off x="6513561" y="5551493"/>
            <a:ext cx="431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Gilroy Light" panose="00000400000000000000" pitchFamily="50" charset="-52"/>
              </a:rPr>
              <a:t>1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AD29AC-7F55-BCB6-3989-DEC23BFE578E}"/>
              </a:ext>
            </a:extLst>
          </p:cNvPr>
          <p:cNvSpPr txBox="1"/>
          <p:nvPr/>
        </p:nvSpPr>
        <p:spPr>
          <a:xfrm>
            <a:off x="7195375" y="5666908"/>
            <a:ext cx="458668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 err="1">
                <a:latin typeface="Gilroy Light" panose="00000400000000000000" pitchFamily="50" charset="-52"/>
              </a:rPr>
              <a:t>Парсинг</a:t>
            </a:r>
            <a:r>
              <a:rPr lang="ru-RU" sz="2500" dirty="0">
                <a:latin typeface="Gilroy Light" panose="00000400000000000000" pitchFamily="50" charset="-52"/>
              </a:rPr>
              <a:t> поисковой выдачи</a:t>
            </a:r>
          </a:p>
        </p:txBody>
      </p:sp>
    </p:spTree>
    <p:extLst>
      <p:ext uri="{BB962C8B-B14F-4D97-AF65-F5344CB8AC3E}">
        <p14:creationId xmlns:p14="http://schemas.microsoft.com/office/powerpoint/2010/main" val="347473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9382" y="499831"/>
            <a:ext cx="2070100" cy="415925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Факультет экономических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336" y="615872"/>
            <a:ext cx="2070100" cy="183842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AF824B-2FAC-DE1B-4C2F-DD7EB3DCC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428750"/>
            <a:ext cx="5762625" cy="36576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4" name="Овал 23">
            <a:extLst>
              <a:ext uri="{FF2B5EF4-FFF2-40B4-BE49-F238E27FC236}">
                <a16:creationId xmlns:a16="http://schemas.microsoft.com/office/drawing/2014/main" id="{8F71F844-E271-577F-D576-96DB877B854E}"/>
              </a:ext>
            </a:extLst>
          </p:cNvPr>
          <p:cNvSpPr/>
          <p:nvPr/>
        </p:nvSpPr>
        <p:spPr>
          <a:xfrm>
            <a:off x="912796" y="5473739"/>
            <a:ext cx="837957" cy="837957"/>
          </a:xfrm>
          <a:prstGeom prst="ellipse">
            <a:avLst/>
          </a:prstGeom>
          <a:noFill/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A19CD9-CC34-4913-DA09-46CAA0CEA979}"/>
              </a:ext>
            </a:extLst>
          </p:cNvPr>
          <p:cNvSpPr txBox="1"/>
          <p:nvPr/>
        </p:nvSpPr>
        <p:spPr>
          <a:xfrm>
            <a:off x="1149382" y="5538775"/>
            <a:ext cx="431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Gilroy Light" panose="00000400000000000000" pitchFamily="50" charset="-52"/>
              </a:rPr>
              <a:t>1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561765-1FC6-D074-09B0-DF3810985BF9}"/>
              </a:ext>
            </a:extLst>
          </p:cNvPr>
          <p:cNvSpPr txBox="1"/>
          <p:nvPr/>
        </p:nvSpPr>
        <p:spPr>
          <a:xfrm>
            <a:off x="1817244" y="5461830"/>
            <a:ext cx="37115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Таблица сообщений о раскрытии</a:t>
            </a:r>
          </a:p>
        </p:txBody>
      </p:sp>
      <p:pic>
        <p:nvPicPr>
          <p:cNvPr id="10" name="Рисунок 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CF1FFFE-EC42-E43C-7946-8FBB1E434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428750"/>
            <a:ext cx="5938838" cy="3657600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33" name="Овал 32">
            <a:extLst>
              <a:ext uri="{FF2B5EF4-FFF2-40B4-BE49-F238E27FC236}">
                <a16:creationId xmlns:a16="http://schemas.microsoft.com/office/drawing/2014/main" id="{92AD4BB7-22A6-D315-618A-385E48114C00}"/>
              </a:ext>
            </a:extLst>
          </p:cNvPr>
          <p:cNvSpPr/>
          <p:nvPr/>
        </p:nvSpPr>
        <p:spPr>
          <a:xfrm>
            <a:off x="6775333" y="5473739"/>
            <a:ext cx="837957" cy="837957"/>
          </a:xfrm>
          <a:prstGeom prst="ellipse">
            <a:avLst/>
          </a:prstGeom>
          <a:noFill/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9A2A69-4686-296D-FEDA-FA8F1485DCD5}"/>
              </a:ext>
            </a:extLst>
          </p:cNvPr>
          <p:cNvSpPr txBox="1"/>
          <p:nvPr/>
        </p:nvSpPr>
        <p:spPr>
          <a:xfrm>
            <a:off x="6991430" y="5538775"/>
            <a:ext cx="431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Gilroy Light" panose="00000400000000000000" pitchFamily="50" charset="-52"/>
              </a:rPr>
              <a:t>2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BA6CAC-7D01-04B7-7B45-AA812395FEDF}"/>
              </a:ext>
            </a:extLst>
          </p:cNvPr>
          <p:cNvSpPr txBox="1"/>
          <p:nvPr/>
        </p:nvSpPr>
        <p:spPr>
          <a:xfrm>
            <a:off x="7679781" y="5654190"/>
            <a:ext cx="392531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Фильтрация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81769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9382" y="499831"/>
            <a:ext cx="2070100" cy="415925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Факультет экономических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336" y="615872"/>
            <a:ext cx="2070100" cy="183842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F71F844-E271-577F-D576-96DB877B854E}"/>
              </a:ext>
            </a:extLst>
          </p:cNvPr>
          <p:cNvSpPr/>
          <p:nvPr/>
        </p:nvSpPr>
        <p:spPr>
          <a:xfrm>
            <a:off x="912796" y="5473739"/>
            <a:ext cx="837957" cy="837957"/>
          </a:xfrm>
          <a:prstGeom prst="ellipse">
            <a:avLst/>
          </a:prstGeom>
          <a:noFill/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A19CD9-CC34-4913-DA09-46CAA0CEA979}"/>
              </a:ext>
            </a:extLst>
          </p:cNvPr>
          <p:cNvSpPr txBox="1"/>
          <p:nvPr/>
        </p:nvSpPr>
        <p:spPr>
          <a:xfrm>
            <a:off x="1099890" y="5538775"/>
            <a:ext cx="431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Gilroy Light" panose="00000400000000000000" pitchFamily="50" charset="-52"/>
              </a:rPr>
              <a:t>2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561765-1FC6-D074-09B0-DF3810985BF9}"/>
              </a:ext>
            </a:extLst>
          </p:cNvPr>
          <p:cNvSpPr txBox="1"/>
          <p:nvPr/>
        </p:nvSpPr>
        <p:spPr>
          <a:xfrm>
            <a:off x="1817244" y="5461830"/>
            <a:ext cx="37115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Получение текстов сообщений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92AD4BB7-22A6-D315-618A-385E48114C00}"/>
              </a:ext>
            </a:extLst>
          </p:cNvPr>
          <p:cNvSpPr/>
          <p:nvPr/>
        </p:nvSpPr>
        <p:spPr>
          <a:xfrm>
            <a:off x="7485452" y="5485647"/>
            <a:ext cx="837957" cy="837957"/>
          </a:xfrm>
          <a:prstGeom prst="ellipse">
            <a:avLst/>
          </a:prstGeom>
          <a:noFill/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9A2A69-4686-296D-FEDA-FA8F1485DCD5}"/>
              </a:ext>
            </a:extLst>
          </p:cNvPr>
          <p:cNvSpPr txBox="1"/>
          <p:nvPr/>
        </p:nvSpPr>
        <p:spPr>
          <a:xfrm>
            <a:off x="7688792" y="5550683"/>
            <a:ext cx="431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Gilroy Light" panose="00000400000000000000" pitchFamily="50" charset="-52"/>
              </a:rPr>
              <a:t>2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BA6CAC-7D01-04B7-7B45-AA812395FEDF}"/>
              </a:ext>
            </a:extLst>
          </p:cNvPr>
          <p:cNvSpPr txBox="1"/>
          <p:nvPr/>
        </p:nvSpPr>
        <p:spPr>
          <a:xfrm>
            <a:off x="8412098" y="5481538"/>
            <a:ext cx="29887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 err="1">
                <a:latin typeface="Gilroy Light" panose="00000400000000000000" pitchFamily="50" charset="-52"/>
              </a:rPr>
              <a:t>Токенизация</a:t>
            </a:r>
            <a:r>
              <a:rPr lang="ru-RU" sz="2500" dirty="0">
                <a:latin typeface="Gilroy Light" panose="00000400000000000000" pitchFamily="50" charset="-52"/>
              </a:rPr>
              <a:t> и предобработка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0F640D3-CE70-890C-3EF9-23BC954D3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67" y="1274161"/>
            <a:ext cx="5916933" cy="381765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D36D563-FA21-6CCF-E142-0156D077B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274161"/>
            <a:ext cx="5961298" cy="3817657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83274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9382" y="499831"/>
            <a:ext cx="2070100" cy="415925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Факультет экономических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336" y="615872"/>
            <a:ext cx="2070100" cy="183842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F71F844-E271-577F-D576-96DB877B854E}"/>
              </a:ext>
            </a:extLst>
          </p:cNvPr>
          <p:cNvSpPr/>
          <p:nvPr/>
        </p:nvSpPr>
        <p:spPr>
          <a:xfrm>
            <a:off x="626858" y="5453413"/>
            <a:ext cx="837957" cy="837957"/>
          </a:xfrm>
          <a:prstGeom prst="ellipse">
            <a:avLst/>
          </a:prstGeom>
          <a:noFill/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A19CD9-CC34-4913-DA09-46CAA0CEA979}"/>
              </a:ext>
            </a:extLst>
          </p:cNvPr>
          <p:cNvSpPr txBox="1"/>
          <p:nvPr/>
        </p:nvSpPr>
        <p:spPr>
          <a:xfrm>
            <a:off x="830198" y="5518449"/>
            <a:ext cx="431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Gilroy Light" panose="00000400000000000000" pitchFamily="50" charset="-52"/>
              </a:rPr>
              <a:t>3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561765-1FC6-D074-09B0-DF3810985BF9}"/>
              </a:ext>
            </a:extLst>
          </p:cNvPr>
          <p:cNvSpPr txBox="1"/>
          <p:nvPr/>
        </p:nvSpPr>
        <p:spPr>
          <a:xfrm>
            <a:off x="1531306" y="5441504"/>
            <a:ext cx="37115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Обработка токенов и создание карточек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92AD4BB7-22A6-D315-618A-385E48114C00}"/>
              </a:ext>
            </a:extLst>
          </p:cNvPr>
          <p:cNvSpPr/>
          <p:nvPr/>
        </p:nvSpPr>
        <p:spPr>
          <a:xfrm>
            <a:off x="6775333" y="5473739"/>
            <a:ext cx="837957" cy="837957"/>
          </a:xfrm>
          <a:prstGeom prst="ellipse">
            <a:avLst/>
          </a:prstGeom>
          <a:noFill/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9A2A69-4686-296D-FEDA-FA8F1485DCD5}"/>
              </a:ext>
            </a:extLst>
          </p:cNvPr>
          <p:cNvSpPr txBox="1"/>
          <p:nvPr/>
        </p:nvSpPr>
        <p:spPr>
          <a:xfrm>
            <a:off x="6917961" y="5538774"/>
            <a:ext cx="431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Gilroy Light" panose="00000400000000000000" pitchFamily="50" charset="-52"/>
              </a:rPr>
              <a:t>4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BA6CAC-7D01-04B7-7B45-AA812395FEDF}"/>
              </a:ext>
            </a:extLst>
          </p:cNvPr>
          <p:cNvSpPr txBox="1"/>
          <p:nvPr/>
        </p:nvSpPr>
        <p:spPr>
          <a:xfrm>
            <a:off x="7679781" y="5461830"/>
            <a:ext cx="392531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Сводная таблица сущностей и фактов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8CDBCC3-96A0-CE82-D311-2EFFAE796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" y="1334306"/>
            <a:ext cx="5579668" cy="3847293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089E141-CA2E-2D4A-4D1F-9C578250C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34305"/>
            <a:ext cx="5951249" cy="3847293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50129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7003" y="569070"/>
            <a:ext cx="1901825" cy="415925"/>
          </a:xfrm>
        </p:spPr>
        <p:txBody>
          <a:bodyPr/>
          <a:lstStyle/>
          <a:p>
            <a:r>
              <a:rPr lang="ru-RU" sz="1400" dirty="0"/>
              <a:t>Факультет права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7706" y="569070"/>
            <a:ext cx="2070100" cy="408109"/>
          </a:xfrm>
        </p:spPr>
        <p:txBody>
          <a:bodyPr/>
          <a:lstStyle/>
          <a:p>
            <a:r>
              <a:rPr lang="ru-RU" sz="1400" dirty="0"/>
              <a:t>Москва, 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4C059-8AF6-4372-B797-ECAA87826124}"/>
              </a:ext>
            </a:extLst>
          </p:cNvPr>
          <p:cNvSpPr txBox="1"/>
          <p:nvPr/>
        </p:nvSpPr>
        <p:spPr>
          <a:xfrm>
            <a:off x="548148" y="246348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ru-RU" b="1" dirty="0">
              <a:latin typeface="HSE Sans" panose="02000000000000000000" pitchFamily="2" charset="0"/>
            </a:endParaRPr>
          </a:p>
          <a:p>
            <a:pPr algn="l"/>
            <a:endParaRPr lang="ru-RU" b="1" dirty="0">
              <a:latin typeface="HSE Sans" panose="02000000000000000000" pitchFamily="2" charset="0"/>
            </a:endParaRPr>
          </a:p>
          <a:p>
            <a:pPr algn="l"/>
            <a:endParaRPr lang="ru-RU" b="1" dirty="0">
              <a:latin typeface="HSE Sans" panose="02000000000000000000" pitchFamily="2" charset="0"/>
            </a:endParaRPr>
          </a:p>
          <a:p>
            <a:pPr algn="l"/>
            <a:endParaRPr lang="ru-RU" b="1" dirty="0">
              <a:latin typeface="HSE Sans" panose="02000000000000000000" pitchFamily="2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6">
            <a:extLst>
              <a:ext uri="{FF2B5EF4-FFF2-40B4-BE49-F238E27FC236}">
                <a16:creationId xmlns:a16="http://schemas.microsoft.com/office/drawing/2014/main" id="{1D867346-D9DA-4B5E-AE8E-570AD7480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66408"/>
              </p:ext>
            </p:extLst>
          </p:nvPr>
        </p:nvGraphicFramePr>
        <p:xfrm>
          <a:off x="378372" y="1910034"/>
          <a:ext cx="11430000" cy="46622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3981525873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078218447"/>
                    </a:ext>
                  </a:extLst>
                </a:gridCol>
              </a:tblGrid>
              <a:tr h="7081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Gilroy Light" panose="00000400000000000000" pitchFamily="50" charset="-52"/>
                          <a:ea typeface="+mn-ea"/>
                          <a:cs typeface="+mn-cs"/>
                        </a:rPr>
                        <a:t>Количественное развитие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Gilroy Light" panose="00000400000000000000" pitchFamily="50" charset="-52"/>
                          <a:ea typeface="+mn-ea"/>
                          <a:cs typeface="+mn-cs"/>
                        </a:rPr>
                        <a:t>Качественное развитие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440328"/>
                  </a:ext>
                </a:extLst>
              </a:tr>
              <a:tr h="1019639">
                <a:tc>
                  <a:txBody>
                    <a:bodyPr/>
                    <a:lstStyle/>
                    <a:p>
                      <a:r>
                        <a:rPr lang="ru-RU" dirty="0">
                          <a:latin typeface="Gilroy Light" panose="00000400000000000000" pitchFamily="50" charset="-52"/>
                        </a:rPr>
                        <a:t>Расширение охвата анализируемых типов сообщений о раскрытии (раскрытия годовой отчетности, финансовой отчетности)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Gilroy Light" panose="00000400000000000000" pitchFamily="50" charset="-52"/>
                        </a:rPr>
                        <a:t>Реализация более сложных эвристик, инвариантных к изменениям в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24498"/>
                  </a:ext>
                </a:extLst>
              </a:tr>
              <a:tr h="978155">
                <a:tc>
                  <a:txBody>
                    <a:bodyPr/>
                    <a:lstStyle/>
                    <a:p>
                      <a:r>
                        <a:rPr lang="ru-RU" dirty="0">
                          <a:latin typeface="Gilroy Light" panose="00000400000000000000" pitchFamily="50" charset="-52"/>
                        </a:rPr>
                        <a:t>Расширение охвата сервисов с увеличением количества собираемых данных (например сбор данных из Банка данных ФССП)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F2C68"/>
                          </a:solidFill>
                          <a:effectLst/>
                          <a:uLnTx/>
                          <a:uFillTx/>
                          <a:latin typeface="Gilroy Light" panose="00000400000000000000" pitchFamily="50" charset="-52"/>
                        </a:rPr>
                        <a:t>Аналитика полученных результатов методами математической статистики и машинного обучения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15114"/>
                  </a:ext>
                </a:extLst>
              </a:tr>
              <a:tr h="978155">
                <a:tc>
                  <a:txBody>
                    <a:bodyPr/>
                    <a:lstStyle/>
                    <a:p>
                      <a:r>
                        <a:rPr lang="ru-RU" dirty="0">
                          <a:latin typeface="Gilroy Light" panose="00000400000000000000" pitchFamily="50" charset="-52"/>
                        </a:rPr>
                        <a:t>Увеличение количества используемых платформ (например создание </a:t>
                      </a:r>
                      <a:r>
                        <a:rPr lang="en-US" dirty="0">
                          <a:latin typeface="Gilroy Light" panose="00000400000000000000" pitchFamily="50" charset="-52"/>
                        </a:rPr>
                        <a:t>Telegram-</a:t>
                      </a:r>
                      <a:r>
                        <a:rPr lang="ru-RU" dirty="0">
                          <a:latin typeface="Gilroy Light" panose="00000400000000000000" pitchFamily="50" charset="-52"/>
                        </a:rPr>
                        <a:t>бота с доступом к интерфейсу сервиса)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Gilroy Light" panose="00000400000000000000" pitchFamily="50" charset="-52"/>
                        </a:rPr>
                        <a:t>Добавление асинхронности и многопоточности для увеличения скорости работы с данными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06073"/>
                  </a:ext>
                </a:extLst>
              </a:tr>
              <a:tr h="978155"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Gilroy Light" panose="00000400000000000000" pitchFamily="50" charset="-52"/>
                        </a:rPr>
                        <a:t>Парсинг</a:t>
                      </a:r>
                      <a:r>
                        <a:rPr lang="ru-RU" dirty="0">
                          <a:latin typeface="Gilroy Light" panose="00000400000000000000" pitchFamily="50" charset="-52"/>
                        </a:rPr>
                        <a:t> всей доступной базы сообщений о раскрытии с автоматизацией </a:t>
                      </a:r>
                      <a:r>
                        <a:rPr lang="ru-RU" dirty="0" err="1">
                          <a:latin typeface="Gilroy Light" panose="00000400000000000000" pitchFamily="50" charset="-52"/>
                        </a:rPr>
                        <a:t>досбора</a:t>
                      </a:r>
                      <a:r>
                        <a:rPr lang="ru-RU" dirty="0">
                          <a:latin typeface="Gilroy Light" panose="00000400000000000000" pitchFamily="50" charset="-52"/>
                        </a:rPr>
                        <a:t> данных по мере их появления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Gilroy Light" panose="00000400000000000000" pitchFamily="50" charset="-52"/>
                        </a:rPr>
                        <a:t>Централизованное хранение в распределенной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588146"/>
                  </a:ext>
                </a:extLst>
              </a:tr>
            </a:tbl>
          </a:graphicData>
        </a:graphic>
      </p:graphicFrame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D1E91BE0-BB93-3B67-D4D1-5665B783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48" y="1138362"/>
            <a:ext cx="11134099" cy="777025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latin typeface="Gilroy Light" panose="00000400000000000000" pitchFamily="50" charset="-52"/>
              </a:rPr>
              <a:t>Направления возможного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58274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60AD89-CACC-4C0B-8C79-3A9502457F12}"/>
              </a:ext>
            </a:extLst>
          </p:cNvPr>
          <p:cNvSpPr txBox="1"/>
          <p:nvPr/>
        </p:nvSpPr>
        <p:spPr>
          <a:xfrm>
            <a:off x="141889" y="2844225"/>
            <a:ext cx="11902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HSE Sans" panose="02000000000000000000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9382" y="499831"/>
            <a:ext cx="2070100" cy="415925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Факультет экономических наук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79" y="1348377"/>
            <a:ext cx="11134099" cy="77702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Gilroy Light" panose="00000400000000000000" pitchFamily="50" charset="-52"/>
              </a:rPr>
              <a:t>Цели создания сервиса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336" y="615872"/>
            <a:ext cx="2070100" cy="183842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56DBE-D720-6879-E965-94F50A7D96DA}"/>
              </a:ext>
            </a:extLst>
          </p:cNvPr>
          <p:cNvSpPr txBox="1"/>
          <p:nvPr/>
        </p:nvSpPr>
        <p:spPr>
          <a:xfrm>
            <a:off x="1149382" y="2125402"/>
            <a:ext cx="108683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Упрощение обработки больших слабо структурированных текстов сообщений о раскрытии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DFB9DEA-FDE3-41DE-B19C-25815227D28C}"/>
              </a:ext>
            </a:extLst>
          </p:cNvPr>
          <p:cNvSpPr/>
          <p:nvPr/>
        </p:nvSpPr>
        <p:spPr>
          <a:xfrm>
            <a:off x="732879" y="2377179"/>
            <a:ext cx="358219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BDCD6-A2A6-CF1C-982F-A2D5CF16FEB7}"/>
              </a:ext>
            </a:extLst>
          </p:cNvPr>
          <p:cNvSpPr txBox="1"/>
          <p:nvPr/>
        </p:nvSpPr>
        <p:spPr>
          <a:xfrm>
            <a:off x="1149382" y="3139576"/>
            <a:ext cx="108683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Автоматизация единовременной обработки больших массивов данных с сообщениями о раскрытии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6BFE8C1-544C-2A2F-10B5-84E50A5AA10E}"/>
              </a:ext>
            </a:extLst>
          </p:cNvPr>
          <p:cNvSpPr/>
          <p:nvPr/>
        </p:nvSpPr>
        <p:spPr>
          <a:xfrm>
            <a:off x="732879" y="3391353"/>
            <a:ext cx="358219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F11C73-B719-D2A8-8920-BE00CCC020DE}"/>
              </a:ext>
            </a:extLst>
          </p:cNvPr>
          <p:cNvSpPr txBox="1"/>
          <p:nvPr/>
        </p:nvSpPr>
        <p:spPr>
          <a:xfrm>
            <a:off x="1149382" y="4153750"/>
            <a:ext cx="108683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Создание узконаправленного инструмента для анализа экономического положения контрагентов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4045ED4-7457-1D72-EEC7-7A55360AD48A}"/>
              </a:ext>
            </a:extLst>
          </p:cNvPr>
          <p:cNvSpPr/>
          <p:nvPr/>
        </p:nvSpPr>
        <p:spPr>
          <a:xfrm>
            <a:off x="732879" y="4405527"/>
            <a:ext cx="358219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0F7467-4F01-EC7D-FDDE-BFFBD52F6486}"/>
              </a:ext>
            </a:extLst>
          </p:cNvPr>
          <p:cNvSpPr txBox="1"/>
          <p:nvPr/>
        </p:nvSpPr>
        <p:spPr>
          <a:xfrm>
            <a:off x="1149382" y="5167924"/>
            <a:ext cx="108683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Сбор данных о контрагентах из надежного источника для принятия управленческих решений и статистики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3179E57-C6C0-D83E-EB17-994A8FAB37A1}"/>
              </a:ext>
            </a:extLst>
          </p:cNvPr>
          <p:cNvSpPr/>
          <p:nvPr/>
        </p:nvSpPr>
        <p:spPr>
          <a:xfrm>
            <a:off x="732879" y="5419701"/>
            <a:ext cx="358219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19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9382" y="499831"/>
            <a:ext cx="2070100" cy="415925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Факультет экономических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336" y="615872"/>
            <a:ext cx="2070100" cy="183842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3">
            <a:extLst>
              <a:ext uri="{FF2B5EF4-FFF2-40B4-BE49-F238E27FC236}">
                <a16:creationId xmlns:a16="http://schemas.microsoft.com/office/drawing/2014/main" id="{C733719A-3506-709E-E1D6-DE3C9380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79" y="1348377"/>
            <a:ext cx="11134099" cy="77702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Gilroy Light" panose="00000400000000000000" pitchFamily="50" charset="-52"/>
              </a:rPr>
              <a:t>Решаемые задачи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1AE2AF-57DA-BDCA-AAC1-B94FDAD7FFD6}"/>
              </a:ext>
            </a:extLst>
          </p:cNvPr>
          <p:cNvSpPr txBox="1"/>
          <p:nvPr/>
        </p:nvSpPr>
        <p:spPr>
          <a:xfrm>
            <a:off x="1149382" y="2243121"/>
            <a:ext cx="108683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Единовременный </a:t>
            </a:r>
            <a:r>
              <a:rPr lang="ru-RU" sz="2500" dirty="0" err="1">
                <a:latin typeface="Gilroy Light" panose="00000400000000000000" pitchFamily="50" charset="-52"/>
              </a:rPr>
              <a:t>парсинг</a:t>
            </a:r>
            <a:r>
              <a:rPr lang="ru-RU" sz="2500" dirty="0">
                <a:latin typeface="Gilroy Light" panose="00000400000000000000" pitchFamily="50" charset="-52"/>
              </a:rPr>
              <a:t> большого количества (1200 уникальных записей) сообщений о раскрытии в обход </a:t>
            </a:r>
            <a:r>
              <a:rPr lang="en-US" sz="2500" dirty="0">
                <a:latin typeface="Gilroy Light" panose="00000400000000000000" pitchFamily="50" charset="-52"/>
              </a:rPr>
              <a:t>AJAX</a:t>
            </a:r>
            <a:r>
              <a:rPr lang="ru-RU" sz="2500" dirty="0">
                <a:latin typeface="Gilroy Light" panose="00000400000000000000" pitchFamily="50" charset="-52"/>
              </a:rPr>
              <a:t>-скриптов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9F78356-2563-C4B2-9CF4-3BF3F2E6C2CF}"/>
              </a:ext>
            </a:extLst>
          </p:cNvPr>
          <p:cNvSpPr/>
          <p:nvPr/>
        </p:nvSpPr>
        <p:spPr>
          <a:xfrm>
            <a:off x="732879" y="2494898"/>
            <a:ext cx="358219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D58B33-6AA4-F3C6-4523-97EA8AC4C3DE}"/>
              </a:ext>
            </a:extLst>
          </p:cNvPr>
          <p:cNvSpPr txBox="1"/>
          <p:nvPr/>
        </p:nvSpPr>
        <p:spPr>
          <a:xfrm>
            <a:off x="1149382" y="3608449"/>
            <a:ext cx="108683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Извлечение требуемой информации из решений общих собраний участников (акционеров)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9800E3C-FCBB-7EF4-6A05-20AE875CA2EB}"/>
              </a:ext>
            </a:extLst>
          </p:cNvPr>
          <p:cNvSpPr/>
          <p:nvPr/>
        </p:nvSpPr>
        <p:spPr>
          <a:xfrm>
            <a:off x="732879" y="3860226"/>
            <a:ext cx="358219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04B68-47D7-D147-684C-686247E370EE}"/>
              </a:ext>
            </a:extLst>
          </p:cNvPr>
          <p:cNvSpPr txBox="1"/>
          <p:nvPr/>
        </p:nvSpPr>
        <p:spPr>
          <a:xfrm>
            <a:off x="1149382" y="4973777"/>
            <a:ext cx="108683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Скорость обработки данных и экспорт результатов в универсальном формате для пост-обработки (моделями машинного обучения)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FC8522F2-BD1E-0D9A-0A92-842C4617B3B6}"/>
              </a:ext>
            </a:extLst>
          </p:cNvPr>
          <p:cNvSpPr/>
          <p:nvPr/>
        </p:nvSpPr>
        <p:spPr>
          <a:xfrm>
            <a:off x="732879" y="5225554"/>
            <a:ext cx="358219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23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9382" y="499831"/>
            <a:ext cx="2070100" cy="415925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Факультет экономических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336" y="615872"/>
            <a:ext cx="2070100" cy="183842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3">
            <a:extLst>
              <a:ext uri="{FF2B5EF4-FFF2-40B4-BE49-F238E27FC236}">
                <a16:creationId xmlns:a16="http://schemas.microsoft.com/office/drawing/2014/main" id="{0644AE23-DC6E-5C28-0DCD-32FFCD08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79" y="1348377"/>
            <a:ext cx="11134099" cy="77702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Gilroy Light" panose="00000400000000000000" pitchFamily="50" charset="-52"/>
              </a:rPr>
              <a:t>Похожие сервисы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782C5FD-CA24-AB88-EC4F-37B346E5FD2A}"/>
              </a:ext>
            </a:extLst>
          </p:cNvPr>
          <p:cNvGrpSpPr/>
          <p:nvPr/>
        </p:nvGrpSpPr>
        <p:grpSpPr>
          <a:xfrm>
            <a:off x="764599" y="2096827"/>
            <a:ext cx="1278362" cy="1278362"/>
            <a:chOff x="5938887" y="2479249"/>
            <a:chExt cx="1278362" cy="1278362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D00AC1F6-EA60-0F21-DBA4-3BBD858EF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8887" y="2772151"/>
              <a:ext cx="1278362" cy="692558"/>
            </a:xfrm>
            <a:prstGeom prst="rect">
              <a:avLst/>
            </a:prstGeom>
          </p:spPr>
        </p:pic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89DB08A1-C439-1EE5-11CD-3ED7C665723F}"/>
                </a:ext>
              </a:extLst>
            </p:cNvPr>
            <p:cNvSpPr/>
            <p:nvPr/>
          </p:nvSpPr>
          <p:spPr>
            <a:xfrm>
              <a:off x="5938887" y="2479249"/>
              <a:ext cx="1278362" cy="1278362"/>
            </a:xfrm>
            <a:prstGeom prst="ellipse">
              <a:avLst/>
            </a:prstGeom>
            <a:noFill/>
            <a:ln w="38100">
              <a:solidFill>
                <a:srgbClr val="102D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39818F55-4BDF-4F82-5FDE-5D18C149DC33}"/>
              </a:ext>
            </a:extLst>
          </p:cNvPr>
          <p:cNvGrpSpPr/>
          <p:nvPr/>
        </p:nvGrpSpPr>
        <p:grpSpPr>
          <a:xfrm>
            <a:off x="3945041" y="2611805"/>
            <a:ext cx="1291588" cy="1276618"/>
            <a:chOff x="7018155" y="2382035"/>
            <a:chExt cx="1291588" cy="1276618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6BCCA608-F3BA-0501-E6B6-8B217A09B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8155" y="2674064"/>
              <a:ext cx="1278362" cy="692559"/>
            </a:xfrm>
            <a:prstGeom prst="rect">
              <a:avLst/>
            </a:prstGeom>
          </p:spPr>
        </p:pic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BC4AA143-0069-90A1-9702-FC0C3321F13F}"/>
                </a:ext>
              </a:extLst>
            </p:cNvPr>
            <p:cNvSpPr/>
            <p:nvPr/>
          </p:nvSpPr>
          <p:spPr>
            <a:xfrm>
              <a:off x="7031381" y="2382035"/>
              <a:ext cx="1278362" cy="1276618"/>
            </a:xfrm>
            <a:prstGeom prst="ellipse">
              <a:avLst/>
            </a:prstGeom>
            <a:noFill/>
            <a:ln w="38100">
              <a:solidFill>
                <a:srgbClr val="102D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CF0112BF-4D11-D7D8-A8CA-0462D121B33C}"/>
              </a:ext>
            </a:extLst>
          </p:cNvPr>
          <p:cNvGrpSpPr/>
          <p:nvPr/>
        </p:nvGrpSpPr>
        <p:grpSpPr>
          <a:xfrm>
            <a:off x="6875490" y="1690201"/>
            <a:ext cx="1522487" cy="1276618"/>
            <a:chOff x="8543911" y="3482802"/>
            <a:chExt cx="1522487" cy="1276618"/>
          </a:xfrm>
        </p:grpSpPr>
        <p:pic>
          <p:nvPicPr>
            <p:cNvPr id="29" name="Рисунок 28" descr="Изображение выглядит как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9EECBEBF-B7BE-7EB8-BF92-C15B9BCAA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3911" y="3774831"/>
              <a:ext cx="1522487" cy="692559"/>
            </a:xfrm>
            <a:prstGeom prst="rect">
              <a:avLst/>
            </a:prstGeom>
          </p:spPr>
        </p:pic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2C58D870-01A0-2ABF-BAC1-BC17BE8D673E}"/>
                </a:ext>
              </a:extLst>
            </p:cNvPr>
            <p:cNvSpPr/>
            <p:nvPr/>
          </p:nvSpPr>
          <p:spPr>
            <a:xfrm>
              <a:off x="8672587" y="3482802"/>
              <a:ext cx="1278362" cy="1276618"/>
            </a:xfrm>
            <a:prstGeom prst="ellipse">
              <a:avLst/>
            </a:prstGeom>
            <a:noFill/>
            <a:ln w="38100">
              <a:solidFill>
                <a:srgbClr val="102D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E6F4874A-D967-5CC4-1485-26D22EDBAF44}"/>
              </a:ext>
            </a:extLst>
          </p:cNvPr>
          <p:cNvGrpSpPr/>
          <p:nvPr/>
        </p:nvGrpSpPr>
        <p:grpSpPr>
          <a:xfrm>
            <a:off x="9921389" y="2250437"/>
            <a:ext cx="1278362" cy="1276618"/>
            <a:chOff x="6142743" y="3447179"/>
            <a:chExt cx="1278362" cy="1276618"/>
          </a:xfrm>
        </p:grpSpPr>
        <p:pic>
          <p:nvPicPr>
            <p:cNvPr id="35" name="Рисунок 34" descr="Изображение выглядит как текст, коллекция карти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45C17047-D661-3FE7-E4C3-76967A75F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4362" y="3810856"/>
              <a:ext cx="1041897" cy="549263"/>
            </a:xfrm>
            <a:prstGeom prst="rect">
              <a:avLst/>
            </a:prstGeom>
          </p:spPr>
        </p:pic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A46F8665-0C2B-64C0-A756-60E6FCA24FE7}"/>
                </a:ext>
              </a:extLst>
            </p:cNvPr>
            <p:cNvSpPr/>
            <p:nvPr/>
          </p:nvSpPr>
          <p:spPr>
            <a:xfrm>
              <a:off x="6142743" y="3447179"/>
              <a:ext cx="1278362" cy="1276618"/>
            </a:xfrm>
            <a:prstGeom prst="ellipse">
              <a:avLst/>
            </a:prstGeom>
            <a:noFill/>
            <a:ln w="38100">
              <a:solidFill>
                <a:srgbClr val="102D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2044280B-2E1B-2B03-E012-21DB4CAE41AE}"/>
              </a:ext>
            </a:extLst>
          </p:cNvPr>
          <p:cNvCxnSpPr>
            <a:stCxn id="18" idx="6"/>
            <a:endCxn id="26" idx="2"/>
          </p:cNvCxnSpPr>
          <p:nvPr/>
        </p:nvCxnSpPr>
        <p:spPr>
          <a:xfrm>
            <a:off x="2042961" y="2736008"/>
            <a:ext cx="1915306" cy="514106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EA7DFAC8-E7E1-19B5-5ECA-01411A314196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 flipV="1">
            <a:off x="5236629" y="2328510"/>
            <a:ext cx="1767537" cy="921604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0C866D0F-FF3A-A6C8-1776-AE5631F5F630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>
            <a:off x="8282528" y="2328510"/>
            <a:ext cx="1638861" cy="560236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306BD20-765A-D3D7-5AAC-FFA5A356D849}"/>
              </a:ext>
            </a:extLst>
          </p:cNvPr>
          <p:cNvSpPr txBox="1"/>
          <p:nvPr/>
        </p:nvSpPr>
        <p:spPr>
          <a:xfrm>
            <a:off x="1030185" y="4032346"/>
            <a:ext cx="108683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Данные сервисы могут испытывать трудности с </a:t>
            </a:r>
            <a:r>
              <a:rPr lang="en-US" sz="2500" dirty="0">
                <a:latin typeface="Gilroy Light" panose="00000400000000000000" pitchFamily="50" charset="-52"/>
              </a:rPr>
              <a:t>AJAX-</a:t>
            </a:r>
            <a:r>
              <a:rPr lang="ru-RU" sz="2500" dirty="0">
                <a:latin typeface="Gilroy Light" panose="00000400000000000000" pitchFamily="50" charset="-52"/>
              </a:rPr>
              <a:t>скриптами и </a:t>
            </a:r>
            <a:r>
              <a:rPr lang="en-US" sz="2500" dirty="0">
                <a:latin typeface="Gilroy Light" panose="00000400000000000000" pitchFamily="50" charset="-52"/>
              </a:rPr>
              <a:t>POST-</a:t>
            </a:r>
            <a:r>
              <a:rPr lang="ru-RU" sz="2500" dirty="0">
                <a:latin typeface="Gilroy Light" panose="00000400000000000000" pitchFamily="50" charset="-52"/>
              </a:rPr>
              <a:t>запросами в обход скриптов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EE1494D9-2154-8E0A-D63E-56490508AE45}"/>
              </a:ext>
            </a:extLst>
          </p:cNvPr>
          <p:cNvSpPr/>
          <p:nvPr/>
        </p:nvSpPr>
        <p:spPr>
          <a:xfrm>
            <a:off x="585489" y="4284123"/>
            <a:ext cx="358219" cy="358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4A3D7C-FCC7-36F1-F929-8BE3B4BF3457}"/>
              </a:ext>
            </a:extLst>
          </p:cNvPr>
          <p:cNvSpPr txBox="1"/>
          <p:nvPr/>
        </p:nvSpPr>
        <p:spPr>
          <a:xfrm>
            <a:off x="1030185" y="4851246"/>
            <a:ext cx="108683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Получаемый результат не структурирован в связи с отсутствием специально разработанного инструмента для </a:t>
            </a:r>
            <a:r>
              <a:rPr lang="en-US" sz="2500" dirty="0">
                <a:latin typeface="Gilroy Light" panose="00000400000000000000" pitchFamily="50" charset="-52"/>
              </a:rPr>
              <a:t>e-disclosure.ru</a:t>
            </a:r>
            <a:endParaRPr lang="ru-RU" sz="2500" dirty="0">
              <a:latin typeface="Gilroy Light" panose="00000400000000000000" pitchFamily="50" charset="-52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9B3F7B7-AE75-9906-E0D7-3405BB0E1E4F}"/>
              </a:ext>
            </a:extLst>
          </p:cNvPr>
          <p:cNvSpPr/>
          <p:nvPr/>
        </p:nvSpPr>
        <p:spPr>
          <a:xfrm>
            <a:off x="585489" y="5103023"/>
            <a:ext cx="358219" cy="358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0561DD-0E12-D06B-CB1D-40DC5EEB858E}"/>
              </a:ext>
            </a:extLst>
          </p:cNvPr>
          <p:cNvSpPr txBox="1"/>
          <p:nvPr/>
        </p:nvSpPr>
        <p:spPr>
          <a:xfrm>
            <a:off x="1030185" y="5637627"/>
            <a:ext cx="108683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Специфичный характер информации в сообщениях о раскрытии не позволяет </a:t>
            </a:r>
            <a:r>
              <a:rPr lang="ru-RU" sz="2500" dirty="0" err="1">
                <a:latin typeface="Gilroy Light" panose="00000400000000000000" pitchFamily="50" charset="-52"/>
              </a:rPr>
              <a:t>кастомизировать</a:t>
            </a:r>
            <a:r>
              <a:rPr lang="ru-RU" sz="2500" dirty="0">
                <a:latin typeface="Gilroy Light" panose="00000400000000000000" pitchFamily="50" charset="-52"/>
              </a:rPr>
              <a:t> выходной поток информации</a:t>
            </a: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FA4B8405-705A-7155-F8BB-7D38F9393813}"/>
              </a:ext>
            </a:extLst>
          </p:cNvPr>
          <p:cNvSpPr/>
          <p:nvPr/>
        </p:nvSpPr>
        <p:spPr>
          <a:xfrm>
            <a:off x="585489" y="5889404"/>
            <a:ext cx="358219" cy="358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8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9382" y="499831"/>
            <a:ext cx="2070100" cy="415925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Факультет экономических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336" y="615872"/>
            <a:ext cx="2070100" cy="183842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3">
            <a:extLst>
              <a:ext uri="{FF2B5EF4-FFF2-40B4-BE49-F238E27FC236}">
                <a16:creationId xmlns:a16="http://schemas.microsoft.com/office/drawing/2014/main" id="{98850CAE-C624-D5B9-314F-DE44A9A4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79" y="1348377"/>
            <a:ext cx="11134099" cy="77702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Gilroy Light" panose="00000400000000000000" pitchFamily="50" charset="-52"/>
              </a:rPr>
              <a:t>Этапы работы сервиса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68064F2-70B1-C967-C302-4283A49B618A}"/>
              </a:ext>
            </a:extLst>
          </p:cNvPr>
          <p:cNvSpPr/>
          <p:nvPr/>
        </p:nvSpPr>
        <p:spPr>
          <a:xfrm>
            <a:off x="732879" y="2139044"/>
            <a:ext cx="837957" cy="837957"/>
          </a:xfrm>
          <a:prstGeom prst="ellipse">
            <a:avLst/>
          </a:prstGeom>
          <a:noFill/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DB7D2D-C26B-AA37-3435-EE12B76C8C10}"/>
              </a:ext>
            </a:extLst>
          </p:cNvPr>
          <p:cNvSpPr txBox="1"/>
          <p:nvPr/>
        </p:nvSpPr>
        <p:spPr>
          <a:xfrm>
            <a:off x="948551" y="2204079"/>
            <a:ext cx="431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Gilroy Light" panose="00000400000000000000" pitchFamily="50" charset="-52"/>
              </a:rPr>
              <a:t>1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928F46-B2C9-F587-5537-AC8DA5BA2CF1}"/>
              </a:ext>
            </a:extLst>
          </p:cNvPr>
          <p:cNvSpPr txBox="1"/>
          <p:nvPr/>
        </p:nvSpPr>
        <p:spPr>
          <a:xfrm>
            <a:off x="1605039" y="2114240"/>
            <a:ext cx="108683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Получение ссылок на тексты решений собраний акционеров </a:t>
            </a:r>
          </a:p>
          <a:p>
            <a:pPr algn="l"/>
            <a:r>
              <a:rPr lang="en-US" sz="2500" dirty="0">
                <a:latin typeface="Gilroy Light" panose="00000400000000000000" pitchFamily="50" charset="-52"/>
              </a:rPr>
              <a:t>POST-</a:t>
            </a:r>
            <a:r>
              <a:rPr lang="ru-RU" sz="2500" dirty="0">
                <a:latin typeface="Gilroy Light" panose="00000400000000000000" pitchFamily="50" charset="-52"/>
              </a:rPr>
              <a:t>запросом 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552BB271-4669-D897-BA97-60A4EA6066A3}"/>
              </a:ext>
            </a:extLst>
          </p:cNvPr>
          <p:cNvSpPr/>
          <p:nvPr/>
        </p:nvSpPr>
        <p:spPr>
          <a:xfrm>
            <a:off x="732879" y="3335794"/>
            <a:ext cx="837957" cy="837957"/>
          </a:xfrm>
          <a:prstGeom prst="ellipse">
            <a:avLst/>
          </a:prstGeom>
          <a:noFill/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CF8967-D12E-771F-57D7-EB760B3C4C34}"/>
              </a:ext>
            </a:extLst>
          </p:cNvPr>
          <p:cNvSpPr txBox="1"/>
          <p:nvPr/>
        </p:nvSpPr>
        <p:spPr>
          <a:xfrm>
            <a:off x="933744" y="3400829"/>
            <a:ext cx="431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Gilroy Light" panose="00000400000000000000" pitchFamily="50" charset="-52"/>
              </a:rPr>
              <a:t>2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40293-FFDC-43A7-4714-AC72AFEED114}"/>
              </a:ext>
            </a:extLst>
          </p:cNvPr>
          <p:cNvSpPr txBox="1"/>
          <p:nvPr/>
        </p:nvSpPr>
        <p:spPr>
          <a:xfrm>
            <a:off x="1605039" y="3516245"/>
            <a:ext cx="1086831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Сбор текстов сообщений о раскрытии и предобработка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6683EC09-0EBE-94D4-0633-81E95FB5BA3C}"/>
              </a:ext>
            </a:extLst>
          </p:cNvPr>
          <p:cNvSpPr/>
          <p:nvPr/>
        </p:nvSpPr>
        <p:spPr>
          <a:xfrm>
            <a:off x="732879" y="4539647"/>
            <a:ext cx="837957" cy="837957"/>
          </a:xfrm>
          <a:prstGeom prst="ellipse">
            <a:avLst/>
          </a:prstGeom>
          <a:noFill/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B9FDF1-8FED-E9C3-3BC5-69AFA81DC666}"/>
              </a:ext>
            </a:extLst>
          </p:cNvPr>
          <p:cNvSpPr txBox="1"/>
          <p:nvPr/>
        </p:nvSpPr>
        <p:spPr>
          <a:xfrm>
            <a:off x="933744" y="4604682"/>
            <a:ext cx="431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Gilroy Light" panose="00000400000000000000" pitchFamily="50" charset="-52"/>
              </a:rPr>
              <a:t>3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F0FC5-42BA-46B3-FF71-49A37DC8FEF5}"/>
              </a:ext>
            </a:extLst>
          </p:cNvPr>
          <p:cNvSpPr txBox="1"/>
          <p:nvPr/>
        </p:nvSpPr>
        <p:spPr>
          <a:xfrm>
            <a:off x="1605040" y="4720098"/>
            <a:ext cx="1022737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Извлечение сущностей и фактов из текстов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4AC4AAFB-476C-CFAE-050E-934F0E811369}"/>
              </a:ext>
            </a:extLst>
          </p:cNvPr>
          <p:cNvSpPr/>
          <p:nvPr/>
        </p:nvSpPr>
        <p:spPr>
          <a:xfrm>
            <a:off x="767444" y="5743500"/>
            <a:ext cx="837957" cy="837957"/>
          </a:xfrm>
          <a:prstGeom prst="ellipse">
            <a:avLst/>
          </a:prstGeom>
          <a:noFill/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822153-DF36-82E8-84D0-D982B3B9393D}"/>
              </a:ext>
            </a:extLst>
          </p:cNvPr>
          <p:cNvSpPr txBox="1"/>
          <p:nvPr/>
        </p:nvSpPr>
        <p:spPr>
          <a:xfrm>
            <a:off x="937258" y="5808535"/>
            <a:ext cx="431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Gilroy Light" panose="00000400000000000000" pitchFamily="50" charset="-52"/>
              </a:rPr>
              <a:t>4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FE7577-D210-159B-54F2-66DB509AEC8B}"/>
              </a:ext>
            </a:extLst>
          </p:cNvPr>
          <p:cNvSpPr txBox="1"/>
          <p:nvPr/>
        </p:nvSpPr>
        <p:spPr>
          <a:xfrm>
            <a:off x="1639605" y="5923951"/>
            <a:ext cx="1022737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Экспорт данных для последующей пост-обработки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14277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9382" y="499831"/>
            <a:ext cx="2070100" cy="415925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Факультет экономических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336" y="615872"/>
            <a:ext cx="2070100" cy="183842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3">
            <a:extLst>
              <a:ext uri="{FF2B5EF4-FFF2-40B4-BE49-F238E27FC236}">
                <a16:creationId xmlns:a16="http://schemas.microsoft.com/office/drawing/2014/main" id="{11E386F1-B172-11D2-6F35-A05FB645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79" y="1348377"/>
            <a:ext cx="11134099" cy="77702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Gilroy Light" panose="00000400000000000000" pitchFamily="50" charset="-52"/>
              </a:rPr>
              <a:t>Получение ссылок на тексты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204E9-34D3-B909-2494-5AC880D2180A}"/>
              </a:ext>
            </a:extLst>
          </p:cNvPr>
          <p:cNvSpPr txBox="1"/>
          <p:nvPr/>
        </p:nvSpPr>
        <p:spPr>
          <a:xfrm>
            <a:off x="1149382" y="2125402"/>
            <a:ext cx="1086831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Было сделано: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8CD514E2-9302-9740-5F07-A5461FE6DD21}"/>
              </a:ext>
            </a:extLst>
          </p:cNvPr>
          <p:cNvSpPr/>
          <p:nvPr/>
        </p:nvSpPr>
        <p:spPr>
          <a:xfrm>
            <a:off x="732879" y="2184820"/>
            <a:ext cx="358219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47AD85-09E9-2B45-1F37-4F104491994C}"/>
              </a:ext>
            </a:extLst>
          </p:cNvPr>
          <p:cNvSpPr txBox="1"/>
          <p:nvPr/>
        </p:nvSpPr>
        <p:spPr>
          <a:xfrm>
            <a:off x="1507601" y="2602456"/>
            <a:ext cx="103593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Подбор параметров </a:t>
            </a:r>
            <a:r>
              <a:rPr lang="en-US" sz="2500" dirty="0">
                <a:latin typeface="Gilroy Light" panose="00000400000000000000" pitchFamily="50" charset="-52"/>
              </a:rPr>
              <a:t>POST-</a:t>
            </a:r>
            <a:r>
              <a:rPr lang="ru-RU" sz="2500" dirty="0">
                <a:latin typeface="Gilroy Light" panose="00000400000000000000" pitchFamily="50" charset="-52"/>
              </a:rPr>
              <a:t>запроса для единовременного получения 1200 карточек сообщений о раскрытии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065B7C2-39B9-4B29-CD54-587197BC11D9}"/>
              </a:ext>
            </a:extLst>
          </p:cNvPr>
          <p:cNvSpPr/>
          <p:nvPr/>
        </p:nvSpPr>
        <p:spPr>
          <a:xfrm>
            <a:off x="1091098" y="2854233"/>
            <a:ext cx="358219" cy="3582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3F7930-E98B-220B-1671-00E7871929DE}"/>
              </a:ext>
            </a:extLst>
          </p:cNvPr>
          <p:cNvSpPr txBox="1"/>
          <p:nvPr/>
        </p:nvSpPr>
        <p:spPr>
          <a:xfrm>
            <a:off x="1507601" y="3507283"/>
            <a:ext cx="103593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 err="1">
                <a:latin typeface="Gilroy Light" panose="00000400000000000000" pitchFamily="50" charset="-52"/>
              </a:rPr>
              <a:t>Парсинг</a:t>
            </a:r>
            <a:r>
              <a:rPr lang="ru-RU" sz="2500" dirty="0">
                <a:latin typeface="Gilroy Light" panose="00000400000000000000" pitchFamily="50" charset="-52"/>
              </a:rPr>
              <a:t> карточек с выделением даты регистрации сообщения, наименования эмитента и ссылки на текст сообщения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598077EB-7E67-B7D9-D257-E14BC3289D06}"/>
              </a:ext>
            </a:extLst>
          </p:cNvPr>
          <p:cNvSpPr/>
          <p:nvPr/>
        </p:nvSpPr>
        <p:spPr>
          <a:xfrm>
            <a:off x="1091098" y="3759060"/>
            <a:ext cx="358219" cy="3582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8BF80-4206-5935-76F8-B2773C6FF8BA}"/>
              </a:ext>
            </a:extLst>
          </p:cNvPr>
          <p:cNvSpPr txBox="1"/>
          <p:nvPr/>
        </p:nvSpPr>
        <p:spPr>
          <a:xfrm>
            <a:off x="1149382" y="4683317"/>
            <a:ext cx="1086831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Было получено: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68F9D53-B9F1-01A1-385F-D95B3CBB61C1}"/>
              </a:ext>
            </a:extLst>
          </p:cNvPr>
          <p:cNvSpPr/>
          <p:nvPr/>
        </p:nvSpPr>
        <p:spPr>
          <a:xfrm>
            <a:off x="732879" y="4742735"/>
            <a:ext cx="358219" cy="35821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3A606A-2EC0-FD57-CBF8-EC46D449254E}"/>
              </a:ext>
            </a:extLst>
          </p:cNvPr>
          <p:cNvSpPr txBox="1"/>
          <p:nvPr/>
        </p:nvSpPr>
        <p:spPr>
          <a:xfrm>
            <a:off x="1507601" y="5222854"/>
            <a:ext cx="103593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Сводная таблица: каждой строке соответствует одно сообщение о раскрытии с извлеченными атрибутами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68B8AD2-B15E-A646-491A-C995B8C603C4}"/>
              </a:ext>
            </a:extLst>
          </p:cNvPr>
          <p:cNvSpPr/>
          <p:nvPr/>
        </p:nvSpPr>
        <p:spPr>
          <a:xfrm>
            <a:off x="1091098" y="5474631"/>
            <a:ext cx="358219" cy="3582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0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9382" y="499831"/>
            <a:ext cx="2070100" cy="415925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Факультет экономических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336" y="615872"/>
            <a:ext cx="2070100" cy="183842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3">
            <a:extLst>
              <a:ext uri="{FF2B5EF4-FFF2-40B4-BE49-F238E27FC236}">
                <a16:creationId xmlns:a16="http://schemas.microsoft.com/office/drawing/2014/main" id="{ACE10510-4885-DBBC-3F87-AABBCF4C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79" y="1348377"/>
            <a:ext cx="11134099" cy="77702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Gilroy Light" panose="00000400000000000000" pitchFamily="50" charset="-52"/>
              </a:rPr>
              <a:t>Сбор текстов сообщений о раскрытии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6FDA34-B1D1-DFA7-CA04-A7440A04E28D}"/>
              </a:ext>
            </a:extLst>
          </p:cNvPr>
          <p:cNvSpPr txBox="1"/>
          <p:nvPr/>
        </p:nvSpPr>
        <p:spPr>
          <a:xfrm>
            <a:off x="1149382" y="2125402"/>
            <a:ext cx="1086831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Было сделано: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5D143FC-3C88-8922-7913-8D3E7EBD4BF7}"/>
              </a:ext>
            </a:extLst>
          </p:cNvPr>
          <p:cNvSpPr/>
          <p:nvPr/>
        </p:nvSpPr>
        <p:spPr>
          <a:xfrm>
            <a:off x="732879" y="2184820"/>
            <a:ext cx="358219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C75DF2-412F-8FAC-F38B-7AF7B5BCE21B}"/>
              </a:ext>
            </a:extLst>
          </p:cNvPr>
          <p:cNvSpPr txBox="1"/>
          <p:nvPr/>
        </p:nvSpPr>
        <p:spPr>
          <a:xfrm>
            <a:off x="1507601" y="2791702"/>
            <a:ext cx="1035937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По каждой ссылке был получен текст сообщения о раскрытии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48069B9-02B3-5AEA-AD63-8B084021B7F1}"/>
              </a:ext>
            </a:extLst>
          </p:cNvPr>
          <p:cNvSpPr/>
          <p:nvPr/>
        </p:nvSpPr>
        <p:spPr>
          <a:xfrm>
            <a:off x="1091098" y="2854233"/>
            <a:ext cx="358219" cy="3582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84E5FE-A9F7-0848-0A2B-AC6BDF76A6D7}"/>
              </a:ext>
            </a:extLst>
          </p:cNvPr>
          <p:cNvSpPr txBox="1"/>
          <p:nvPr/>
        </p:nvSpPr>
        <p:spPr>
          <a:xfrm>
            <a:off x="1507601" y="4071113"/>
            <a:ext cx="1035937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 err="1">
                <a:latin typeface="Gilroy Light" panose="00000400000000000000" pitchFamily="50" charset="-52"/>
              </a:rPr>
              <a:t>Токенизация</a:t>
            </a:r>
            <a:r>
              <a:rPr lang="ru-RU" sz="2500" dirty="0">
                <a:latin typeface="Gilroy Light" panose="00000400000000000000" pitchFamily="50" charset="-52"/>
              </a:rPr>
              <a:t> текстов с очисткой от неинформативных токенов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9C2D0DA4-C42A-B27E-F2BA-518432A7F0EA}"/>
              </a:ext>
            </a:extLst>
          </p:cNvPr>
          <p:cNvSpPr/>
          <p:nvPr/>
        </p:nvSpPr>
        <p:spPr>
          <a:xfrm>
            <a:off x="1091098" y="4130531"/>
            <a:ext cx="358219" cy="3582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6C1CFD-D636-A1AD-4C70-DF42AF1852AC}"/>
              </a:ext>
            </a:extLst>
          </p:cNvPr>
          <p:cNvSpPr txBox="1"/>
          <p:nvPr/>
        </p:nvSpPr>
        <p:spPr>
          <a:xfrm>
            <a:off x="1149382" y="4731559"/>
            <a:ext cx="1086831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Было получено: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08846F5-B741-9BD2-0BD5-F00582F79FD8}"/>
              </a:ext>
            </a:extLst>
          </p:cNvPr>
          <p:cNvSpPr/>
          <p:nvPr/>
        </p:nvSpPr>
        <p:spPr>
          <a:xfrm>
            <a:off x="732879" y="4790977"/>
            <a:ext cx="358219" cy="35821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F75C90-7AF2-A5B7-F498-E18B95DE2A0C}"/>
              </a:ext>
            </a:extLst>
          </p:cNvPr>
          <p:cNvSpPr txBox="1"/>
          <p:nvPr/>
        </p:nvSpPr>
        <p:spPr>
          <a:xfrm>
            <a:off x="1507601" y="5368857"/>
            <a:ext cx="103593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Сводная таблица дополнена </a:t>
            </a:r>
            <a:r>
              <a:rPr lang="ru-RU" sz="2500" dirty="0" err="1">
                <a:latin typeface="Gilroy Light" panose="00000400000000000000" pitchFamily="50" charset="-52"/>
              </a:rPr>
              <a:t>предобработанными</a:t>
            </a:r>
            <a:r>
              <a:rPr lang="ru-RU" sz="2500" dirty="0">
                <a:latin typeface="Gilroy Light" panose="00000400000000000000" pitchFamily="50" charset="-52"/>
              </a:rPr>
              <a:t> потенциально информативными и отфильтрованными токенами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87904BA-80DD-BA35-B2D9-F58443722B71}"/>
              </a:ext>
            </a:extLst>
          </p:cNvPr>
          <p:cNvSpPr/>
          <p:nvPr/>
        </p:nvSpPr>
        <p:spPr>
          <a:xfrm>
            <a:off x="1091098" y="5522873"/>
            <a:ext cx="358219" cy="3582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302FD0-DBCD-E05E-AC87-A1BB5AFB8AB7}"/>
              </a:ext>
            </a:extLst>
          </p:cNvPr>
          <p:cNvSpPr txBox="1"/>
          <p:nvPr/>
        </p:nvSpPr>
        <p:spPr>
          <a:xfrm>
            <a:off x="1507601" y="3429000"/>
            <a:ext cx="1035937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Фильтрация решений общих собраний акционеров (участников)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51DA80B7-77CA-7339-81C0-3B8E0BEC55F6}"/>
              </a:ext>
            </a:extLst>
          </p:cNvPr>
          <p:cNvSpPr/>
          <p:nvPr/>
        </p:nvSpPr>
        <p:spPr>
          <a:xfrm>
            <a:off x="1091098" y="3488418"/>
            <a:ext cx="358219" cy="3582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46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9382" y="499831"/>
            <a:ext cx="2070100" cy="415925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Факультет экономических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336" y="615872"/>
            <a:ext cx="2070100" cy="183842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3">
            <a:extLst>
              <a:ext uri="{FF2B5EF4-FFF2-40B4-BE49-F238E27FC236}">
                <a16:creationId xmlns:a16="http://schemas.microsoft.com/office/drawing/2014/main" id="{98249F1E-62EA-3B44-DD4C-BA68B58C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79" y="1348377"/>
            <a:ext cx="11134099" cy="77702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Gilroy Light" panose="00000400000000000000" pitchFamily="50" charset="-52"/>
              </a:rPr>
              <a:t>Извлечение сущностей и фактов из текстов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51BBBD-91A9-2ADF-8060-19CACAA1A9B4}"/>
              </a:ext>
            </a:extLst>
          </p:cNvPr>
          <p:cNvSpPr txBox="1"/>
          <p:nvPr/>
        </p:nvSpPr>
        <p:spPr>
          <a:xfrm>
            <a:off x="1149382" y="2125402"/>
            <a:ext cx="1086831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Было сделано: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1BC27F60-67E5-66E3-EC80-3C7D12793C53}"/>
              </a:ext>
            </a:extLst>
          </p:cNvPr>
          <p:cNvSpPr/>
          <p:nvPr/>
        </p:nvSpPr>
        <p:spPr>
          <a:xfrm>
            <a:off x="732879" y="2184820"/>
            <a:ext cx="358219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16F7D-3F4A-1FC5-7790-410C8B969E70}"/>
              </a:ext>
            </a:extLst>
          </p:cNvPr>
          <p:cNvSpPr txBox="1"/>
          <p:nvPr/>
        </p:nvSpPr>
        <p:spPr>
          <a:xfrm>
            <a:off x="1507601" y="2584841"/>
            <a:ext cx="103593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Для каждой сущности подобраны токены потенциально содержащие информацию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5BBF5AA-5403-C67E-0A8B-315B0C65564E}"/>
              </a:ext>
            </a:extLst>
          </p:cNvPr>
          <p:cNvSpPr/>
          <p:nvPr/>
        </p:nvSpPr>
        <p:spPr>
          <a:xfrm>
            <a:off x="1091097" y="2854233"/>
            <a:ext cx="358219" cy="3582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0B638-D283-A5CB-6764-915FBC90BB92}"/>
              </a:ext>
            </a:extLst>
          </p:cNvPr>
          <p:cNvSpPr txBox="1"/>
          <p:nvPr/>
        </p:nvSpPr>
        <p:spPr>
          <a:xfrm>
            <a:off x="1507601" y="4199265"/>
            <a:ext cx="1035937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Извлеченные сущности и факты записаны в карточку сообщения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0130D79-6A70-8336-85AD-03AC1060B104}"/>
              </a:ext>
            </a:extLst>
          </p:cNvPr>
          <p:cNvSpPr/>
          <p:nvPr/>
        </p:nvSpPr>
        <p:spPr>
          <a:xfrm>
            <a:off x="1090409" y="4278692"/>
            <a:ext cx="358219" cy="3582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55C09D-4070-A567-1A89-E7E6E09F68B9}"/>
              </a:ext>
            </a:extLst>
          </p:cNvPr>
          <p:cNvSpPr txBox="1"/>
          <p:nvPr/>
        </p:nvSpPr>
        <p:spPr>
          <a:xfrm>
            <a:off x="1149381" y="4868717"/>
            <a:ext cx="1086831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Было получено: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E82DBCE-D15F-9ACF-B39B-0C71CC64EE84}"/>
              </a:ext>
            </a:extLst>
          </p:cNvPr>
          <p:cNvSpPr/>
          <p:nvPr/>
        </p:nvSpPr>
        <p:spPr>
          <a:xfrm>
            <a:off x="732878" y="4928135"/>
            <a:ext cx="358219" cy="35821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A2EF7C-0AB1-1C88-0EA8-8112AC2268E4}"/>
              </a:ext>
            </a:extLst>
          </p:cNvPr>
          <p:cNvSpPr txBox="1"/>
          <p:nvPr/>
        </p:nvSpPr>
        <p:spPr>
          <a:xfrm>
            <a:off x="1507601" y="5368857"/>
            <a:ext cx="103593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Набор карточек: каждая соответствует одному сообщению и содержит информацию о выделенных сущностях и фактах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C0E98CF4-60C8-3B8A-DA4F-9DD572A63C7E}"/>
              </a:ext>
            </a:extLst>
          </p:cNvPr>
          <p:cNvSpPr/>
          <p:nvPr/>
        </p:nvSpPr>
        <p:spPr>
          <a:xfrm>
            <a:off x="1090408" y="5577577"/>
            <a:ext cx="358219" cy="3582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259FA2-2F8A-6131-ABA2-B96BCDE8CA5C}"/>
              </a:ext>
            </a:extLst>
          </p:cNvPr>
          <p:cNvSpPr txBox="1"/>
          <p:nvPr/>
        </p:nvSpPr>
        <p:spPr>
          <a:xfrm>
            <a:off x="1506911" y="3344394"/>
            <a:ext cx="103593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Каждый полученный токен обработан набором подобранных по данным эвристик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D5C63717-0FC9-22B4-04B0-A271BFBE6697}"/>
              </a:ext>
            </a:extLst>
          </p:cNvPr>
          <p:cNvSpPr/>
          <p:nvPr/>
        </p:nvSpPr>
        <p:spPr>
          <a:xfrm>
            <a:off x="1091098" y="3613786"/>
            <a:ext cx="358219" cy="3582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03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9382" y="499831"/>
            <a:ext cx="2070100" cy="415925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Факультет экономических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336" y="615872"/>
            <a:ext cx="2070100" cy="183842"/>
          </a:xfrm>
        </p:spPr>
        <p:txBody>
          <a:bodyPr/>
          <a:lstStyle/>
          <a:p>
            <a:r>
              <a:rPr lang="ru-RU" sz="1400" dirty="0">
                <a:latin typeface="Gilroy Light" panose="00000400000000000000" pitchFamily="50" charset="-52"/>
              </a:rPr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3">
            <a:extLst>
              <a:ext uri="{FF2B5EF4-FFF2-40B4-BE49-F238E27FC236}">
                <a16:creationId xmlns:a16="http://schemas.microsoft.com/office/drawing/2014/main" id="{A909A4A3-3D42-FEA8-1EDB-0560A389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79" y="1348377"/>
            <a:ext cx="11134099" cy="777025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latin typeface="Gilroy Light" panose="00000400000000000000" pitchFamily="50" charset="-52"/>
              </a:rPr>
              <a:t>Экспорт данных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BF4A5-7D8E-F3C7-1CDF-76FBD74B02E2}"/>
              </a:ext>
            </a:extLst>
          </p:cNvPr>
          <p:cNvSpPr txBox="1"/>
          <p:nvPr/>
        </p:nvSpPr>
        <p:spPr>
          <a:xfrm>
            <a:off x="1149382" y="2125402"/>
            <a:ext cx="1086831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Было сделано: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D1B615A-F5CA-0D1F-9427-C71A6240393A}"/>
              </a:ext>
            </a:extLst>
          </p:cNvPr>
          <p:cNvSpPr/>
          <p:nvPr/>
        </p:nvSpPr>
        <p:spPr>
          <a:xfrm>
            <a:off x="732879" y="2184820"/>
            <a:ext cx="358219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B39D1D-ABEF-49D3-585D-91452A321BEC}"/>
              </a:ext>
            </a:extLst>
          </p:cNvPr>
          <p:cNvSpPr txBox="1"/>
          <p:nvPr/>
        </p:nvSpPr>
        <p:spPr>
          <a:xfrm>
            <a:off x="1507601" y="2584841"/>
            <a:ext cx="103593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Карточки преобразованы в сводную таблицу: каждому столбцу соответствует конкретная сущность или факт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D135ECD5-3AB6-BBF4-75A7-F04EE9579648}"/>
              </a:ext>
            </a:extLst>
          </p:cNvPr>
          <p:cNvSpPr/>
          <p:nvPr/>
        </p:nvSpPr>
        <p:spPr>
          <a:xfrm>
            <a:off x="1091097" y="2854233"/>
            <a:ext cx="358219" cy="3582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A94807-B03F-3722-579C-246A30FBA51E}"/>
              </a:ext>
            </a:extLst>
          </p:cNvPr>
          <p:cNvSpPr txBox="1"/>
          <p:nvPr/>
        </p:nvSpPr>
        <p:spPr>
          <a:xfrm>
            <a:off x="1506221" y="4086332"/>
            <a:ext cx="103593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Пост-обработка итоговой таблицы и экспорт в универсальные форматы: </a:t>
            </a:r>
            <a:r>
              <a:rPr lang="en-US" sz="2500" dirty="0">
                <a:latin typeface="Gilroy Light" panose="00000400000000000000" pitchFamily="50" charset="-52"/>
              </a:rPr>
              <a:t>xlsx </a:t>
            </a:r>
            <a:r>
              <a:rPr lang="ru-RU" sz="2500" dirty="0">
                <a:latin typeface="Gilroy Light" panose="00000400000000000000" pitchFamily="50" charset="-52"/>
              </a:rPr>
              <a:t>и </a:t>
            </a:r>
            <a:r>
              <a:rPr lang="en-US" sz="2500" dirty="0">
                <a:latin typeface="Gilroy Light" panose="00000400000000000000" pitchFamily="50" charset="-52"/>
              </a:rPr>
              <a:t>csv</a:t>
            </a:r>
            <a:endParaRPr lang="ru-RU" sz="2500" dirty="0">
              <a:latin typeface="Gilroy Light" panose="00000400000000000000" pitchFamily="50" charset="-52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FC3A75A9-5463-1402-6B8F-D0B9579F4794}"/>
              </a:ext>
            </a:extLst>
          </p:cNvPr>
          <p:cNvSpPr/>
          <p:nvPr/>
        </p:nvSpPr>
        <p:spPr>
          <a:xfrm>
            <a:off x="1091098" y="4338109"/>
            <a:ext cx="358219" cy="3582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230F27-305E-327F-C680-4EFC9A047F6F}"/>
              </a:ext>
            </a:extLst>
          </p:cNvPr>
          <p:cNvSpPr txBox="1"/>
          <p:nvPr/>
        </p:nvSpPr>
        <p:spPr>
          <a:xfrm>
            <a:off x="1149381" y="4868717"/>
            <a:ext cx="1086831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Было получено: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8F6A26A-DA9E-22E8-7397-AC11739C0656}"/>
              </a:ext>
            </a:extLst>
          </p:cNvPr>
          <p:cNvSpPr/>
          <p:nvPr/>
        </p:nvSpPr>
        <p:spPr>
          <a:xfrm>
            <a:off x="732878" y="4928135"/>
            <a:ext cx="358219" cy="35821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98C305-A508-B3F0-0C2A-4F6100074A21}"/>
              </a:ext>
            </a:extLst>
          </p:cNvPr>
          <p:cNvSpPr txBox="1"/>
          <p:nvPr/>
        </p:nvSpPr>
        <p:spPr>
          <a:xfrm>
            <a:off x="1507601" y="5531266"/>
            <a:ext cx="1035937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dirty="0">
                <a:latin typeface="Gilroy Light" panose="00000400000000000000" pitchFamily="50" charset="-52"/>
              </a:rPr>
              <a:t>Excel-</a:t>
            </a:r>
            <a:r>
              <a:rPr lang="ru-RU" sz="2500" dirty="0">
                <a:latin typeface="Gilroy Light" panose="00000400000000000000" pitchFamily="50" charset="-52"/>
              </a:rPr>
              <a:t>таблица (</a:t>
            </a:r>
            <a:r>
              <a:rPr lang="ru-RU" sz="2500" dirty="0" err="1">
                <a:latin typeface="Gilroy Light" panose="00000400000000000000" pitchFamily="50" charset="-52"/>
              </a:rPr>
              <a:t>датасет</a:t>
            </a:r>
            <a:r>
              <a:rPr lang="ru-RU" sz="2500" dirty="0">
                <a:latin typeface="Gilroy Light" panose="00000400000000000000" pitchFamily="50" charset="-52"/>
              </a:rPr>
              <a:t>) для анализа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5F66697-C8FB-D633-52B8-A3337F29554C}"/>
              </a:ext>
            </a:extLst>
          </p:cNvPr>
          <p:cNvSpPr/>
          <p:nvPr/>
        </p:nvSpPr>
        <p:spPr>
          <a:xfrm>
            <a:off x="1090408" y="5577577"/>
            <a:ext cx="358219" cy="3582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DCE211-B323-A297-BA89-FA08CFB59375}"/>
              </a:ext>
            </a:extLst>
          </p:cNvPr>
          <p:cNvSpPr txBox="1"/>
          <p:nvPr/>
        </p:nvSpPr>
        <p:spPr>
          <a:xfrm>
            <a:off x="1506911" y="3344394"/>
            <a:ext cx="103593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>
                <a:latin typeface="Gilroy Light" panose="00000400000000000000" pitchFamily="50" charset="-52"/>
              </a:rPr>
              <a:t>Полученная таблица объединена с ранее созданной сводной таблицей сообщений с сохранением порядка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258DCBA-4DDA-79CE-F78B-9F7A19181C87}"/>
              </a:ext>
            </a:extLst>
          </p:cNvPr>
          <p:cNvSpPr/>
          <p:nvPr/>
        </p:nvSpPr>
        <p:spPr>
          <a:xfrm>
            <a:off x="1091098" y="3613786"/>
            <a:ext cx="358219" cy="3582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01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875bd71-cde8-496c-a136-433f55d5e6d0"/>
    <ds:schemaRef ds:uri="http://schemas.microsoft.com/office/2006/metadata/properties"/>
    <ds:schemaRef ds:uri="http://schemas.microsoft.com/office/infopath/2007/PartnerControls"/>
    <ds:schemaRef ds:uri="e96afe77-3acb-4328-97fc-408e1bde3ecd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644</Words>
  <Application>Microsoft Office PowerPoint</Application>
  <PresentationFormat>Широкоэкранный</PresentationFormat>
  <Paragraphs>131</Paragraphs>
  <Slides>16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Gilroy ExtraBold</vt:lpstr>
      <vt:lpstr>Gilroy Light</vt:lpstr>
      <vt:lpstr>HSE Sans</vt:lpstr>
      <vt:lpstr>Office Theme</vt:lpstr>
      <vt:lpstr>Автоматизация работы с документами: извлечение сущностей и фактов из сообщений о раскрытии</vt:lpstr>
      <vt:lpstr>Цели создания сервиса</vt:lpstr>
      <vt:lpstr>Решаемые задачи</vt:lpstr>
      <vt:lpstr>Похожие сервисы</vt:lpstr>
      <vt:lpstr>Этапы работы сервиса</vt:lpstr>
      <vt:lpstr>Получение ссылок на тексты сообщений</vt:lpstr>
      <vt:lpstr>Сбор текстов сообщений о раскрытии</vt:lpstr>
      <vt:lpstr>Извлечение сущностей и фактов из текстов</vt:lpstr>
      <vt:lpstr>Экспорт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Направления возможного развития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Червяков Артем Александрович</cp:lastModifiedBy>
  <cp:revision>86</cp:revision>
  <cp:lastPrinted>2021-11-11T13:08:42Z</cp:lastPrinted>
  <dcterms:created xsi:type="dcterms:W3CDTF">2021-11-11T08:52:47Z</dcterms:created>
  <dcterms:modified xsi:type="dcterms:W3CDTF">2022-06-13T12:47:30Z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