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74" r:id="rId4"/>
    <p:sldId id="260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7" r:id="rId17"/>
    <p:sldId id="286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C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291" autoAdjust="0"/>
  </p:normalViewPr>
  <p:slideViewPr>
    <p:cSldViewPr snapToGrid="0" snapToObjects="1">
      <p:cViewPr>
        <p:scale>
          <a:sx n="70" d="100"/>
          <a:sy n="70" d="100"/>
        </p:scale>
        <p:origin x="714" y="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8/11/2022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8/11/2022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8/11/2022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8/11/2022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8/11/2022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8/11/2022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8/11/2022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8/11/2022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8/11/2022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8/11/2022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8/11/2022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8/11/2022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1">
            <a:extLst>
              <a:ext uri="{FF2B5EF4-FFF2-40B4-BE49-F238E27FC236}">
                <a16:creationId xmlns:a16="http://schemas.microsoft.com/office/drawing/2014/main" id="{F3D45596-EA0E-4DD4-956D-80389BE0D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3FEEEA-C9CD-7E49-8538-817211368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>
            <a:noAutofit/>
          </a:bodyPr>
          <a:lstStyle/>
          <a:p>
            <a:r>
              <a:rPr lang="en-US" sz="3000" dirty="0"/>
              <a:t>IMPLEMENTASI ALGORITMA K-MEANS DENGAN PRINCIPAL COMPONENT ANALYSIS PADA SEGMENTASI PELANGGAN APLIKASI STARBUCKS BERDASARKAN INDIKATOR FREQUENCY, MONETARY, DAN TENURE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FA35DE-2896-464D-A1BB-ED49BA90C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>
            <a:noAutofit/>
          </a:bodyPr>
          <a:lstStyle/>
          <a:p>
            <a:r>
              <a:rPr lang="en-US" dirty="0"/>
              <a:t>5180411382</a:t>
            </a:r>
          </a:p>
          <a:p>
            <a:r>
              <a:rPr lang="en-US" dirty="0"/>
              <a:t>Alfian Hidayatulloh</a:t>
            </a:r>
          </a:p>
          <a:p>
            <a:endParaRPr lang="en-US" dirty="0"/>
          </a:p>
          <a:p>
            <a:r>
              <a:rPr lang="en-US" b="1" dirty="0" err="1"/>
              <a:t>Dosen</a:t>
            </a:r>
            <a:r>
              <a:rPr lang="en-US" b="1" dirty="0"/>
              <a:t> </a:t>
            </a:r>
            <a:r>
              <a:rPr lang="en-US" b="1" dirty="0" err="1"/>
              <a:t>Pembimbing</a:t>
            </a:r>
            <a:endParaRPr lang="en-US" b="1" dirty="0"/>
          </a:p>
          <a:p>
            <a:r>
              <a:rPr lang="en-US" dirty="0" err="1"/>
              <a:t>Suhirman</a:t>
            </a:r>
            <a:r>
              <a:rPr lang="en-US" dirty="0"/>
              <a:t>, </a:t>
            </a:r>
            <a:r>
              <a:rPr lang="en-US" dirty="0" err="1"/>
              <a:t>S.Kom</a:t>
            </a:r>
            <a:r>
              <a:rPr lang="en-US" dirty="0"/>
              <a:t>., </a:t>
            </a:r>
            <a:r>
              <a:rPr lang="en-US" dirty="0" err="1"/>
              <a:t>M.Kom</a:t>
            </a:r>
            <a:r>
              <a:rPr lang="en-US" dirty="0"/>
              <a:t>., Ph.D.</a:t>
            </a:r>
          </a:p>
        </p:txBody>
      </p:sp>
      <p:pic>
        <p:nvPicPr>
          <p:cNvPr id="7" name="Picture 6" descr="A picture containing light, umbrella, white, man&#10;&#10;Description automatically generated">
            <a:extLst>
              <a:ext uri="{FF2B5EF4-FFF2-40B4-BE49-F238E27FC236}">
                <a16:creationId xmlns:a16="http://schemas.microsoft.com/office/drawing/2014/main" id="{F61512F6-7C60-2C4B-9E01-C18CEF147B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102" b="-1"/>
          <a:stretch/>
        </p:blipFill>
        <p:spPr>
          <a:xfrm>
            <a:off x="634276" y="640080"/>
            <a:ext cx="10917644" cy="393192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E6A78A1-C775-42C8-9A7B-6998977BC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63A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EAE963D1-F0AF-472C-9DC8-AAA2CCC26CC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4380" y="2772000"/>
            <a:ext cx="1800000" cy="180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7492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 descr="A picture containing light, umbrella, white, man&#10;&#10;Description automatically generated">
            <a:extLst>
              <a:ext uri="{FF2B5EF4-FFF2-40B4-BE49-F238E27FC236}">
                <a16:creationId xmlns:a16="http://schemas.microsoft.com/office/drawing/2014/main" id="{54B8D84F-9DE1-3E49-B88A-B746398283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70" r="66333" b="1"/>
          <a:stretch/>
        </p:blipFill>
        <p:spPr>
          <a:xfrm rot="5400000">
            <a:off x="-2916937" y="2916937"/>
            <a:ext cx="6858000" cy="102412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ADA95F6-8756-4CDE-B957-706D9630C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580" y="486001"/>
            <a:ext cx="10101657" cy="874643"/>
          </a:xfrm>
        </p:spPr>
        <p:txBody>
          <a:bodyPr>
            <a:normAutofit/>
          </a:bodyPr>
          <a:lstStyle/>
          <a:p>
            <a:r>
              <a:rPr lang="en-US" dirty="0"/>
              <a:t>METODE PENELITIAN – TAHAP PENELITIAN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336AB21-5AFB-4044-96BA-7B5198A786B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220" y="1677169"/>
            <a:ext cx="9594376" cy="469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69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 descr="A picture containing light, umbrella, white, man&#10;&#10;Description automatically generated">
            <a:extLst>
              <a:ext uri="{FF2B5EF4-FFF2-40B4-BE49-F238E27FC236}">
                <a16:creationId xmlns:a16="http://schemas.microsoft.com/office/drawing/2014/main" id="{54B8D84F-9DE1-3E49-B88A-B746398283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70" r="66333" b="1"/>
          <a:stretch/>
        </p:blipFill>
        <p:spPr>
          <a:xfrm rot="5400000">
            <a:off x="-2916937" y="2916937"/>
            <a:ext cx="6858000" cy="102412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ADA95F6-8756-4CDE-B957-706D9630C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580" y="486001"/>
            <a:ext cx="10101657" cy="874643"/>
          </a:xfrm>
        </p:spPr>
        <p:txBody>
          <a:bodyPr>
            <a:normAutofit/>
          </a:bodyPr>
          <a:lstStyle/>
          <a:p>
            <a:r>
              <a:rPr lang="en-US" dirty="0"/>
              <a:t>TAHAP PENELITIAN – </a:t>
            </a:r>
            <a:r>
              <a:rPr lang="en-US" dirty="0" err="1"/>
              <a:t>pca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CEE098-6D72-4A08-9035-5FA26F7C3D8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000" y="1360644"/>
            <a:ext cx="3600000" cy="523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858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 descr="A picture containing light, umbrella, white, man&#10;&#10;Description automatically generated">
            <a:extLst>
              <a:ext uri="{FF2B5EF4-FFF2-40B4-BE49-F238E27FC236}">
                <a16:creationId xmlns:a16="http://schemas.microsoft.com/office/drawing/2014/main" id="{54B8D84F-9DE1-3E49-B88A-B746398283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70" r="66333" b="1"/>
          <a:stretch/>
        </p:blipFill>
        <p:spPr>
          <a:xfrm rot="5400000">
            <a:off x="-2916937" y="2916937"/>
            <a:ext cx="6858000" cy="102412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ADA95F6-8756-4CDE-B957-706D9630C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580" y="486001"/>
            <a:ext cx="10101657" cy="874643"/>
          </a:xfrm>
        </p:spPr>
        <p:txBody>
          <a:bodyPr>
            <a:normAutofit/>
          </a:bodyPr>
          <a:lstStyle/>
          <a:p>
            <a:r>
              <a:rPr lang="en-US" dirty="0"/>
              <a:t>TAHAP PENELITIAN – </a:t>
            </a:r>
            <a:r>
              <a:rPr lang="en-US" dirty="0" err="1"/>
              <a:t>algoritma</a:t>
            </a:r>
            <a:r>
              <a:rPr lang="en-US" dirty="0"/>
              <a:t> k-Means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A6FC56-7AC2-4D33-8C91-3CFBB7915BD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408" y="1360644"/>
            <a:ext cx="54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23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 descr="A picture containing light, umbrella, white, man&#10;&#10;Description automatically generated">
            <a:extLst>
              <a:ext uri="{FF2B5EF4-FFF2-40B4-BE49-F238E27FC236}">
                <a16:creationId xmlns:a16="http://schemas.microsoft.com/office/drawing/2014/main" id="{54B8D84F-9DE1-3E49-B88A-B746398283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70" r="66333" b="1"/>
          <a:stretch/>
        </p:blipFill>
        <p:spPr>
          <a:xfrm rot="5400000">
            <a:off x="-2916937" y="2916937"/>
            <a:ext cx="6858000" cy="102412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ADA95F6-8756-4CDE-B957-706D9630C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580" y="486001"/>
            <a:ext cx="10101657" cy="874643"/>
          </a:xfrm>
        </p:spPr>
        <p:txBody>
          <a:bodyPr>
            <a:normAutofit/>
          </a:bodyPr>
          <a:lstStyle/>
          <a:p>
            <a:r>
              <a:rPr lang="en-US" dirty="0"/>
              <a:t>TAHAP PENELITIAN – FLOWCHART SISTEM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EBAC48-4AD4-447C-822C-C53BDBF7C93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074" y="1360644"/>
            <a:ext cx="8420668" cy="5280178"/>
          </a:xfrm>
          <a:prstGeom prst="rect">
            <a:avLst/>
          </a:prstGeom>
          <a:ln w="3175">
            <a:noFill/>
          </a:ln>
        </p:spPr>
      </p:pic>
    </p:spTree>
    <p:extLst>
      <p:ext uri="{BB962C8B-B14F-4D97-AF65-F5344CB8AC3E}">
        <p14:creationId xmlns:p14="http://schemas.microsoft.com/office/powerpoint/2010/main" val="504918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 descr="A picture containing light, umbrella, white, man&#10;&#10;Description automatically generated">
            <a:extLst>
              <a:ext uri="{FF2B5EF4-FFF2-40B4-BE49-F238E27FC236}">
                <a16:creationId xmlns:a16="http://schemas.microsoft.com/office/drawing/2014/main" id="{54B8D84F-9DE1-3E49-B88A-B746398283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70" r="66333" b="1"/>
          <a:stretch/>
        </p:blipFill>
        <p:spPr>
          <a:xfrm rot="5400000">
            <a:off x="-2916937" y="2916937"/>
            <a:ext cx="6858000" cy="102412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ADA95F6-8756-4CDE-B957-706D9630C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580" y="486001"/>
            <a:ext cx="10101657" cy="874643"/>
          </a:xfrm>
        </p:spPr>
        <p:txBody>
          <a:bodyPr>
            <a:normAutofit/>
          </a:bodyPr>
          <a:lstStyle/>
          <a:p>
            <a:r>
              <a:rPr lang="en-US" dirty="0"/>
              <a:t>HASIL – MINMAX NORMALIZATION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4997FA-9196-40E6-AC1A-698BC4130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1808" y="1360644"/>
            <a:ext cx="6685840" cy="24421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AF76E5-8AC0-43A9-8843-E094BA53D5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1808" y="4246444"/>
            <a:ext cx="6685200" cy="2501823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BA75B69-140F-48AC-8769-E2AA42A5367E}"/>
              </a:ext>
            </a:extLst>
          </p:cNvPr>
          <p:cNvCxnSpPr>
            <a:stCxn id="3" idx="2"/>
            <a:endCxn id="9" idx="0"/>
          </p:cNvCxnSpPr>
          <p:nvPr/>
        </p:nvCxnSpPr>
        <p:spPr>
          <a:xfrm flipH="1">
            <a:off x="6364408" y="3802777"/>
            <a:ext cx="320" cy="4436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871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 descr="A picture containing light, umbrella, white, man&#10;&#10;Description automatically generated">
            <a:extLst>
              <a:ext uri="{FF2B5EF4-FFF2-40B4-BE49-F238E27FC236}">
                <a16:creationId xmlns:a16="http://schemas.microsoft.com/office/drawing/2014/main" id="{54B8D84F-9DE1-3E49-B88A-B746398283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70" r="66333" b="1"/>
          <a:stretch/>
        </p:blipFill>
        <p:spPr>
          <a:xfrm rot="5400000">
            <a:off x="-2916937" y="2916937"/>
            <a:ext cx="6858000" cy="102412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ADA95F6-8756-4CDE-B957-706D9630C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580" y="486001"/>
            <a:ext cx="10101657" cy="874643"/>
          </a:xfrm>
        </p:spPr>
        <p:txBody>
          <a:bodyPr>
            <a:normAutofit/>
          </a:bodyPr>
          <a:lstStyle/>
          <a:p>
            <a:r>
              <a:rPr lang="en-US" dirty="0"/>
              <a:t>HASIL – principal component analysis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1163906-8FA5-46F2-8D0C-3807D29623D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778" y="1360644"/>
            <a:ext cx="8475259" cy="503602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18430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 descr="A picture containing light, umbrella, white, man&#10;&#10;Description automatically generated">
            <a:extLst>
              <a:ext uri="{FF2B5EF4-FFF2-40B4-BE49-F238E27FC236}">
                <a16:creationId xmlns:a16="http://schemas.microsoft.com/office/drawing/2014/main" id="{54B8D84F-9DE1-3E49-B88A-B746398283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70" r="66333" b="1"/>
          <a:stretch/>
        </p:blipFill>
        <p:spPr>
          <a:xfrm rot="5400000">
            <a:off x="-2916937" y="2916937"/>
            <a:ext cx="6858000" cy="102412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ADA95F6-8756-4CDE-B957-706D9630C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580" y="486001"/>
            <a:ext cx="10101657" cy="874643"/>
          </a:xfrm>
        </p:spPr>
        <p:txBody>
          <a:bodyPr>
            <a:normAutofit/>
          </a:bodyPr>
          <a:lstStyle/>
          <a:p>
            <a:r>
              <a:rPr lang="en-US" dirty="0"/>
              <a:t>HASIL – principal component analysis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AF76E5-8AC0-43A9-8843-E094BA53D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1808" y="1360644"/>
            <a:ext cx="6685200" cy="25018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D3B2D94-F55D-4F29-B325-06F13543A9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1808" y="4300875"/>
            <a:ext cx="3805200" cy="239296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B2E0CE-5E79-4E4E-BE49-EE5503F84DEE}"/>
              </a:ext>
            </a:extLst>
          </p:cNvPr>
          <p:cNvCxnSpPr>
            <a:stCxn id="9" idx="2"/>
            <a:endCxn id="4" idx="0"/>
          </p:cNvCxnSpPr>
          <p:nvPr/>
        </p:nvCxnSpPr>
        <p:spPr>
          <a:xfrm>
            <a:off x="6364408" y="3862467"/>
            <a:ext cx="0" cy="4384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914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 descr="A picture containing light, umbrella, white, man&#10;&#10;Description automatically generated">
            <a:extLst>
              <a:ext uri="{FF2B5EF4-FFF2-40B4-BE49-F238E27FC236}">
                <a16:creationId xmlns:a16="http://schemas.microsoft.com/office/drawing/2014/main" id="{54B8D84F-9DE1-3E49-B88A-B746398283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70" r="66333" b="1"/>
          <a:stretch/>
        </p:blipFill>
        <p:spPr>
          <a:xfrm rot="5400000">
            <a:off x="-2916937" y="2916937"/>
            <a:ext cx="6858000" cy="102412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ADA95F6-8756-4CDE-B957-706D9630C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580" y="486001"/>
            <a:ext cx="10101657" cy="874643"/>
          </a:xfrm>
        </p:spPr>
        <p:txBody>
          <a:bodyPr>
            <a:normAutofit/>
          </a:bodyPr>
          <a:lstStyle/>
          <a:p>
            <a:r>
              <a:rPr lang="en-US" dirty="0"/>
              <a:t>HASIL – K-MEANS CLUSTERING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ADFBB9A-94AA-4B05-9014-CF7F9C3D7DB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545" y="1360644"/>
            <a:ext cx="8379725" cy="504967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2814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 descr="A picture containing light, umbrella, white, man&#10;&#10;Description automatically generated">
            <a:extLst>
              <a:ext uri="{FF2B5EF4-FFF2-40B4-BE49-F238E27FC236}">
                <a16:creationId xmlns:a16="http://schemas.microsoft.com/office/drawing/2014/main" id="{54B8D84F-9DE1-3E49-B88A-B746398283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70" r="66333" b="1"/>
          <a:stretch/>
        </p:blipFill>
        <p:spPr>
          <a:xfrm rot="5400000">
            <a:off x="-2916937" y="2916937"/>
            <a:ext cx="6858000" cy="102412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ADA95F6-8756-4CDE-B957-706D9630C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580" y="486001"/>
            <a:ext cx="10101657" cy="874643"/>
          </a:xfrm>
        </p:spPr>
        <p:txBody>
          <a:bodyPr>
            <a:normAutofit/>
          </a:bodyPr>
          <a:lstStyle/>
          <a:p>
            <a:r>
              <a:rPr lang="en-US" dirty="0"/>
              <a:t>HASIL – K-MEANS CLUSTERING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3B2D94-F55D-4F29-B325-06F13543A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073" y="1360644"/>
            <a:ext cx="4525200" cy="284574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8DE2495-564D-4D88-A28D-987C6DA169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4073" y="4584613"/>
            <a:ext cx="6685200" cy="2151964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8FDA660-A524-4724-9B07-7EDA0DD6D5C1}"/>
              </a:ext>
            </a:extLst>
          </p:cNvPr>
          <p:cNvCxnSpPr>
            <a:stCxn id="4" idx="2"/>
            <a:endCxn id="2" idx="0"/>
          </p:cNvCxnSpPr>
          <p:nvPr/>
        </p:nvCxnSpPr>
        <p:spPr>
          <a:xfrm>
            <a:off x="4726673" y="4206389"/>
            <a:ext cx="0" cy="3782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A62B00F5-29F8-45D6-A0BC-0451319A14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5328" y="2993938"/>
            <a:ext cx="504825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010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2D66AB9-4C82-43CA-A8A2-05B60F98AF79}"/>
              </a:ext>
            </a:extLst>
          </p:cNvPr>
          <p:cNvSpPr/>
          <p:nvPr/>
        </p:nvSpPr>
        <p:spPr>
          <a:xfrm>
            <a:off x="2470245" y="3234519"/>
            <a:ext cx="6946710" cy="464024"/>
          </a:xfrm>
          <a:prstGeom prst="rect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6" name="Content Placeholder 3" descr="A picture containing light, umbrella, white, man&#10;&#10;Description automatically generated">
            <a:extLst>
              <a:ext uri="{FF2B5EF4-FFF2-40B4-BE49-F238E27FC236}">
                <a16:creationId xmlns:a16="http://schemas.microsoft.com/office/drawing/2014/main" id="{54B8D84F-9DE1-3E49-B88A-B746398283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70" r="66333" b="1"/>
          <a:stretch/>
        </p:blipFill>
        <p:spPr>
          <a:xfrm rot="5400000">
            <a:off x="-2916937" y="2916937"/>
            <a:ext cx="6858000" cy="102412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ADA95F6-8756-4CDE-B957-706D9630C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580" y="486001"/>
            <a:ext cx="10101657" cy="874643"/>
          </a:xfrm>
        </p:spPr>
        <p:txBody>
          <a:bodyPr>
            <a:normAutofit/>
          </a:bodyPr>
          <a:lstStyle/>
          <a:p>
            <a:r>
              <a:rPr lang="en-US" dirty="0"/>
              <a:t>HASIL – K-MEANS CLUSTERING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628555-18EE-43C2-8AC7-BB71C23B7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6058" y="2007985"/>
            <a:ext cx="8319883" cy="43640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EA6E52B-86BC-4161-B279-5A443AECD92B}"/>
              </a:ext>
            </a:extLst>
          </p:cNvPr>
          <p:cNvSpPr txBox="1"/>
          <p:nvPr/>
        </p:nvSpPr>
        <p:spPr>
          <a:xfrm>
            <a:off x="9416955" y="3288269"/>
            <a:ext cx="2839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Penurunan</a:t>
            </a:r>
            <a:r>
              <a:rPr lang="en-US" dirty="0"/>
              <a:t> </a:t>
            </a:r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landai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58597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DBAB9-02C6-3A46-A58C-FB0BC3332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580" y="486001"/>
            <a:ext cx="5935359" cy="874643"/>
          </a:xfrm>
        </p:spPr>
        <p:txBody>
          <a:bodyPr>
            <a:normAutofit/>
          </a:bodyPr>
          <a:lstStyle/>
          <a:p>
            <a:r>
              <a:rPr lang="en-US" dirty="0"/>
              <a:t>LATAR BELAKANG MASALAH</a:t>
            </a:r>
          </a:p>
        </p:txBody>
      </p:sp>
      <p:pic>
        <p:nvPicPr>
          <p:cNvPr id="4" name="Content Placeholder 3" descr="A picture containing light, umbrella, white, man&#10;&#10;Description automatically generated">
            <a:extLst>
              <a:ext uri="{FF2B5EF4-FFF2-40B4-BE49-F238E27FC236}">
                <a16:creationId xmlns:a16="http://schemas.microsoft.com/office/drawing/2014/main" id="{8DEC0032-18F7-4645-91B8-506ABCE449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70" r="66333" b="1"/>
          <a:stretch/>
        </p:blipFill>
        <p:spPr>
          <a:xfrm rot="5400000">
            <a:off x="-2916937" y="2916937"/>
            <a:ext cx="6858000" cy="1024127"/>
          </a:xfrm>
          <a:prstGeom prst="rect">
            <a:avLst/>
          </a:prstGeom>
        </p:spPr>
      </p:pic>
      <p:pic>
        <p:nvPicPr>
          <p:cNvPr id="1026" name="Picture 2" descr="Starbucks - Wikipedia bahasa Indonesia, ensiklopedia bebas">
            <a:extLst>
              <a:ext uri="{FF2B5EF4-FFF2-40B4-BE49-F238E27FC236}">
                <a16:creationId xmlns:a16="http://schemas.microsoft.com/office/drawing/2014/main" id="{7CF44A3F-EA6D-44E6-AB19-DF9233A37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613" y="2350761"/>
            <a:ext cx="2142000" cy="2156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opi Kenangan">
            <a:extLst>
              <a:ext uri="{FF2B5EF4-FFF2-40B4-BE49-F238E27FC236}">
                <a16:creationId xmlns:a16="http://schemas.microsoft.com/office/drawing/2014/main" id="{E8D4E86F-20DE-47FD-813F-59ED5E583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939" y="2602058"/>
            <a:ext cx="3960000" cy="1653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Janji Jiwa - ARARASA">
            <a:extLst>
              <a:ext uri="{FF2B5EF4-FFF2-40B4-BE49-F238E27FC236}">
                <a16:creationId xmlns:a16="http://schemas.microsoft.com/office/drawing/2014/main" id="{2B3D5D96-140F-4BA6-B467-621C59C46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939" y="4615264"/>
            <a:ext cx="3960000" cy="175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Kedai Kopi Kulo Banda Aceh - Home | Facebook">
            <a:extLst>
              <a:ext uri="{FF2B5EF4-FFF2-40B4-BE49-F238E27FC236}">
                <a16:creationId xmlns:a16="http://schemas.microsoft.com/office/drawing/2014/main" id="{9178E305-055C-4DD0-B3C8-586F387D5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376" y="345664"/>
            <a:ext cx="21431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7017A6-AB8F-4696-B1D6-3C80E79FDA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35099" y="2475249"/>
            <a:ext cx="1260000" cy="190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3059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 descr="A picture containing light, umbrella, white, man&#10;&#10;Description automatically generated">
            <a:extLst>
              <a:ext uri="{FF2B5EF4-FFF2-40B4-BE49-F238E27FC236}">
                <a16:creationId xmlns:a16="http://schemas.microsoft.com/office/drawing/2014/main" id="{54B8D84F-9DE1-3E49-B88A-B746398283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70" r="66333" b="1"/>
          <a:stretch/>
        </p:blipFill>
        <p:spPr>
          <a:xfrm rot="5400000">
            <a:off x="-2916937" y="2916937"/>
            <a:ext cx="6858000" cy="102412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ADA95F6-8756-4CDE-B957-706D9630C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580" y="486001"/>
            <a:ext cx="10101657" cy="874643"/>
          </a:xfrm>
        </p:spPr>
        <p:txBody>
          <a:bodyPr>
            <a:normAutofit/>
          </a:bodyPr>
          <a:lstStyle/>
          <a:p>
            <a:r>
              <a:rPr lang="en-US" dirty="0"/>
              <a:t>HASIL – K-MEANS CLUSTERING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6C246C-025C-472D-997E-A9D0F9CDDFC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365" y="1360644"/>
            <a:ext cx="6930869" cy="519583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720597C-407A-4CED-92CC-B999CAF85C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9680" y="3296047"/>
            <a:ext cx="4205165" cy="132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046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 descr="A picture containing light, umbrella, white, man&#10;&#10;Description automatically generated">
            <a:extLst>
              <a:ext uri="{FF2B5EF4-FFF2-40B4-BE49-F238E27FC236}">
                <a16:creationId xmlns:a16="http://schemas.microsoft.com/office/drawing/2014/main" id="{54B8D84F-9DE1-3E49-B88A-B746398283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70" r="66333" b="1"/>
          <a:stretch/>
        </p:blipFill>
        <p:spPr>
          <a:xfrm rot="5400000">
            <a:off x="-2916937" y="2916937"/>
            <a:ext cx="6858000" cy="102412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ADA95F6-8756-4CDE-B957-706D9630C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580" y="486001"/>
            <a:ext cx="10101657" cy="874643"/>
          </a:xfrm>
        </p:spPr>
        <p:txBody>
          <a:bodyPr>
            <a:normAutofit/>
          </a:bodyPr>
          <a:lstStyle/>
          <a:p>
            <a:r>
              <a:rPr lang="en-US" dirty="0"/>
              <a:t>HASIL – K-MEANS CLUSTERING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EE2852-2653-49AF-A857-147FC9A84F3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203" y="1364055"/>
            <a:ext cx="9428409" cy="476378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152310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 descr="A picture containing light, umbrella, white, man&#10;&#10;Description automatically generated">
            <a:extLst>
              <a:ext uri="{FF2B5EF4-FFF2-40B4-BE49-F238E27FC236}">
                <a16:creationId xmlns:a16="http://schemas.microsoft.com/office/drawing/2014/main" id="{54B8D84F-9DE1-3E49-B88A-B746398283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70" r="66333" b="1"/>
          <a:stretch/>
        </p:blipFill>
        <p:spPr>
          <a:xfrm rot="5400000">
            <a:off x="-2916937" y="2916937"/>
            <a:ext cx="6858000" cy="102412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ADA95F6-8756-4CDE-B957-706D9630C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580" y="486001"/>
            <a:ext cx="10101657" cy="874643"/>
          </a:xfrm>
        </p:spPr>
        <p:txBody>
          <a:bodyPr>
            <a:normAutofit/>
          </a:bodyPr>
          <a:lstStyle/>
          <a:p>
            <a:r>
              <a:rPr lang="en-US" dirty="0"/>
              <a:t>HASIL – K-MEANS CLUSTERING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6F176B-3184-4D3F-81E6-AA71FFB37D9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391" y="1360644"/>
            <a:ext cx="8966034" cy="497353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288970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 descr="A picture containing light, umbrella, white, man&#10;&#10;Description automatically generated">
            <a:extLst>
              <a:ext uri="{FF2B5EF4-FFF2-40B4-BE49-F238E27FC236}">
                <a16:creationId xmlns:a16="http://schemas.microsoft.com/office/drawing/2014/main" id="{54B8D84F-9DE1-3E49-B88A-B746398283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70" r="66333" b="1"/>
          <a:stretch/>
        </p:blipFill>
        <p:spPr>
          <a:xfrm rot="5400000">
            <a:off x="-2916937" y="2916937"/>
            <a:ext cx="6858000" cy="102412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ADA95F6-8756-4CDE-B957-706D9630C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580" y="486001"/>
            <a:ext cx="10101657" cy="874643"/>
          </a:xfrm>
        </p:spPr>
        <p:txBody>
          <a:bodyPr>
            <a:normAutofit/>
          </a:bodyPr>
          <a:lstStyle/>
          <a:p>
            <a:r>
              <a:rPr lang="en-US" dirty="0"/>
              <a:t>HASIL – K-MEANS CLUSTERING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8D0229-E509-4A11-A673-97818F84BBF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504" y="1489369"/>
            <a:ext cx="5036185" cy="218694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20570A-5362-44F4-B691-A9631F67058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689" y="4185059"/>
            <a:ext cx="4989195" cy="218694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53399B9C-61F1-4113-A9AB-2C1451BE3C16}"/>
              </a:ext>
            </a:extLst>
          </p:cNvPr>
          <p:cNvSpPr txBox="1">
            <a:spLocks/>
          </p:cNvSpPr>
          <p:nvPr/>
        </p:nvSpPr>
        <p:spPr>
          <a:xfrm>
            <a:off x="6608770" y="1489369"/>
            <a:ext cx="4879114" cy="2186940"/>
          </a:xfrm>
          <a:prstGeom prst="rect">
            <a:avLst/>
          </a:prstGeom>
        </p:spPr>
        <p:txBody>
          <a:bodyPr vert="horz" lIns="45720" tIns="45720" rIns="4572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700" dirty="0" err="1"/>
              <a:t>Klaster</a:t>
            </a:r>
            <a:r>
              <a:rPr lang="en-US" sz="1700" dirty="0"/>
              <a:t> </a:t>
            </a:r>
            <a:r>
              <a:rPr lang="en-US" sz="1700" dirty="0" err="1"/>
              <a:t>pertama</a:t>
            </a:r>
            <a:r>
              <a:rPr lang="en-US" sz="1700" dirty="0"/>
              <a:t> (gold customers) </a:t>
            </a:r>
            <a:r>
              <a:rPr lang="en-US" sz="1700" dirty="0" err="1"/>
              <a:t>didominasi</a:t>
            </a:r>
            <a:r>
              <a:rPr lang="en-US" sz="1700" dirty="0"/>
              <a:t> oleh </a:t>
            </a:r>
            <a:r>
              <a:rPr lang="en-US" sz="1700" dirty="0" err="1"/>
              <a:t>pelanggan</a:t>
            </a:r>
            <a:r>
              <a:rPr lang="en-US" sz="1700" dirty="0"/>
              <a:t> </a:t>
            </a:r>
            <a:r>
              <a:rPr lang="en-US" sz="1700" dirty="0" err="1"/>
              <a:t>berjenis</a:t>
            </a:r>
            <a:r>
              <a:rPr lang="en-US" sz="1700" dirty="0"/>
              <a:t> </a:t>
            </a:r>
            <a:r>
              <a:rPr lang="en-US" sz="1700" dirty="0" err="1"/>
              <a:t>kelamin</a:t>
            </a:r>
            <a:r>
              <a:rPr lang="en-US" sz="1700" dirty="0"/>
              <a:t> </a:t>
            </a:r>
            <a:r>
              <a:rPr lang="en-US" sz="1700" dirty="0" err="1"/>
              <a:t>wanita</a:t>
            </a:r>
            <a:r>
              <a:rPr lang="en-US" sz="1700" dirty="0"/>
              <a:t> </a:t>
            </a:r>
            <a:r>
              <a:rPr lang="en-US" sz="1700" dirty="0" err="1"/>
              <a:t>dengan</a:t>
            </a:r>
            <a:r>
              <a:rPr lang="en-US" sz="1700" dirty="0"/>
              <a:t> </a:t>
            </a:r>
            <a:r>
              <a:rPr lang="en-US" sz="1700" dirty="0" err="1"/>
              <a:t>rentang</a:t>
            </a:r>
            <a:r>
              <a:rPr lang="en-US" sz="1700" dirty="0"/>
              <a:t> </a:t>
            </a:r>
            <a:r>
              <a:rPr lang="en-US" sz="1700" dirty="0" err="1"/>
              <a:t>usia</a:t>
            </a:r>
            <a:r>
              <a:rPr lang="en-US" sz="1700" dirty="0"/>
              <a:t> (age) </a:t>
            </a:r>
            <a:r>
              <a:rPr lang="en-US" sz="1700" dirty="0" err="1"/>
              <a:t>antara</a:t>
            </a:r>
            <a:r>
              <a:rPr lang="en-US" sz="1700" dirty="0"/>
              <a:t> 36 </a:t>
            </a:r>
            <a:r>
              <a:rPr lang="en-US" sz="1700" dirty="0" err="1"/>
              <a:t>hingga</a:t>
            </a:r>
            <a:r>
              <a:rPr lang="en-US" sz="1700" dirty="0"/>
              <a:t> 100 </a:t>
            </a:r>
            <a:r>
              <a:rPr lang="en-US" sz="1700" dirty="0" err="1"/>
              <a:t>tahun</a:t>
            </a:r>
            <a:r>
              <a:rPr lang="en-US" sz="1700" dirty="0"/>
              <a:t>. </a:t>
            </a:r>
            <a:r>
              <a:rPr lang="en-US" sz="1700" dirty="0" err="1"/>
              <a:t>Pelanggan</a:t>
            </a:r>
            <a:r>
              <a:rPr lang="en-US" sz="1700" dirty="0"/>
              <a:t> di </a:t>
            </a:r>
            <a:r>
              <a:rPr lang="en-US" sz="1700" dirty="0" err="1"/>
              <a:t>klaster</a:t>
            </a:r>
            <a:r>
              <a:rPr lang="en-US" sz="1700" dirty="0"/>
              <a:t> </a:t>
            </a:r>
            <a:r>
              <a:rPr lang="en-US" sz="1700" dirty="0" err="1"/>
              <a:t>ini</a:t>
            </a:r>
            <a:r>
              <a:rPr lang="en-US" sz="1700" dirty="0"/>
              <a:t> </a:t>
            </a:r>
            <a:r>
              <a:rPr lang="en-US" sz="1700" dirty="0" err="1"/>
              <a:t>memiliki</a:t>
            </a:r>
            <a:r>
              <a:rPr lang="en-US" sz="1700" dirty="0"/>
              <a:t> </a:t>
            </a:r>
            <a:r>
              <a:rPr lang="en-US" sz="1700" dirty="0" err="1"/>
              <a:t>pendapatan</a:t>
            </a:r>
            <a:r>
              <a:rPr lang="en-US" sz="1700" dirty="0"/>
              <a:t> (income) </a:t>
            </a:r>
            <a:r>
              <a:rPr lang="en-US" sz="1700" dirty="0" err="1"/>
              <a:t>antara</a:t>
            </a:r>
            <a:r>
              <a:rPr lang="en-US" sz="1700" dirty="0"/>
              <a:t> USD 67.000 </a:t>
            </a:r>
            <a:r>
              <a:rPr lang="en-US" sz="1700" dirty="0" err="1"/>
              <a:t>hingga</a:t>
            </a:r>
            <a:r>
              <a:rPr lang="en-US" sz="1700" dirty="0"/>
              <a:t> USD 120.000 per </a:t>
            </a:r>
            <a:r>
              <a:rPr lang="en-US" sz="1700" dirty="0" err="1"/>
              <a:t>tahun</a:t>
            </a:r>
            <a:r>
              <a:rPr lang="en-US" sz="1700" dirty="0"/>
              <a:t>. </a:t>
            </a:r>
            <a:r>
              <a:rPr lang="en-US" sz="1700" dirty="0" err="1"/>
              <a:t>Kemudian</a:t>
            </a:r>
            <a:r>
              <a:rPr lang="en-US" sz="1700" dirty="0"/>
              <a:t> </a:t>
            </a:r>
            <a:r>
              <a:rPr lang="en-US" sz="1700" dirty="0" err="1"/>
              <a:t>pelanggan</a:t>
            </a:r>
            <a:r>
              <a:rPr lang="en-US" sz="1700" dirty="0"/>
              <a:t> di </a:t>
            </a:r>
            <a:r>
              <a:rPr lang="en-US" sz="1700" dirty="0" err="1"/>
              <a:t>klaster</a:t>
            </a:r>
            <a:r>
              <a:rPr lang="en-US" sz="1700" dirty="0"/>
              <a:t> </a:t>
            </a:r>
            <a:r>
              <a:rPr lang="en-US" sz="1700" dirty="0" err="1"/>
              <a:t>pertama</a:t>
            </a:r>
            <a:r>
              <a:rPr lang="en-US" sz="1700" dirty="0"/>
              <a:t> </a:t>
            </a:r>
            <a:r>
              <a:rPr lang="en-US" sz="1700" dirty="0" err="1"/>
              <a:t>memiliki</a:t>
            </a:r>
            <a:r>
              <a:rPr lang="en-US" sz="1700" dirty="0"/>
              <a:t> rata-rata </a:t>
            </a:r>
            <a:r>
              <a:rPr lang="en-US" sz="1700" dirty="0" err="1"/>
              <a:t>frekuensi</a:t>
            </a:r>
            <a:r>
              <a:rPr lang="en-US" sz="1700" dirty="0"/>
              <a:t> </a:t>
            </a:r>
            <a:r>
              <a:rPr lang="en-US" sz="1700" dirty="0" err="1"/>
              <a:t>pembelian</a:t>
            </a:r>
            <a:r>
              <a:rPr lang="en-US" sz="1700" dirty="0"/>
              <a:t> (frequency) </a:t>
            </a:r>
            <a:r>
              <a:rPr lang="en-US" sz="1700" dirty="0" err="1"/>
              <a:t>sebanyak</a:t>
            </a:r>
            <a:r>
              <a:rPr lang="en-US" sz="1700" dirty="0"/>
              <a:t> 6 kali </a:t>
            </a:r>
            <a:r>
              <a:rPr lang="en-US" sz="1700" dirty="0" err="1"/>
              <a:t>dengan</a:t>
            </a:r>
            <a:r>
              <a:rPr lang="en-US" sz="1700" dirty="0"/>
              <a:t> total </a:t>
            </a:r>
            <a:r>
              <a:rPr lang="en-US" sz="1700" dirty="0" err="1"/>
              <a:t>pembelian</a:t>
            </a:r>
            <a:r>
              <a:rPr lang="en-US" sz="1700" dirty="0"/>
              <a:t> (monetary) </a:t>
            </a:r>
            <a:r>
              <a:rPr lang="en-US" sz="1700" dirty="0" err="1"/>
              <a:t>antara</a:t>
            </a:r>
            <a:r>
              <a:rPr lang="en-US" sz="1700" dirty="0"/>
              <a:t> USD 1 </a:t>
            </a:r>
            <a:r>
              <a:rPr lang="en-US" sz="1700" dirty="0" err="1"/>
              <a:t>hingga</a:t>
            </a:r>
            <a:r>
              <a:rPr lang="en-US" sz="1700" dirty="0"/>
              <a:t> 209. </a:t>
            </a:r>
            <a:r>
              <a:rPr lang="en-US" sz="1700" dirty="0" err="1"/>
              <a:t>Pelanggan</a:t>
            </a:r>
            <a:r>
              <a:rPr lang="en-US" sz="1700" dirty="0"/>
              <a:t> yang </a:t>
            </a:r>
            <a:r>
              <a:rPr lang="en-US" sz="1700" dirty="0" err="1"/>
              <a:t>berada</a:t>
            </a:r>
            <a:r>
              <a:rPr lang="en-US" sz="1700" dirty="0"/>
              <a:t> di </a:t>
            </a:r>
            <a:r>
              <a:rPr lang="en-US" sz="1700" dirty="0" err="1"/>
              <a:t>klaster</a:t>
            </a:r>
            <a:r>
              <a:rPr lang="en-US" sz="1700" dirty="0"/>
              <a:t> </a:t>
            </a:r>
            <a:r>
              <a:rPr lang="en-US" sz="1700" dirty="0" err="1"/>
              <a:t>ini</a:t>
            </a:r>
            <a:r>
              <a:rPr lang="en-US" sz="1700" dirty="0"/>
              <a:t> </a:t>
            </a:r>
            <a:r>
              <a:rPr lang="en-US" sz="1700" dirty="0" err="1"/>
              <a:t>telah</a:t>
            </a:r>
            <a:r>
              <a:rPr lang="en-US" sz="1700" dirty="0"/>
              <a:t> </a:t>
            </a:r>
            <a:r>
              <a:rPr lang="en-US" sz="1700" dirty="0" err="1"/>
              <a:t>menjadi</a:t>
            </a:r>
            <a:r>
              <a:rPr lang="en-US" sz="1700" dirty="0"/>
              <a:t> </a:t>
            </a:r>
            <a:r>
              <a:rPr lang="en-US" sz="1700" dirty="0" err="1"/>
              <a:t>pengguna</a:t>
            </a:r>
            <a:r>
              <a:rPr lang="en-US" sz="1700" dirty="0"/>
              <a:t> Starbucks </a:t>
            </a:r>
            <a:r>
              <a:rPr lang="en-US" sz="1700" dirty="0" err="1"/>
              <a:t>dengan</a:t>
            </a:r>
            <a:r>
              <a:rPr lang="en-US" sz="1700" dirty="0"/>
              <a:t> </a:t>
            </a:r>
            <a:r>
              <a:rPr lang="en-US" sz="1700" dirty="0" err="1"/>
              <a:t>rentang</a:t>
            </a:r>
            <a:r>
              <a:rPr lang="en-US" sz="1700" dirty="0"/>
              <a:t> </a:t>
            </a:r>
            <a:r>
              <a:rPr lang="en-US" sz="1700" dirty="0" err="1"/>
              <a:t>antara</a:t>
            </a:r>
            <a:r>
              <a:rPr lang="en-US" sz="1700" dirty="0"/>
              <a:t> 3,5 </a:t>
            </a:r>
            <a:r>
              <a:rPr lang="en-US" sz="1700" dirty="0" err="1"/>
              <a:t>hingga</a:t>
            </a:r>
            <a:r>
              <a:rPr lang="en-US" sz="1700" dirty="0"/>
              <a:t> 8 </a:t>
            </a:r>
            <a:r>
              <a:rPr lang="en-US" sz="1700" dirty="0" err="1"/>
              <a:t>tahun</a:t>
            </a:r>
            <a:r>
              <a:rPr lang="en-US" sz="1700" dirty="0"/>
              <a:t>.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9049CF3D-A684-4E6A-ADD4-5352B55C02E1}"/>
              </a:ext>
            </a:extLst>
          </p:cNvPr>
          <p:cNvSpPr txBox="1">
            <a:spLocks/>
          </p:cNvSpPr>
          <p:nvPr/>
        </p:nvSpPr>
        <p:spPr>
          <a:xfrm>
            <a:off x="1485294" y="4185059"/>
            <a:ext cx="4879114" cy="2186940"/>
          </a:xfrm>
          <a:prstGeom prst="rect">
            <a:avLst/>
          </a:prstGeom>
        </p:spPr>
        <p:txBody>
          <a:bodyPr vert="horz" lIns="45720" tIns="45720" rIns="4572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700" dirty="0" err="1"/>
              <a:t>Klaster</a:t>
            </a:r>
            <a:r>
              <a:rPr lang="en-US" sz="1700" dirty="0"/>
              <a:t> </a:t>
            </a:r>
            <a:r>
              <a:rPr lang="en-US" sz="1700" dirty="0" err="1"/>
              <a:t>kedua</a:t>
            </a:r>
            <a:r>
              <a:rPr lang="en-US" sz="1700" dirty="0"/>
              <a:t> (silver customers) </a:t>
            </a:r>
            <a:r>
              <a:rPr lang="en-US" sz="1700" dirty="0" err="1"/>
              <a:t>didominasi</a:t>
            </a:r>
            <a:r>
              <a:rPr lang="en-US" sz="1700" dirty="0"/>
              <a:t> oleh </a:t>
            </a:r>
            <a:r>
              <a:rPr lang="en-US" sz="1700" dirty="0" err="1"/>
              <a:t>pelanggan</a:t>
            </a:r>
            <a:r>
              <a:rPr lang="en-US" sz="1700" dirty="0"/>
              <a:t> </a:t>
            </a:r>
            <a:r>
              <a:rPr lang="en-US" sz="1700" dirty="0" err="1"/>
              <a:t>berjenis</a:t>
            </a:r>
            <a:r>
              <a:rPr lang="en-US" sz="1700" dirty="0"/>
              <a:t> </a:t>
            </a:r>
            <a:r>
              <a:rPr lang="en-US" sz="1700" dirty="0" err="1"/>
              <a:t>kelamin</a:t>
            </a:r>
            <a:r>
              <a:rPr lang="en-US" sz="1700" dirty="0"/>
              <a:t> </a:t>
            </a:r>
            <a:r>
              <a:rPr lang="en-US" sz="1700" dirty="0" err="1"/>
              <a:t>pria</a:t>
            </a:r>
            <a:r>
              <a:rPr lang="en-US" sz="1700" dirty="0"/>
              <a:t> </a:t>
            </a:r>
            <a:r>
              <a:rPr lang="en-US" sz="1700" dirty="0" err="1"/>
              <a:t>dengan</a:t>
            </a:r>
            <a:r>
              <a:rPr lang="en-US" sz="1700" dirty="0"/>
              <a:t> </a:t>
            </a:r>
            <a:r>
              <a:rPr lang="en-US" sz="1700" dirty="0" err="1"/>
              <a:t>rentang</a:t>
            </a:r>
            <a:r>
              <a:rPr lang="en-US" sz="1700" dirty="0"/>
              <a:t> </a:t>
            </a:r>
            <a:r>
              <a:rPr lang="en-US" sz="1700" dirty="0" err="1"/>
              <a:t>usia</a:t>
            </a:r>
            <a:r>
              <a:rPr lang="en-US" sz="1700" dirty="0"/>
              <a:t> (age) </a:t>
            </a:r>
            <a:r>
              <a:rPr lang="en-US" sz="1700" dirty="0" err="1"/>
              <a:t>antara</a:t>
            </a:r>
            <a:r>
              <a:rPr lang="en-US" sz="1700" dirty="0"/>
              <a:t> 18 </a:t>
            </a:r>
            <a:r>
              <a:rPr lang="en-US" sz="1700" dirty="0" err="1"/>
              <a:t>hingga</a:t>
            </a:r>
            <a:r>
              <a:rPr lang="en-US" sz="1700" dirty="0"/>
              <a:t> 55 </a:t>
            </a:r>
            <a:r>
              <a:rPr lang="en-US" sz="1700" dirty="0" err="1"/>
              <a:t>tahun</a:t>
            </a:r>
            <a:r>
              <a:rPr lang="en-US" sz="1700" dirty="0"/>
              <a:t>. </a:t>
            </a:r>
            <a:r>
              <a:rPr lang="en-US" sz="1700" dirty="0" err="1"/>
              <a:t>Pelanggan</a:t>
            </a:r>
            <a:r>
              <a:rPr lang="en-US" sz="1700" dirty="0"/>
              <a:t> di </a:t>
            </a:r>
            <a:r>
              <a:rPr lang="en-US" sz="1700" dirty="0" err="1"/>
              <a:t>klaster</a:t>
            </a:r>
            <a:r>
              <a:rPr lang="en-US" sz="1700" dirty="0"/>
              <a:t> </a:t>
            </a:r>
            <a:r>
              <a:rPr lang="en-US" sz="1700" dirty="0" err="1"/>
              <a:t>ini</a:t>
            </a:r>
            <a:r>
              <a:rPr lang="en-US" sz="1700" dirty="0"/>
              <a:t> </a:t>
            </a:r>
            <a:r>
              <a:rPr lang="en-US" sz="1700" dirty="0" err="1"/>
              <a:t>memiliki</a:t>
            </a:r>
            <a:r>
              <a:rPr lang="en-US" sz="1700" dirty="0"/>
              <a:t> </a:t>
            </a:r>
            <a:r>
              <a:rPr lang="en-US" sz="1700" dirty="0" err="1"/>
              <a:t>pendapatan</a:t>
            </a:r>
            <a:r>
              <a:rPr lang="en-US" sz="1700" dirty="0"/>
              <a:t> (income) </a:t>
            </a:r>
            <a:r>
              <a:rPr lang="en-US" sz="1700" dirty="0" err="1"/>
              <a:t>antara</a:t>
            </a:r>
            <a:r>
              <a:rPr lang="en-US" sz="1700" dirty="0"/>
              <a:t> USD 30.000 </a:t>
            </a:r>
            <a:r>
              <a:rPr lang="en-US" sz="1700" dirty="0" err="1"/>
              <a:t>hingga</a:t>
            </a:r>
            <a:r>
              <a:rPr lang="en-US" sz="1700" dirty="0"/>
              <a:t> USD 84.000 per </a:t>
            </a:r>
            <a:r>
              <a:rPr lang="en-US" sz="1700" dirty="0" err="1"/>
              <a:t>tahun</a:t>
            </a:r>
            <a:r>
              <a:rPr lang="en-US" sz="1700" dirty="0"/>
              <a:t>. </a:t>
            </a:r>
            <a:r>
              <a:rPr lang="en-US" sz="1700" dirty="0" err="1"/>
              <a:t>Kemudian</a:t>
            </a:r>
            <a:r>
              <a:rPr lang="en-US" sz="1700" dirty="0"/>
              <a:t> </a:t>
            </a:r>
            <a:r>
              <a:rPr lang="en-US" sz="1700" dirty="0" err="1"/>
              <a:t>pelanggan</a:t>
            </a:r>
            <a:r>
              <a:rPr lang="en-US" sz="1700" dirty="0"/>
              <a:t> di </a:t>
            </a:r>
            <a:r>
              <a:rPr lang="en-US" sz="1700" dirty="0" err="1"/>
              <a:t>klaster</a:t>
            </a:r>
            <a:r>
              <a:rPr lang="en-US" sz="1700" dirty="0"/>
              <a:t> </a:t>
            </a:r>
            <a:r>
              <a:rPr lang="en-US" sz="1700" dirty="0" err="1"/>
              <a:t>kedua</a:t>
            </a:r>
            <a:r>
              <a:rPr lang="en-US" sz="1700" dirty="0"/>
              <a:t> </a:t>
            </a:r>
            <a:r>
              <a:rPr lang="en-US" sz="1700" dirty="0" err="1"/>
              <a:t>memiliki</a:t>
            </a:r>
            <a:r>
              <a:rPr lang="en-US" sz="1700" dirty="0"/>
              <a:t> rata-rata </a:t>
            </a:r>
            <a:r>
              <a:rPr lang="en-US" sz="1700" dirty="0" err="1"/>
              <a:t>frekuensi</a:t>
            </a:r>
            <a:r>
              <a:rPr lang="en-US" sz="1700" dirty="0"/>
              <a:t> </a:t>
            </a:r>
            <a:r>
              <a:rPr lang="en-US" sz="1700" dirty="0" err="1"/>
              <a:t>pembelian</a:t>
            </a:r>
            <a:r>
              <a:rPr lang="en-US" sz="1700" dirty="0"/>
              <a:t> (frequency) </a:t>
            </a:r>
            <a:r>
              <a:rPr lang="en-US" sz="1700" dirty="0" err="1"/>
              <a:t>sebanyak</a:t>
            </a:r>
            <a:r>
              <a:rPr lang="en-US" sz="1700" dirty="0"/>
              <a:t> 8 kali </a:t>
            </a:r>
            <a:r>
              <a:rPr lang="en-US" sz="1700" dirty="0" err="1"/>
              <a:t>dengan</a:t>
            </a:r>
            <a:r>
              <a:rPr lang="en-US" sz="1700" dirty="0"/>
              <a:t> total </a:t>
            </a:r>
            <a:r>
              <a:rPr lang="en-US" sz="1700" dirty="0" err="1"/>
              <a:t>pembelian</a:t>
            </a:r>
            <a:r>
              <a:rPr lang="en-US" sz="1700" dirty="0"/>
              <a:t> (monetary) </a:t>
            </a:r>
            <a:r>
              <a:rPr lang="en-US" sz="1700" dirty="0" err="1"/>
              <a:t>antara</a:t>
            </a:r>
            <a:r>
              <a:rPr lang="en-US" sz="1700" dirty="0"/>
              <a:t> USD 1 </a:t>
            </a:r>
            <a:r>
              <a:rPr lang="en-US" sz="1700" dirty="0" err="1"/>
              <a:t>hingga</a:t>
            </a:r>
            <a:r>
              <a:rPr lang="en-US" sz="1700" dirty="0"/>
              <a:t> 118. </a:t>
            </a:r>
            <a:r>
              <a:rPr lang="en-US" sz="1700" dirty="0" err="1"/>
              <a:t>Pelanggan</a:t>
            </a:r>
            <a:r>
              <a:rPr lang="en-US" sz="1700" dirty="0"/>
              <a:t> yang </a:t>
            </a:r>
            <a:r>
              <a:rPr lang="en-US" sz="1700" dirty="0" err="1"/>
              <a:t>berada</a:t>
            </a:r>
            <a:r>
              <a:rPr lang="en-US" sz="1700" dirty="0"/>
              <a:t> di </a:t>
            </a:r>
            <a:r>
              <a:rPr lang="en-US" sz="1700" dirty="0" err="1"/>
              <a:t>klaster</a:t>
            </a:r>
            <a:r>
              <a:rPr lang="en-US" sz="1700" dirty="0"/>
              <a:t> </a:t>
            </a:r>
            <a:r>
              <a:rPr lang="en-US" sz="1700" dirty="0" err="1"/>
              <a:t>ini</a:t>
            </a:r>
            <a:r>
              <a:rPr lang="en-US" sz="1700" dirty="0"/>
              <a:t> </a:t>
            </a:r>
            <a:r>
              <a:rPr lang="en-US" sz="1700" dirty="0" err="1"/>
              <a:t>telah</a:t>
            </a:r>
            <a:r>
              <a:rPr lang="en-US" sz="1700" dirty="0"/>
              <a:t> </a:t>
            </a:r>
            <a:r>
              <a:rPr lang="en-US" sz="1700" dirty="0" err="1"/>
              <a:t>menjadi</a:t>
            </a:r>
            <a:r>
              <a:rPr lang="en-US" sz="1700" dirty="0"/>
              <a:t> </a:t>
            </a:r>
            <a:r>
              <a:rPr lang="en-US" sz="1700" dirty="0" err="1"/>
              <a:t>pengguna</a:t>
            </a:r>
            <a:r>
              <a:rPr lang="en-US" sz="1700" dirty="0"/>
              <a:t> Starbucks </a:t>
            </a:r>
            <a:r>
              <a:rPr lang="en-US" sz="1700" dirty="0" err="1"/>
              <a:t>dengan</a:t>
            </a:r>
            <a:r>
              <a:rPr lang="en-US" sz="1700" dirty="0"/>
              <a:t> </a:t>
            </a:r>
            <a:r>
              <a:rPr lang="en-US" sz="1700" dirty="0" err="1"/>
              <a:t>rentang</a:t>
            </a:r>
            <a:r>
              <a:rPr lang="en-US" sz="1700" dirty="0"/>
              <a:t> </a:t>
            </a:r>
            <a:r>
              <a:rPr lang="en-US" sz="1700" dirty="0" err="1"/>
              <a:t>antara</a:t>
            </a:r>
            <a:r>
              <a:rPr lang="en-US" sz="1700" dirty="0"/>
              <a:t> 3,5 </a:t>
            </a:r>
            <a:r>
              <a:rPr lang="en-US" sz="1700" dirty="0" err="1"/>
              <a:t>hingga</a:t>
            </a:r>
            <a:r>
              <a:rPr lang="en-US" sz="1700" dirty="0"/>
              <a:t> 6 </a:t>
            </a:r>
            <a:r>
              <a:rPr lang="en-US" sz="1700" dirty="0" err="1"/>
              <a:t>tahun</a:t>
            </a:r>
            <a:r>
              <a:rPr lang="en-US" sz="17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66741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 descr="A picture containing light, umbrella, white, man&#10;&#10;Description automatically generated">
            <a:extLst>
              <a:ext uri="{FF2B5EF4-FFF2-40B4-BE49-F238E27FC236}">
                <a16:creationId xmlns:a16="http://schemas.microsoft.com/office/drawing/2014/main" id="{54B8D84F-9DE1-3E49-B88A-B746398283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70" r="66333" b="1"/>
          <a:stretch/>
        </p:blipFill>
        <p:spPr>
          <a:xfrm rot="5400000">
            <a:off x="-2916937" y="2916937"/>
            <a:ext cx="6858000" cy="102412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ADA95F6-8756-4CDE-B957-706D9630C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580" y="486001"/>
            <a:ext cx="10101657" cy="874643"/>
          </a:xfrm>
        </p:spPr>
        <p:txBody>
          <a:bodyPr>
            <a:normAutofit/>
          </a:bodyPr>
          <a:lstStyle/>
          <a:p>
            <a:r>
              <a:rPr lang="en-US" dirty="0"/>
              <a:t>HASIL – K-MEANS CLUSTERING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53399B9C-61F1-4113-A9AB-2C1451BE3C16}"/>
              </a:ext>
            </a:extLst>
          </p:cNvPr>
          <p:cNvSpPr txBox="1">
            <a:spLocks/>
          </p:cNvSpPr>
          <p:nvPr/>
        </p:nvSpPr>
        <p:spPr>
          <a:xfrm>
            <a:off x="6608770" y="1489369"/>
            <a:ext cx="4879114" cy="2186940"/>
          </a:xfrm>
          <a:prstGeom prst="rect">
            <a:avLst/>
          </a:prstGeom>
        </p:spPr>
        <p:txBody>
          <a:bodyPr vert="horz" lIns="45720" tIns="45720" rIns="4572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700" dirty="0" err="1"/>
              <a:t>Klaster</a:t>
            </a:r>
            <a:r>
              <a:rPr lang="en-US" sz="1700" dirty="0"/>
              <a:t> </a:t>
            </a:r>
            <a:r>
              <a:rPr lang="en-US" sz="1700" dirty="0" err="1"/>
              <a:t>ketiga</a:t>
            </a:r>
            <a:r>
              <a:rPr lang="en-US" sz="1700" dirty="0"/>
              <a:t> (diamond customers) </a:t>
            </a:r>
            <a:r>
              <a:rPr lang="en-US" sz="1700" dirty="0" err="1"/>
              <a:t>didominasi</a:t>
            </a:r>
            <a:r>
              <a:rPr lang="en-US" sz="1700" dirty="0"/>
              <a:t> oleh </a:t>
            </a:r>
            <a:r>
              <a:rPr lang="en-US" sz="1700" dirty="0" err="1"/>
              <a:t>pelanggan</a:t>
            </a:r>
            <a:r>
              <a:rPr lang="en-US" sz="1700" dirty="0"/>
              <a:t> </a:t>
            </a:r>
            <a:r>
              <a:rPr lang="en-US" sz="1700" dirty="0" err="1"/>
              <a:t>berjenis</a:t>
            </a:r>
            <a:r>
              <a:rPr lang="en-US" sz="1700" dirty="0"/>
              <a:t> </a:t>
            </a:r>
            <a:r>
              <a:rPr lang="en-US" sz="1700" dirty="0" err="1"/>
              <a:t>kelamin</a:t>
            </a:r>
            <a:r>
              <a:rPr lang="en-US" sz="1700" dirty="0"/>
              <a:t> </a:t>
            </a:r>
            <a:r>
              <a:rPr lang="en-US" sz="1700" dirty="0" err="1"/>
              <a:t>pria</a:t>
            </a:r>
            <a:r>
              <a:rPr lang="en-US" sz="1700" dirty="0"/>
              <a:t> </a:t>
            </a:r>
            <a:r>
              <a:rPr lang="en-US" sz="1700" dirty="0" err="1"/>
              <a:t>dengan</a:t>
            </a:r>
            <a:r>
              <a:rPr lang="en-US" sz="1700" dirty="0"/>
              <a:t> </a:t>
            </a:r>
            <a:r>
              <a:rPr lang="en-US" sz="1700" dirty="0" err="1"/>
              <a:t>rentang</a:t>
            </a:r>
            <a:r>
              <a:rPr lang="en-US" sz="1700" dirty="0"/>
              <a:t> </a:t>
            </a:r>
            <a:r>
              <a:rPr lang="en-US" sz="1700" dirty="0" err="1"/>
              <a:t>usia</a:t>
            </a:r>
            <a:r>
              <a:rPr lang="en-US" sz="1700" dirty="0"/>
              <a:t> (age) </a:t>
            </a:r>
            <a:r>
              <a:rPr lang="en-US" sz="1700" dirty="0" err="1"/>
              <a:t>antara</a:t>
            </a:r>
            <a:r>
              <a:rPr lang="en-US" sz="1700" dirty="0"/>
              <a:t> 18 </a:t>
            </a:r>
            <a:r>
              <a:rPr lang="en-US" sz="1700" dirty="0" err="1"/>
              <a:t>hingga</a:t>
            </a:r>
            <a:r>
              <a:rPr lang="en-US" sz="1700" dirty="0"/>
              <a:t> 100 </a:t>
            </a:r>
            <a:r>
              <a:rPr lang="en-US" sz="1700" dirty="0" err="1"/>
              <a:t>tahun</a:t>
            </a:r>
            <a:r>
              <a:rPr lang="en-US" sz="1700" dirty="0"/>
              <a:t>. </a:t>
            </a:r>
            <a:r>
              <a:rPr lang="en-US" sz="1700" dirty="0" err="1"/>
              <a:t>Pelanggan</a:t>
            </a:r>
            <a:r>
              <a:rPr lang="en-US" sz="1700" dirty="0"/>
              <a:t> di </a:t>
            </a:r>
            <a:r>
              <a:rPr lang="en-US" sz="1700" dirty="0" err="1"/>
              <a:t>klaster</a:t>
            </a:r>
            <a:r>
              <a:rPr lang="en-US" sz="1700" dirty="0"/>
              <a:t> </a:t>
            </a:r>
            <a:r>
              <a:rPr lang="en-US" sz="1700" dirty="0" err="1"/>
              <a:t>ini</a:t>
            </a:r>
            <a:r>
              <a:rPr lang="en-US" sz="1700" dirty="0"/>
              <a:t> </a:t>
            </a:r>
            <a:r>
              <a:rPr lang="en-US" sz="1700" dirty="0" err="1"/>
              <a:t>memiliki</a:t>
            </a:r>
            <a:r>
              <a:rPr lang="en-US" sz="1700" dirty="0"/>
              <a:t> </a:t>
            </a:r>
            <a:r>
              <a:rPr lang="en-US" sz="1700" dirty="0" err="1"/>
              <a:t>pendapatan</a:t>
            </a:r>
            <a:r>
              <a:rPr lang="en-US" sz="1700" dirty="0"/>
              <a:t> (income) </a:t>
            </a:r>
            <a:r>
              <a:rPr lang="en-US" sz="1700" dirty="0" err="1"/>
              <a:t>antara</a:t>
            </a:r>
            <a:r>
              <a:rPr lang="en-US" sz="1700" dirty="0"/>
              <a:t> USD 30.000 </a:t>
            </a:r>
            <a:r>
              <a:rPr lang="en-US" sz="1700" dirty="0" err="1"/>
              <a:t>hingga</a:t>
            </a:r>
            <a:r>
              <a:rPr lang="en-US" sz="1700" dirty="0"/>
              <a:t> USD 100.000 per </a:t>
            </a:r>
            <a:r>
              <a:rPr lang="en-US" sz="1700" dirty="0" err="1"/>
              <a:t>tahun</a:t>
            </a:r>
            <a:r>
              <a:rPr lang="en-US" sz="1700" dirty="0"/>
              <a:t>. </a:t>
            </a:r>
            <a:r>
              <a:rPr lang="en-US" sz="1700" dirty="0" err="1"/>
              <a:t>Kemudian</a:t>
            </a:r>
            <a:r>
              <a:rPr lang="en-US" sz="1700" dirty="0"/>
              <a:t> </a:t>
            </a:r>
            <a:r>
              <a:rPr lang="en-US" sz="1700" dirty="0" err="1"/>
              <a:t>pelanggan</a:t>
            </a:r>
            <a:r>
              <a:rPr lang="en-US" sz="1700" dirty="0"/>
              <a:t> di </a:t>
            </a:r>
            <a:r>
              <a:rPr lang="en-US" sz="1700" dirty="0" err="1"/>
              <a:t>klaster</a:t>
            </a:r>
            <a:r>
              <a:rPr lang="en-US" sz="1700" dirty="0"/>
              <a:t> </a:t>
            </a:r>
            <a:r>
              <a:rPr lang="en-US" sz="1700" dirty="0" err="1"/>
              <a:t>ketiga</a:t>
            </a:r>
            <a:r>
              <a:rPr lang="en-US" sz="1700" dirty="0"/>
              <a:t> </a:t>
            </a:r>
            <a:r>
              <a:rPr lang="en-US" sz="1700" dirty="0" err="1"/>
              <a:t>memiliki</a:t>
            </a:r>
            <a:r>
              <a:rPr lang="en-US" sz="1700" dirty="0"/>
              <a:t> rata-rata </a:t>
            </a:r>
            <a:r>
              <a:rPr lang="en-US" sz="1700" dirty="0" err="1"/>
              <a:t>frekuensi</a:t>
            </a:r>
            <a:r>
              <a:rPr lang="en-US" sz="1700" dirty="0"/>
              <a:t> </a:t>
            </a:r>
            <a:r>
              <a:rPr lang="en-US" sz="1700" dirty="0" err="1"/>
              <a:t>pembelian</a:t>
            </a:r>
            <a:r>
              <a:rPr lang="en-US" sz="1700" dirty="0"/>
              <a:t> (frequency) </a:t>
            </a:r>
            <a:r>
              <a:rPr lang="en-US" sz="1700" dirty="0" err="1"/>
              <a:t>sebanyak</a:t>
            </a:r>
            <a:r>
              <a:rPr lang="en-US" sz="1700" dirty="0"/>
              <a:t> 12 kali </a:t>
            </a:r>
            <a:r>
              <a:rPr lang="en-US" sz="1700" dirty="0" err="1"/>
              <a:t>dengan</a:t>
            </a:r>
            <a:r>
              <a:rPr lang="en-US" sz="1700" dirty="0"/>
              <a:t> total </a:t>
            </a:r>
            <a:r>
              <a:rPr lang="en-US" sz="1700" dirty="0" err="1"/>
              <a:t>pembelian</a:t>
            </a:r>
            <a:r>
              <a:rPr lang="en-US" sz="1700" dirty="0"/>
              <a:t> (monetary) </a:t>
            </a:r>
            <a:r>
              <a:rPr lang="en-US" sz="1700" dirty="0" err="1"/>
              <a:t>antara</a:t>
            </a:r>
            <a:r>
              <a:rPr lang="en-US" sz="1700" dirty="0"/>
              <a:t> USD 1 </a:t>
            </a:r>
            <a:r>
              <a:rPr lang="en-US" sz="1700" dirty="0" err="1"/>
              <a:t>hingga</a:t>
            </a:r>
            <a:r>
              <a:rPr lang="en-US" sz="1700" dirty="0"/>
              <a:t> 181. </a:t>
            </a:r>
            <a:r>
              <a:rPr lang="en-US" sz="1700" dirty="0" err="1"/>
              <a:t>Pelanggan</a:t>
            </a:r>
            <a:r>
              <a:rPr lang="en-US" sz="1700" dirty="0"/>
              <a:t> yang </a:t>
            </a:r>
            <a:r>
              <a:rPr lang="en-US" sz="1700" dirty="0" err="1"/>
              <a:t>berada</a:t>
            </a:r>
            <a:r>
              <a:rPr lang="en-US" sz="1700" dirty="0"/>
              <a:t> di </a:t>
            </a:r>
            <a:r>
              <a:rPr lang="en-US" sz="1700" dirty="0" err="1"/>
              <a:t>klaster</a:t>
            </a:r>
            <a:r>
              <a:rPr lang="en-US" sz="1700" dirty="0"/>
              <a:t> </a:t>
            </a:r>
            <a:r>
              <a:rPr lang="en-US" sz="1700" dirty="0" err="1"/>
              <a:t>ini</a:t>
            </a:r>
            <a:r>
              <a:rPr lang="en-US" sz="1700" dirty="0"/>
              <a:t> </a:t>
            </a:r>
            <a:r>
              <a:rPr lang="en-US" sz="1700" dirty="0" err="1"/>
              <a:t>telah</a:t>
            </a:r>
            <a:r>
              <a:rPr lang="en-US" sz="1700" dirty="0"/>
              <a:t> </a:t>
            </a:r>
            <a:r>
              <a:rPr lang="en-US" sz="1700" dirty="0" err="1"/>
              <a:t>menjadi</a:t>
            </a:r>
            <a:r>
              <a:rPr lang="en-US" sz="1700" dirty="0"/>
              <a:t> </a:t>
            </a:r>
            <a:r>
              <a:rPr lang="en-US" sz="1700" dirty="0" err="1"/>
              <a:t>pengguna</a:t>
            </a:r>
            <a:r>
              <a:rPr lang="en-US" sz="1700" dirty="0"/>
              <a:t> Starbucks </a:t>
            </a:r>
            <a:r>
              <a:rPr lang="en-US" sz="1700" dirty="0" err="1"/>
              <a:t>dengan</a:t>
            </a:r>
            <a:r>
              <a:rPr lang="en-US" sz="1700" dirty="0"/>
              <a:t> </a:t>
            </a:r>
            <a:r>
              <a:rPr lang="en-US" sz="1700" dirty="0" err="1"/>
              <a:t>rentang</a:t>
            </a:r>
            <a:r>
              <a:rPr lang="en-US" sz="1700" dirty="0"/>
              <a:t> </a:t>
            </a:r>
            <a:r>
              <a:rPr lang="en-US" sz="1700" dirty="0" err="1"/>
              <a:t>antara</a:t>
            </a:r>
            <a:r>
              <a:rPr lang="en-US" sz="1700" dirty="0"/>
              <a:t> 4,5 </a:t>
            </a:r>
            <a:r>
              <a:rPr lang="en-US" sz="1700" dirty="0" err="1"/>
              <a:t>hingga</a:t>
            </a:r>
            <a:r>
              <a:rPr lang="en-US" sz="1700" dirty="0"/>
              <a:t> 8,5 </a:t>
            </a:r>
            <a:r>
              <a:rPr lang="en-US" sz="1700" dirty="0" err="1"/>
              <a:t>tahun</a:t>
            </a:r>
            <a:r>
              <a:rPr lang="en-US" sz="1700" dirty="0"/>
              <a:t>.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9049CF3D-A684-4E6A-ADD4-5352B55C02E1}"/>
              </a:ext>
            </a:extLst>
          </p:cNvPr>
          <p:cNvSpPr txBox="1">
            <a:spLocks/>
          </p:cNvSpPr>
          <p:nvPr/>
        </p:nvSpPr>
        <p:spPr>
          <a:xfrm>
            <a:off x="1485294" y="4185059"/>
            <a:ext cx="4879114" cy="2186940"/>
          </a:xfrm>
          <a:prstGeom prst="rect">
            <a:avLst/>
          </a:prstGeom>
        </p:spPr>
        <p:txBody>
          <a:bodyPr vert="horz" lIns="45720" tIns="45720" rIns="4572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700" dirty="0" err="1"/>
              <a:t>Klaster</a:t>
            </a:r>
            <a:r>
              <a:rPr lang="en-US" sz="1700" dirty="0"/>
              <a:t> </a:t>
            </a:r>
            <a:r>
              <a:rPr lang="en-US" sz="1700" dirty="0" err="1"/>
              <a:t>keempat</a:t>
            </a:r>
            <a:r>
              <a:rPr lang="en-US" sz="1700" dirty="0"/>
              <a:t> (bronze customers) </a:t>
            </a:r>
            <a:r>
              <a:rPr lang="en-US" sz="1700" dirty="0" err="1"/>
              <a:t>didominasi</a:t>
            </a:r>
            <a:r>
              <a:rPr lang="en-US" sz="1700" dirty="0"/>
              <a:t> oleh </a:t>
            </a:r>
            <a:r>
              <a:rPr lang="en-US" sz="1700" dirty="0" err="1"/>
              <a:t>pelanggan</a:t>
            </a:r>
            <a:r>
              <a:rPr lang="en-US" sz="1700" dirty="0"/>
              <a:t> </a:t>
            </a:r>
            <a:r>
              <a:rPr lang="en-US" sz="1700" dirty="0" err="1"/>
              <a:t>berjenis</a:t>
            </a:r>
            <a:r>
              <a:rPr lang="en-US" sz="1700" dirty="0"/>
              <a:t> </a:t>
            </a:r>
            <a:r>
              <a:rPr lang="en-US" sz="1700" dirty="0" err="1"/>
              <a:t>kelamin</a:t>
            </a:r>
            <a:r>
              <a:rPr lang="en-US" sz="1700" dirty="0"/>
              <a:t> </a:t>
            </a:r>
            <a:r>
              <a:rPr lang="en-US" sz="1700" dirty="0" err="1"/>
              <a:t>pria</a:t>
            </a:r>
            <a:r>
              <a:rPr lang="en-US" sz="1700" dirty="0"/>
              <a:t> </a:t>
            </a:r>
            <a:r>
              <a:rPr lang="en-US" sz="1700" dirty="0" err="1"/>
              <a:t>dengan</a:t>
            </a:r>
            <a:r>
              <a:rPr lang="en-US" sz="1700" dirty="0"/>
              <a:t> </a:t>
            </a:r>
            <a:r>
              <a:rPr lang="en-US" sz="1700" dirty="0" err="1"/>
              <a:t>rentang</a:t>
            </a:r>
            <a:r>
              <a:rPr lang="en-US" sz="1700" dirty="0"/>
              <a:t> </a:t>
            </a:r>
            <a:r>
              <a:rPr lang="en-US" sz="1700" dirty="0" err="1"/>
              <a:t>usia</a:t>
            </a:r>
            <a:r>
              <a:rPr lang="en-US" sz="1700" dirty="0"/>
              <a:t> (age) </a:t>
            </a:r>
            <a:r>
              <a:rPr lang="en-US" sz="1700" dirty="0" err="1"/>
              <a:t>antara</a:t>
            </a:r>
            <a:r>
              <a:rPr lang="en-US" sz="1700" dirty="0"/>
              <a:t> 45 </a:t>
            </a:r>
            <a:r>
              <a:rPr lang="en-US" sz="1700" dirty="0" err="1"/>
              <a:t>hingga</a:t>
            </a:r>
            <a:r>
              <a:rPr lang="en-US" sz="1700" dirty="0"/>
              <a:t> 101 </a:t>
            </a:r>
            <a:r>
              <a:rPr lang="en-US" sz="1700" dirty="0" err="1"/>
              <a:t>tahun</a:t>
            </a:r>
            <a:r>
              <a:rPr lang="en-US" sz="1700" dirty="0"/>
              <a:t>. </a:t>
            </a:r>
            <a:r>
              <a:rPr lang="en-US" sz="1700" dirty="0" err="1"/>
              <a:t>Pelanggan</a:t>
            </a:r>
            <a:r>
              <a:rPr lang="en-US" sz="1700" dirty="0"/>
              <a:t> di </a:t>
            </a:r>
            <a:r>
              <a:rPr lang="en-US" sz="1700" dirty="0" err="1"/>
              <a:t>klaster</a:t>
            </a:r>
            <a:r>
              <a:rPr lang="en-US" sz="1700" dirty="0"/>
              <a:t> </a:t>
            </a:r>
            <a:r>
              <a:rPr lang="en-US" sz="1700" dirty="0" err="1"/>
              <a:t>ini</a:t>
            </a:r>
            <a:r>
              <a:rPr lang="en-US" sz="1700" dirty="0"/>
              <a:t> </a:t>
            </a:r>
            <a:r>
              <a:rPr lang="en-US" sz="1700" dirty="0" err="1"/>
              <a:t>memiliki</a:t>
            </a:r>
            <a:r>
              <a:rPr lang="en-US" sz="1700" dirty="0"/>
              <a:t> </a:t>
            </a:r>
            <a:r>
              <a:rPr lang="en-US" sz="1700" dirty="0" err="1"/>
              <a:t>pendapatan</a:t>
            </a:r>
            <a:r>
              <a:rPr lang="en-US" sz="1700" dirty="0"/>
              <a:t> (income) </a:t>
            </a:r>
            <a:r>
              <a:rPr lang="en-US" sz="1700" dirty="0" err="1"/>
              <a:t>antara</a:t>
            </a:r>
            <a:r>
              <a:rPr lang="en-US" sz="1700" dirty="0"/>
              <a:t> USD 30.000 </a:t>
            </a:r>
            <a:r>
              <a:rPr lang="en-US" sz="1700" dirty="0" err="1"/>
              <a:t>hingga</a:t>
            </a:r>
            <a:r>
              <a:rPr lang="en-US" sz="1700" dirty="0"/>
              <a:t> USD 83.000 per </a:t>
            </a:r>
            <a:r>
              <a:rPr lang="en-US" sz="1700" dirty="0" err="1"/>
              <a:t>tahun</a:t>
            </a:r>
            <a:r>
              <a:rPr lang="en-US" sz="1700" dirty="0"/>
              <a:t>. </a:t>
            </a:r>
            <a:r>
              <a:rPr lang="en-US" sz="1700" dirty="0" err="1"/>
              <a:t>Kemudian</a:t>
            </a:r>
            <a:r>
              <a:rPr lang="en-US" sz="1700" dirty="0"/>
              <a:t> </a:t>
            </a:r>
            <a:r>
              <a:rPr lang="en-US" sz="1700" dirty="0" err="1"/>
              <a:t>pelanggan</a:t>
            </a:r>
            <a:r>
              <a:rPr lang="en-US" sz="1700" dirty="0"/>
              <a:t> di </a:t>
            </a:r>
            <a:r>
              <a:rPr lang="en-US" sz="1700" dirty="0" err="1"/>
              <a:t>klaster</a:t>
            </a:r>
            <a:r>
              <a:rPr lang="en-US" sz="1700" dirty="0"/>
              <a:t> </a:t>
            </a:r>
            <a:r>
              <a:rPr lang="en-US" sz="1700" dirty="0" err="1"/>
              <a:t>kedua</a:t>
            </a:r>
            <a:r>
              <a:rPr lang="en-US" sz="1700" dirty="0"/>
              <a:t> </a:t>
            </a:r>
            <a:r>
              <a:rPr lang="en-US" sz="1700" dirty="0" err="1"/>
              <a:t>memiliki</a:t>
            </a:r>
            <a:r>
              <a:rPr lang="en-US" sz="1700" dirty="0"/>
              <a:t> rata-rata </a:t>
            </a:r>
            <a:r>
              <a:rPr lang="en-US" sz="1700" dirty="0" err="1"/>
              <a:t>frekuensi</a:t>
            </a:r>
            <a:r>
              <a:rPr lang="en-US" sz="1700" dirty="0"/>
              <a:t> </a:t>
            </a:r>
            <a:r>
              <a:rPr lang="en-US" sz="1700" dirty="0" err="1"/>
              <a:t>pembelian</a:t>
            </a:r>
            <a:r>
              <a:rPr lang="en-US" sz="1700" dirty="0"/>
              <a:t> (frequency) </a:t>
            </a:r>
            <a:r>
              <a:rPr lang="en-US" sz="1700" dirty="0" err="1"/>
              <a:t>sebanyak</a:t>
            </a:r>
            <a:r>
              <a:rPr lang="en-US" sz="1700" dirty="0"/>
              <a:t> 6 kali </a:t>
            </a:r>
            <a:r>
              <a:rPr lang="en-US" sz="1700" dirty="0" err="1"/>
              <a:t>dengan</a:t>
            </a:r>
            <a:r>
              <a:rPr lang="en-US" sz="1700" dirty="0"/>
              <a:t> total </a:t>
            </a:r>
            <a:r>
              <a:rPr lang="en-US" sz="1700" dirty="0" err="1"/>
              <a:t>pembelian</a:t>
            </a:r>
            <a:r>
              <a:rPr lang="en-US" sz="1700" dirty="0"/>
              <a:t> (monetary) </a:t>
            </a:r>
            <a:r>
              <a:rPr lang="en-US" sz="1700" dirty="0" err="1"/>
              <a:t>antara</a:t>
            </a:r>
            <a:r>
              <a:rPr lang="en-US" sz="1700" dirty="0"/>
              <a:t> USD 1 </a:t>
            </a:r>
            <a:r>
              <a:rPr lang="en-US" sz="1700" dirty="0" err="1"/>
              <a:t>hingga</a:t>
            </a:r>
            <a:r>
              <a:rPr lang="en-US" sz="1700" dirty="0"/>
              <a:t> 105. </a:t>
            </a:r>
            <a:r>
              <a:rPr lang="en-US" sz="1700" dirty="0" err="1"/>
              <a:t>Pelanggan</a:t>
            </a:r>
            <a:r>
              <a:rPr lang="en-US" sz="1700" dirty="0"/>
              <a:t> yang </a:t>
            </a:r>
            <a:r>
              <a:rPr lang="en-US" sz="1700" dirty="0" err="1"/>
              <a:t>berada</a:t>
            </a:r>
            <a:r>
              <a:rPr lang="en-US" sz="1700" dirty="0"/>
              <a:t> di </a:t>
            </a:r>
            <a:r>
              <a:rPr lang="en-US" sz="1700" dirty="0" err="1"/>
              <a:t>klaster</a:t>
            </a:r>
            <a:r>
              <a:rPr lang="en-US" sz="1700" dirty="0"/>
              <a:t> </a:t>
            </a:r>
            <a:r>
              <a:rPr lang="en-US" sz="1700" dirty="0" err="1"/>
              <a:t>ini</a:t>
            </a:r>
            <a:r>
              <a:rPr lang="en-US" sz="1700" dirty="0"/>
              <a:t> </a:t>
            </a:r>
            <a:r>
              <a:rPr lang="en-US" sz="1700" dirty="0" err="1"/>
              <a:t>telah</a:t>
            </a:r>
            <a:r>
              <a:rPr lang="en-US" sz="1700" dirty="0"/>
              <a:t> </a:t>
            </a:r>
            <a:r>
              <a:rPr lang="en-US" sz="1700" dirty="0" err="1"/>
              <a:t>menjadi</a:t>
            </a:r>
            <a:r>
              <a:rPr lang="en-US" sz="1700" dirty="0"/>
              <a:t> </a:t>
            </a:r>
            <a:r>
              <a:rPr lang="en-US" sz="1700" dirty="0" err="1"/>
              <a:t>pengguna</a:t>
            </a:r>
            <a:r>
              <a:rPr lang="en-US" sz="1700" dirty="0"/>
              <a:t> Starbucks </a:t>
            </a:r>
            <a:r>
              <a:rPr lang="en-US" sz="1700" dirty="0" err="1"/>
              <a:t>dengan</a:t>
            </a:r>
            <a:r>
              <a:rPr lang="en-US" sz="1700" dirty="0"/>
              <a:t> </a:t>
            </a:r>
            <a:r>
              <a:rPr lang="en-US" sz="1700" dirty="0" err="1"/>
              <a:t>rentang</a:t>
            </a:r>
            <a:r>
              <a:rPr lang="en-US" sz="1700" dirty="0"/>
              <a:t> </a:t>
            </a:r>
            <a:r>
              <a:rPr lang="en-US" sz="1700" dirty="0" err="1"/>
              <a:t>antara</a:t>
            </a:r>
            <a:r>
              <a:rPr lang="en-US" sz="1700" dirty="0"/>
              <a:t> 3,5 </a:t>
            </a:r>
            <a:r>
              <a:rPr lang="en-US" sz="1700" dirty="0" err="1"/>
              <a:t>hingga</a:t>
            </a:r>
            <a:r>
              <a:rPr lang="en-US" sz="1700" dirty="0"/>
              <a:t> 6 </a:t>
            </a:r>
            <a:r>
              <a:rPr lang="en-US" sz="1700" dirty="0" err="1"/>
              <a:t>tahun</a:t>
            </a:r>
            <a:r>
              <a:rPr lang="en-US" sz="1700" dirty="0"/>
              <a:t>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84B2FA6-EF73-47E8-898E-7211CF21227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494" y="1489369"/>
            <a:ext cx="4989195" cy="216662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5B775E5-9A13-4722-B6A9-D90AF51B704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689" y="4185059"/>
            <a:ext cx="4989195" cy="218694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010955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 descr="A picture containing light, umbrella, white, man&#10;&#10;Description automatically generated">
            <a:extLst>
              <a:ext uri="{FF2B5EF4-FFF2-40B4-BE49-F238E27FC236}">
                <a16:creationId xmlns:a16="http://schemas.microsoft.com/office/drawing/2014/main" id="{54B8D84F-9DE1-3E49-B88A-B746398283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70" r="66333" b="1"/>
          <a:stretch/>
        </p:blipFill>
        <p:spPr>
          <a:xfrm rot="5400000">
            <a:off x="-2916937" y="2916937"/>
            <a:ext cx="6858000" cy="102412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ADA95F6-8756-4CDE-B957-706D9630C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580" y="486001"/>
            <a:ext cx="10101657" cy="874643"/>
          </a:xfrm>
        </p:spPr>
        <p:txBody>
          <a:bodyPr>
            <a:normAutofit/>
          </a:bodyPr>
          <a:lstStyle/>
          <a:p>
            <a:r>
              <a:rPr lang="en-US" dirty="0" err="1"/>
              <a:t>kesimpulan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ECF22DF-4313-4272-A776-0DE04558D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3580" y="1587966"/>
            <a:ext cx="10136299" cy="4750903"/>
          </a:xfrm>
        </p:spPr>
        <p:txBody>
          <a:bodyPr>
            <a:normAutofit fontScale="85000" lnSpcReduction="20000"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000" i="1" dirty="0" err="1"/>
              <a:t>Algoritma</a:t>
            </a:r>
            <a:r>
              <a:rPr lang="en-US" sz="2000" i="1" dirty="0"/>
              <a:t> K-Means </a:t>
            </a:r>
            <a:r>
              <a:rPr lang="en-US" sz="2000" i="1" dirty="0" err="1"/>
              <a:t>dengan</a:t>
            </a:r>
            <a:r>
              <a:rPr lang="en-US" sz="2000" i="1" dirty="0"/>
              <a:t> </a:t>
            </a:r>
            <a:r>
              <a:rPr lang="en-US" sz="2000" i="1" dirty="0" err="1"/>
              <a:t>reduksi</a:t>
            </a:r>
            <a:r>
              <a:rPr lang="en-US" sz="2000" i="1" dirty="0"/>
              <a:t> </a:t>
            </a:r>
            <a:r>
              <a:rPr lang="en-US" sz="2000" i="1" dirty="0" err="1"/>
              <a:t>dimensi</a:t>
            </a:r>
            <a:r>
              <a:rPr lang="en-US" sz="2000" i="1" dirty="0"/>
              <a:t> Principal Component Analysis (PCA) </a:t>
            </a:r>
            <a:r>
              <a:rPr lang="en-US" sz="2000" i="1" dirty="0" err="1"/>
              <a:t>dapat</a:t>
            </a:r>
            <a:r>
              <a:rPr lang="en-US" sz="2000" i="1" dirty="0"/>
              <a:t> </a:t>
            </a:r>
            <a:r>
              <a:rPr lang="en-US" sz="2000" i="1" dirty="0" err="1"/>
              <a:t>diimplementasikan</a:t>
            </a:r>
            <a:r>
              <a:rPr lang="en-US" sz="2000" i="1" dirty="0"/>
              <a:t> </a:t>
            </a:r>
            <a:r>
              <a:rPr lang="en-US" sz="2000" i="1" dirty="0" err="1"/>
              <a:t>untuk</a:t>
            </a:r>
            <a:r>
              <a:rPr lang="en-US" sz="2000" i="1" dirty="0"/>
              <a:t> </a:t>
            </a:r>
            <a:r>
              <a:rPr lang="en-US" sz="2000" i="1" dirty="0" err="1"/>
              <a:t>mengelompokkan</a:t>
            </a:r>
            <a:r>
              <a:rPr lang="en-US" sz="2000" i="1" dirty="0"/>
              <a:t> data </a:t>
            </a:r>
            <a:r>
              <a:rPr lang="en-US" sz="2000" i="1" dirty="0" err="1"/>
              <a:t>pelanggan</a:t>
            </a:r>
            <a:r>
              <a:rPr lang="en-US" sz="2000" i="1" dirty="0"/>
              <a:t> Starbucks </a:t>
            </a:r>
            <a:r>
              <a:rPr lang="en-US" sz="2000" i="1" dirty="0" err="1"/>
              <a:t>berdasarkan</a:t>
            </a:r>
            <a:r>
              <a:rPr lang="en-US" sz="2000" i="1" dirty="0"/>
              <a:t> </a:t>
            </a:r>
            <a:r>
              <a:rPr lang="en-US" sz="2000" i="1" dirty="0" err="1"/>
              <a:t>pembobotan</a:t>
            </a:r>
            <a:r>
              <a:rPr lang="en-US" sz="2000" i="1" dirty="0"/>
              <a:t> model FMT </a:t>
            </a:r>
            <a:r>
              <a:rPr lang="en-US" sz="2000" i="1" dirty="0" err="1"/>
              <a:t>ke</a:t>
            </a:r>
            <a:r>
              <a:rPr lang="en-US" sz="2000" i="1" dirty="0"/>
              <a:t> </a:t>
            </a:r>
            <a:r>
              <a:rPr lang="en-US" sz="2000" i="1" dirty="0" err="1"/>
              <a:t>dalam</a:t>
            </a:r>
            <a:r>
              <a:rPr lang="en-US" sz="2000" i="1" dirty="0"/>
              <a:t> </a:t>
            </a:r>
            <a:r>
              <a:rPr lang="en-US" sz="2000" i="1" dirty="0" err="1"/>
              <a:t>jumlah</a:t>
            </a:r>
            <a:r>
              <a:rPr lang="en-US" sz="2000" i="1" dirty="0"/>
              <a:t> </a:t>
            </a:r>
            <a:r>
              <a:rPr lang="en-US" sz="2000" i="1" dirty="0" err="1"/>
              <a:t>klaster</a:t>
            </a:r>
            <a:r>
              <a:rPr lang="en-US" sz="2000" i="1" dirty="0"/>
              <a:t> </a:t>
            </a:r>
            <a:r>
              <a:rPr lang="en-US" sz="2000" i="1" dirty="0" err="1"/>
              <a:t>tertentu</a:t>
            </a:r>
            <a:r>
              <a:rPr lang="en-US" sz="2000" i="1" dirty="0"/>
              <a:t>. </a:t>
            </a:r>
            <a:r>
              <a:rPr lang="en-US" sz="2000" i="1" dirty="0" err="1"/>
              <a:t>Sedikit</a:t>
            </a:r>
            <a:r>
              <a:rPr lang="en-US" sz="2000" i="1" dirty="0"/>
              <a:t> </a:t>
            </a:r>
            <a:r>
              <a:rPr lang="en-US" sz="2000" i="1" dirty="0" err="1"/>
              <a:t>berbeda</a:t>
            </a:r>
            <a:r>
              <a:rPr lang="en-US" sz="2000" i="1" dirty="0"/>
              <a:t> </a:t>
            </a:r>
            <a:r>
              <a:rPr lang="en-US" sz="2000" i="1" dirty="0" err="1"/>
              <a:t>dengan</a:t>
            </a:r>
            <a:r>
              <a:rPr lang="en-US" sz="2000" i="1" dirty="0"/>
              <a:t> model RFM (Recency, Frequency, Monetary), model yang </a:t>
            </a:r>
            <a:r>
              <a:rPr lang="en-US" sz="2000" i="1" dirty="0" err="1"/>
              <a:t>digunakan</a:t>
            </a:r>
            <a:r>
              <a:rPr lang="en-US" sz="2000" i="1" dirty="0"/>
              <a:t> </a:t>
            </a:r>
            <a:r>
              <a:rPr lang="en-US" sz="2000" i="1" dirty="0" err="1"/>
              <a:t>dalam</a:t>
            </a:r>
            <a:r>
              <a:rPr lang="en-US" sz="2000" i="1" dirty="0"/>
              <a:t> </a:t>
            </a:r>
            <a:r>
              <a:rPr lang="en-US" sz="2000" i="1" dirty="0" err="1"/>
              <a:t>penelitian</a:t>
            </a:r>
            <a:r>
              <a:rPr lang="en-US" sz="2000" i="1" dirty="0"/>
              <a:t> </a:t>
            </a:r>
            <a:r>
              <a:rPr lang="en-US" sz="2000" i="1" dirty="0" err="1"/>
              <a:t>ini</a:t>
            </a:r>
            <a:r>
              <a:rPr lang="en-US" sz="2000" i="1" dirty="0"/>
              <a:t> </a:t>
            </a:r>
            <a:r>
              <a:rPr lang="en-US" sz="2000" i="1" dirty="0" err="1"/>
              <a:t>adalah</a:t>
            </a:r>
            <a:r>
              <a:rPr lang="en-US" sz="2000" i="1" dirty="0"/>
              <a:t> model FMT (Frequency, Monetary, Tenure). Model FMT </a:t>
            </a:r>
            <a:r>
              <a:rPr lang="en-US" sz="2000" i="1" dirty="0" err="1"/>
              <a:t>dipilih</a:t>
            </a:r>
            <a:r>
              <a:rPr lang="en-US" sz="2000" i="1" dirty="0"/>
              <a:t> </a:t>
            </a:r>
            <a:r>
              <a:rPr lang="en-US" sz="2000" i="1" dirty="0" err="1"/>
              <a:t>karena</a:t>
            </a:r>
            <a:r>
              <a:rPr lang="en-US" sz="2000" i="1" dirty="0"/>
              <a:t> </a:t>
            </a:r>
            <a:r>
              <a:rPr lang="en-US" sz="2000" i="1" dirty="0" err="1"/>
              <a:t>tidak</a:t>
            </a:r>
            <a:r>
              <a:rPr lang="en-US" sz="2000" i="1" dirty="0"/>
              <a:t> </a:t>
            </a:r>
            <a:r>
              <a:rPr lang="en-US" sz="2000" i="1" dirty="0" err="1"/>
              <a:t>adanya</a:t>
            </a:r>
            <a:r>
              <a:rPr lang="en-US" sz="2000" i="1" dirty="0"/>
              <a:t> </a:t>
            </a:r>
            <a:r>
              <a:rPr lang="en-US" sz="2000" i="1" dirty="0" err="1"/>
              <a:t>informasi</a:t>
            </a:r>
            <a:r>
              <a:rPr lang="en-US" sz="2000" i="1" dirty="0"/>
              <a:t> </a:t>
            </a:r>
            <a:r>
              <a:rPr lang="en-US" sz="2000" i="1" dirty="0" err="1"/>
              <a:t>tanggal</a:t>
            </a:r>
            <a:r>
              <a:rPr lang="en-US" sz="2000" i="1" dirty="0"/>
              <a:t> </a:t>
            </a:r>
            <a:r>
              <a:rPr lang="en-US" sz="2000" i="1" dirty="0" err="1"/>
              <a:t>transaksi</a:t>
            </a:r>
            <a:r>
              <a:rPr lang="en-US" sz="2000" i="1" dirty="0"/>
              <a:t> (Recency) pada dataset </a:t>
            </a:r>
            <a:r>
              <a:rPr lang="en-US" sz="2000" i="1" dirty="0" err="1"/>
              <a:t>dalam</a:t>
            </a:r>
            <a:r>
              <a:rPr lang="en-US" sz="2000" i="1" dirty="0"/>
              <a:t> </a:t>
            </a:r>
            <a:r>
              <a:rPr lang="en-US" sz="2000" i="1" dirty="0" err="1"/>
              <a:t>penelitian</a:t>
            </a:r>
            <a:r>
              <a:rPr lang="en-US" sz="2000" i="1" dirty="0"/>
              <a:t> </a:t>
            </a:r>
            <a:r>
              <a:rPr lang="en-US" sz="2000" i="1" dirty="0" err="1"/>
              <a:t>ini</a:t>
            </a:r>
            <a:r>
              <a:rPr lang="en-US" sz="2000" i="1" dirty="0"/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i="1" dirty="0"/>
              <a:t>Model FMT </a:t>
            </a:r>
            <a:r>
              <a:rPr lang="en-US" sz="2000" i="1" dirty="0" err="1"/>
              <a:t>dilakukan</a:t>
            </a:r>
            <a:r>
              <a:rPr lang="en-US" sz="2000" i="1" dirty="0"/>
              <a:t> </a:t>
            </a:r>
            <a:r>
              <a:rPr lang="en-US" sz="2000" i="1" dirty="0" err="1"/>
              <a:t>normalisasi</a:t>
            </a:r>
            <a:r>
              <a:rPr lang="en-US" sz="2000" i="1" dirty="0"/>
              <a:t> data </a:t>
            </a:r>
            <a:r>
              <a:rPr lang="en-US" sz="2000" i="1" dirty="0" err="1"/>
              <a:t>dengan</a:t>
            </a:r>
            <a:r>
              <a:rPr lang="en-US" sz="2000" i="1" dirty="0"/>
              <a:t> </a:t>
            </a:r>
            <a:r>
              <a:rPr lang="en-US" sz="2000" i="1" dirty="0" err="1"/>
              <a:t>tujuan</a:t>
            </a:r>
            <a:r>
              <a:rPr lang="en-US" sz="2000" i="1" dirty="0"/>
              <a:t> </a:t>
            </a:r>
            <a:r>
              <a:rPr lang="en-US" sz="2000" i="1" dirty="0" err="1"/>
              <a:t>untuk</a:t>
            </a:r>
            <a:r>
              <a:rPr lang="en-US" sz="2000" i="1" dirty="0"/>
              <a:t> </a:t>
            </a:r>
            <a:r>
              <a:rPr lang="en-US" sz="2000" i="1" dirty="0" err="1"/>
              <a:t>mengatasi</a:t>
            </a:r>
            <a:r>
              <a:rPr lang="en-US" sz="2000" i="1" dirty="0"/>
              <a:t> </a:t>
            </a:r>
            <a:r>
              <a:rPr lang="en-US" sz="2000" i="1" dirty="0" err="1"/>
              <a:t>ketidaksimetrisan</a:t>
            </a:r>
            <a:r>
              <a:rPr lang="en-US" sz="2000" i="1" dirty="0"/>
              <a:t> </a:t>
            </a:r>
            <a:r>
              <a:rPr lang="en-US" sz="2000" i="1" dirty="0" err="1"/>
              <a:t>distribusi</a:t>
            </a:r>
            <a:r>
              <a:rPr lang="en-US" sz="2000" i="1" dirty="0"/>
              <a:t> data. </a:t>
            </a:r>
            <a:r>
              <a:rPr lang="en-US" sz="2000" i="1" dirty="0" err="1"/>
              <a:t>Metode</a:t>
            </a:r>
            <a:r>
              <a:rPr lang="en-US" sz="2000" i="1" dirty="0"/>
              <a:t> </a:t>
            </a:r>
            <a:r>
              <a:rPr lang="en-US" sz="2000" i="1" dirty="0" err="1"/>
              <a:t>normalisasi</a:t>
            </a:r>
            <a:r>
              <a:rPr lang="en-US" sz="2000" i="1" dirty="0"/>
              <a:t> data yang </a:t>
            </a:r>
            <a:r>
              <a:rPr lang="en-US" sz="2000" i="1" dirty="0" err="1"/>
              <a:t>digunakan</a:t>
            </a:r>
            <a:r>
              <a:rPr lang="en-US" sz="2000" i="1" dirty="0"/>
              <a:t> </a:t>
            </a:r>
            <a:r>
              <a:rPr lang="en-US" sz="2000" i="1" dirty="0" err="1"/>
              <a:t>adalah</a:t>
            </a:r>
            <a:r>
              <a:rPr lang="en-US" sz="2000" i="1" dirty="0"/>
              <a:t> Min-Max Normalization yang </a:t>
            </a:r>
            <a:r>
              <a:rPr lang="en-US" sz="2000" i="1" dirty="0" err="1"/>
              <a:t>menerapkan</a:t>
            </a:r>
            <a:r>
              <a:rPr lang="en-US" sz="2000" i="1" dirty="0"/>
              <a:t> </a:t>
            </a:r>
            <a:r>
              <a:rPr lang="en-US" sz="2000" i="1" dirty="0" err="1"/>
              <a:t>transformasi</a:t>
            </a:r>
            <a:r>
              <a:rPr lang="en-US" sz="2000" i="1" dirty="0"/>
              <a:t> linier.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i="1" dirty="0" err="1"/>
              <a:t>Metode</a:t>
            </a:r>
            <a:r>
              <a:rPr lang="en-US" sz="2000" i="1" dirty="0"/>
              <a:t> PCA yang </a:t>
            </a:r>
            <a:r>
              <a:rPr lang="en-US" sz="2000" i="1" dirty="0" err="1"/>
              <a:t>digunakan</a:t>
            </a:r>
            <a:r>
              <a:rPr lang="en-US" sz="2000" i="1" dirty="0"/>
              <a:t> </a:t>
            </a:r>
            <a:r>
              <a:rPr lang="en-US" sz="2000" i="1" dirty="0" err="1"/>
              <a:t>dalam</a:t>
            </a:r>
            <a:r>
              <a:rPr lang="en-US" sz="2000" i="1" dirty="0"/>
              <a:t> </a:t>
            </a:r>
            <a:r>
              <a:rPr lang="en-US" sz="2000" i="1" dirty="0" err="1"/>
              <a:t>penelitian</a:t>
            </a:r>
            <a:r>
              <a:rPr lang="en-US" sz="2000" i="1" dirty="0"/>
              <a:t> </a:t>
            </a:r>
            <a:r>
              <a:rPr lang="en-US" sz="2000" i="1" dirty="0" err="1"/>
              <a:t>ini</a:t>
            </a:r>
            <a:r>
              <a:rPr lang="en-US" sz="2000" i="1" dirty="0"/>
              <a:t> </a:t>
            </a:r>
            <a:r>
              <a:rPr lang="en-US" sz="2000" i="1" dirty="0" err="1"/>
              <a:t>berhasil</a:t>
            </a:r>
            <a:r>
              <a:rPr lang="en-US" sz="2000" i="1" dirty="0"/>
              <a:t> </a:t>
            </a:r>
            <a:r>
              <a:rPr lang="en-US" sz="2000" i="1" dirty="0" err="1"/>
              <a:t>mereduksi</a:t>
            </a:r>
            <a:r>
              <a:rPr lang="en-US" sz="2000" i="1" dirty="0"/>
              <a:t> </a:t>
            </a:r>
            <a:r>
              <a:rPr lang="en-US" sz="2000" i="1" dirty="0" err="1"/>
              <a:t>dimensi</a:t>
            </a:r>
            <a:r>
              <a:rPr lang="en-US" sz="2000" i="1" dirty="0"/>
              <a:t> </a:t>
            </a:r>
            <a:r>
              <a:rPr lang="en-US" sz="2000" i="1" dirty="0" err="1"/>
              <a:t>dengan</a:t>
            </a:r>
            <a:r>
              <a:rPr lang="en-US" sz="2000" i="1" dirty="0"/>
              <a:t> </a:t>
            </a:r>
            <a:r>
              <a:rPr lang="en-US" sz="2000" i="1" dirty="0" err="1"/>
              <a:t>mengkonversi</a:t>
            </a:r>
            <a:r>
              <a:rPr lang="en-US" sz="2000" i="1" dirty="0"/>
              <a:t> lima </a:t>
            </a:r>
            <a:r>
              <a:rPr lang="en-US" sz="2000" i="1" dirty="0" err="1"/>
              <a:t>variabel</a:t>
            </a:r>
            <a:r>
              <a:rPr lang="en-US" sz="2000" i="1" dirty="0"/>
              <a:t> </a:t>
            </a:r>
            <a:r>
              <a:rPr lang="en-US" sz="2000" i="1" dirty="0" err="1"/>
              <a:t>demografi</a:t>
            </a:r>
            <a:r>
              <a:rPr lang="en-US" sz="2000" i="1" dirty="0"/>
              <a:t> </a:t>
            </a:r>
            <a:r>
              <a:rPr lang="en-US" sz="2000" i="1" dirty="0" err="1"/>
              <a:t>pengguna</a:t>
            </a:r>
            <a:r>
              <a:rPr lang="en-US" sz="2000" i="1" dirty="0"/>
              <a:t> </a:t>
            </a:r>
            <a:r>
              <a:rPr lang="en-US" sz="2000" i="1" dirty="0" err="1"/>
              <a:t>menjadi</a:t>
            </a:r>
            <a:r>
              <a:rPr lang="en-US" sz="2000" i="1" dirty="0"/>
              <a:t> </a:t>
            </a:r>
            <a:r>
              <a:rPr lang="en-US" sz="2000" i="1" dirty="0" err="1"/>
              <a:t>hanya</a:t>
            </a:r>
            <a:r>
              <a:rPr lang="en-US" sz="2000" i="1" dirty="0"/>
              <a:t> </a:t>
            </a:r>
            <a:r>
              <a:rPr lang="en-US" sz="2000" i="1" dirty="0" err="1"/>
              <a:t>tiga</a:t>
            </a:r>
            <a:r>
              <a:rPr lang="en-US" sz="2000" i="1" dirty="0"/>
              <a:t> </a:t>
            </a:r>
            <a:r>
              <a:rPr lang="en-US" sz="2000" i="1" dirty="0" err="1"/>
              <a:t>komponen</a:t>
            </a:r>
            <a:r>
              <a:rPr lang="en-US" sz="2000" i="1" dirty="0"/>
              <a:t>. </a:t>
            </a:r>
            <a:r>
              <a:rPr lang="en-US" sz="2000" i="1" dirty="0" err="1"/>
              <a:t>Pemilihan</a:t>
            </a:r>
            <a:r>
              <a:rPr lang="en-US" sz="2000" i="1" dirty="0"/>
              <a:t> </a:t>
            </a:r>
            <a:r>
              <a:rPr lang="en-US" sz="2000" i="1" dirty="0" err="1"/>
              <a:t>jumlah</a:t>
            </a:r>
            <a:r>
              <a:rPr lang="en-US" sz="2000" i="1" dirty="0"/>
              <a:t> </a:t>
            </a:r>
            <a:r>
              <a:rPr lang="en-US" sz="2000" i="1" dirty="0" err="1"/>
              <a:t>komponen</a:t>
            </a:r>
            <a:r>
              <a:rPr lang="en-US" sz="2000" i="1" dirty="0"/>
              <a:t> </a:t>
            </a:r>
            <a:r>
              <a:rPr lang="en-US" sz="2000" i="1" dirty="0" err="1"/>
              <a:t>sebanyak</a:t>
            </a:r>
            <a:r>
              <a:rPr lang="en-US" sz="2000" i="1" dirty="0"/>
              <a:t> </a:t>
            </a:r>
            <a:r>
              <a:rPr lang="en-US" sz="2000" i="1" dirty="0" err="1"/>
              <a:t>tiga</a:t>
            </a:r>
            <a:r>
              <a:rPr lang="en-US" sz="2000" i="1" dirty="0"/>
              <a:t> juga </a:t>
            </a:r>
            <a:r>
              <a:rPr lang="en-US" sz="2000" i="1" dirty="0" err="1"/>
              <a:t>merupakan</a:t>
            </a:r>
            <a:r>
              <a:rPr lang="en-US" sz="2000" i="1" dirty="0"/>
              <a:t> </a:t>
            </a:r>
            <a:r>
              <a:rPr lang="en-US" sz="2000" i="1" dirty="0" err="1"/>
              <a:t>pilihan</a:t>
            </a:r>
            <a:r>
              <a:rPr lang="en-US" sz="2000" i="1" dirty="0"/>
              <a:t> yang </a:t>
            </a:r>
            <a:r>
              <a:rPr lang="en-US" sz="2000" i="1" dirty="0" err="1"/>
              <a:t>tepat</a:t>
            </a:r>
            <a:r>
              <a:rPr lang="en-US" sz="2000" i="1" dirty="0"/>
              <a:t> </a:t>
            </a:r>
            <a:r>
              <a:rPr lang="en-US" sz="2000" i="1" dirty="0" err="1"/>
              <a:t>karena</a:t>
            </a:r>
            <a:r>
              <a:rPr lang="en-US" sz="2000" i="1" dirty="0"/>
              <a:t> </a:t>
            </a:r>
            <a:r>
              <a:rPr lang="en-US" sz="2000" i="1" dirty="0" err="1"/>
              <a:t>telah</a:t>
            </a:r>
            <a:r>
              <a:rPr lang="en-US" sz="2000" i="1" dirty="0"/>
              <a:t> </a:t>
            </a:r>
            <a:r>
              <a:rPr lang="en-US" sz="2000" i="1" dirty="0" err="1"/>
              <a:t>mewakili</a:t>
            </a:r>
            <a:r>
              <a:rPr lang="en-US" sz="2000" i="1" dirty="0"/>
              <a:t> </a:t>
            </a:r>
            <a:r>
              <a:rPr lang="en-US" sz="2000" i="1" dirty="0" err="1"/>
              <a:t>sebesar</a:t>
            </a:r>
            <a:r>
              <a:rPr lang="en-US" sz="2000" i="1" dirty="0"/>
              <a:t> 89% </a:t>
            </a:r>
            <a:r>
              <a:rPr lang="en-US" sz="2000" i="1" dirty="0" err="1"/>
              <a:t>dari</a:t>
            </a:r>
            <a:r>
              <a:rPr lang="en-US" sz="2000" i="1" dirty="0"/>
              <a:t> </a:t>
            </a:r>
            <a:r>
              <a:rPr lang="en-US" sz="2000" i="1" dirty="0" err="1"/>
              <a:t>keseluruhan</a:t>
            </a:r>
            <a:r>
              <a:rPr lang="en-US" sz="2000" i="1" dirty="0"/>
              <a:t> </a:t>
            </a:r>
            <a:r>
              <a:rPr lang="en-US" sz="2000" i="1" dirty="0" err="1"/>
              <a:t>informasi</a:t>
            </a:r>
            <a:r>
              <a:rPr lang="en-US" sz="2000" i="1" dirty="0"/>
              <a:t> yang </a:t>
            </a:r>
            <a:r>
              <a:rPr lang="en-US" sz="2000" i="1" dirty="0" err="1"/>
              <a:t>ada</a:t>
            </a:r>
            <a:r>
              <a:rPr lang="en-US" sz="2000" i="1" dirty="0"/>
              <a:t> </a:t>
            </a:r>
            <a:r>
              <a:rPr lang="en-US" sz="2000" i="1" dirty="0" err="1"/>
              <a:t>dalam</a:t>
            </a:r>
            <a:r>
              <a:rPr lang="en-US" sz="2000" i="1" dirty="0"/>
              <a:t> model FMT.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i="1" dirty="0"/>
              <a:t>Setelah </a:t>
            </a:r>
            <a:r>
              <a:rPr lang="en-US" sz="2000" i="1" dirty="0" err="1"/>
              <a:t>dilakukan</a:t>
            </a:r>
            <a:r>
              <a:rPr lang="en-US" sz="2000" i="1" dirty="0"/>
              <a:t> proses </a:t>
            </a:r>
            <a:r>
              <a:rPr lang="en-US" sz="2000" i="1" dirty="0" err="1"/>
              <a:t>pemilihan</a:t>
            </a:r>
            <a:r>
              <a:rPr lang="en-US" sz="2000" i="1" dirty="0"/>
              <a:t> </a:t>
            </a:r>
            <a:r>
              <a:rPr lang="en-US" sz="2000" i="1" dirty="0" err="1"/>
              <a:t>jumlah</a:t>
            </a:r>
            <a:r>
              <a:rPr lang="en-US" sz="2000" i="1" dirty="0"/>
              <a:t> </a:t>
            </a:r>
            <a:r>
              <a:rPr lang="en-US" sz="2000" i="1" dirty="0" err="1"/>
              <a:t>klaster</a:t>
            </a:r>
            <a:r>
              <a:rPr lang="en-US" sz="2000" i="1" dirty="0"/>
              <a:t> optimal </a:t>
            </a:r>
            <a:r>
              <a:rPr lang="en-US" sz="2000" i="1" dirty="0" err="1"/>
              <a:t>diperoleh</a:t>
            </a:r>
            <a:r>
              <a:rPr lang="en-US" sz="2000" i="1" dirty="0"/>
              <a:t> </a:t>
            </a:r>
            <a:r>
              <a:rPr lang="en-US" sz="2000" i="1" dirty="0" err="1"/>
              <a:t>bahwa</a:t>
            </a:r>
            <a:r>
              <a:rPr lang="en-US" sz="2000" i="1" dirty="0"/>
              <a:t> </a:t>
            </a:r>
            <a:r>
              <a:rPr lang="en-US" sz="2000" i="1" dirty="0" err="1"/>
              <a:t>empat</a:t>
            </a:r>
            <a:r>
              <a:rPr lang="en-US" sz="2000" i="1" dirty="0"/>
              <a:t> </a:t>
            </a:r>
            <a:r>
              <a:rPr lang="en-US" sz="2000" i="1" dirty="0" err="1"/>
              <a:t>klaster</a:t>
            </a:r>
            <a:r>
              <a:rPr lang="en-US" sz="2000" i="1" dirty="0"/>
              <a:t> </a:t>
            </a:r>
            <a:r>
              <a:rPr lang="en-US" sz="2000" i="1" dirty="0" err="1"/>
              <a:t>merupakan</a:t>
            </a:r>
            <a:r>
              <a:rPr lang="en-US" sz="2000" i="1" dirty="0"/>
              <a:t> yang </a:t>
            </a:r>
            <a:r>
              <a:rPr lang="en-US" sz="2000" i="1" dirty="0" err="1"/>
              <a:t>terbaik</a:t>
            </a:r>
            <a:r>
              <a:rPr lang="en-US" sz="2000" i="1" dirty="0"/>
              <a:t>. </a:t>
            </a:r>
            <a:r>
              <a:rPr lang="en-US" sz="2000" i="1" dirty="0" err="1"/>
              <a:t>Kemudian</a:t>
            </a:r>
            <a:r>
              <a:rPr lang="en-US" sz="2000" i="1" dirty="0"/>
              <a:t> </a:t>
            </a:r>
            <a:r>
              <a:rPr lang="en-US" sz="2000" i="1" dirty="0" err="1"/>
              <a:t>penulis</a:t>
            </a:r>
            <a:r>
              <a:rPr lang="en-US" sz="2000" i="1" dirty="0"/>
              <a:t> </a:t>
            </a:r>
            <a:r>
              <a:rPr lang="en-US" sz="2000" i="1" dirty="0" err="1"/>
              <a:t>melakukan</a:t>
            </a:r>
            <a:r>
              <a:rPr lang="en-US" sz="2000" i="1" dirty="0"/>
              <a:t> proses string mapping </a:t>
            </a:r>
            <a:r>
              <a:rPr lang="en-US" sz="2000" i="1" dirty="0" err="1"/>
              <a:t>untuk</a:t>
            </a:r>
            <a:r>
              <a:rPr lang="en-US" sz="2000" i="1" dirty="0"/>
              <a:t> </a:t>
            </a:r>
            <a:r>
              <a:rPr lang="en-US" sz="2000" i="1" dirty="0" err="1"/>
              <a:t>penamaan</a:t>
            </a:r>
            <a:r>
              <a:rPr lang="en-US" sz="2000" i="1" dirty="0"/>
              <a:t> </a:t>
            </a:r>
            <a:r>
              <a:rPr lang="en-US" sz="2000" i="1" dirty="0" err="1"/>
              <a:t>masing-masing</a:t>
            </a:r>
            <a:r>
              <a:rPr lang="en-US" sz="2000" i="1" dirty="0"/>
              <a:t> </a:t>
            </a:r>
            <a:r>
              <a:rPr lang="en-US" sz="2000" i="1" dirty="0" err="1"/>
              <a:t>klaster</a:t>
            </a:r>
            <a:r>
              <a:rPr lang="en-US" sz="2000" i="1" dirty="0"/>
              <a:t> </a:t>
            </a:r>
            <a:r>
              <a:rPr lang="en-US" sz="2000" i="1" dirty="0" err="1"/>
              <a:t>meliputi</a:t>
            </a:r>
            <a:r>
              <a:rPr lang="en-US" sz="2000" i="1" dirty="0"/>
              <a:t>: </a:t>
            </a:r>
            <a:r>
              <a:rPr lang="en-US" sz="2000" i="1" dirty="0" err="1"/>
              <a:t>klaster</a:t>
            </a:r>
            <a:r>
              <a:rPr lang="en-US" sz="2000" i="1" dirty="0"/>
              <a:t> </a:t>
            </a:r>
            <a:r>
              <a:rPr lang="en-US" sz="2000" i="1" dirty="0" err="1"/>
              <a:t>pertama</a:t>
            </a:r>
            <a:r>
              <a:rPr lang="en-US" sz="2000" i="1" dirty="0"/>
              <a:t> (gold customers), </a:t>
            </a:r>
            <a:r>
              <a:rPr lang="en-US" sz="2000" i="1" dirty="0" err="1"/>
              <a:t>klaster</a:t>
            </a:r>
            <a:r>
              <a:rPr lang="en-US" sz="2000" i="1" dirty="0"/>
              <a:t> </a:t>
            </a:r>
            <a:r>
              <a:rPr lang="en-US" sz="2000" i="1" dirty="0" err="1"/>
              <a:t>kedua</a:t>
            </a:r>
            <a:r>
              <a:rPr lang="en-US" sz="2000" i="1" dirty="0"/>
              <a:t> (silver customers), </a:t>
            </a:r>
            <a:r>
              <a:rPr lang="en-US" sz="2000" i="1" dirty="0" err="1"/>
              <a:t>klaster</a:t>
            </a:r>
            <a:r>
              <a:rPr lang="en-US" sz="2000" i="1" dirty="0"/>
              <a:t> </a:t>
            </a:r>
            <a:r>
              <a:rPr lang="en-US" sz="2000" i="1" dirty="0" err="1"/>
              <a:t>ketiga</a:t>
            </a:r>
            <a:r>
              <a:rPr lang="en-US" sz="2000" i="1" dirty="0"/>
              <a:t> (diamond customers), dan </a:t>
            </a:r>
            <a:r>
              <a:rPr lang="en-US" sz="2000" i="1" dirty="0" err="1"/>
              <a:t>klaster</a:t>
            </a:r>
            <a:r>
              <a:rPr lang="en-US" sz="2000" i="1" dirty="0"/>
              <a:t> </a:t>
            </a:r>
            <a:r>
              <a:rPr lang="en-US" sz="2000" i="1" dirty="0" err="1"/>
              <a:t>keempat</a:t>
            </a:r>
            <a:r>
              <a:rPr lang="en-US" sz="2000" i="1" dirty="0"/>
              <a:t> (bronze customers).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i="1" dirty="0" err="1"/>
              <a:t>Metode</a:t>
            </a:r>
            <a:r>
              <a:rPr lang="en-US" sz="2000" i="1" dirty="0"/>
              <a:t> uji </a:t>
            </a:r>
            <a:r>
              <a:rPr lang="en-US" sz="2000" i="1" dirty="0" err="1"/>
              <a:t>performa</a:t>
            </a:r>
            <a:r>
              <a:rPr lang="en-US" sz="2000" i="1" dirty="0"/>
              <a:t> yang </a:t>
            </a:r>
            <a:r>
              <a:rPr lang="en-US" sz="2000" i="1" dirty="0" err="1"/>
              <a:t>digunakan</a:t>
            </a:r>
            <a:r>
              <a:rPr lang="en-US" sz="2000" i="1" dirty="0"/>
              <a:t> </a:t>
            </a:r>
            <a:r>
              <a:rPr lang="en-US" sz="2000" i="1" dirty="0" err="1"/>
              <a:t>ialah</a:t>
            </a:r>
            <a:r>
              <a:rPr lang="en-US" sz="2000" i="1" dirty="0"/>
              <a:t> </a:t>
            </a:r>
            <a:r>
              <a:rPr lang="en-US" sz="2000" i="1" dirty="0" err="1"/>
              <a:t>metode</a:t>
            </a:r>
            <a:r>
              <a:rPr lang="en-US" sz="2000" i="1" dirty="0"/>
              <a:t> Elbow </a:t>
            </a:r>
            <a:r>
              <a:rPr lang="en-US" sz="2000" i="1" dirty="0" err="1"/>
              <a:t>dengan</a:t>
            </a:r>
            <a:r>
              <a:rPr lang="en-US" sz="2000" i="1" dirty="0"/>
              <a:t> </a:t>
            </a:r>
            <a:r>
              <a:rPr lang="en-US" sz="2000" i="1" dirty="0" err="1"/>
              <a:t>perhitungan</a:t>
            </a:r>
            <a:r>
              <a:rPr lang="en-US" sz="2000" i="1" dirty="0"/>
              <a:t> Sum of Squared Errors (SSE). </a:t>
            </a:r>
            <a:r>
              <a:rPr lang="en-US" sz="2000" i="1" dirty="0" err="1"/>
              <a:t>Perhitungan</a:t>
            </a:r>
            <a:r>
              <a:rPr lang="en-US" sz="2000" i="1" dirty="0"/>
              <a:t> SSE yang </a:t>
            </a:r>
            <a:r>
              <a:rPr lang="en-US" sz="2000" i="1" dirty="0" err="1"/>
              <a:t>dipilih</a:t>
            </a:r>
            <a:r>
              <a:rPr lang="en-US" sz="2000" i="1" dirty="0"/>
              <a:t> </a:t>
            </a:r>
            <a:r>
              <a:rPr lang="en-US" sz="2000" i="1" dirty="0" err="1"/>
              <a:t>menggunakan</a:t>
            </a:r>
            <a:r>
              <a:rPr lang="en-US" sz="2000" i="1" dirty="0"/>
              <a:t> </a:t>
            </a:r>
            <a:r>
              <a:rPr lang="en-US" sz="2000" i="1" dirty="0" err="1"/>
              <a:t>jenis</a:t>
            </a:r>
            <a:r>
              <a:rPr lang="en-US" sz="2000" i="1" dirty="0"/>
              <a:t> </a:t>
            </a:r>
            <a:r>
              <a:rPr lang="en-US" sz="2000" i="1" dirty="0" err="1"/>
              <a:t>evaluasi</a:t>
            </a:r>
            <a:r>
              <a:rPr lang="en-US" sz="2000" i="1" dirty="0"/>
              <a:t> </a:t>
            </a:r>
            <a:r>
              <a:rPr lang="en-US" sz="2000" i="1" dirty="0" err="1"/>
              <a:t>bernama</a:t>
            </a:r>
            <a:r>
              <a:rPr lang="en-US" sz="2000" i="1" dirty="0"/>
              <a:t> Within-Cluster Sum of Squares (WCSS). </a:t>
            </a:r>
            <a:r>
              <a:rPr lang="en-US" sz="2000" i="1" dirty="0" err="1"/>
              <a:t>Metode</a:t>
            </a:r>
            <a:r>
              <a:rPr lang="en-US" sz="2000" i="1" dirty="0"/>
              <a:t> Elbow </a:t>
            </a:r>
            <a:r>
              <a:rPr lang="en-US" sz="2000" i="1" dirty="0" err="1"/>
              <a:t>diterapkan</a:t>
            </a:r>
            <a:r>
              <a:rPr lang="en-US" sz="2000" i="1" dirty="0"/>
              <a:t> </a:t>
            </a:r>
            <a:r>
              <a:rPr lang="en-US" sz="2000" i="1" dirty="0" err="1"/>
              <a:t>untuk</a:t>
            </a:r>
            <a:r>
              <a:rPr lang="en-US" sz="2000" i="1" dirty="0"/>
              <a:t> </a:t>
            </a:r>
            <a:r>
              <a:rPr lang="en-US" sz="2000" i="1" dirty="0" err="1"/>
              <a:t>menentukan</a:t>
            </a:r>
            <a:r>
              <a:rPr lang="en-US" sz="2000" i="1" dirty="0"/>
              <a:t> </a:t>
            </a:r>
            <a:r>
              <a:rPr lang="en-US" sz="2000" i="1" dirty="0" err="1"/>
              <a:t>jumlah</a:t>
            </a:r>
            <a:r>
              <a:rPr lang="en-US" sz="2000" i="1" dirty="0"/>
              <a:t> </a:t>
            </a:r>
            <a:r>
              <a:rPr lang="en-US" sz="2000" i="1" dirty="0" err="1"/>
              <a:t>klaster</a:t>
            </a:r>
            <a:r>
              <a:rPr lang="en-US" sz="2000" i="1" dirty="0"/>
              <a:t> k yang optimal dan </a:t>
            </a:r>
            <a:r>
              <a:rPr lang="en-US" sz="2000" i="1" dirty="0" err="1"/>
              <a:t>diperoleh</a:t>
            </a:r>
            <a:r>
              <a:rPr lang="en-US" sz="2000" i="1" dirty="0"/>
              <a:t> k = 4, </a:t>
            </a:r>
            <a:r>
              <a:rPr lang="en-US" sz="2000" i="1" dirty="0" err="1"/>
              <a:t>sehingga</a:t>
            </a:r>
            <a:r>
              <a:rPr lang="en-US" sz="2000" i="1" dirty="0"/>
              <a:t> K-Means clustering </a:t>
            </a:r>
            <a:r>
              <a:rPr lang="en-US" sz="2000" i="1" dirty="0" err="1"/>
              <a:t>diimplementasikan</a:t>
            </a:r>
            <a:r>
              <a:rPr lang="en-US" sz="2000" i="1" dirty="0"/>
              <a:t> </a:t>
            </a:r>
            <a:r>
              <a:rPr lang="en-US" sz="2000" i="1" dirty="0" err="1"/>
              <a:t>dengan</a:t>
            </a:r>
            <a:r>
              <a:rPr lang="en-US" sz="2000" i="1" dirty="0"/>
              <a:t> </a:t>
            </a:r>
            <a:r>
              <a:rPr lang="en-US" sz="2000" i="1" dirty="0" err="1"/>
              <a:t>empat</a:t>
            </a:r>
            <a:r>
              <a:rPr lang="en-US" sz="2000" i="1" dirty="0"/>
              <a:t> </a:t>
            </a:r>
            <a:r>
              <a:rPr lang="en-US" sz="2000" i="1" dirty="0" err="1"/>
              <a:t>segmen</a:t>
            </a:r>
            <a:r>
              <a:rPr lang="en-US" sz="2000" i="1" dirty="0"/>
              <a:t> </a:t>
            </a:r>
            <a:r>
              <a:rPr lang="en-US" sz="2000" i="1" dirty="0" err="1"/>
              <a:t>pelanggan</a:t>
            </a:r>
            <a:r>
              <a:rPr lang="en-US" sz="2000" i="1" dirty="0"/>
              <a:t>. </a:t>
            </a:r>
            <a:r>
              <a:rPr lang="en-US" sz="2000" i="1" dirty="0" err="1"/>
              <a:t>Perhitungan</a:t>
            </a:r>
            <a:r>
              <a:rPr lang="en-US" sz="2000" i="1" dirty="0"/>
              <a:t> </a:t>
            </a:r>
            <a:r>
              <a:rPr lang="en-US" sz="2000" i="1" dirty="0" err="1"/>
              <a:t>nilai</a:t>
            </a:r>
            <a:r>
              <a:rPr lang="en-US" sz="2000" i="1" dirty="0"/>
              <a:t> WCSS </a:t>
            </a:r>
            <a:r>
              <a:rPr lang="en-US" sz="2000" i="1" dirty="0" err="1"/>
              <a:t>dilakukan</a:t>
            </a:r>
            <a:r>
              <a:rPr lang="en-US" sz="2000" i="1" dirty="0"/>
              <a:t> </a:t>
            </a:r>
            <a:r>
              <a:rPr lang="en-US" sz="2000" i="1" dirty="0" err="1"/>
              <a:t>untuk</a:t>
            </a:r>
            <a:r>
              <a:rPr lang="en-US" sz="2000" i="1" dirty="0"/>
              <a:t> </a:t>
            </a:r>
            <a:r>
              <a:rPr lang="en-US" sz="2000" i="1" dirty="0" err="1"/>
              <a:t>memvalidasi</a:t>
            </a:r>
            <a:r>
              <a:rPr lang="en-US" sz="2000" i="1" dirty="0"/>
              <a:t> </a:t>
            </a:r>
            <a:r>
              <a:rPr lang="en-US" sz="2000" i="1" dirty="0" err="1"/>
              <a:t>apakah</a:t>
            </a:r>
            <a:r>
              <a:rPr lang="en-US" sz="2000" i="1" dirty="0"/>
              <a:t> </a:t>
            </a:r>
            <a:r>
              <a:rPr lang="en-US" sz="2000" i="1" dirty="0" err="1"/>
              <a:t>empat</a:t>
            </a:r>
            <a:r>
              <a:rPr lang="en-US" sz="2000" i="1" dirty="0"/>
              <a:t> </a:t>
            </a:r>
            <a:r>
              <a:rPr lang="en-US" sz="2000" i="1" dirty="0" err="1"/>
              <a:t>adalah</a:t>
            </a:r>
            <a:r>
              <a:rPr lang="en-US" sz="2000" i="1" dirty="0"/>
              <a:t> </a:t>
            </a:r>
            <a:r>
              <a:rPr lang="en-US" sz="2000" i="1" dirty="0" err="1"/>
              <a:t>jumlah</a:t>
            </a:r>
            <a:r>
              <a:rPr lang="en-US" sz="2000" i="1" dirty="0"/>
              <a:t> </a:t>
            </a:r>
            <a:r>
              <a:rPr lang="en-US" sz="2000" i="1" dirty="0" err="1"/>
              <a:t>klaster</a:t>
            </a:r>
            <a:r>
              <a:rPr lang="en-US" sz="2000" i="1" dirty="0"/>
              <a:t> yang optimal. </a:t>
            </a:r>
            <a:r>
              <a:rPr lang="en-US" sz="2000" i="1" dirty="0" err="1"/>
              <a:t>Kemudian</a:t>
            </a:r>
            <a:r>
              <a:rPr lang="en-US" sz="2000" i="1" dirty="0"/>
              <a:t> </a:t>
            </a:r>
            <a:r>
              <a:rPr lang="en-US" sz="2000" i="1" dirty="0" err="1"/>
              <a:t>diperoleh</a:t>
            </a:r>
            <a:r>
              <a:rPr lang="en-US" sz="2000" i="1" dirty="0"/>
              <a:t> </a:t>
            </a:r>
            <a:r>
              <a:rPr lang="en-US" sz="2000" i="1" dirty="0" err="1"/>
              <a:t>hasil</a:t>
            </a:r>
            <a:r>
              <a:rPr lang="en-US" sz="2000" i="1" dirty="0"/>
              <a:t> </a:t>
            </a:r>
            <a:r>
              <a:rPr lang="en-US" sz="2000" i="1" dirty="0" err="1"/>
              <a:t>perhitungan</a:t>
            </a:r>
            <a:r>
              <a:rPr lang="en-US" sz="2000" i="1" dirty="0"/>
              <a:t> </a:t>
            </a:r>
            <a:r>
              <a:rPr lang="en-US" sz="2000" i="1" dirty="0" err="1"/>
              <a:t>nilai</a:t>
            </a:r>
            <a:r>
              <a:rPr lang="en-US" sz="2000" i="1" dirty="0"/>
              <a:t> WCSS </a:t>
            </a:r>
            <a:r>
              <a:rPr lang="en-US" sz="2000" i="1" dirty="0" err="1"/>
              <a:t>yaitu</a:t>
            </a:r>
            <a:r>
              <a:rPr lang="en-US" sz="2000" i="1" dirty="0"/>
              <a:t> </a:t>
            </a:r>
            <a:r>
              <a:rPr lang="en-US" sz="2000" i="1" dirty="0" err="1"/>
              <a:t>jumlah</a:t>
            </a:r>
            <a:r>
              <a:rPr lang="en-US" sz="2000" i="1" dirty="0"/>
              <a:t> </a:t>
            </a:r>
            <a:r>
              <a:rPr lang="en-US" sz="2000" i="1" dirty="0" err="1"/>
              <a:t>klaster</a:t>
            </a:r>
            <a:r>
              <a:rPr lang="en-US" sz="2000" i="1" dirty="0"/>
              <a:t> k = 4 </a:t>
            </a:r>
            <a:r>
              <a:rPr lang="en-US" sz="2000" i="1" dirty="0" err="1"/>
              <a:t>dengan</a:t>
            </a:r>
            <a:r>
              <a:rPr lang="en-US" sz="2000" i="1" dirty="0"/>
              <a:t> </a:t>
            </a:r>
            <a:r>
              <a:rPr lang="en-US" sz="2000" i="1" dirty="0" err="1"/>
              <a:t>nilai</a:t>
            </a:r>
            <a:r>
              <a:rPr lang="en-US" sz="2000" i="1" dirty="0"/>
              <a:t> </a:t>
            </a:r>
            <a:r>
              <a:rPr lang="en-US" sz="2000" i="1" dirty="0" err="1"/>
              <a:t>sebesar</a:t>
            </a:r>
            <a:r>
              <a:rPr lang="en-US" sz="2000" i="1" dirty="0"/>
              <a:t> 979,80. Nilai </a:t>
            </a:r>
            <a:r>
              <a:rPr lang="en-US" sz="2000" i="1" dirty="0" err="1"/>
              <a:t>tersebut</a:t>
            </a:r>
            <a:r>
              <a:rPr lang="en-US" sz="2000" i="1" dirty="0"/>
              <a:t> </a:t>
            </a:r>
            <a:r>
              <a:rPr lang="en-US" sz="2000" i="1" dirty="0" err="1"/>
              <a:t>merupakan</a:t>
            </a:r>
            <a:r>
              <a:rPr lang="en-US" sz="2000" i="1" dirty="0"/>
              <a:t> </a:t>
            </a:r>
            <a:r>
              <a:rPr lang="en-US" sz="2000" i="1" dirty="0" err="1"/>
              <a:t>nilai</a:t>
            </a:r>
            <a:r>
              <a:rPr lang="en-US" sz="2000" i="1" dirty="0"/>
              <a:t> yang </a:t>
            </a:r>
            <a:r>
              <a:rPr lang="en-US" sz="2000" i="1" dirty="0" err="1"/>
              <a:t>mengalami</a:t>
            </a:r>
            <a:r>
              <a:rPr lang="en-US" sz="2000" i="1" dirty="0"/>
              <a:t> </a:t>
            </a:r>
            <a:r>
              <a:rPr lang="en-US" sz="2000" i="1" dirty="0" err="1"/>
              <a:t>penurunan</a:t>
            </a:r>
            <a:r>
              <a:rPr lang="en-US" sz="2000" i="1" dirty="0"/>
              <a:t> </a:t>
            </a:r>
            <a:r>
              <a:rPr lang="en-US" sz="2000" i="1" dirty="0" err="1"/>
              <a:t>drastis</a:t>
            </a:r>
            <a:r>
              <a:rPr lang="en-US" sz="2000" i="1" dirty="0"/>
              <a:t> dan </a:t>
            </a:r>
            <a:r>
              <a:rPr lang="en-US" sz="2000" i="1" dirty="0" err="1"/>
              <a:t>membentuk</a:t>
            </a:r>
            <a:r>
              <a:rPr lang="en-US" sz="2000" i="1" dirty="0"/>
              <a:t> </a:t>
            </a:r>
            <a:r>
              <a:rPr lang="en-US" sz="2000" i="1" dirty="0" err="1"/>
              <a:t>sudut</a:t>
            </a:r>
            <a:r>
              <a:rPr lang="en-US" sz="2000" i="1" dirty="0"/>
              <a:t> </a:t>
            </a:r>
            <a:r>
              <a:rPr lang="en-US" sz="2000" i="1" dirty="0" err="1"/>
              <a:t>siku</a:t>
            </a:r>
            <a:r>
              <a:rPr lang="en-US" sz="2000" i="1" dirty="0"/>
              <a:t> pada </a:t>
            </a:r>
            <a:r>
              <a:rPr lang="en-US" sz="2000" i="1" dirty="0" err="1"/>
              <a:t>visualisasi</a:t>
            </a:r>
            <a:r>
              <a:rPr lang="en-US" sz="2000" i="1" dirty="0"/>
              <a:t> </a:t>
            </a:r>
            <a:r>
              <a:rPr lang="en-US" sz="2000" i="1" dirty="0" err="1"/>
              <a:t>grafik</a:t>
            </a:r>
            <a:r>
              <a:rPr lang="en-US" sz="2000" i="1" dirty="0"/>
              <a:t> </a:t>
            </a:r>
            <a:r>
              <a:rPr lang="en-US" sz="2000" i="1" dirty="0" err="1"/>
              <a:t>berupa</a:t>
            </a:r>
            <a:r>
              <a:rPr lang="en-US" sz="2000" i="1" dirty="0"/>
              <a:t> elbow plot.</a:t>
            </a:r>
          </a:p>
        </p:txBody>
      </p:sp>
    </p:spTree>
    <p:extLst>
      <p:ext uri="{BB962C8B-B14F-4D97-AF65-F5344CB8AC3E}">
        <p14:creationId xmlns:p14="http://schemas.microsoft.com/office/powerpoint/2010/main" val="5720825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 descr="A picture containing light, umbrella, white, man&#10;&#10;Description automatically generated">
            <a:extLst>
              <a:ext uri="{FF2B5EF4-FFF2-40B4-BE49-F238E27FC236}">
                <a16:creationId xmlns:a16="http://schemas.microsoft.com/office/drawing/2014/main" id="{54B8D84F-9DE1-3E49-B88A-B746398283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70" r="66333" b="1"/>
          <a:stretch/>
        </p:blipFill>
        <p:spPr>
          <a:xfrm rot="5400000">
            <a:off x="-2916937" y="2916937"/>
            <a:ext cx="6858000" cy="102412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ADA95F6-8756-4CDE-B957-706D9630C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580" y="486001"/>
            <a:ext cx="10101657" cy="874643"/>
          </a:xfrm>
        </p:spPr>
        <p:txBody>
          <a:bodyPr>
            <a:normAutofit/>
          </a:bodyPr>
          <a:lstStyle/>
          <a:p>
            <a:r>
              <a:rPr lang="en-US" dirty="0"/>
              <a:t>saran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ECF22DF-4313-4272-A776-0DE04558D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3580" y="1587966"/>
            <a:ext cx="10136299" cy="4750903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000" i="1" dirty="0" err="1"/>
              <a:t>Menggunakan</a:t>
            </a:r>
            <a:r>
              <a:rPr lang="en-US" sz="2000" i="1" dirty="0"/>
              <a:t> dataset </a:t>
            </a:r>
            <a:r>
              <a:rPr lang="en-US" sz="2000" i="1" dirty="0" err="1"/>
              <a:t>pelanggan</a:t>
            </a:r>
            <a:r>
              <a:rPr lang="en-US" sz="2000" i="1" dirty="0"/>
              <a:t> </a:t>
            </a:r>
            <a:r>
              <a:rPr lang="en-US" sz="2000" i="1" dirty="0" err="1"/>
              <a:t>dengan</a:t>
            </a:r>
            <a:r>
              <a:rPr lang="en-US" sz="2000" i="1" dirty="0"/>
              <a:t> </a:t>
            </a:r>
            <a:r>
              <a:rPr lang="en-US" sz="2000" i="1" dirty="0" err="1"/>
              <a:t>atribut</a:t>
            </a:r>
            <a:r>
              <a:rPr lang="en-US" sz="2000" i="1" dirty="0"/>
              <a:t> dan </a:t>
            </a:r>
            <a:r>
              <a:rPr lang="en-US" sz="2000" i="1" dirty="0" err="1"/>
              <a:t>nilai</a:t>
            </a:r>
            <a:r>
              <a:rPr lang="en-US" sz="2000" i="1" dirty="0"/>
              <a:t> yang </a:t>
            </a:r>
            <a:r>
              <a:rPr lang="en-US" sz="2000" i="1" dirty="0" err="1"/>
              <a:t>lebih</a:t>
            </a:r>
            <a:r>
              <a:rPr lang="en-US" sz="2000" i="1" dirty="0"/>
              <a:t> </a:t>
            </a:r>
            <a:r>
              <a:rPr lang="en-US" sz="2000" i="1" dirty="0" err="1"/>
              <a:t>lengkap</a:t>
            </a:r>
            <a:r>
              <a:rPr lang="en-US" sz="2000" i="1" dirty="0"/>
              <a:t> (</a:t>
            </a:r>
            <a:r>
              <a:rPr lang="en-US" sz="2000" i="1" dirty="0" err="1"/>
              <a:t>contoh</a:t>
            </a:r>
            <a:r>
              <a:rPr lang="en-US" sz="2000" i="1" dirty="0"/>
              <a:t>: model RFMT) </a:t>
            </a:r>
            <a:r>
              <a:rPr lang="en-US" sz="2000" i="1" dirty="0" err="1"/>
              <a:t>sehingga</a:t>
            </a:r>
            <a:r>
              <a:rPr lang="en-US" sz="2000" i="1" dirty="0"/>
              <a:t> </a:t>
            </a:r>
            <a:r>
              <a:rPr lang="en-US" sz="2000" i="1" dirty="0" err="1"/>
              <a:t>diperoleh</a:t>
            </a:r>
            <a:r>
              <a:rPr lang="en-US" sz="2000" i="1" dirty="0"/>
              <a:t> business insight yang </a:t>
            </a:r>
            <a:r>
              <a:rPr lang="en-US" sz="2000" i="1" dirty="0" err="1"/>
              <a:t>lebih</a:t>
            </a:r>
            <a:r>
              <a:rPr lang="en-US" sz="2000" i="1" dirty="0"/>
              <a:t> </a:t>
            </a:r>
            <a:r>
              <a:rPr lang="en-US" sz="2000" i="1" dirty="0" err="1"/>
              <a:t>akurat</a:t>
            </a:r>
            <a:r>
              <a:rPr lang="en-US" sz="2000" i="1" dirty="0"/>
              <a:t> </a:t>
            </a:r>
            <a:r>
              <a:rPr lang="en-US" sz="2000" i="1" dirty="0" err="1"/>
              <a:t>untuk</a:t>
            </a:r>
            <a:r>
              <a:rPr lang="en-US" sz="2000" i="1" dirty="0"/>
              <a:t> </a:t>
            </a:r>
            <a:r>
              <a:rPr lang="en-US" sz="2000" i="1" dirty="0" err="1"/>
              <a:t>keperluan</a:t>
            </a:r>
            <a:r>
              <a:rPr lang="en-US" sz="2000" i="1" dirty="0"/>
              <a:t> </a:t>
            </a:r>
            <a:r>
              <a:rPr lang="en-US" sz="2000" i="1" dirty="0" err="1"/>
              <a:t>strategi</a:t>
            </a:r>
            <a:r>
              <a:rPr lang="en-US" sz="2000" i="1" dirty="0"/>
              <a:t> </a:t>
            </a:r>
            <a:r>
              <a:rPr lang="en-US" sz="2000" i="1" dirty="0" err="1"/>
              <a:t>pemasaran</a:t>
            </a:r>
            <a:r>
              <a:rPr lang="en-US" sz="2000" i="1" dirty="0"/>
              <a:t> </a:t>
            </a:r>
            <a:r>
              <a:rPr lang="en-US" sz="2000" i="1" dirty="0" err="1"/>
              <a:t>perusahaan</a:t>
            </a:r>
            <a:r>
              <a:rPr lang="en-US" sz="2000" i="1" dirty="0"/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i="1" dirty="0" err="1"/>
              <a:t>Menggunakan</a:t>
            </a:r>
            <a:r>
              <a:rPr lang="en-US" sz="2000" i="1" dirty="0"/>
              <a:t> </a:t>
            </a:r>
            <a:r>
              <a:rPr lang="en-US" sz="2000" i="1" dirty="0" err="1"/>
              <a:t>algoritma</a:t>
            </a:r>
            <a:r>
              <a:rPr lang="en-US" sz="2000" i="1" dirty="0"/>
              <a:t> </a:t>
            </a:r>
            <a:r>
              <a:rPr lang="en-US" sz="2000" i="1" dirty="0" err="1"/>
              <a:t>pengelompokkan</a:t>
            </a:r>
            <a:r>
              <a:rPr lang="en-US" sz="2000" i="1" dirty="0"/>
              <a:t> data </a:t>
            </a:r>
            <a:r>
              <a:rPr lang="en-US" sz="2000" i="1" dirty="0" err="1"/>
              <a:t>lainnya</a:t>
            </a:r>
            <a:r>
              <a:rPr lang="en-US" sz="2000" i="1" dirty="0"/>
              <a:t> </a:t>
            </a:r>
            <a:r>
              <a:rPr lang="en-US" sz="2000" i="1" dirty="0" err="1"/>
              <a:t>seperti</a:t>
            </a:r>
            <a:r>
              <a:rPr lang="en-US" sz="2000" i="1" dirty="0"/>
              <a:t> DBSCAN, EM Clustering, dan Agglomerative Hierarchical Clustering. </a:t>
            </a:r>
            <a:r>
              <a:rPr lang="en-US" sz="2000" i="1" dirty="0" err="1"/>
              <a:t>Selain</a:t>
            </a:r>
            <a:r>
              <a:rPr lang="en-US" sz="2000" i="1" dirty="0"/>
              <a:t> </a:t>
            </a:r>
            <a:r>
              <a:rPr lang="en-US" sz="2000" i="1" dirty="0" err="1"/>
              <a:t>itu</a:t>
            </a:r>
            <a:r>
              <a:rPr lang="en-US" sz="2000" i="1" dirty="0"/>
              <a:t>, </a:t>
            </a:r>
            <a:r>
              <a:rPr lang="en-US" sz="2000" i="1" dirty="0" err="1"/>
              <a:t>metode</a:t>
            </a:r>
            <a:r>
              <a:rPr lang="en-US" sz="2000" i="1" dirty="0"/>
              <a:t> uji </a:t>
            </a:r>
            <a:r>
              <a:rPr lang="en-US" sz="2000" i="1" dirty="0" err="1"/>
              <a:t>performa</a:t>
            </a:r>
            <a:r>
              <a:rPr lang="en-US" sz="2000" i="1" dirty="0"/>
              <a:t> </a:t>
            </a:r>
            <a:r>
              <a:rPr lang="en-US" sz="2000" i="1" dirty="0" err="1"/>
              <a:t>lainnya</a:t>
            </a:r>
            <a:r>
              <a:rPr lang="en-US" sz="2000" i="1" dirty="0"/>
              <a:t> </a:t>
            </a:r>
            <a:r>
              <a:rPr lang="en-US" sz="2000" i="1" dirty="0" err="1"/>
              <a:t>seperti</a:t>
            </a:r>
            <a:r>
              <a:rPr lang="en-US" sz="2000" i="1" dirty="0"/>
              <a:t> </a:t>
            </a:r>
            <a:r>
              <a:rPr lang="en-US" sz="2000" i="1" dirty="0" err="1"/>
              <a:t>Silhoutte</a:t>
            </a:r>
            <a:r>
              <a:rPr lang="en-US" sz="2000" i="1" dirty="0"/>
              <a:t> Coefficient, Dunn’s Index, dan Davis Bouldin Index </a:t>
            </a:r>
            <a:r>
              <a:rPr lang="en-US" sz="2000" i="1" dirty="0" err="1"/>
              <a:t>sehingga</a:t>
            </a:r>
            <a:r>
              <a:rPr lang="en-US" sz="2000" i="1" dirty="0"/>
              <a:t> </a:t>
            </a:r>
            <a:r>
              <a:rPr lang="en-US" sz="2000" i="1" dirty="0" err="1"/>
              <a:t>diperoleh</a:t>
            </a:r>
            <a:r>
              <a:rPr lang="en-US" sz="2000" i="1" dirty="0"/>
              <a:t> </a:t>
            </a:r>
            <a:r>
              <a:rPr lang="en-US" sz="2000" i="1" dirty="0" err="1"/>
              <a:t>lebih</a:t>
            </a:r>
            <a:r>
              <a:rPr lang="en-US" sz="2000" i="1" dirty="0"/>
              <a:t> </a:t>
            </a:r>
            <a:r>
              <a:rPr lang="en-US" sz="2000" i="1" dirty="0" err="1"/>
              <a:t>banyak</a:t>
            </a:r>
            <a:r>
              <a:rPr lang="en-US" sz="2000" i="1" dirty="0"/>
              <a:t> </a:t>
            </a:r>
            <a:r>
              <a:rPr lang="en-US" sz="2000" i="1" dirty="0" err="1"/>
              <a:t>pengembangan</a:t>
            </a:r>
            <a:r>
              <a:rPr lang="en-US" sz="2000" i="1" dirty="0"/>
              <a:t> </a:t>
            </a:r>
            <a:r>
              <a:rPr lang="en-US" sz="2000" i="1" dirty="0" err="1"/>
              <a:t>baru</a:t>
            </a:r>
            <a:r>
              <a:rPr lang="en-US" sz="2000" i="1" dirty="0"/>
              <a:t> </a:t>
            </a:r>
            <a:r>
              <a:rPr lang="en-US" sz="2000" i="1" dirty="0" err="1"/>
              <a:t>terkait</a:t>
            </a:r>
            <a:r>
              <a:rPr lang="en-US" sz="2000" i="1" dirty="0"/>
              <a:t> </a:t>
            </a:r>
            <a:r>
              <a:rPr lang="en-US" sz="2000" i="1" dirty="0" err="1"/>
              <a:t>analisa</a:t>
            </a:r>
            <a:r>
              <a:rPr lang="en-US" sz="2000" i="1" dirty="0"/>
              <a:t> data </a:t>
            </a:r>
            <a:r>
              <a:rPr lang="en-US" sz="2000" i="1" dirty="0" err="1"/>
              <a:t>melalui</a:t>
            </a:r>
            <a:r>
              <a:rPr lang="en-US" sz="2000" i="1" dirty="0"/>
              <a:t> proses clustering.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i="1" dirty="0" err="1"/>
              <a:t>Mengimplementasikan</a:t>
            </a:r>
            <a:r>
              <a:rPr lang="en-US" sz="2000" i="1" dirty="0"/>
              <a:t> </a:t>
            </a:r>
            <a:r>
              <a:rPr lang="en-US" sz="2000" i="1" dirty="0" err="1"/>
              <a:t>hasil</a:t>
            </a:r>
            <a:r>
              <a:rPr lang="en-US" sz="2000" i="1" dirty="0"/>
              <a:t> </a:t>
            </a:r>
            <a:r>
              <a:rPr lang="en-US" sz="2000" i="1" dirty="0" err="1"/>
              <a:t>analisis</a:t>
            </a:r>
            <a:r>
              <a:rPr lang="en-US" sz="2000" i="1" dirty="0"/>
              <a:t> model FMT dan </a:t>
            </a:r>
            <a:r>
              <a:rPr lang="en-US" sz="2000" i="1" dirty="0" err="1"/>
              <a:t>algoritma</a:t>
            </a:r>
            <a:r>
              <a:rPr lang="en-US" sz="2000" i="1" dirty="0"/>
              <a:t> clustering </a:t>
            </a:r>
            <a:r>
              <a:rPr lang="en-US" sz="2000" i="1" dirty="0" err="1"/>
              <a:t>ke</a:t>
            </a:r>
            <a:r>
              <a:rPr lang="en-US" sz="2000" i="1" dirty="0"/>
              <a:t> </a:t>
            </a:r>
            <a:r>
              <a:rPr lang="en-US" sz="2000" i="1" dirty="0" err="1"/>
              <a:t>dalam</a:t>
            </a:r>
            <a:r>
              <a:rPr lang="en-US" sz="2000" i="1" dirty="0"/>
              <a:t> </a:t>
            </a:r>
            <a:r>
              <a:rPr lang="en-US" sz="2000" i="1" dirty="0" err="1"/>
              <a:t>aplikasi</a:t>
            </a:r>
            <a:r>
              <a:rPr lang="en-US" sz="2000" i="1" dirty="0"/>
              <a:t> </a:t>
            </a:r>
            <a:r>
              <a:rPr lang="en-US" sz="2000" i="1" dirty="0" err="1"/>
              <a:t>atau</a:t>
            </a:r>
            <a:r>
              <a:rPr lang="en-US" sz="2000" i="1" dirty="0"/>
              <a:t> situs web </a:t>
            </a:r>
            <a:r>
              <a:rPr lang="en-US" sz="2000" i="1" dirty="0" err="1"/>
              <a:t>sehingga</a:t>
            </a:r>
            <a:r>
              <a:rPr lang="en-US" sz="2000" i="1" dirty="0"/>
              <a:t> </a:t>
            </a:r>
            <a:r>
              <a:rPr lang="en-US" sz="2000" i="1" dirty="0" err="1"/>
              <a:t>pengaksesan</a:t>
            </a:r>
            <a:r>
              <a:rPr lang="en-US" sz="2000" i="1" dirty="0"/>
              <a:t> dan </a:t>
            </a:r>
            <a:r>
              <a:rPr lang="en-US" sz="2000" i="1" dirty="0" err="1"/>
              <a:t>pengujian</a:t>
            </a:r>
            <a:r>
              <a:rPr lang="en-US" sz="2000" i="1" dirty="0"/>
              <a:t> data </a:t>
            </a:r>
            <a:r>
              <a:rPr lang="en-US" sz="2000" i="1" dirty="0" err="1"/>
              <a:t>menjadi</a:t>
            </a:r>
            <a:r>
              <a:rPr lang="en-US" sz="2000" i="1" dirty="0"/>
              <a:t> </a:t>
            </a:r>
            <a:r>
              <a:rPr lang="en-US" sz="2000" i="1" dirty="0" err="1"/>
              <a:t>lebih</a:t>
            </a:r>
            <a:r>
              <a:rPr lang="en-US" sz="2000" i="1" dirty="0"/>
              <a:t> </a:t>
            </a:r>
            <a:r>
              <a:rPr lang="en-US" sz="2000" i="1" dirty="0" err="1"/>
              <a:t>mudah</a:t>
            </a:r>
            <a:r>
              <a:rPr lang="en-US" sz="2000" i="1" dirty="0"/>
              <a:t> </a:t>
            </a:r>
            <a:r>
              <a:rPr lang="en-US" sz="2000" i="1" dirty="0" err="1"/>
              <a:t>dilakukan</a:t>
            </a:r>
            <a:r>
              <a:rPr lang="en-US" sz="2000" i="1" dirty="0"/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i="1" dirty="0" err="1"/>
              <a:t>Mengajukan</a:t>
            </a:r>
            <a:r>
              <a:rPr lang="en-US" sz="2000" i="1" dirty="0"/>
              <a:t> proposal </a:t>
            </a:r>
            <a:r>
              <a:rPr lang="en-US" sz="2000" i="1" dirty="0" err="1"/>
              <a:t>penelitian</a:t>
            </a:r>
            <a:r>
              <a:rPr lang="en-US" sz="2000" i="1" dirty="0"/>
              <a:t> </a:t>
            </a:r>
            <a:r>
              <a:rPr lang="en-US" sz="2000" i="1" dirty="0" err="1"/>
              <a:t>secara</a:t>
            </a:r>
            <a:r>
              <a:rPr lang="en-US" sz="2000" i="1" dirty="0"/>
              <a:t> </a:t>
            </a:r>
            <a:r>
              <a:rPr lang="en-US" sz="2000" i="1" dirty="0" err="1"/>
              <a:t>langsung</a:t>
            </a:r>
            <a:r>
              <a:rPr lang="en-US" sz="2000" i="1" dirty="0"/>
              <a:t> </a:t>
            </a:r>
            <a:r>
              <a:rPr lang="en-US" sz="2000" i="1" dirty="0" err="1"/>
              <a:t>ke</a:t>
            </a:r>
            <a:r>
              <a:rPr lang="en-US" sz="2000" i="1" dirty="0"/>
              <a:t> </a:t>
            </a:r>
            <a:r>
              <a:rPr lang="en-US" sz="2000" i="1" dirty="0" err="1"/>
              <a:t>pihak</a:t>
            </a:r>
            <a:r>
              <a:rPr lang="en-US" sz="2000" i="1" dirty="0"/>
              <a:t> </a:t>
            </a:r>
            <a:r>
              <a:rPr lang="en-US" sz="2000" i="1" dirty="0" err="1"/>
              <a:t>perusahaan</a:t>
            </a:r>
            <a:r>
              <a:rPr lang="en-US" sz="2000" i="1" dirty="0"/>
              <a:t> </a:t>
            </a:r>
            <a:r>
              <a:rPr lang="en-US" sz="2000" i="1" dirty="0" err="1"/>
              <a:t>sehingga</a:t>
            </a:r>
            <a:r>
              <a:rPr lang="en-US" sz="2000" i="1" dirty="0"/>
              <a:t> </a:t>
            </a:r>
            <a:r>
              <a:rPr lang="en-US" sz="2000" i="1" dirty="0" err="1"/>
              <a:t>peneliti</a:t>
            </a:r>
            <a:r>
              <a:rPr lang="en-US" sz="2000" i="1" dirty="0"/>
              <a:t> </a:t>
            </a:r>
            <a:r>
              <a:rPr lang="en-US" sz="2000" i="1" dirty="0" err="1"/>
              <a:t>bisa</a:t>
            </a:r>
            <a:r>
              <a:rPr lang="en-US" sz="2000" i="1" dirty="0"/>
              <a:t> </a:t>
            </a:r>
            <a:r>
              <a:rPr lang="en-US" sz="2000" i="1" dirty="0" err="1"/>
              <a:t>memperoleh</a:t>
            </a:r>
            <a:r>
              <a:rPr lang="en-US" sz="2000" i="1" dirty="0"/>
              <a:t> </a:t>
            </a:r>
            <a:r>
              <a:rPr lang="en-US" sz="2000" i="1" dirty="0" err="1"/>
              <a:t>lebih</a:t>
            </a:r>
            <a:r>
              <a:rPr lang="en-US" sz="2000" i="1" dirty="0"/>
              <a:t> </a:t>
            </a:r>
            <a:r>
              <a:rPr lang="en-US" sz="2000" i="1" dirty="0" err="1"/>
              <a:t>banyak</a:t>
            </a:r>
            <a:r>
              <a:rPr lang="en-US" sz="2000" i="1" dirty="0"/>
              <a:t> </a:t>
            </a:r>
            <a:r>
              <a:rPr lang="en-US" sz="2000" i="1" dirty="0" err="1"/>
              <a:t>masukan</a:t>
            </a:r>
            <a:r>
              <a:rPr lang="en-US" sz="2000" i="1" dirty="0"/>
              <a:t> dan insight agar </a:t>
            </a:r>
            <a:r>
              <a:rPr lang="en-US" sz="2000" i="1" dirty="0" err="1"/>
              <a:t>sistem</a:t>
            </a:r>
            <a:r>
              <a:rPr lang="en-US" sz="2000" i="1" dirty="0"/>
              <a:t> yang </a:t>
            </a:r>
            <a:r>
              <a:rPr lang="en-US" sz="2000" i="1" dirty="0" err="1"/>
              <a:t>dihasilkan</a:t>
            </a:r>
            <a:r>
              <a:rPr lang="en-US" sz="2000" i="1" dirty="0"/>
              <a:t> </a:t>
            </a:r>
            <a:r>
              <a:rPr lang="en-US" sz="2000" i="1" dirty="0" err="1"/>
              <a:t>bisa</a:t>
            </a:r>
            <a:r>
              <a:rPr lang="en-US" sz="2000" i="1" dirty="0"/>
              <a:t> </a:t>
            </a:r>
            <a:r>
              <a:rPr lang="en-US" sz="2000" i="1" dirty="0" err="1"/>
              <a:t>sesuai</a:t>
            </a:r>
            <a:r>
              <a:rPr lang="en-US" sz="2000" i="1" dirty="0"/>
              <a:t> </a:t>
            </a:r>
            <a:r>
              <a:rPr lang="en-US" sz="2000" i="1" dirty="0" err="1"/>
              <a:t>dengan</a:t>
            </a:r>
            <a:r>
              <a:rPr lang="en-US" sz="2000" i="1" dirty="0"/>
              <a:t> yang </a:t>
            </a:r>
            <a:r>
              <a:rPr lang="en-US" sz="2000" i="1" dirty="0" err="1"/>
              <a:t>diharapkan</a:t>
            </a:r>
            <a:r>
              <a:rPr lang="en-US" sz="2000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18562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 descr="A picture containing light, umbrella, white, man&#10;&#10;Description automatically generated">
            <a:extLst>
              <a:ext uri="{FF2B5EF4-FFF2-40B4-BE49-F238E27FC236}">
                <a16:creationId xmlns:a16="http://schemas.microsoft.com/office/drawing/2014/main" id="{54B8D84F-9DE1-3E49-B88A-B746398283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70" r="66333" b="1"/>
          <a:stretch/>
        </p:blipFill>
        <p:spPr>
          <a:xfrm rot="5400000">
            <a:off x="-2916937" y="2916937"/>
            <a:ext cx="6858000" cy="1024127"/>
          </a:xfrm>
          <a:prstGeom prst="rect">
            <a:avLst/>
          </a:prstGeom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ECF22DF-4313-4272-A776-0DE04558D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5817" y="2714905"/>
            <a:ext cx="4500366" cy="142818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6600" i="1" dirty="0" err="1"/>
              <a:t>Terima</a:t>
            </a:r>
            <a:r>
              <a:rPr lang="en-US" sz="6600" i="1" dirty="0"/>
              <a:t> </a:t>
            </a:r>
            <a:r>
              <a:rPr lang="en-US" sz="6600" i="1" dirty="0" err="1"/>
              <a:t>kasih</a:t>
            </a:r>
            <a:r>
              <a:rPr lang="en-US" sz="6600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3991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DBAB9-02C6-3A46-A58C-FB0BC3332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580" y="486001"/>
            <a:ext cx="5935359" cy="874643"/>
          </a:xfrm>
        </p:spPr>
        <p:txBody>
          <a:bodyPr>
            <a:normAutofit/>
          </a:bodyPr>
          <a:lstStyle/>
          <a:p>
            <a:r>
              <a:rPr lang="en-US" dirty="0"/>
              <a:t>LATAR BELAKANG MASALAH</a:t>
            </a:r>
          </a:p>
        </p:txBody>
      </p:sp>
      <p:pic>
        <p:nvPicPr>
          <p:cNvPr id="4" name="Content Placeholder 3" descr="A picture containing light, umbrella, white, man&#10;&#10;Description automatically generated">
            <a:extLst>
              <a:ext uri="{FF2B5EF4-FFF2-40B4-BE49-F238E27FC236}">
                <a16:creationId xmlns:a16="http://schemas.microsoft.com/office/drawing/2014/main" id="{8DEC0032-18F7-4645-91B8-506ABCE449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70" r="66333" b="1"/>
          <a:stretch/>
        </p:blipFill>
        <p:spPr>
          <a:xfrm rot="5400000">
            <a:off x="-2916937" y="2916937"/>
            <a:ext cx="6858000" cy="1024127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D0F5D3E8-753B-4217-AAD4-D1537292602F}"/>
              </a:ext>
            </a:extLst>
          </p:cNvPr>
          <p:cNvGrpSpPr/>
          <p:nvPr/>
        </p:nvGrpSpPr>
        <p:grpSpPr>
          <a:xfrm>
            <a:off x="1313580" y="1788422"/>
            <a:ext cx="7207568" cy="3923265"/>
            <a:chOff x="3732351" y="1271587"/>
            <a:chExt cx="7934325" cy="4314825"/>
          </a:xfrm>
        </p:grpSpPr>
        <p:pic>
          <p:nvPicPr>
            <p:cNvPr id="2054" name="Picture 6" descr="Menentukan Segmentasi Pasar agar Lebih Efektif dalam Beriklan - Blog Sribu">
              <a:extLst>
                <a:ext uri="{FF2B5EF4-FFF2-40B4-BE49-F238E27FC236}">
                  <a16:creationId xmlns:a16="http://schemas.microsoft.com/office/drawing/2014/main" id="{846C5BE2-9337-4B4F-A0A7-83A93C960D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2351" y="1271587"/>
              <a:ext cx="7934325" cy="4314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Menentukan Segmentasi Pasar agar Lebih Efektif dalam Beriklan - Blog Sribu">
              <a:extLst>
                <a:ext uri="{FF2B5EF4-FFF2-40B4-BE49-F238E27FC236}">
                  <a16:creationId xmlns:a16="http://schemas.microsoft.com/office/drawing/2014/main" id="{3E325415-53F2-4B02-81FD-EA5EDA58483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79870" r="82069" b="8153"/>
            <a:stretch/>
          </p:blipFill>
          <p:spPr bwMode="auto">
            <a:xfrm>
              <a:off x="3732351" y="1271587"/>
              <a:ext cx="1422745" cy="516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6" name="Picture 8" descr="K-Means: A Deeper Look. I am absolutely sure that whoever is… | by Mohammad  (a.k.a Barsam) Gharachorloo | Medium">
            <a:extLst>
              <a:ext uri="{FF2B5EF4-FFF2-40B4-BE49-F238E27FC236}">
                <a16:creationId xmlns:a16="http://schemas.microsoft.com/office/drawing/2014/main" id="{BA53EF54-80C9-488A-A9E5-85929FE1A4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70" r="3623" b="14402"/>
          <a:stretch/>
        </p:blipFill>
        <p:spPr bwMode="auto">
          <a:xfrm>
            <a:off x="8935244" y="229818"/>
            <a:ext cx="2909302" cy="1972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Understanding Principal Component Analysis | by Trist'n Joseph | Towards  Data Science">
            <a:extLst>
              <a:ext uri="{FF2B5EF4-FFF2-40B4-BE49-F238E27FC236}">
                <a16:creationId xmlns:a16="http://schemas.microsoft.com/office/drawing/2014/main" id="{0A2D89BB-8207-48EF-BF31-918658100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5244" y="4749492"/>
            <a:ext cx="2909302" cy="1924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5CE2440-A430-4114-9B72-397A2CA43BD2}"/>
              </a:ext>
            </a:extLst>
          </p:cNvPr>
          <p:cNvCxnSpPr>
            <a:stCxn id="2054" idx="3"/>
            <a:endCxn id="2056" idx="2"/>
          </p:cNvCxnSpPr>
          <p:nvPr/>
        </p:nvCxnSpPr>
        <p:spPr>
          <a:xfrm flipV="1">
            <a:off x="8521148" y="2202033"/>
            <a:ext cx="1868747" cy="1548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41B8415-D7AD-4A6B-82FF-B389E270F48C}"/>
              </a:ext>
            </a:extLst>
          </p:cNvPr>
          <p:cNvCxnSpPr>
            <a:stCxn id="2054" idx="3"/>
            <a:endCxn id="2058" idx="0"/>
          </p:cNvCxnSpPr>
          <p:nvPr/>
        </p:nvCxnSpPr>
        <p:spPr>
          <a:xfrm>
            <a:off x="8521148" y="3750055"/>
            <a:ext cx="1868747" cy="999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730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B71843-1DFF-8F4D-9389-335DF4714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3580" y="2060715"/>
            <a:ext cx="10361585" cy="3611218"/>
          </a:xfrm>
        </p:spPr>
        <p:txBody>
          <a:bodyPr>
            <a:normAutofit fontScale="92500"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800" dirty="0" err="1"/>
              <a:t>Apakah</a:t>
            </a:r>
            <a:r>
              <a:rPr lang="en-US" sz="2800" dirty="0"/>
              <a:t> </a:t>
            </a:r>
            <a:r>
              <a:rPr lang="en-US" sz="2800" dirty="0" err="1"/>
              <a:t>algoritma</a:t>
            </a:r>
            <a:r>
              <a:rPr lang="en-US" sz="2800" dirty="0"/>
              <a:t> </a:t>
            </a:r>
            <a:r>
              <a:rPr lang="en-US" sz="2800" i="1" dirty="0"/>
              <a:t>K-Means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i="1" dirty="0"/>
              <a:t>Principal Component Analysis</a:t>
            </a:r>
            <a:r>
              <a:rPr lang="en-US" sz="2800" dirty="0"/>
              <a:t> </a:t>
            </a:r>
            <a:r>
              <a:rPr lang="en-US" sz="2800" dirty="0" err="1"/>
              <a:t>mampu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melakukan</a:t>
            </a:r>
            <a:r>
              <a:rPr lang="en-US" sz="2800" dirty="0"/>
              <a:t> </a:t>
            </a:r>
            <a:r>
              <a:rPr lang="en-US" sz="2800" dirty="0" err="1"/>
              <a:t>segmentasi</a:t>
            </a:r>
            <a:r>
              <a:rPr lang="en-US" sz="2800" dirty="0"/>
              <a:t> </a:t>
            </a:r>
            <a:r>
              <a:rPr lang="en-US" sz="2800" dirty="0" err="1"/>
              <a:t>terhadap</a:t>
            </a:r>
            <a:r>
              <a:rPr lang="en-US" sz="2800" dirty="0"/>
              <a:t> data </a:t>
            </a:r>
            <a:r>
              <a:rPr lang="en-US" sz="2800" dirty="0" err="1"/>
              <a:t>pelanggan</a:t>
            </a:r>
            <a:r>
              <a:rPr lang="en-US" sz="2800" dirty="0"/>
              <a:t> Starbucks?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800" dirty="0" err="1"/>
              <a:t>Bagaimana</a:t>
            </a:r>
            <a:r>
              <a:rPr lang="en-US" sz="2800" dirty="0"/>
              <a:t> </a:t>
            </a:r>
            <a:r>
              <a:rPr lang="en-US" sz="2800" dirty="0" err="1"/>
              <a:t>hasil</a:t>
            </a:r>
            <a:r>
              <a:rPr lang="en-US" sz="2800" dirty="0"/>
              <a:t> </a:t>
            </a:r>
            <a:r>
              <a:rPr lang="en-US" sz="2800" dirty="0" err="1"/>
              <a:t>normalisasi</a:t>
            </a:r>
            <a:r>
              <a:rPr lang="en-US" sz="2800" dirty="0"/>
              <a:t> data dan Principal Component Analysis yang </a:t>
            </a:r>
            <a:r>
              <a:rPr lang="en-US" sz="2800" dirty="0" err="1"/>
              <a:t>dilakukan</a:t>
            </a:r>
            <a:r>
              <a:rPr lang="en-US" sz="2800" dirty="0"/>
              <a:t> </a:t>
            </a:r>
            <a:r>
              <a:rPr lang="en-US" sz="2800" dirty="0" err="1"/>
              <a:t>sebelum</a:t>
            </a:r>
            <a:r>
              <a:rPr lang="en-US" sz="2800" dirty="0"/>
              <a:t> </a:t>
            </a:r>
            <a:r>
              <a:rPr lang="en-US" sz="2800" dirty="0" err="1"/>
              <a:t>melakukan</a:t>
            </a:r>
            <a:r>
              <a:rPr lang="en-US" sz="2800" dirty="0"/>
              <a:t> proses </a:t>
            </a:r>
            <a:r>
              <a:rPr lang="en-US" sz="2800" i="1" dirty="0"/>
              <a:t>clustering</a:t>
            </a:r>
            <a:r>
              <a:rPr lang="en-US" sz="2800" dirty="0"/>
              <a:t>?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800" dirty="0" err="1"/>
              <a:t>Berapa</a:t>
            </a:r>
            <a:r>
              <a:rPr lang="en-US" sz="2800" dirty="0"/>
              <a:t> </a:t>
            </a:r>
            <a:r>
              <a:rPr lang="en-US" sz="2800" dirty="0" err="1"/>
              <a:t>jumlah</a:t>
            </a:r>
            <a:r>
              <a:rPr lang="en-US" sz="2800" dirty="0"/>
              <a:t> </a:t>
            </a:r>
            <a:r>
              <a:rPr lang="en-US" sz="2800" dirty="0" err="1"/>
              <a:t>klaster</a:t>
            </a:r>
            <a:r>
              <a:rPr lang="en-US" sz="2800" dirty="0"/>
              <a:t> optimal yang </a:t>
            </a:r>
            <a:r>
              <a:rPr lang="en-US" sz="2800" dirty="0" err="1"/>
              <a:t>dihasilkan</a:t>
            </a:r>
            <a:r>
              <a:rPr lang="en-US" sz="2800" dirty="0"/>
              <a:t> oleh </a:t>
            </a:r>
            <a:r>
              <a:rPr lang="en-US" sz="2800" dirty="0" err="1"/>
              <a:t>algoritma</a:t>
            </a:r>
            <a:r>
              <a:rPr lang="en-US" sz="2800" dirty="0"/>
              <a:t> </a:t>
            </a:r>
            <a:r>
              <a:rPr lang="en-US" sz="2800" i="1" dirty="0"/>
              <a:t>K-Means</a:t>
            </a:r>
            <a:r>
              <a:rPr lang="en-US" sz="2800" dirty="0"/>
              <a:t> dan </a:t>
            </a:r>
            <a:r>
              <a:rPr lang="en-US" sz="2800" dirty="0" err="1"/>
              <a:t>apa</a:t>
            </a:r>
            <a:r>
              <a:rPr lang="en-US" sz="2800" dirty="0"/>
              <a:t> </a:t>
            </a:r>
            <a:r>
              <a:rPr lang="en-US" sz="2800" dirty="0" err="1"/>
              <a:t>saja</a:t>
            </a:r>
            <a:r>
              <a:rPr lang="en-US" sz="2800" dirty="0"/>
              <a:t> </a:t>
            </a:r>
            <a:r>
              <a:rPr lang="en-US" sz="2800" dirty="0" err="1"/>
              <a:t>nama</a:t>
            </a:r>
            <a:r>
              <a:rPr lang="en-US" sz="2800" dirty="0"/>
              <a:t> yang </a:t>
            </a:r>
            <a:r>
              <a:rPr lang="en-US" sz="2800" dirty="0" err="1"/>
              <a:t>diberikan</a:t>
            </a:r>
            <a:r>
              <a:rPr lang="en-US" sz="2800" dirty="0"/>
              <a:t> pada </a:t>
            </a:r>
            <a:r>
              <a:rPr lang="en-US" sz="2800" dirty="0" err="1"/>
              <a:t>masing-masing</a:t>
            </a:r>
            <a:r>
              <a:rPr lang="en-US" sz="2800" dirty="0"/>
              <a:t> </a:t>
            </a:r>
            <a:r>
              <a:rPr lang="en-US" sz="2800" dirty="0" err="1"/>
              <a:t>klaster</a:t>
            </a:r>
            <a:r>
              <a:rPr lang="en-US" sz="2800" dirty="0"/>
              <a:t>?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800" dirty="0" err="1"/>
              <a:t>Bagaimana</a:t>
            </a:r>
            <a:r>
              <a:rPr lang="en-US" sz="2800" dirty="0"/>
              <a:t> </a:t>
            </a:r>
            <a:r>
              <a:rPr lang="en-US" sz="2800" dirty="0" err="1"/>
              <a:t>performa</a:t>
            </a:r>
            <a:r>
              <a:rPr lang="en-US" sz="2800" dirty="0"/>
              <a:t> </a:t>
            </a:r>
            <a:r>
              <a:rPr lang="en-US" sz="2800" dirty="0" err="1"/>
              <a:t>algoritma</a:t>
            </a:r>
            <a:r>
              <a:rPr lang="en-US" sz="2800" dirty="0"/>
              <a:t> </a:t>
            </a:r>
            <a:r>
              <a:rPr lang="en-US" sz="2800" i="1" dirty="0"/>
              <a:t>K-Means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melakukan</a:t>
            </a:r>
            <a:r>
              <a:rPr lang="en-US" sz="2800" dirty="0"/>
              <a:t> </a:t>
            </a:r>
            <a:r>
              <a:rPr lang="en-US" sz="2800" dirty="0" err="1"/>
              <a:t>segmentasi</a:t>
            </a:r>
            <a:r>
              <a:rPr lang="en-US" sz="2800" dirty="0"/>
              <a:t> </a:t>
            </a:r>
            <a:r>
              <a:rPr lang="en-US" sz="2800" dirty="0" err="1"/>
              <a:t>terhadap</a:t>
            </a:r>
            <a:r>
              <a:rPr lang="en-US" sz="2800" dirty="0"/>
              <a:t> data </a:t>
            </a:r>
            <a:r>
              <a:rPr lang="en-US" sz="2800" dirty="0" err="1"/>
              <a:t>pelanggan</a:t>
            </a:r>
            <a:r>
              <a:rPr lang="en-US" sz="2800" dirty="0"/>
              <a:t> Starbucks?</a:t>
            </a:r>
          </a:p>
        </p:txBody>
      </p:sp>
      <p:pic>
        <p:nvPicPr>
          <p:cNvPr id="6" name="Content Placeholder 3" descr="A picture containing light, umbrella, white, man&#10;&#10;Description automatically generated">
            <a:extLst>
              <a:ext uri="{FF2B5EF4-FFF2-40B4-BE49-F238E27FC236}">
                <a16:creationId xmlns:a16="http://schemas.microsoft.com/office/drawing/2014/main" id="{54B8D84F-9DE1-3E49-B88A-B746398283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70" r="66333" b="1"/>
          <a:stretch/>
        </p:blipFill>
        <p:spPr>
          <a:xfrm rot="5400000">
            <a:off x="-2916937" y="2916937"/>
            <a:ext cx="6858000" cy="102412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ADA95F6-8756-4CDE-B957-706D9630C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580" y="486001"/>
            <a:ext cx="5935359" cy="874643"/>
          </a:xfrm>
        </p:spPr>
        <p:txBody>
          <a:bodyPr>
            <a:normAutofit/>
          </a:bodyPr>
          <a:lstStyle/>
          <a:p>
            <a:r>
              <a:rPr lang="en-US" dirty="0"/>
              <a:t>RUMUSAN MASALAH</a:t>
            </a:r>
          </a:p>
        </p:txBody>
      </p:sp>
    </p:spTree>
    <p:extLst>
      <p:ext uri="{BB962C8B-B14F-4D97-AF65-F5344CB8AC3E}">
        <p14:creationId xmlns:p14="http://schemas.microsoft.com/office/powerpoint/2010/main" val="1659617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B71843-1DFF-8F4D-9389-335DF4714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3580" y="1587966"/>
            <a:ext cx="10136299" cy="4750903"/>
          </a:xfrm>
        </p:spPr>
        <p:txBody>
          <a:bodyPr>
            <a:normAutofit lnSpcReduction="10000"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000" dirty="0" err="1"/>
              <a:t>Studi</a:t>
            </a:r>
            <a:r>
              <a:rPr lang="en-US" sz="2000" dirty="0"/>
              <a:t> </a:t>
            </a:r>
            <a:r>
              <a:rPr lang="en-US" sz="2000" dirty="0" err="1"/>
              <a:t>kasus</a:t>
            </a:r>
            <a:r>
              <a:rPr lang="en-US" sz="2000" dirty="0"/>
              <a:t> yang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yaitu</a:t>
            </a:r>
            <a:r>
              <a:rPr lang="en-US" sz="2000" dirty="0"/>
              <a:t> data </a:t>
            </a:r>
            <a:r>
              <a:rPr lang="en-US" sz="2000" dirty="0" err="1"/>
              <a:t>pelanggan</a:t>
            </a:r>
            <a:r>
              <a:rPr lang="en-US" sz="2000" dirty="0"/>
              <a:t> Starbucks yang </a:t>
            </a:r>
            <a:r>
              <a:rPr lang="en-US" sz="2000" dirty="0" err="1"/>
              <a:t>diperoleh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situs web Kaggle.com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/>
              <a:t>Data yang </a:t>
            </a:r>
            <a:r>
              <a:rPr lang="en-US" sz="2000" dirty="0" err="1"/>
              <a:t>digunakan</a:t>
            </a:r>
            <a:r>
              <a:rPr lang="en-US" sz="2000" dirty="0"/>
              <a:t>, </a:t>
            </a:r>
            <a:r>
              <a:rPr lang="en-US" sz="2000" dirty="0" err="1"/>
              <a:t>yaitu</a:t>
            </a:r>
            <a:r>
              <a:rPr lang="en-US" sz="2000" dirty="0"/>
              <a:t> data </a:t>
            </a:r>
            <a:r>
              <a:rPr lang="en-US" sz="2000" dirty="0" err="1"/>
              <a:t>pelanggan</a:t>
            </a:r>
            <a:r>
              <a:rPr lang="en-US" sz="2000" dirty="0"/>
              <a:t> Starbucks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rentang</a:t>
            </a:r>
            <a:r>
              <a:rPr lang="en-US" sz="2000" dirty="0"/>
              <a:t> </a:t>
            </a:r>
            <a:r>
              <a:rPr lang="en-US" sz="2000" dirty="0" err="1"/>
              <a:t>waktu</a:t>
            </a:r>
            <a:r>
              <a:rPr lang="en-US" sz="2000" dirty="0"/>
              <a:t> </a:t>
            </a:r>
            <a:r>
              <a:rPr lang="en-US" sz="2000" dirty="0" err="1"/>
              <a:t>pendaftaran</a:t>
            </a:r>
            <a:r>
              <a:rPr lang="en-US" sz="2000" dirty="0"/>
              <a:t> </a:t>
            </a:r>
            <a:r>
              <a:rPr lang="en-US" sz="2000" dirty="0" err="1"/>
              <a:t>tertentu</a:t>
            </a:r>
            <a:r>
              <a:rPr lang="en-US" sz="2000" dirty="0"/>
              <a:t> (29 </a:t>
            </a:r>
            <a:r>
              <a:rPr lang="en-US" sz="2000" dirty="0" err="1"/>
              <a:t>Maret</a:t>
            </a:r>
            <a:r>
              <a:rPr lang="en-US" sz="2000" dirty="0"/>
              <a:t> 2013 s/d 26 </a:t>
            </a:r>
            <a:r>
              <a:rPr lang="en-US" sz="2000" dirty="0" err="1"/>
              <a:t>Juli</a:t>
            </a:r>
            <a:r>
              <a:rPr lang="en-US" sz="2000" dirty="0"/>
              <a:t> 2018)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err="1"/>
              <a:t>Variabel</a:t>
            </a:r>
            <a:r>
              <a:rPr lang="en-US" sz="2000" dirty="0"/>
              <a:t> </a:t>
            </a:r>
            <a:r>
              <a:rPr lang="en-US" sz="2000" dirty="0" err="1"/>
              <a:t>utama</a:t>
            </a:r>
            <a:r>
              <a:rPr lang="en-US" sz="2000" dirty="0"/>
              <a:t> yang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tugas</a:t>
            </a:r>
            <a:r>
              <a:rPr lang="en-US" sz="2000" dirty="0"/>
              <a:t> </a:t>
            </a:r>
            <a:r>
              <a:rPr lang="en-US" sz="2000" dirty="0" err="1"/>
              <a:t>akhir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frekuensi</a:t>
            </a:r>
            <a:r>
              <a:rPr lang="en-US" sz="2000" dirty="0"/>
              <a:t> </a:t>
            </a:r>
            <a:r>
              <a:rPr lang="en-US" sz="2000" dirty="0" err="1"/>
              <a:t>transaksi</a:t>
            </a:r>
            <a:r>
              <a:rPr lang="en-US" sz="2000" dirty="0"/>
              <a:t> (</a:t>
            </a:r>
            <a:r>
              <a:rPr lang="en-US" sz="2000" i="1" dirty="0"/>
              <a:t>frequency</a:t>
            </a:r>
            <a:r>
              <a:rPr lang="en-US" sz="2000" dirty="0"/>
              <a:t>), total </a:t>
            </a:r>
            <a:r>
              <a:rPr lang="en-US" sz="2000" dirty="0" err="1"/>
              <a:t>transaksi</a:t>
            </a:r>
            <a:r>
              <a:rPr lang="en-US" sz="2000" dirty="0"/>
              <a:t> (</a:t>
            </a:r>
            <a:r>
              <a:rPr lang="en-US" sz="2000" i="1" dirty="0"/>
              <a:t>monetary</a:t>
            </a:r>
            <a:r>
              <a:rPr lang="en-US" sz="2000" dirty="0"/>
              <a:t>), dan lama </a:t>
            </a:r>
            <a:r>
              <a:rPr lang="en-US" sz="2000" dirty="0" err="1"/>
              <a:t>waktu</a:t>
            </a:r>
            <a:r>
              <a:rPr lang="en-US" sz="2000" dirty="0"/>
              <a:t> </a:t>
            </a:r>
            <a:r>
              <a:rPr lang="en-US" sz="2000" dirty="0" err="1"/>
              <a:t>menjadi</a:t>
            </a:r>
            <a:r>
              <a:rPr lang="en-US" sz="2000" dirty="0"/>
              <a:t> </a:t>
            </a:r>
            <a:r>
              <a:rPr lang="en-US" sz="2000" dirty="0" err="1"/>
              <a:t>pelanggan</a:t>
            </a:r>
            <a:r>
              <a:rPr lang="en-US" sz="2000" dirty="0"/>
              <a:t> (</a:t>
            </a:r>
            <a:r>
              <a:rPr lang="en-US" sz="2000" i="1" dirty="0"/>
              <a:t>tenure</a:t>
            </a:r>
            <a:r>
              <a:rPr lang="en-US" sz="2000" dirty="0"/>
              <a:t>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err="1"/>
              <a:t>Metode</a:t>
            </a:r>
            <a:r>
              <a:rPr lang="en-US" sz="2000" dirty="0"/>
              <a:t> </a:t>
            </a:r>
            <a:r>
              <a:rPr lang="en-US" sz="2000" dirty="0" err="1"/>
              <a:t>normalisasi</a:t>
            </a:r>
            <a:r>
              <a:rPr lang="en-US" sz="2000" dirty="0"/>
              <a:t> data yang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penelitian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mengatasi</a:t>
            </a:r>
            <a:r>
              <a:rPr lang="en-US" sz="2000" dirty="0"/>
              <a:t> </a:t>
            </a:r>
            <a:r>
              <a:rPr lang="en-US" sz="2000" dirty="0" err="1"/>
              <a:t>distribusi</a:t>
            </a:r>
            <a:r>
              <a:rPr lang="en-US" sz="2000" dirty="0"/>
              <a:t> data yang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simetris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i="1" dirty="0" err="1"/>
              <a:t>MinMax</a:t>
            </a:r>
            <a:r>
              <a:rPr lang="en-US" sz="2000" i="1" dirty="0"/>
              <a:t> Normalization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err="1"/>
              <a:t>Metode</a:t>
            </a:r>
            <a:r>
              <a:rPr lang="en-US" sz="2000" dirty="0"/>
              <a:t> </a:t>
            </a:r>
            <a:r>
              <a:rPr lang="en-US" sz="2000" dirty="0" err="1"/>
              <a:t>reduksi</a:t>
            </a:r>
            <a:r>
              <a:rPr lang="en-US" sz="2000" dirty="0"/>
              <a:t> </a:t>
            </a:r>
            <a:r>
              <a:rPr lang="en-US" sz="2000" dirty="0" err="1"/>
              <a:t>dimensi</a:t>
            </a:r>
            <a:r>
              <a:rPr lang="en-US" sz="2000" dirty="0"/>
              <a:t> data yang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mengatasi</a:t>
            </a:r>
            <a:r>
              <a:rPr lang="en-US" sz="2000" dirty="0"/>
              <a:t> </a:t>
            </a:r>
            <a:r>
              <a:rPr lang="en-US" sz="2000" i="1" dirty="0"/>
              <a:t>curse of dimensionality problem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i="1" dirty="0"/>
              <a:t>Principal Component Analysis</a:t>
            </a:r>
            <a:r>
              <a:rPr lang="en-US" sz="2000" dirty="0"/>
              <a:t> (PCA)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err="1"/>
              <a:t>Algoritma</a:t>
            </a:r>
            <a:r>
              <a:rPr lang="en-US" sz="2000" dirty="0"/>
              <a:t> yang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penelitian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</a:t>
            </a:r>
            <a:r>
              <a:rPr lang="en-US" sz="2000" dirty="0" err="1"/>
              <a:t>segmentasi</a:t>
            </a:r>
            <a:r>
              <a:rPr lang="en-US" sz="2000" dirty="0"/>
              <a:t> data </a:t>
            </a:r>
            <a:r>
              <a:rPr lang="en-US" sz="2000" dirty="0" err="1"/>
              <a:t>pelanggan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algoritma</a:t>
            </a:r>
            <a:r>
              <a:rPr lang="en-US" sz="2000" dirty="0"/>
              <a:t> </a:t>
            </a:r>
            <a:r>
              <a:rPr lang="en-US" sz="2000" i="1" dirty="0"/>
              <a:t>K-Means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err="1"/>
              <a:t>Metode</a:t>
            </a:r>
            <a:r>
              <a:rPr lang="en-US" sz="2000" dirty="0"/>
              <a:t> yang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penelitian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menguji</a:t>
            </a:r>
            <a:r>
              <a:rPr lang="en-US" sz="2000" dirty="0"/>
              <a:t> </a:t>
            </a:r>
            <a:r>
              <a:rPr lang="en-US" sz="2000" dirty="0" err="1"/>
              <a:t>performa</a:t>
            </a:r>
            <a:r>
              <a:rPr lang="en-US" sz="2000" dirty="0"/>
              <a:t> </a:t>
            </a:r>
            <a:r>
              <a:rPr lang="en-US" sz="2000" dirty="0" err="1"/>
              <a:t>algoritma</a:t>
            </a:r>
            <a:r>
              <a:rPr lang="en-US" sz="2000" dirty="0"/>
              <a:t> </a:t>
            </a:r>
            <a:r>
              <a:rPr lang="en-US" sz="2000" i="1" dirty="0"/>
              <a:t>K-Means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metode</a:t>
            </a:r>
            <a:r>
              <a:rPr lang="en-US" sz="2000" dirty="0"/>
              <a:t> </a:t>
            </a:r>
            <a:r>
              <a:rPr lang="en-US" sz="2000" i="1" dirty="0"/>
              <a:t>Elbow</a:t>
            </a:r>
          </a:p>
        </p:txBody>
      </p:sp>
      <p:pic>
        <p:nvPicPr>
          <p:cNvPr id="6" name="Content Placeholder 3" descr="A picture containing light, umbrella, white, man&#10;&#10;Description automatically generated">
            <a:extLst>
              <a:ext uri="{FF2B5EF4-FFF2-40B4-BE49-F238E27FC236}">
                <a16:creationId xmlns:a16="http://schemas.microsoft.com/office/drawing/2014/main" id="{54B8D84F-9DE1-3E49-B88A-B746398283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70" r="66333" b="1"/>
          <a:stretch/>
        </p:blipFill>
        <p:spPr>
          <a:xfrm rot="5400000">
            <a:off x="-2916937" y="2916937"/>
            <a:ext cx="6858000" cy="102412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ADA95F6-8756-4CDE-B957-706D9630C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580" y="486001"/>
            <a:ext cx="5935359" cy="874643"/>
          </a:xfrm>
        </p:spPr>
        <p:txBody>
          <a:bodyPr>
            <a:normAutofit/>
          </a:bodyPr>
          <a:lstStyle/>
          <a:p>
            <a:r>
              <a:rPr lang="en-US" dirty="0"/>
              <a:t>BATASAN MASALAH</a:t>
            </a:r>
          </a:p>
        </p:txBody>
      </p:sp>
    </p:spTree>
    <p:extLst>
      <p:ext uri="{BB962C8B-B14F-4D97-AF65-F5344CB8AC3E}">
        <p14:creationId xmlns:p14="http://schemas.microsoft.com/office/powerpoint/2010/main" val="1136530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B71843-1DFF-8F4D-9389-335DF4714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3580" y="1587966"/>
            <a:ext cx="10475146" cy="4784033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3400" dirty="0" err="1"/>
              <a:t>Merancang</a:t>
            </a:r>
            <a:r>
              <a:rPr lang="en-US" sz="3400" dirty="0"/>
              <a:t> model FMT (</a:t>
            </a:r>
            <a:r>
              <a:rPr lang="en-US" sz="3400" i="1" dirty="0"/>
              <a:t>Frequency</a:t>
            </a:r>
            <a:r>
              <a:rPr lang="en-US" sz="3400" dirty="0"/>
              <a:t>, </a:t>
            </a:r>
            <a:r>
              <a:rPr lang="en-US" sz="3400" i="1" dirty="0"/>
              <a:t>Monetary</a:t>
            </a:r>
            <a:r>
              <a:rPr lang="en-US" sz="3400" dirty="0"/>
              <a:t>, </a:t>
            </a:r>
            <a:r>
              <a:rPr lang="en-US" sz="3400" i="1" dirty="0"/>
              <a:t>Tenure</a:t>
            </a:r>
            <a:r>
              <a:rPr lang="en-US" sz="3400" dirty="0"/>
              <a:t>) dan </a:t>
            </a:r>
            <a:r>
              <a:rPr lang="en-US" sz="3400" dirty="0" err="1"/>
              <a:t>menggunakan</a:t>
            </a:r>
            <a:r>
              <a:rPr lang="en-US" sz="3400" dirty="0"/>
              <a:t> model </a:t>
            </a:r>
            <a:r>
              <a:rPr lang="en-US" sz="3400" dirty="0" err="1"/>
              <a:t>tersebut</a:t>
            </a:r>
            <a:r>
              <a:rPr lang="en-US" sz="3400" dirty="0"/>
              <a:t> </a:t>
            </a:r>
            <a:r>
              <a:rPr lang="en-US" sz="3400" dirty="0" err="1"/>
              <a:t>ke</a:t>
            </a:r>
            <a:r>
              <a:rPr lang="en-US" sz="3400" dirty="0"/>
              <a:t> </a:t>
            </a:r>
            <a:r>
              <a:rPr lang="en-US" sz="3400" dirty="0" err="1"/>
              <a:t>dalam</a:t>
            </a:r>
            <a:r>
              <a:rPr lang="en-US" sz="3400" dirty="0"/>
              <a:t> </a:t>
            </a:r>
            <a:r>
              <a:rPr lang="en-US" sz="3400" dirty="0" err="1"/>
              <a:t>segmentasi</a:t>
            </a:r>
            <a:r>
              <a:rPr lang="en-US" sz="3400" dirty="0"/>
              <a:t> </a:t>
            </a:r>
            <a:r>
              <a:rPr lang="en-US" sz="3400" dirty="0" err="1"/>
              <a:t>pelanggan</a:t>
            </a:r>
            <a:r>
              <a:rPr lang="en-US" sz="3400" dirty="0"/>
              <a:t> </a:t>
            </a:r>
            <a:r>
              <a:rPr lang="en-US" sz="3400" dirty="0" err="1"/>
              <a:t>berbasis</a:t>
            </a:r>
            <a:r>
              <a:rPr lang="en-US" sz="3400" dirty="0"/>
              <a:t> </a:t>
            </a:r>
            <a:r>
              <a:rPr lang="en-US" sz="3400" dirty="0" err="1"/>
              <a:t>algoritma</a:t>
            </a:r>
            <a:r>
              <a:rPr lang="en-US" sz="3400" dirty="0"/>
              <a:t> </a:t>
            </a:r>
            <a:r>
              <a:rPr lang="en-US" sz="3400" i="1" dirty="0"/>
              <a:t>K-Means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400" dirty="0" err="1"/>
              <a:t>Mendeskripsikan</a:t>
            </a:r>
            <a:r>
              <a:rPr lang="en-US" sz="3400" dirty="0"/>
              <a:t> </a:t>
            </a:r>
            <a:r>
              <a:rPr lang="en-US" sz="3400" dirty="0" err="1"/>
              <a:t>hasil</a:t>
            </a:r>
            <a:r>
              <a:rPr lang="en-US" sz="3400" dirty="0"/>
              <a:t> </a:t>
            </a:r>
            <a:r>
              <a:rPr lang="en-US" sz="3400" dirty="0" err="1"/>
              <a:t>karakteristik</a:t>
            </a:r>
            <a:r>
              <a:rPr lang="en-US" sz="3400" dirty="0"/>
              <a:t> </a:t>
            </a:r>
            <a:r>
              <a:rPr lang="en-US" sz="3400" dirty="0" err="1"/>
              <a:t>tiap</a:t>
            </a:r>
            <a:r>
              <a:rPr lang="en-US" sz="3400" dirty="0"/>
              <a:t> </a:t>
            </a:r>
            <a:r>
              <a:rPr lang="en-US" sz="3400" dirty="0" err="1"/>
              <a:t>segmen</a:t>
            </a:r>
            <a:r>
              <a:rPr lang="en-US" sz="3400" dirty="0"/>
              <a:t> </a:t>
            </a:r>
            <a:r>
              <a:rPr lang="en-US" sz="3400" dirty="0" err="1"/>
              <a:t>pelanggan</a:t>
            </a:r>
            <a:r>
              <a:rPr lang="en-US" sz="3400" dirty="0"/>
              <a:t> Starbucks </a:t>
            </a:r>
            <a:r>
              <a:rPr lang="en-US" sz="3400" dirty="0" err="1"/>
              <a:t>ke</a:t>
            </a:r>
            <a:r>
              <a:rPr lang="en-US" sz="3400" dirty="0"/>
              <a:t> </a:t>
            </a:r>
            <a:r>
              <a:rPr lang="en-US" sz="3400" dirty="0" err="1"/>
              <a:t>dalam</a:t>
            </a:r>
            <a:r>
              <a:rPr lang="en-US" sz="3400" dirty="0"/>
              <a:t> </a:t>
            </a:r>
            <a:r>
              <a:rPr lang="en-US" sz="3400" dirty="0" err="1"/>
              <a:t>bentuk</a:t>
            </a:r>
            <a:r>
              <a:rPr lang="en-US" sz="3400" dirty="0"/>
              <a:t> </a:t>
            </a:r>
            <a:r>
              <a:rPr lang="en-US" sz="3400" dirty="0" err="1"/>
              <a:t>visualisasi</a:t>
            </a:r>
            <a:r>
              <a:rPr lang="en-US" sz="3400" dirty="0"/>
              <a:t> data (</a:t>
            </a:r>
            <a:r>
              <a:rPr lang="en-US" sz="3400" dirty="0" err="1"/>
              <a:t>grafik</a:t>
            </a:r>
            <a:r>
              <a:rPr lang="en-US" sz="3400" dirty="0"/>
              <a:t>) agar </a:t>
            </a:r>
            <a:r>
              <a:rPr lang="en-US" sz="3400" dirty="0" err="1"/>
              <a:t>lebih</a:t>
            </a:r>
            <a:r>
              <a:rPr lang="en-US" sz="3400" dirty="0"/>
              <a:t> </a:t>
            </a:r>
            <a:r>
              <a:rPr lang="en-US" sz="3400" dirty="0" err="1"/>
              <a:t>mudah</a:t>
            </a:r>
            <a:r>
              <a:rPr lang="en-US" sz="3400" dirty="0"/>
              <a:t> </a:t>
            </a:r>
            <a:r>
              <a:rPr lang="en-US" sz="3400" dirty="0" err="1"/>
              <a:t>dipahami</a:t>
            </a:r>
            <a:r>
              <a:rPr lang="en-US" sz="3400" dirty="0"/>
              <a:t> oleh para </a:t>
            </a:r>
            <a:r>
              <a:rPr lang="en-US" sz="3400" dirty="0" err="1"/>
              <a:t>pembaca</a:t>
            </a:r>
            <a:endParaRPr lang="en-US" sz="3400" dirty="0"/>
          </a:p>
        </p:txBody>
      </p:sp>
      <p:pic>
        <p:nvPicPr>
          <p:cNvPr id="6" name="Content Placeholder 3" descr="A picture containing light, umbrella, white, man&#10;&#10;Description automatically generated">
            <a:extLst>
              <a:ext uri="{FF2B5EF4-FFF2-40B4-BE49-F238E27FC236}">
                <a16:creationId xmlns:a16="http://schemas.microsoft.com/office/drawing/2014/main" id="{54B8D84F-9DE1-3E49-B88A-B746398283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70" r="66333" b="1"/>
          <a:stretch/>
        </p:blipFill>
        <p:spPr>
          <a:xfrm rot="5400000">
            <a:off x="-2916937" y="2916937"/>
            <a:ext cx="6858000" cy="102412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ADA95F6-8756-4CDE-B957-706D9630C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580" y="486001"/>
            <a:ext cx="5935359" cy="874643"/>
          </a:xfrm>
        </p:spPr>
        <p:txBody>
          <a:bodyPr>
            <a:normAutofit/>
          </a:bodyPr>
          <a:lstStyle/>
          <a:p>
            <a:r>
              <a:rPr lang="en-US" dirty="0"/>
              <a:t>TUJUAN PENELITIAN</a:t>
            </a:r>
          </a:p>
        </p:txBody>
      </p:sp>
    </p:spTree>
    <p:extLst>
      <p:ext uri="{BB962C8B-B14F-4D97-AF65-F5344CB8AC3E}">
        <p14:creationId xmlns:p14="http://schemas.microsoft.com/office/powerpoint/2010/main" val="1739195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B71843-1DFF-8F4D-9389-335DF4714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3580" y="1587966"/>
            <a:ext cx="10475146" cy="4784033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3400" dirty="0" err="1"/>
              <a:t>Bagi</a:t>
            </a:r>
            <a:r>
              <a:rPr lang="en-US" sz="3400" dirty="0"/>
              <a:t> </a:t>
            </a:r>
            <a:r>
              <a:rPr lang="en-US" sz="3400" dirty="0" err="1"/>
              <a:t>perusahaan</a:t>
            </a:r>
            <a:r>
              <a:rPr lang="en-US" sz="3400" dirty="0"/>
              <a:t>, </a:t>
            </a:r>
            <a:r>
              <a:rPr lang="en-US" sz="3400" dirty="0" err="1"/>
              <a:t>dapat</a:t>
            </a:r>
            <a:r>
              <a:rPr lang="en-US" sz="3400" dirty="0"/>
              <a:t> </a:t>
            </a:r>
            <a:r>
              <a:rPr lang="en-US" sz="3400" dirty="0" err="1"/>
              <a:t>membantu</a:t>
            </a:r>
            <a:r>
              <a:rPr lang="en-US" sz="3400" dirty="0"/>
              <a:t> Starbucks </a:t>
            </a:r>
            <a:r>
              <a:rPr lang="en-US" sz="3400" dirty="0" err="1"/>
              <a:t>dalam</a:t>
            </a:r>
            <a:r>
              <a:rPr lang="en-US" sz="3400" dirty="0"/>
              <a:t> </a:t>
            </a:r>
            <a:r>
              <a:rPr lang="en-US" sz="3400" dirty="0" err="1"/>
              <a:t>merencanakan</a:t>
            </a:r>
            <a:r>
              <a:rPr lang="en-US" sz="3400" dirty="0"/>
              <a:t> </a:t>
            </a:r>
            <a:r>
              <a:rPr lang="en-US" sz="3400" dirty="0" err="1"/>
              <a:t>strategi</a:t>
            </a:r>
            <a:r>
              <a:rPr lang="en-US" sz="3400" dirty="0"/>
              <a:t> </a:t>
            </a:r>
            <a:r>
              <a:rPr lang="en-US" sz="3400" dirty="0" err="1"/>
              <a:t>pemasaran</a:t>
            </a:r>
            <a:r>
              <a:rPr lang="en-US" sz="3400" dirty="0"/>
              <a:t> </a:t>
            </a:r>
            <a:r>
              <a:rPr lang="en-US" sz="3400" dirty="0" err="1"/>
              <a:t>untuk</a:t>
            </a:r>
            <a:r>
              <a:rPr lang="en-US" sz="3400" dirty="0"/>
              <a:t> </a:t>
            </a:r>
            <a:r>
              <a:rPr lang="en-US" sz="3400" dirty="0" err="1"/>
              <a:t>mempertahankan</a:t>
            </a:r>
            <a:r>
              <a:rPr lang="en-US" sz="3400" dirty="0"/>
              <a:t> </a:t>
            </a:r>
            <a:r>
              <a:rPr lang="en-US" sz="3400" dirty="0" err="1"/>
              <a:t>loyalitas</a:t>
            </a:r>
            <a:r>
              <a:rPr lang="en-US" sz="3400" dirty="0"/>
              <a:t> </a:t>
            </a:r>
            <a:r>
              <a:rPr lang="en-US" sz="3400" dirty="0" err="1"/>
              <a:t>pelanggan</a:t>
            </a:r>
            <a:r>
              <a:rPr lang="en-US" sz="3400" dirty="0"/>
              <a:t> </a:t>
            </a:r>
            <a:r>
              <a:rPr lang="en-US" sz="3400" dirty="0" err="1"/>
              <a:t>sesuai</a:t>
            </a:r>
            <a:r>
              <a:rPr lang="en-US" sz="3400" dirty="0"/>
              <a:t> </a:t>
            </a:r>
            <a:r>
              <a:rPr lang="en-US" sz="3400" dirty="0" err="1"/>
              <a:t>dengan</a:t>
            </a:r>
            <a:r>
              <a:rPr lang="en-US" sz="3400" dirty="0"/>
              <a:t> </a:t>
            </a:r>
            <a:r>
              <a:rPr lang="en-US" sz="3400" dirty="0" err="1"/>
              <a:t>minat</a:t>
            </a:r>
            <a:r>
              <a:rPr lang="en-US" sz="3400" dirty="0"/>
              <a:t> dan </a:t>
            </a:r>
            <a:r>
              <a:rPr lang="en-US" sz="3400" dirty="0" err="1"/>
              <a:t>perilaku</a:t>
            </a:r>
            <a:r>
              <a:rPr lang="en-US" sz="3400" dirty="0"/>
              <a:t> </a:t>
            </a:r>
            <a:r>
              <a:rPr lang="en-US" sz="3400" dirty="0" err="1"/>
              <a:t>tiap</a:t>
            </a:r>
            <a:r>
              <a:rPr lang="en-US" sz="3400" dirty="0"/>
              <a:t> </a:t>
            </a:r>
            <a:r>
              <a:rPr lang="en-US" sz="3400" dirty="0" err="1"/>
              <a:t>segmennya</a:t>
            </a:r>
            <a:endParaRPr lang="en-US" sz="3400" dirty="0"/>
          </a:p>
          <a:p>
            <a:pPr marL="514350" indent="-514350" algn="just">
              <a:buFont typeface="+mj-lt"/>
              <a:buAutoNum type="arabicPeriod"/>
            </a:pPr>
            <a:r>
              <a:rPr lang="en-US" sz="3400" dirty="0" err="1"/>
              <a:t>Bagi</a:t>
            </a:r>
            <a:r>
              <a:rPr lang="en-US" sz="3400" dirty="0"/>
              <a:t> </a:t>
            </a:r>
            <a:r>
              <a:rPr lang="en-US" sz="3400" dirty="0" err="1"/>
              <a:t>lingkup</a:t>
            </a:r>
            <a:r>
              <a:rPr lang="en-US" sz="3400" dirty="0"/>
              <a:t> </a:t>
            </a:r>
            <a:r>
              <a:rPr lang="en-US" sz="3400" dirty="0" err="1"/>
              <a:t>akademisi</a:t>
            </a:r>
            <a:r>
              <a:rPr lang="en-US" sz="3400" dirty="0"/>
              <a:t>, </a:t>
            </a:r>
            <a:r>
              <a:rPr lang="en-US" sz="3400" dirty="0" err="1"/>
              <a:t>dapat</a:t>
            </a:r>
            <a:r>
              <a:rPr lang="en-US" sz="3400" dirty="0"/>
              <a:t> </a:t>
            </a:r>
            <a:r>
              <a:rPr lang="en-US" sz="3400" dirty="0" err="1"/>
              <a:t>menjadi</a:t>
            </a:r>
            <a:r>
              <a:rPr lang="en-US" sz="3400" dirty="0"/>
              <a:t> </a:t>
            </a:r>
            <a:r>
              <a:rPr lang="en-US" sz="3400" dirty="0" err="1"/>
              <a:t>acuan</a:t>
            </a:r>
            <a:r>
              <a:rPr lang="en-US" sz="3400" dirty="0"/>
              <a:t> </a:t>
            </a:r>
            <a:r>
              <a:rPr lang="en-US" sz="3400" dirty="0" err="1"/>
              <a:t>atau</a:t>
            </a:r>
            <a:r>
              <a:rPr lang="en-US" sz="3400" dirty="0"/>
              <a:t> </a:t>
            </a:r>
            <a:r>
              <a:rPr lang="en-US" sz="3400" dirty="0" err="1"/>
              <a:t>referensi</a:t>
            </a:r>
            <a:r>
              <a:rPr lang="en-US" sz="3400" dirty="0"/>
              <a:t> </a:t>
            </a:r>
            <a:r>
              <a:rPr lang="en-US" sz="3400" dirty="0" err="1"/>
              <a:t>mengenai</a:t>
            </a:r>
            <a:r>
              <a:rPr lang="en-US" sz="3400" dirty="0"/>
              <a:t> proses </a:t>
            </a:r>
            <a:r>
              <a:rPr lang="en-US" sz="3400" dirty="0" err="1"/>
              <a:t>perancangan</a:t>
            </a:r>
            <a:r>
              <a:rPr lang="en-US" sz="3400" dirty="0"/>
              <a:t> model FMT dan </a:t>
            </a:r>
            <a:r>
              <a:rPr lang="en-US" sz="3400" dirty="0" err="1"/>
              <a:t>langkah-langkah</a:t>
            </a:r>
            <a:r>
              <a:rPr lang="en-US" sz="3400" dirty="0"/>
              <a:t> </a:t>
            </a:r>
            <a:r>
              <a:rPr lang="en-US" sz="3400" dirty="0" err="1"/>
              <a:t>implementasi</a:t>
            </a:r>
            <a:r>
              <a:rPr lang="en-US" sz="3400" dirty="0"/>
              <a:t> </a:t>
            </a:r>
            <a:r>
              <a:rPr lang="en-US" sz="3400" dirty="0" err="1"/>
              <a:t>dengan</a:t>
            </a:r>
            <a:r>
              <a:rPr lang="en-US" sz="3400" dirty="0"/>
              <a:t> </a:t>
            </a:r>
            <a:r>
              <a:rPr lang="en-US" sz="3400" dirty="0" err="1"/>
              <a:t>algoritma</a:t>
            </a:r>
            <a:r>
              <a:rPr lang="en-US" sz="3400" dirty="0"/>
              <a:t>          </a:t>
            </a:r>
            <a:r>
              <a:rPr lang="en-US" sz="3400" i="1" dirty="0"/>
              <a:t>K-Means</a:t>
            </a:r>
            <a:r>
              <a:rPr lang="en-US" sz="3400" dirty="0"/>
              <a:t> pada data </a:t>
            </a:r>
            <a:r>
              <a:rPr lang="en-US" sz="3400" dirty="0" err="1"/>
              <a:t>perusahan</a:t>
            </a:r>
            <a:endParaRPr lang="en-US" sz="3400" dirty="0"/>
          </a:p>
        </p:txBody>
      </p:sp>
      <p:pic>
        <p:nvPicPr>
          <p:cNvPr id="6" name="Content Placeholder 3" descr="A picture containing light, umbrella, white, man&#10;&#10;Description automatically generated">
            <a:extLst>
              <a:ext uri="{FF2B5EF4-FFF2-40B4-BE49-F238E27FC236}">
                <a16:creationId xmlns:a16="http://schemas.microsoft.com/office/drawing/2014/main" id="{54B8D84F-9DE1-3E49-B88A-B746398283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70" r="66333" b="1"/>
          <a:stretch/>
        </p:blipFill>
        <p:spPr>
          <a:xfrm rot="5400000">
            <a:off x="-2916937" y="2916937"/>
            <a:ext cx="6858000" cy="102412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ADA95F6-8756-4CDE-B957-706D9630C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580" y="486001"/>
            <a:ext cx="5935359" cy="874643"/>
          </a:xfrm>
        </p:spPr>
        <p:txBody>
          <a:bodyPr>
            <a:normAutofit/>
          </a:bodyPr>
          <a:lstStyle/>
          <a:p>
            <a:r>
              <a:rPr lang="en-US" dirty="0" err="1"/>
              <a:t>mANFAAT</a:t>
            </a:r>
            <a:r>
              <a:rPr lang="en-US" dirty="0"/>
              <a:t> PENELITIAN</a:t>
            </a:r>
          </a:p>
        </p:txBody>
      </p:sp>
    </p:spTree>
    <p:extLst>
      <p:ext uri="{BB962C8B-B14F-4D97-AF65-F5344CB8AC3E}">
        <p14:creationId xmlns:p14="http://schemas.microsoft.com/office/powerpoint/2010/main" val="4247152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B71843-1DFF-8F4D-9389-335DF4714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3580" y="1587966"/>
            <a:ext cx="10475146" cy="4784033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000" dirty="0" err="1"/>
              <a:t>Segmentasi</a:t>
            </a:r>
            <a:r>
              <a:rPr lang="en-US" sz="2000" dirty="0"/>
              <a:t> </a:t>
            </a:r>
            <a:r>
              <a:rPr lang="en-US" sz="2000" dirty="0" err="1"/>
              <a:t>Pelanggan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i="1" dirty="0"/>
              <a:t>Clustering K-Means</a:t>
            </a:r>
            <a:r>
              <a:rPr lang="en-US" sz="2000" dirty="0"/>
              <a:t> dan Model RFM (</a:t>
            </a:r>
            <a:r>
              <a:rPr lang="en-US" sz="2000" dirty="0" err="1"/>
              <a:t>Studi</a:t>
            </a:r>
            <a:r>
              <a:rPr lang="en-US" sz="2000" dirty="0"/>
              <a:t> </a:t>
            </a:r>
            <a:r>
              <a:rPr lang="en-US" sz="2000" dirty="0" err="1"/>
              <a:t>Kasus</a:t>
            </a:r>
            <a:r>
              <a:rPr lang="en-US" sz="2000" dirty="0"/>
              <a:t>: PT Bina </a:t>
            </a:r>
            <a:r>
              <a:rPr lang="en-US" sz="2000" dirty="0" err="1"/>
              <a:t>Adidaya</a:t>
            </a:r>
            <a:r>
              <a:rPr lang="en-US" sz="2000" dirty="0"/>
              <a:t> Surabaya) oleh </a:t>
            </a:r>
            <a:r>
              <a:rPr lang="en-US" sz="2000" dirty="0" err="1"/>
              <a:t>Annisa</a:t>
            </a:r>
            <a:r>
              <a:rPr lang="en-US" sz="2000" dirty="0"/>
              <a:t> Veronika </a:t>
            </a:r>
            <a:r>
              <a:rPr lang="en-US" sz="2000" dirty="0" err="1"/>
              <a:t>Angelie</a:t>
            </a:r>
            <a:r>
              <a:rPr lang="en-US" sz="2000" dirty="0"/>
              <a:t> | 2017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err="1"/>
              <a:t>Penerapan</a:t>
            </a:r>
            <a:r>
              <a:rPr lang="en-US" sz="2000" dirty="0"/>
              <a:t> </a:t>
            </a:r>
            <a:r>
              <a:rPr lang="en-US" sz="2000" i="1" dirty="0"/>
              <a:t>K-Means Clustering</a:t>
            </a:r>
            <a:r>
              <a:rPr lang="en-US" sz="2000" dirty="0"/>
              <a:t> </a:t>
            </a:r>
            <a:r>
              <a:rPr lang="en-US" sz="2000" dirty="0" err="1"/>
              <a:t>Berdasarkan</a:t>
            </a:r>
            <a:r>
              <a:rPr lang="en-US" sz="2000" dirty="0"/>
              <a:t> RFM </a:t>
            </a:r>
            <a:r>
              <a:rPr lang="en-US" sz="2000" dirty="0" err="1"/>
              <a:t>Mofek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Pemetaan</a:t>
            </a:r>
            <a:r>
              <a:rPr lang="en-US" sz="2000" dirty="0"/>
              <a:t> dan </a:t>
            </a:r>
            <a:r>
              <a:rPr lang="en-US" sz="2000" dirty="0" err="1"/>
              <a:t>Pendukung</a:t>
            </a:r>
            <a:r>
              <a:rPr lang="en-US" sz="2000" dirty="0"/>
              <a:t> </a:t>
            </a:r>
            <a:r>
              <a:rPr lang="en-US" sz="2000" dirty="0" err="1"/>
              <a:t>Strategi</a:t>
            </a:r>
            <a:r>
              <a:rPr lang="en-US" sz="2000" dirty="0"/>
              <a:t> </a:t>
            </a:r>
            <a:r>
              <a:rPr lang="en-US" sz="2000" dirty="0" err="1"/>
              <a:t>Pengelolaan</a:t>
            </a:r>
            <a:r>
              <a:rPr lang="en-US" sz="2000" dirty="0"/>
              <a:t> </a:t>
            </a:r>
            <a:r>
              <a:rPr lang="en-US" sz="2000" dirty="0" err="1"/>
              <a:t>Pelanggan</a:t>
            </a:r>
            <a:r>
              <a:rPr lang="en-US" sz="2000" dirty="0"/>
              <a:t> (</a:t>
            </a:r>
            <a:r>
              <a:rPr lang="en-US" sz="2000" dirty="0" err="1"/>
              <a:t>Studi</a:t>
            </a:r>
            <a:r>
              <a:rPr lang="en-US" sz="2000" dirty="0"/>
              <a:t> </a:t>
            </a:r>
            <a:r>
              <a:rPr lang="en-US" sz="2000" dirty="0" err="1"/>
              <a:t>Kasus</a:t>
            </a:r>
            <a:r>
              <a:rPr lang="en-US" sz="2000" dirty="0"/>
              <a:t>: PT Herbal Penawar </a:t>
            </a:r>
            <a:r>
              <a:rPr lang="en-US" sz="2000" dirty="0" err="1"/>
              <a:t>Alwahidah</a:t>
            </a:r>
            <a:r>
              <a:rPr lang="en-US" sz="2000" dirty="0"/>
              <a:t> Indonesia </a:t>
            </a:r>
            <a:r>
              <a:rPr lang="en-US" sz="2000" dirty="0" err="1"/>
              <a:t>Pekanbaru</a:t>
            </a:r>
            <a:r>
              <a:rPr lang="en-US" sz="2000" dirty="0"/>
              <a:t>) oleh Fakhri </a:t>
            </a:r>
            <a:r>
              <a:rPr lang="en-US" sz="2000" dirty="0" err="1"/>
              <a:t>Hadi</a:t>
            </a:r>
            <a:r>
              <a:rPr lang="en-US" sz="2000" dirty="0"/>
              <a:t>, Dini </a:t>
            </a:r>
            <a:r>
              <a:rPr lang="en-US" sz="2000" dirty="0" err="1"/>
              <a:t>Octari</a:t>
            </a:r>
            <a:r>
              <a:rPr lang="en-US" sz="2000" dirty="0"/>
              <a:t> </a:t>
            </a:r>
            <a:r>
              <a:rPr lang="en-US" sz="2000" dirty="0" err="1"/>
              <a:t>Rahmadia</a:t>
            </a:r>
            <a:r>
              <a:rPr lang="en-US" sz="2000" dirty="0"/>
              <a:t>, </a:t>
            </a:r>
            <a:r>
              <a:rPr lang="en-US" sz="2000" dirty="0" err="1"/>
              <a:t>Ferdian</a:t>
            </a:r>
            <a:r>
              <a:rPr lang="en-US" sz="2000" dirty="0"/>
              <a:t> </a:t>
            </a:r>
            <a:r>
              <a:rPr lang="en-US" sz="2000" dirty="0" err="1"/>
              <a:t>Hadi</a:t>
            </a:r>
            <a:r>
              <a:rPr lang="en-US" sz="2000" dirty="0"/>
              <a:t> </a:t>
            </a:r>
            <a:r>
              <a:rPr lang="en-US" sz="2000" dirty="0" err="1"/>
              <a:t>Nugraha</a:t>
            </a:r>
            <a:r>
              <a:rPr lang="en-US" sz="2000" dirty="0"/>
              <a:t>, Nada Putri </a:t>
            </a:r>
            <a:r>
              <a:rPr lang="en-US" sz="2000" dirty="0" err="1"/>
              <a:t>Bulan</a:t>
            </a:r>
            <a:r>
              <a:rPr lang="en-US" sz="2000" dirty="0"/>
              <a:t>, </a:t>
            </a:r>
            <a:r>
              <a:rPr lang="en-US" sz="2000" dirty="0" err="1"/>
              <a:t>Mustakim</a:t>
            </a:r>
            <a:r>
              <a:rPr lang="en-US" sz="2000" dirty="0"/>
              <a:t>, dan Siti Monalisa | 2017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err="1"/>
              <a:t>Segmentasi</a:t>
            </a:r>
            <a:r>
              <a:rPr lang="en-US" sz="2000" dirty="0"/>
              <a:t> </a:t>
            </a:r>
            <a:r>
              <a:rPr lang="en-US" sz="2000" dirty="0" err="1"/>
              <a:t>Pelanggan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Metode</a:t>
            </a:r>
            <a:r>
              <a:rPr lang="en-US" sz="2000" dirty="0"/>
              <a:t> </a:t>
            </a:r>
            <a:r>
              <a:rPr lang="en-US" sz="2000" i="1" dirty="0"/>
              <a:t>K-Means Clustering</a:t>
            </a:r>
            <a:r>
              <a:rPr lang="en-US" sz="2000" dirty="0"/>
              <a:t> </a:t>
            </a:r>
            <a:r>
              <a:rPr lang="en-US" sz="2000" dirty="0" err="1"/>
              <a:t>Berdasarkan</a:t>
            </a:r>
            <a:r>
              <a:rPr lang="en-US" sz="2000" dirty="0"/>
              <a:t> Model RFM Pada </a:t>
            </a:r>
            <a:r>
              <a:rPr lang="en-US" sz="2000" dirty="0" err="1"/>
              <a:t>Klinik</a:t>
            </a:r>
            <a:r>
              <a:rPr lang="en-US" sz="2000" dirty="0"/>
              <a:t> </a:t>
            </a:r>
            <a:r>
              <a:rPr lang="en-US" sz="2000" dirty="0" err="1"/>
              <a:t>Kecantikan</a:t>
            </a:r>
            <a:r>
              <a:rPr lang="en-US" sz="2000" dirty="0"/>
              <a:t> (</a:t>
            </a:r>
            <a:r>
              <a:rPr lang="en-US" sz="2000" dirty="0" err="1"/>
              <a:t>Studi</a:t>
            </a:r>
            <a:r>
              <a:rPr lang="en-US" sz="2000" dirty="0"/>
              <a:t> </a:t>
            </a:r>
            <a:r>
              <a:rPr lang="en-US" sz="2000" dirty="0" err="1"/>
              <a:t>Kasus</a:t>
            </a:r>
            <a:r>
              <a:rPr lang="en-US" sz="2000" dirty="0"/>
              <a:t>: Belle Crown Malang) oleh </a:t>
            </a:r>
            <a:r>
              <a:rPr lang="en-US" sz="2000" dirty="0" err="1"/>
              <a:t>Aulia</a:t>
            </a:r>
            <a:r>
              <a:rPr lang="en-US" sz="2000" dirty="0"/>
              <a:t> </a:t>
            </a:r>
            <a:r>
              <a:rPr lang="en-US" sz="2000" dirty="0" err="1"/>
              <a:t>Dewi</a:t>
            </a:r>
            <a:r>
              <a:rPr lang="en-US" sz="2000" dirty="0"/>
              <a:t> Savitri | 2018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nn-NO" sz="2000" dirty="0"/>
              <a:t>Analisis Segmentasi Pelanggan Menggunakan Kombinasi RFM Model dan Teknik </a:t>
            </a:r>
            <a:r>
              <a:rPr lang="nn-NO" sz="2000" i="1" dirty="0"/>
              <a:t>Clustering</a:t>
            </a:r>
            <a:r>
              <a:rPr lang="nn-NO" sz="2000" dirty="0"/>
              <a:t> oleh </a:t>
            </a:r>
            <a:r>
              <a:rPr lang="it-IT" sz="2000" dirty="0"/>
              <a:t>Beta Estri Adiana, Indah Soesanti, dan Adhistya Permanasari | 2018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err="1"/>
              <a:t>Segmentasi</a:t>
            </a:r>
            <a:r>
              <a:rPr lang="en-US" sz="2000" dirty="0"/>
              <a:t> </a:t>
            </a:r>
            <a:r>
              <a:rPr lang="en-US" sz="2000" dirty="0" err="1"/>
              <a:t>Pelanggan</a:t>
            </a:r>
            <a:r>
              <a:rPr lang="en-US" sz="2000" dirty="0"/>
              <a:t> </a:t>
            </a:r>
            <a:r>
              <a:rPr lang="en-US" sz="2000" dirty="0" err="1"/>
              <a:t>Produk</a:t>
            </a:r>
            <a:r>
              <a:rPr lang="en-US" sz="2000" dirty="0"/>
              <a:t> </a:t>
            </a:r>
            <a:r>
              <a:rPr lang="en-US" sz="2000" i="1" dirty="0"/>
              <a:t>Digital Service</a:t>
            </a:r>
            <a:r>
              <a:rPr lang="en-US" sz="2000" dirty="0"/>
              <a:t> </a:t>
            </a:r>
            <a:r>
              <a:rPr lang="en-US" sz="2000" dirty="0" err="1"/>
              <a:t>Indihome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Algoritma</a:t>
            </a:r>
            <a:r>
              <a:rPr lang="en-US" sz="2000" dirty="0"/>
              <a:t> </a:t>
            </a:r>
            <a:r>
              <a:rPr lang="en-US" sz="2000" i="1" dirty="0"/>
              <a:t>K-Means</a:t>
            </a:r>
            <a:r>
              <a:rPr lang="en-US" sz="2000" dirty="0"/>
              <a:t> </a:t>
            </a:r>
            <a:r>
              <a:rPr lang="en-US" sz="2000" dirty="0" err="1"/>
              <a:t>Berbasis</a:t>
            </a:r>
            <a:r>
              <a:rPr lang="en-US" sz="2000" dirty="0"/>
              <a:t> Python oleh </a:t>
            </a:r>
            <a:r>
              <a:rPr lang="en-US" sz="2000" dirty="0" err="1"/>
              <a:t>Nisa</a:t>
            </a:r>
            <a:r>
              <a:rPr lang="en-US" sz="2000" dirty="0"/>
              <a:t> </a:t>
            </a:r>
            <a:r>
              <a:rPr lang="en-US" sz="2000" dirty="0" err="1"/>
              <a:t>Hanum</a:t>
            </a:r>
            <a:r>
              <a:rPr lang="en-US" sz="2000" dirty="0"/>
              <a:t> </a:t>
            </a:r>
            <a:r>
              <a:rPr lang="en-US" sz="2000" dirty="0" err="1"/>
              <a:t>Harani</a:t>
            </a:r>
            <a:r>
              <a:rPr lang="en-US" sz="2000" dirty="0"/>
              <a:t>, </a:t>
            </a:r>
            <a:r>
              <a:rPr lang="en-US" sz="2000" dirty="0" err="1"/>
              <a:t>Cahyo</a:t>
            </a:r>
            <a:r>
              <a:rPr lang="en-US" sz="2000" dirty="0"/>
              <a:t> </a:t>
            </a:r>
            <a:r>
              <a:rPr lang="en-US" sz="2000" dirty="0" err="1"/>
              <a:t>Prianto</a:t>
            </a:r>
            <a:r>
              <a:rPr lang="en-US" sz="2000" dirty="0"/>
              <a:t>, dan </a:t>
            </a:r>
            <a:r>
              <a:rPr lang="en-US" sz="2000" dirty="0" err="1"/>
              <a:t>Fikri</a:t>
            </a:r>
            <a:r>
              <a:rPr lang="en-US" sz="2000" dirty="0"/>
              <a:t> Aldi </a:t>
            </a:r>
            <a:r>
              <a:rPr lang="en-US" sz="2000" dirty="0" err="1"/>
              <a:t>Nugraha</a:t>
            </a:r>
            <a:r>
              <a:rPr lang="en-US" sz="2000" dirty="0"/>
              <a:t> | 2020</a:t>
            </a:r>
          </a:p>
        </p:txBody>
      </p:sp>
      <p:pic>
        <p:nvPicPr>
          <p:cNvPr id="6" name="Content Placeholder 3" descr="A picture containing light, umbrella, white, man&#10;&#10;Description automatically generated">
            <a:extLst>
              <a:ext uri="{FF2B5EF4-FFF2-40B4-BE49-F238E27FC236}">
                <a16:creationId xmlns:a16="http://schemas.microsoft.com/office/drawing/2014/main" id="{54B8D84F-9DE1-3E49-B88A-B746398283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70" r="66333" b="1"/>
          <a:stretch/>
        </p:blipFill>
        <p:spPr>
          <a:xfrm rot="5400000">
            <a:off x="-2916937" y="2916937"/>
            <a:ext cx="6858000" cy="102412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ADA95F6-8756-4CDE-B957-706D9630C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580" y="486001"/>
            <a:ext cx="5935359" cy="874643"/>
          </a:xfrm>
        </p:spPr>
        <p:txBody>
          <a:bodyPr>
            <a:normAutofit/>
          </a:bodyPr>
          <a:lstStyle/>
          <a:p>
            <a:r>
              <a:rPr lang="en-US" dirty="0"/>
              <a:t>KAJIAN HASIL PENELITIAN</a:t>
            </a:r>
          </a:p>
        </p:txBody>
      </p:sp>
    </p:spTree>
    <p:extLst>
      <p:ext uri="{BB962C8B-B14F-4D97-AF65-F5344CB8AC3E}">
        <p14:creationId xmlns:p14="http://schemas.microsoft.com/office/powerpoint/2010/main" val="11752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B71843-1DFF-8F4D-9389-335DF4714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6753" y="1553235"/>
            <a:ext cx="3363103" cy="206835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b="1" dirty="0"/>
              <a:t>Dataset </a:t>
            </a:r>
            <a:r>
              <a:rPr lang="en-US" sz="1800" b="1" dirty="0" err="1"/>
              <a:t>portfolio.json</a:t>
            </a:r>
            <a:r>
              <a:rPr lang="en-US" sz="1800" dirty="0"/>
              <a:t> </a:t>
            </a:r>
            <a:r>
              <a:rPr lang="en-US" sz="1800" dirty="0" err="1"/>
              <a:t>terdiri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enam</a:t>
            </a:r>
            <a:r>
              <a:rPr lang="en-US" sz="1800" dirty="0"/>
              <a:t> </a:t>
            </a:r>
            <a:r>
              <a:rPr lang="en-US" sz="1800" dirty="0" err="1"/>
              <a:t>kolom</a:t>
            </a:r>
            <a:r>
              <a:rPr lang="en-US" sz="1800" dirty="0"/>
              <a:t> </a:t>
            </a:r>
            <a:r>
              <a:rPr lang="en-US" sz="1800" dirty="0" err="1"/>
              <a:t>variabel</a:t>
            </a:r>
            <a:r>
              <a:rPr lang="en-US" sz="1800" dirty="0"/>
              <a:t> dan </a:t>
            </a:r>
            <a:r>
              <a:rPr lang="en-US" sz="1800" dirty="0" err="1"/>
              <a:t>memiliki</a:t>
            </a:r>
            <a:r>
              <a:rPr lang="en-US" sz="1800" dirty="0"/>
              <a:t> </a:t>
            </a:r>
            <a:r>
              <a:rPr lang="en-US" sz="1800" dirty="0" err="1"/>
              <a:t>jumlah</a:t>
            </a:r>
            <a:r>
              <a:rPr lang="en-US" sz="1800" dirty="0"/>
              <a:t> record </a:t>
            </a:r>
            <a:r>
              <a:rPr lang="en-US" sz="1800" dirty="0" err="1"/>
              <a:t>sebanyak</a:t>
            </a:r>
            <a:r>
              <a:rPr lang="en-US" sz="1800" dirty="0"/>
              <a:t> 10 </a:t>
            </a:r>
            <a:r>
              <a:rPr lang="en-US" sz="1800" dirty="0" err="1"/>
              <a:t>baris</a:t>
            </a:r>
            <a:r>
              <a:rPr lang="en-US" sz="1800" dirty="0"/>
              <a:t>. Dataset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berisi</a:t>
            </a:r>
            <a:r>
              <a:rPr lang="en-US" sz="1800" dirty="0"/>
              <a:t> metadata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setiap</a:t>
            </a:r>
            <a:r>
              <a:rPr lang="en-US" sz="1800" dirty="0"/>
              <a:t> </a:t>
            </a:r>
            <a:r>
              <a:rPr lang="en-US" sz="1800" dirty="0" err="1"/>
              <a:t>jenis</a:t>
            </a:r>
            <a:r>
              <a:rPr lang="en-US" sz="1800" dirty="0"/>
              <a:t> </a:t>
            </a:r>
            <a:r>
              <a:rPr lang="en-US" sz="1800" dirty="0" err="1"/>
              <a:t>penawaran</a:t>
            </a:r>
            <a:r>
              <a:rPr lang="en-US" sz="1800" dirty="0"/>
              <a:t> yang </a:t>
            </a:r>
            <a:r>
              <a:rPr lang="en-US" sz="1800" dirty="0" err="1"/>
              <a:t>dikirimkan</a:t>
            </a:r>
            <a:r>
              <a:rPr lang="en-US" sz="1800" dirty="0"/>
              <a:t> </a:t>
            </a:r>
            <a:r>
              <a:rPr lang="en-US" sz="1800" dirty="0" err="1"/>
              <a:t>kepada</a:t>
            </a:r>
            <a:r>
              <a:rPr lang="en-US" sz="1800" dirty="0"/>
              <a:t> </a:t>
            </a:r>
            <a:r>
              <a:rPr lang="en-US" sz="1800" dirty="0" err="1"/>
              <a:t>pelanggan</a:t>
            </a:r>
            <a:r>
              <a:rPr lang="en-US" sz="1800" dirty="0"/>
              <a:t> Starbucks. Dataset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terdiri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enam</a:t>
            </a:r>
            <a:r>
              <a:rPr lang="en-US" sz="1800" dirty="0"/>
              <a:t> </a:t>
            </a:r>
            <a:r>
              <a:rPr lang="en-US" sz="1800" dirty="0" err="1"/>
              <a:t>variabel</a:t>
            </a:r>
            <a:r>
              <a:rPr lang="en-US" sz="1800" dirty="0"/>
              <a:t>.</a:t>
            </a:r>
          </a:p>
        </p:txBody>
      </p:sp>
      <p:pic>
        <p:nvPicPr>
          <p:cNvPr id="6" name="Content Placeholder 3" descr="A picture containing light, umbrella, white, man&#10;&#10;Description automatically generated">
            <a:extLst>
              <a:ext uri="{FF2B5EF4-FFF2-40B4-BE49-F238E27FC236}">
                <a16:creationId xmlns:a16="http://schemas.microsoft.com/office/drawing/2014/main" id="{54B8D84F-9DE1-3E49-B88A-B746398283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70" r="66333" b="1"/>
          <a:stretch/>
        </p:blipFill>
        <p:spPr>
          <a:xfrm rot="5400000">
            <a:off x="-2916937" y="2916937"/>
            <a:ext cx="6858000" cy="102412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ADA95F6-8756-4CDE-B957-706D9630C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580" y="486001"/>
            <a:ext cx="7639351" cy="874643"/>
          </a:xfrm>
        </p:spPr>
        <p:txBody>
          <a:bodyPr>
            <a:normAutofit/>
          </a:bodyPr>
          <a:lstStyle/>
          <a:p>
            <a:r>
              <a:rPr lang="en-US" dirty="0"/>
              <a:t>METODE PENELITIAN – DATA </a:t>
            </a:r>
          </a:p>
        </p:txBody>
      </p:sp>
      <p:pic>
        <p:nvPicPr>
          <p:cNvPr id="5" name="Graphic 4" descr="Check List">
            <a:extLst>
              <a:ext uri="{FF2B5EF4-FFF2-40B4-BE49-F238E27FC236}">
                <a16:creationId xmlns:a16="http://schemas.microsoft.com/office/drawing/2014/main" id="{793F635B-2290-467D-BCE1-6D14D81093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0989" y="1553235"/>
            <a:ext cx="2068356" cy="2068356"/>
          </a:xfrm>
          <a:prstGeom prst="rect">
            <a:avLst/>
          </a:prstGeom>
        </p:spPr>
      </p:pic>
      <p:pic>
        <p:nvPicPr>
          <p:cNvPr id="7" name="Graphic 6" descr="Check List">
            <a:extLst>
              <a:ext uri="{FF2B5EF4-FFF2-40B4-BE49-F238E27FC236}">
                <a16:creationId xmlns:a16="http://schemas.microsoft.com/office/drawing/2014/main" id="{B2A007C9-D18A-40BE-905D-7D4DD27069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12199" y="4040413"/>
            <a:ext cx="2068356" cy="2068356"/>
          </a:xfrm>
          <a:prstGeom prst="rect">
            <a:avLst/>
          </a:prstGeom>
        </p:spPr>
      </p:pic>
      <p:pic>
        <p:nvPicPr>
          <p:cNvPr id="9" name="Graphic 8" descr="Check List">
            <a:extLst>
              <a:ext uri="{FF2B5EF4-FFF2-40B4-BE49-F238E27FC236}">
                <a16:creationId xmlns:a16="http://schemas.microsoft.com/office/drawing/2014/main" id="{3103A7FC-A6DB-4CAE-B052-42E08E870F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55145" y="1532011"/>
            <a:ext cx="2089580" cy="2089580"/>
          </a:xfrm>
          <a:prstGeom prst="rect">
            <a:avLst/>
          </a:prstGeom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DE55513-EF8E-4C9D-8C01-1831AE214E55}"/>
              </a:ext>
            </a:extLst>
          </p:cNvPr>
          <p:cNvSpPr txBox="1">
            <a:spLocks/>
          </p:cNvSpPr>
          <p:nvPr/>
        </p:nvSpPr>
        <p:spPr>
          <a:xfrm>
            <a:off x="8052134" y="1553235"/>
            <a:ext cx="3363103" cy="2068356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700" b="1" dirty="0"/>
              <a:t>Dataset </a:t>
            </a:r>
            <a:r>
              <a:rPr lang="en-US" sz="1700" b="1" dirty="0" err="1"/>
              <a:t>profile.json</a:t>
            </a:r>
            <a:r>
              <a:rPr lang="en-US" sz="1700" dirty="0"/>
              <a:t> </a:t>
            </a:r>
            <a:r>
              <a:rPr lang="en-US" sz="1700" dirty="0" err="1"/>
              <a:t>terdiri</a:t>
            </a:r>
            <a:r>
              <a:rPr lang="en-US" sz="1700" dirty="0"/>
              <a:t> lima </a:t>
            </a:r>
            <a:r>
              <a:rPr lang="en-US" sz="1700" dirty="0" err="1"/>
              <a:t>kolom</a:t>
            </a:r>
            <a:r>
              <a:rPr lang="en-US" sz="1700" dirty="0"/>
              <a:t> </a:t>
            </a:r>
            <a:r>
              <a:rPr lang="en-US" sz="1700" dirty="0" err="1"/>
              <a:t>variabel</a:t>
            </a:r>
            <a:r>
              <a:rPr lang="en-US" sz="1700" dirty="0"/>
              <a:t> dan </a:t>
            </a:r>
            <a:r>
              <a:rPr lang="en-US" sz="1700" dirty="0" err="1"/>
              <a:t>memiliki</a:t>
            </a:r>
            <a:r>
              <a:rPr lang="en-US" sz="1700" dirty="0"/>
              <a:t> </a:t>
            </a:r>
            <a:r>
              <a:rPr lang="en-US" sz="1700" dirty="0" err="1"/>
              <a:t>jumlah</a:t>
            </a:r>
            <a:r>
              <a:rPr lang="en-US" sz="1700" dirty="0"/>
              <a:t> record </a:t>
            </a:r>
            <a:r>
              <a:rPr lang="en-US" sz="1700" dirty="0" err="1"/>
              <a:t>sebanyak</a:t>
            </a:r>
            <a:r>
              <a:rPr lang="en-US" sz="1700" dirty="0"/>
              <a:t> 17.000 </a:t>
            </a:r>
            <a:r>
              <a:rPr lang="en-US" sz="1700" dirty="0" err="1"/>
              <a:t>baris</a:t>
            </a:r>
            <a:r>
              <a:rPr lang="en-US" sz="1700" dirty="0"/>
              <a:t>. Dataset </a:t>
            </a:r>
            <a:r>
              <a:rPr lang="en-US" sz="1700" dirty="0" err="1"/>
              <a:t>ini</a:t>
            </a:r>
            <a:r>
              <a:rPr lang="en-US" sz="1700" dirty="0"/>
              <a:t> </a:t>
            </a:r>
            <a:r>
              <a:rPr lang="en-US" sz="1700" dirty="0" err="1"/>
              <a:t>berisi</a:t>
            </a:r>
            <a:r>
              <a:rPr lang="en-US" sz="1700" dirty="0"/>
              <a:t> </a:t>
            </a:r>
            <a:r>
              <a:rPr lang="en-US" sz="1700" dirty="0" err="1"/>
              <a:t>profil</a:t>
            </a:r>
            <a:r>
              <a:rPr lang="en-US" sz="1700" dirty="0"/>
              <a:t> </a:t>
            </a:r>
            <a:r>
              <a:rPr lang="en-US" sz="1700" dirty="0" err="1"/>
              <a:t>demografis</a:t>
            </a:r>
            <a:r>
              <a:rPr lang="en-US" sz="1700" dirty="0"/>
              <a:t> </a:t>
            </a:r>
            <a:r>
              <a:rPr lang="en-US" sz="1700" dirty="0" err="1"/>
              <a:t>untuk</a:t>
            </a:r>
            <a:r>
              <a:rPr lang="en-US" sz="1700" dirty="0"/>
              <a:t> </a:t>
            </a:r>
            <a:r>
              <a:rPr lang="en-US" sz="1700" dirty="0" err="1"/>
              <a:t>setiap</a:t>
            </a:r>
            <a:r>
              <a:rPr lang="en-US" sz="1700" dirty="0"/>
              <a:t> </a:t>
            </a:r>
            <a:r>
              <a:rPr lang="en-US" sz="1700" dirty="0" err="1"/>
              <a:t>pelanggan</a:t>
            </a:r>
            <a:r>
              <a:rPr lang="en-US" sz="1700" dirty="0"/>
              <a:t> Starbucks. </a:t>
            </a:r>
            <a:r>
              <a:rPr lang="it-IT" sz="1700" dirty="0"/>
              <a:t>Dataset ini terdiri dari lima variabel.</a:t>
            </a:r>
            <a:endParaRPr lang="en-US" sz="1700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E4486DD-ABF9-4810-A26D-35A3225FC6E1}"/>
              </a:ext>
            </a:extLst>
          </p:cNvPr>
          <p:cNvSpPr txBox="1">
            <a:spLocks/>
          </p:cNvSpPr>
          <p:nvPr/>
        </p:nvSpPr>
        <p:spPr>
          <a:xfrm>
            <a:off x="5387964" y="4040413"/>
            <a:ext cx="3868280" cy="2068356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700" b="1" dirty="0"/>
              <a:t>Dataset </a:t>
            </a:r>
            <a:r>
              <a:rPr lang="en-US" sz="1700" b="1" dirty="0" err="1"/>
              <a:t>transcript.json</a:t>
            </a:r>
            <a:r>
              <a:rPr lang="en-US" sz="1700" dirty="0"/>
              <a:t> </a:t>
            </a:r>
            <a:r>
              <a:rPr lang="en-US" sz="1700" dirty="0" err="1"/>
              <a:t>terdiri</a:t>
            </a:r>
            <a:r>
              <a:rPr lang="en-US" sz="1700" dirty="0"/>
              <a:t> </a:t>
            </a:r>
            <a:r>
              <a:rPr lang="en-US" sz="1700" dirty="0" err="1"/>
              <a:t>dari</a:t>
            </a:r>
            <a:r>
              <a:rPr lang="en-US" sz="1700" dirty="0"/>
              <a:t> </a:t>
            </a:r>
            <a:r>
              <a:rPr lang="en-US" sz="1700" dirty="0" err="1"/>
              <a:t>empat</a:t>
            </a:r>
            <a:r>
              <a:rPr lang="en-US" sz="1700" dirty="0"/>
              <a:t> </a:t>
            </a:r>
            <a:r>
              <a:rPr lang="en-US" sz="1700" dirty="0" err="1"/>
              <a:t>kolom</a:t>
            </a:r>
            <a:r>
              <a:rPr lang="en-US" sz="1700" dirty="0"/>
              <a:t> </a:t>
            </a:r>
            <a:r>
              <a:rPr lang="en-US" sz="1700" dirty="0" err="1"/>
              <a:t>variabel</a:t>
            </a:r>
            <a:r>
              <a:rPr lang="en-US" sz="1700" dirty="0"/>
              <a:t> dan </a:t>
            </a:r>
            <a:r>
              <a:rPr lang="en-US" sz="1700" dirty="0" err="1"/>
              <a:t>memiliki</a:t>
            </a:r>
            <a:r>
              <a:rPr lang="en-US" sz="1700" dirty="0"/>
              <a:t> </a:t>
            </a:r>
            <a:r>
              <a:rPr lang="en-US" sz="1700" dirty="0" err="1"/>
              <a:t>jumlah</a:t>
            </a:r>
            <a:r>
              <a:rPr lang="en-US" sz="1700" dirty="0"/>
              <a:t> record </a:t>
            </a:r>
            <a:r>
              <a:rPr lang="en-US" sz="1700" dirty="0" err="1"/>
              <a:t>sebanyak</a:t>
            </a:r>
            <a:r>
              <a:rPr lang="en-US" sz="1700" dirty="0"/>
              <a:t> 306.534 </a:t>
            </a:r>
            <a:r>
              <a:rPr lang="en-US" sz="1700" dirty="0" err="1"/>
              <a:t>baris</a:t>
            </a:r>
            <a:r>
              <a:rPr lang="en-US" sz="1700" dirty="0"/>
              <a:t>. Dataset </a:t>
            </a:r>
            <a:r>
              <a:rPr lang="en-US" sz="1700" dirty="0" err="1"/>
              <a:t>ini</a:t>
            </a:r>
            <a:r>
              <a:rPr lang="en-US" sz="1700" dirty="0"/>
              <a:t> </a:t>
            </a:r>
            <a:r>
              <a:rPr lang="en-US" sz="1700" dirty="0" err="1"/>
              <a:t>berisi</a:t>
            </a:r>
            <a:r>
              <a:rPr lang="en-US" sz="1700" dirty="0"/>
              <a:t> </a:t>
            </a:r>
            <a:r>
              <a:rPr lang="en-US" sz="1700" dirty="0" err="1"/>
              <a:t>catatan</a:t>
            </a:r>
            <a:r>
              <a:rPr lang="en-US" sz="1700" dirty="0"/>
              <a:t> </a:t>
            </a:r>
            <a:r>
              <a:rPr lang="en-US" sz="1700" dirty="0" err="1"/>
              <a:t>peristiwa</a:t>
            </a:r>
            <a:r>
              <a:rPr lang="en-US" sz="1700" dirty="0"/>
              <a:t> yang </a:t>
            </a:r>
            <a:r>
              <a:rPr lang="en-US" sz="1700" dirty="0" err="1"/>
              <a:t>dilakukan</a:t>
            </a:r>
            <a:r>
              <a:rPr lang="en-US" sz="1700" dirty="0"/>
              <a:t> oleh </a:t>
            </a:r>
            <a:r>
              <a:rPr lang="en-US" sz="1700" dirty="0" err="1"/>
              <a:t>setiap</a:t>
            </a:r>
            <a:r>
              <a:rPr lang="en-US" sz="1700" dirty="0"/>
              <a:t> </a:t>
            </a:r>
            <a:r>
              <a:rPr lang="en-US" sz="1700" dirty="0" err="1"/>
              <a:t>pelanggan</a:t>
            </a:r>
            <a:r>
              <a:rPr lang="en-US" sz="1700" dirty="0"/>
              <a:t> di </a:t>
            </a:r>
            <a:r>
              <a:rPr lang="en-US" sz="1700" dirty="0" err="1"/>
              <a:t>aplikasi</a:t>
            </a:r>
            <a:r>
              <a:rPr lang="en-US" sz="1700" dirty="0"/>
              <a:t> Starbucks. Dataset </a:t>
            </a:r>
            <a:r>
              <a:rPr lang="en-US" sz="1700" dirty="0" err="1"/>
              <a:t>ini</a:t>
            </a:r>
            <a:r>
              <a:rPr lang="en-US" sz="1700" dirty="0"/>
              <a:t> </a:t>
            </a:r>
            <a:r>
              <a:rPr lang="en-US" sz="1700" dirty="0" err="1"/>
              <a:t>terdiri</a:t>
            </a:r>
            <a:r>
              <a:rPr lang="en-US" sz="1700" dirty="0"/>
              <a:t> </a:t>
            </a:r>
            <a:r>
              <a:rPr lang="en-US" sz="1700" dirty="0" err="1"/>
              <a:t>dari</a:t>
            </a:r>
            <a:r>
              <a:rPr lang="en-US" sz="1700" dirty="0"/>
              <a:t> </a:t>
            </a:r>
            <a:r>
              <a:rPr lang="en-US" sz="1700" dirty="0" err="1"/>
              <a:t>empat</a:t>
            </a:r>
            <a:r>
              <a:rPr lang="en-US" sz="1700" dirty="0"/>
              <a:t> </a:t>
            </a:r>
            <a:r>
              <a:rPr lang="en-US" sz="1700" dirty="0" err="1"/>
              <a:t>variabel</a:t>
            </a:r>
            <a:r>
              <a:rPr lang="en-US" sz="17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59604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1444</Words>
  <Application>Microsoft Office PowerPoint</Application>
  <PresentationFormat>Widescreen</PresentationFormat>
  <Paragraphs>69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Tw Cen MT</vt:lpstr>
      <vt:lpstr>Tw Cen MT Condensed</vt:lpstr>
      <vt:lpstr>Wingdings 3</vt:lpstr>
      <vt:lpstr>Integral</vt:lpstr>
      <vt:lpstr>IMPLEMENTASI ALGORITMA K-MEANS DENGAN PRINCIPAL COMPONENT ANALYSIS PADA SEGMENTASI PELANGGAN APLIKASI STARBUCKS BERDASARKAN INDIKATOR FREQUENCY, MONETARY, DAN TENURE</vt:lpstr>
      <vt:lpstr>LATAR BELAKANG MASALAH</vt:lpstr>
      <vt:lpstr>LATAR BELAKANG MASALAH</vt:lpstr>
      <vt:lpstr>RUMUSAN MASALAH</vt:lpstr>
      <vt:lpstr>BATASAN MASALAH</vt:lpstr>
      <vt:lpstr>TUJUAN PENELITIAN</vt:lpstr>
      <vt:lpstr>mANFAAT PENELITIAN</vt:lpstr>
      <vt:lpstr>KAJIAN HASIL PENELITIAN</vt:lpstr>
      <vt:lpstr>METODE PENELITIAN – DATA </vt:lpstr>
      <vt:lpstr>METODE PENELITIAN – TAHAP PENELITIAN</vt:lpstr>
      <vt:lpstr>TAHAP PENELITIAN – pca </vt:lpstr>
      <vt:lpstr>TAHAP PENELITIAN – algoritma k-Means</vt:lpstr>
      <vt:lpstr>TAHAP PENELITIAN – FLOWCHART SISTEM</vt:lpstr>
      <vt:lpstr>HASIL – MINMAX NORMALIZATION</vt:lpstr>
      <vt:lpstr>HASIL – principal component analysis</vt:lpstr>
      <vt:lpstr>HASIL – principal component analysis</vt:lpstr>
      <vt:lpstr>HASIL – K-MEANS CLUSTERING</vt:lpstr>
      <vt:lpstr>HASIL – K-MEANS CLUSTERING</vt:lpstr>
      <vt:lpstr>HASIL – K-MEANS CLUSTERING</vt:lpstr>
      <vt:lpstr>HASIL – K-MEANS CLUSTERING</vt:lpstr>
      <vt:lpstr>HASIL – K-MEANS CLUSTERING</vt:lpstr>
      <vt:lpstr>HASIL – K-MEANS CLUSTERING</vt:lpstr>
      <vt:lpstr>HASIL – K-MEANS CLUSTERING</vt:lpstr>
      <vt:lpstr>HASIL – K-MEANS CLUSTERING</vt:lpstr>
      <vt:lpstr>kesimpulan</vt:lpstr>
      <vt:lpstr>saran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Target Audience  for Direct Marketing  in Starbucks Rewards Mobile App</dc:title>
  <dc:creator>Katerina Bosko</dc:creator>
  <cp:lastModifiedBy>Alfian Hidayatulloh</cp:lastModifiedBy>
  <cp:revision>15</cp:revision>
  <dcterms:created xsi:type="dcterms:W3CDTF">2020-04-20T22:35:12Z</dcterms:created>
  <dcterms:modified xsi:type="dcterms:W3CDTF">2022-08-11T16:22:53Z</dcterms:modified>
</cp:coreProperties>
</file>