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10"/>
  </p:notesMasterIdLst>
  <p:handoutMasterIdLst>
    <p:handoutMasterId r:id="rId32"/>
  </p:handoutMasterIdLst>
  <p:sldIdLst>
    <p:sldId id="315" r:id="rId4"/>
    <p:sldId id="258" r:id="rId5"/>
    <p:sldId id="297" r:id="rId6"/>
    <p:sldId id="259" r:id="rId7"/>
    <p:sldId id="267" r:id="rId8"/>
    <p:sldId id="269" r:id="rId9"/>
    <p:sldId id="292" r:id="rId11"/>
    <p:sldId id="293" r:id="rId12"/>
    <p:sldId id="294" r:id="rId13"/>
    <p:sldId id="296" r:id="rId14"/>
    <p:sldId id="271" r:id="rId15"/>
    <p:sldId id="298" r:id="rId16"/>
    <p:sldId id="275" r:id="rId17"/>
    <p:sldId id="299" r:id="rId18"/>
    <p:sldId id="256" r:id="rId19"/>
    <p:sldId id="260" r:id="rId20"/>
    <p:sldId id="277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4" r:id="rId29"/>
    <p:sldId id="325" r:id="rId30"/>
    <p:sldId id="257" r:id="rId3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C6D"/>
    <a:srgbClr val="488C9A"/>
    <a:srgbClr val="FBD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59"/>
    <p:restoredTop sz="94660"/>
  </p:normalViewPr>
  <p:slideViewPr>
    <p:cSldViewPr snapToGrid="0" showGuides="1">
      <p:cViewPr>
        <p:scale>
          <a:sx n="75" d="100"/>
          <a:sy n="75" d="100"/>
        </p:scale>
        <p:origin x="2059" y="1181"/>
      </p:cViewPr>
      <p:guideLst>
        <p:guide orient="horz" pos="2269"/>
        <p:guide pos="29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Click to edit Master text style</a:t>
            </a:r>
            <a:endParaRPr lang="zh-CN" altLang="en-US"/>
          </a:p>
          <a:p>
            <a:pPr lvl="1" indent="0"/>
            <a:r>
              <a:rPr lang="zh-CN" altLang="en-US"/>
              <a:t>Second level</a:t>
            </a:r>
            <a:endParaRPr lang="zh-CN" altLang="en-US"/>
          </a:p>
          <a:p>
            <a:pPr lvl="2" indent="0"/>
            <a:r>
              <a:rPr lang="zh-CN" altLang="en-US"/>
              <a:t>Third level</a:t>
            </a:r>
            <a:endParaRPr lang="zh-CN" altLang="en-US"/>
          </a:p>
          <a:p>
            <a:pPr lvl="3" indent="0"/>
            <a:r>
              <a:rPr lang="zh-CN" altLang="en-US"/>
              <a:t>Fourth level</a:t>
            </a:r>
            <a:endParaRPr lang="zh-CN" altLang="en-US"/>
          </a:p>
          <a:p>
            <a:pPr lvl="4" indent="0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laceholder Gambar Slide 1"/>
          <p:cNvSpPr/>
          <p:nvPr>
            <p:ph type="sldImg"/>
          </p:nvPr>
        </p:nvSpPr>
        <p:spPr/>
      </p:sp>
      <p:sp>
        <p:nvSpPr>
          <p:cNvPr id="3" name="Placeholder Teks 2"/>
          <p:cNvSpPr/>
          <p:nvPr>
            <p:ph type="body"/>
          </p:nvPr>
        </p:nvSpPr>
        <p:spPr/>
        <p:txBody>
          <a:bodyPr/>
          <a:p>
            <a:endParaRPr lang="id-ID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laceholder Gambar Slide 1"/>
          <p:cNvSpPr/>
          <p:nvPr>
            <p:ph type="sldImg"/>
          </p:nvPr>
        </p:nvSpPr>
        <p:spPr/>
      </p:sp>
      <p:sp>
        <p:nvSpPr>
          <p:cNvPr id="3" name="Placeholder Teks 2"/>
          <p:cNvSpPr/>
          <p:nvPr>
            <p:ph type="body"/>
          </p:nvPr>
        </p:nvSpPr>
        <p:spPr/>
        <p:txBody>
          <a:bodyPr/>
          <a:p>
            <a:endParaRPr lang="id-ID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laceholder Gambar Slide 1"/>
          <p:cNvSpPr/>
          <p:nvPr>
            <p:ph type="sldImg"/>
          </p:nvPr>
        </p:nvSpPr>
        <p:spPr/>
      </p:sp>
      <p:sp>
        <p:nvSpPr>
          <p:cNvPr id="3" name="Placeholder Teks 2"/>
          <p:cNvSpPr/>
          <p:nvPr>
            <p:ph type="body"/>
          </p:nvPr>
        </p:nvSpPr>
        <p:spPr/>
        <p:txBody>
          <a:bodyPr/>
          <a:p>
            <a:endParaRPr lang="id-ID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Placeholder Gambar Slide 1"/>
          <p:cNvSpPr/>
          <p:nvPr>
            <p:ph type="sldImg"/>
          </p:nvPr>
        </p:nvSpPr>
        <p:spPr/>
      </p:sp>
      <p:sp>
        <p:nvSpPr>
          <p:cNvPr id="3" name="Placeholder Teks 2"/>
          <p:cNvSpPr/>
          <p:nvPr>
            <p:ph type="body"/>
          </p:nvPr>
        </p:nvSpPr>
        <p:spPr/>
        <p:txBody>
          <a:bodyPr/>
          <a:p>
            <a:endParaRPr lang="id-ID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D91164-691A-4045-ADED-EF9F55DE91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</p:txBody>
      </p:sp>
      <p:sp>
        <p:nvSpPr>
          <p:cNvPr id="4" name="Placeholder Tanggal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Placeholder Foot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laceholder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D91164-691A-4045-ADED-EF9F55DE91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D91164-691A-4045-ADED-EF9F55DE91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5D91164-691A-4045-ADED-EF9F55DE91F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bps.go.id/linkTableDinamis/view/id/815" TargetMode="External"/><Relationship Id="rId1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digitalocean.com/community/tutorials/a-guide-to-time-series-forecasting-with-arima-in-python-3" TargetMode="External"/><Relationship Id="rId1" Type="http://schemas.openxmlformats.org/officeDocument/2006/relationships/hyperlink" Target="https://www.uky.edu/KGS/emsweb/devsh/production/decline_obj.p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13" name="文本框 23"/>
          <p:cNvSpPr txBox="1"/>
          <p:nvPr/>
        </p:nvSpPr>
        <p:spPr>
          <a:xfrm>
            <a:off x="1813560" y="1090295"/>
            <a:ext cx="856488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en-US" sz="8000" b="1" i="1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Stochastic Approach</a:t>
            </a:r>
            <a:r>
              <a:rPr lang="en-US" sz="8000" b="1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  in Exponential Decline Curve Analysis</a:t>
            </a:r>
            <a:endParaRPr lang="en-US" sz="8000" b="1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409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0" y="0"/>
            <a:ext cx="2249488" cy="1003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13" y="166688"/>
            <a:ext cx="1487487" cy="1728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075" y="0"/>
            <a:ext cx="1812925" cy="175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225" y="136525"/>
            <a:ext cx="1655763" cy="1054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363" y="5775325"/>
            <a:ext cx="1457325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9138" y="608013"/>
            <a:ext cx="993775" cy="77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38" y="242888"/>
            <a:ext cx="1487487" cy="1425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813175"/>
            <a:ext cx="1606550" cy="304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525" y="6208713"/>
            <a:ext cx="642938" cy="636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4025" y="5211763"/>
            <a:ext cx="1341438" cy="167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8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0088" y="6419850"/>
            <a:ext cx="531812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3" y="5529263"/>
            <a:ext cx="1851025" cy="1358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2" name="组合 3"/>
          <p:cNvGrpSpPr/>
          <p:nvPr/>
        </p:nvGrpSpPr>
        <p:grpSpPr>
          <a:xfrm>
            <a:off x="6931025" y="1027113"/>
            <a:ext cx="5270500" cy="5729287"/>
            <a:chOff x="6931504" y="1027113"/>
            <a:chExt cx="5270499" cy="5729288"/>
          </a:xfrm>
        </p:grpSpPr>
        <p:sp>
          <p:nvSpPr>
            <p:cNvPr id="7173" name="Freeform 5"/>
            <p:cNvSpPr>
              <a:spLocks noEditPoints="1"/>
            </p:cNvSpPr>
            <p:nvPr/>
          </p:nvSpPr>
          <p:spPr>
            <a:xfrm>
              <a:off x="9093678" y="2676526"/>
              <a:ext cx="3108325" cy="4079875"/>
            </a:xfrm>
            <a:custGeom>
              <a:avLst/>
              <a:gdLst/>
              <a:ahLst/>
              <a:cxnLst>
                <a:cxn ang="0">
                  <a:pos x="2717907" y="689979"/>
                </a:cxn>
                <a:cxn ang="0">
                  <a:pos x="2327490" y="1919941"/>
                </a:cxn>
                <a:cxn ang="0">
                  <a:pos x="2297458" y="1904942"/>
                </a:cxn>
                <a:cxn ang="0">
                  <a:pos x="2102249" y="2009938"/>
                </a:cxn>
                <a:cxn ang="0">
                  <a:pos x="1156237" y="1934941"/>
                </a:cxn>
                <a:cxn ang="0">
                  <a:pos x="1141221" y="1934941"/>
                </a:cxn>
                <a:cxn ang="0">
                  <a:pos x="1036108" y="2024938"/>
                </a:cxn>
                <a:cxn ang="0">
                  <a:pos x="1141221" y="2144934"/>
                </a:cxn>
                <a:cxn ang="0">
                  <a:pos x="2087233" y="2219932"/>
                </a:cxn>
                <a:cxn ang="0">
                  <a:pos x="2177329" y="2324929"/>
                </a:cxn>
                <a:cxn ang="0">
                  <a:pos x="2297458" y="2354928"/>
                </a:cxn>
                <a:cxn ang="0">
                  <a:pos x="2447618" y="2294930"/>
                </a:cxn>
                <a:cxn ang="0">
                  <a:pos x="3108325" y="2939910"/>
                </a:cxn>
                <a:cxn ang="0">
                  <a:pos x="3108325" y="2879912"/>
                </a:cxn>
                <a:cxn ang="0">
                  <a:pos x="2477650" y="2264931"/>
                </a:cxn>
                <a:cxn ang="0">
                  <a:pos x="2492666" y="2249931"/>
                </a:cxn>
                <a:cxn ang="0">
                  <a:pos x="2402570" y="1934941"/>
                </a:cxn>
                <a:cxn ang="0">
                  <a:pos x="2808004" y="719978"/>
                </a:cxn>
                <a:cxn ang="0">
                  <a:pos x="2717907" y="689979"/>
                </a:cxn>
                <a:cxn ang="0">
                  <a:pos x="2327490" y="0"/>
                </a:cxn>
                <a:cxn ang="0">
                  <a:pos x="480514" y="1154965"/>
                </a:cxn>
                <a:cxn ang="0">
                  <a:pos x="1441542" y="3884881"/>
                </a:cxn>
                <a:cxn ang="0">
                  <a:pos x="2327490" y="4079875"/>
                </a:cxn>
                <a:cxn ang="0">
                  <a:pos x="3108325" y="3929880"/>
                </a:cxn>
                <a:cxn ang="0">
                  <a:pos x="3108325" y="3614889"/>
                </a:cxn>
                <a:cxn ang="0">
                  <a:pos x="2327490" y="3809883"/>
                </a:cxn>
                <a:cxn ang="0">
                  <a:pos x="1561671" y="3629889"/>
                </a:cxn>
                <a:cxn ang="0">
                  <a:pos x="735787" y="1274961"/>
                </a:cxn>
                <a:cxn ang="0">
                  <a:pos x="2327490" y="284991"/>
                </a:cxn>
                <a:cxn ang="0">
                  <a:pos x="3093309" y="449986"/>
                </a:cxn>
                <a:cxn ang="0">
                  <a:pos x="3108325" y="464986"/>
                </a:cxn>
                <a:cxn ang="0">
                  <a:pos x="3108325" y="149995"/>
                </a:cxn>
                <a:cxn ang="0">
                  <a:pos x="2327490" y="0"/>
                </a:cxn>
              </a:cxnLst>
              <a:pathLst>
                <a:path w="207" h="272">
                  <a:moveTo>
                    <a:pt x="181" y="46"/>
                  </a:moveTo>
                  <a:cubicBezTo>
                    <a:pt x="155" y="128"/>
                    <a:pt x="155" y="128"/>
                    <a:pt x="155" y="128"/>
                  </a:cubicBezTo>
                  <a:cubicBezTo>
                    <a:pt x="154" y="127"/>
                    <a:pt x="154" y="127"/>
                    <a:pt x="153" y="127"/>
                  </a:cubicBezTo>
                  <a:cubicBezTo>
                    <a:pt x="148" y="127"/>
                    <a:pt x="143" y="130"/>
                    <a:pt x="140" y="134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7" y="129"/>
                    <a:pt x="76" y="129"/>
                    <a:pt x="76" y="129"/>
                  </a:cubicBezTo>
                  <a:cubicBezTo>
                    <a:pt x="72" y="129"/>
                    <a:pt x="69" y="132"/>
                    <a:pt x="69" y="135"/>
                  </a:cubicBezTo>
                  <a:cubicBezTo>
                    <a:pt x="69" y="139"/>
                    <a:pt x="72" y="143"/>
                    <a:pt x="76" y="143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40" y="151"/>
                    <a:pt x="142" y="154"/>
                    <a:pt x="145" y="155"/>
                  </a:cubicBezTo>
                  <a:cubicBezTo>
                    <a:pt x="148" y="157"/>
                    <a:pt x="150" y="157"/>
                    <a:pt x="153" y="157"/>
                  </a:cubicBezTo>
                  <a:cubicBezTo>
                    <a:pt x="156" y="157"/>
                    <a:pt x="160" y="156"/>
                    <a:pt x="163" y="153"/>
                  </a:cubicBezTo>
                  <a:cubicBezTo>
                    <a:pt x="163" y="153"/>
                    <a:pt x="195" y="185"/>
                    <a:pt x="207" y="196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194" y="180"/>
                    <a:pt x="165" y="151"/>
                    <a:pt x="165" y="151"/>
                  </a:cubicBezTo>
                  <a:cubicBezTo>
                    <a:pt x="165" y="151"/>
                    <a:pt x="166" y="150"/>
                    <a:pt x="166" y="150"/>
                  </a:cubicBezTo>
                  <a:cubicBezTo>
                    <a:pt x="170" y="143"/>
                    <a:pt x="167" y="134"/>
                    <a:pt x="160" y="12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1" y="46"/>
                    <a:pt x="181" y="46"/>
                    <a:pt x="181" y="46"/>
                  </a:cubicBezTo>
                  <a:moveTo>
                    <a:pt x="155" y="0"/>
                  </a:moveTo>
                  <a:cubicBezTo>
                    <a:pt x="104" y="0"/>
                    <a:pt x="56" y="28"/>
                    <a:pt x="32" y="77"/>
                  </a:cubicBezTo>
                  <a:cubicBezTo>
                    <a:pt x="0" y="145"/>
                    <a:pt x="28" y="226"/>
                    <a:pt x="96" y="259"/>
                  </a:cubicBezTo>
                  <a:cubicBezTo>
                    <a:pt x="115" y="268"/>
                    <a:pt x="135" y="272"/>
                    <a:pt x="155" y="272"/>
                  </a:cubicBezTo>
                  <a:cubicBezTo>
                    <a:pt x="173" y="272"/>
                    <a:pt x="190" y="269"/>
                    <a:pt x="207" y="262"/>
                  </a:cubicBezTo>
                  <a:cubicBezTo>
                    <a:pt x="207" y="241"/>
                    <a:pt x="207" y="241"/>
                    <a:pt x="207" y="241"/>
                  </a:cubicBezTo>
                  <a:cubicBezTo>
                    <a:pt x="191" y="249"/>
                    <a:pt x="173" y="254"/>
                    <a:pt x="155" y="254"/>
                  </a:cubicBezTo>
                  <a:cubicBezTo>
                    <a:pt x="138" y="254"/>
                    <a:pt x="120" y="250"/>
                    <a:pt x="104" y="242"/>
                  </a:cubicBezTo>
                  <a:cubicBezTo>
                    <a:pt x="45" y="214"/>
                    <a:pt x="21" y="143"/>
                    <a:pt x="49" y="85"/>
                  </a:cubicBezTo>
                  <a:cubicBezTo>
                    <a:pt x="69" y="43"/>
                    <a:pt x="111" y="19"/>
                    <a:pt x="155" y="19"/>
                  </a:cubicBezTo>
                  <a:cubicBezTo>
                    <a:pt x="172" y="19"/>
                    <a:pt x="189" y="22"/>
                    <a:pt x="206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190" y="3"/>
                    <a:pt x="172" y="0"/>
                    <a:pt x="155" y="0"/>
                  </a:cubicBezTo>
                </a:path>
              </a:pathLst>
            </a:custGeom>
            <a:solidFill>
              <a:srgbClr val="488C9A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4" name="Freeform 6"/>
            <p:cNvSpPr>
              <a:spLocks noEditPoints="1"/>
            </p:cNvSpPr>
            <p:nvPr/>
          </p:nvSpPr>
          <p:spPr>
            <a:xfrm>
              <a:off x="6931504" y="1027113"/>
              <a:ext cx="2327275" cy="2054225"/>
            </a:xfrm>
            <a:custGeom>
              <a:avLst/>
              <a:gdLst/>
              <a:ahLst/>
              <a:cxnLst>
                <a:cxn ang="0">
                  <a:pos x="1651615" y="509808"/>
                </a:cxn>
                <a:cxn ang="0">
                  <a:pos x="1201174" y="959638"/>
                </a:cxn>
                <a:cxn ang="0">
                  <a:pos x="1126101" y="944644"/>
                </a:cxn>
                <a:cxn ang="0">
                  <a:pos x="1081057" y="959638"/>
                </a:cxn>
                <a:cxn ang="0">
                  <a:pos x="660646" y="704734"/>
                </a:cxn>
                <a:cxn ang="0">
                  <a:pos x="645631" y="689740"/>
                </a:cxn>
                <a:cxn ang="0">
                  <a:pos x="600587" y="719728"/>
                </a:cxn>
                <a:cxn ang="0">
                  <a:pos x="615602" y="794700"/>
                </a:cxn>
                <a:cxn ang="0">
                  <a:pos x="1020998" y="1049604"/>
                </a:cxn>
                <a:cxn ang="0">
                  <a:pos x="1036013" y="1124576"/>
                </a:cxn>
                <a:cxn ang="0">
                  <a:pos x="1126101" y="1169559"/>
                </a:cxn>
                <a:cxn ang="0">
                  <a:pos x="1156130" y="1169559"/>
                </a:cxn>
                <a:cxn ang="0">
                  <a:pos x="1321292" y="1649378"/>
                </a:cxn>
                <a:cxn ang="0">
                  <a:pos x="1336306" y="1634383"/>
                </a:cxn>
                <a:cxn ang="0">
                  <a:pos x="1186160" y="1154564"/>
                </a:cxn>
                <a:cxn ang="0">
                  <a:pos x="1186160" y="1154564"/>
                </a:cxn>
                <a:cxn ang="0">
                  <a:pos x="1231204" y="1004621"/>
                </a:cxn>
                <a:cxn ang="0">
                  <a:pos x="1681644" y="539796"/>
                </a:cxn>
                <a:cxn ang="0">
                  <a:pos x="1651615" y="509808"/>
                </a:cxn>
                <a:cxn ang="0">
                  <a:pos x="1171145" y="1904282"/>
                </a:cxn>
                <a:cxn ang="0">
                  <a:pos x="450440" y="1559412"/>
                </a:cxn>
                <a:cxn ang="0">
                  <a:pos x="630616" y="314881"/>
                </a:cxn>
                <a:cxn ang="0">
                  <a:pos x="1171145" y="134949"/>
                </a:cxn>
                <a:cxn ang="0">
                  <a:pos x="1876835" y="494813"/>
                </a:cxn>
                <a:cxn ang="0">
                  <a:pos x="1696659" y="1739344"/>
                </a:cxn>
                <a:cxn ang="0">
                  <a:pos x="1171145" y="1904282"/>
                </a:cxn>
                <a:cxn ang="0">
                  <a:pos x="1171145" y="0"/>
                </a:cxn>
                <a:cxn ang="0">
                  <a:pos x="555543" y="194926"/>
                </a:cxn>
                <a:cxn ang="0">
                  <a:pos x="345338" y="1634383"/>
                </a:cxn>
                <a:cxn ang="0">
                  <a:pos x="1171145" y="2054225"/>
                </a:cxn>
                <a:cxn ang="0">
                  <a:pos x="1786747" y="1844304"/>
                </a:cxn>
                <a:cxn ang="0">
                  <a:pos x="1996952" y="404847"/>
                </a:cxn>
                <a:cxn ang="0">
                  <a:pos x="1171145" y="0"/>
                </a:cxn>
              </a:cxnLst>
              <a:pathLst>
                <a:path w="155" h="137">
                  <a:moveTo>
                    <a:pt x="110" y="3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78" y="63"/>
                    <a:pt x="77" y="63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1" y="46"/>
                    <a:pt x="40" y="47"/>
                    <a:pt x="40" y="48"/>
                  </a:cubicBezTo>
                  <a:cubicBezTo>
                    <a:pt x="38" y="50"/>
                    <a:pt x="39" y="52"/>
                    <a:pt x="41" y="53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2"/>
                    <a:pt x="68" y="73"/>
                    <a:pt x="69" y="75"/>
                  </a:cubicBezTo>
                  <a:cubicBezTo>
                    <a:pt x="70" y="77"/>
                    <a:pt x="73" y="78"/>
                    <a:pt x="75" y="78"/>
                  </a:cubicBezTo>
                  <a:cubicBezTo>
                    <a:pt x="76" y="78"/>
                    <a:pt x="77" y="78"/>
                    <a:pt x="77" y="78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83" y="75"/>
                    <a:pt x="84" y="70"/>
                    <a:pt x="82" y="67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0" y="34"/>
                    <a:pt x="110" y="34"/>
                    <a:pt x="110" y="34"/>
                  </a:cubicBezTo>
                  <a:moveTo>
                    <a:pt x="78" y="127"/>
                  </a:moveTo>
                  <a:cubicBezTo>
                    <a:pt x="60" y="127"/>
                    <a:pt x="42" y="119"/>
                    <a:pt x="30" y="104"/>
                  </a:cubicBezTo>
                  <a:cubicBezTo>
                    <a:pt x="11" y="77"/>
                    <a:pt x="16" y="40"/>
                    <a:pt x="42" y="21"/>
                  </a:cubicBezTo>
                  <a:cubicBezTo>
                    <a:pt x="53" y="13"/>
                    <a:pt x="65" y="9"/>
                    <a:pt x="78" y="9"/>
                  </a:cubicBezTo>
                  <a:cubicBezTo>
                    <a:pt x="96" y="9"/>
                    <a:pt x="113" y="17"/>
                    <a:pt x="125" y="33"/>
                  </a:cubicBezTo>
                  <a:cubicBezTo>
                    <a:pt x="145" y="59"/>
                    <a:pt x="139" y="96"/>
                    <a:pt x="113" y="116"/>
                  </a:cubicBezTo>
                  <a:cubicBezTo>
                    <a:pt x="102" y="124"/>
                    <a:pt x="90" y="127"/>
                    <a:pt x="78" y="127"/>
                  </a:cubicBezTo>
                  <a:moveTo>
                    <a:pt x="78" y="0"/>
                  </a:moveTo>
                  <a:cubicBezTo>
                    <a:pt x="63" y="0"/>
                    <a:pt x="49" y="4"/>
                    <a:pt x="37" y="13"/>
                  </a:cubicBezTo>
                  <a:cubicBezTo>
                    <a:pt x="6" y="36"/>
                    <a:pt x="0" y="79"/>
                    <a:pt x="23" y="109"/>
                  </a:cubicBezTo>
                  <a:cubicBezTo>
                    <a:pt x="36" y="127"/>
                    <a:pt x="57" y="137"/>
                    <a:pt x="78" y="137"/>
                  </a:cubicBezTo>
                  <a:cubicBezTo>
                    <a:pt x="92" y="137"/>
                    <a:pt x="106" y="132"/>
                    <a:pt x="119" y="123"/>
                  </a:cubicBezTo>
                  <a:cubicBezTo>
                    <a:pt x="149" y="101"/>
                    <a:pt x="155" y="58"/>
                    <a:pt x="133" y="27"/>
                  </a:cubicBezTo>
                  <a:cubicBezTo>
                    <a:pt x="119" y="9"/>
                    <a:pt x="99" y="0"/>
                    <a:pt x="78" y="0"/>
                  </a:cubicBezTo>
                </a:path>
              </a:pathLst>
            </a:custGeom>
            <a:solidFill>
              <a:srgbClr val="FBD17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5" name="Freeform 7"/>
            <p:cNvSpPr>
              <a:spLocks noEditPoints="1"/>
            </p:cNvSpPr>
            <p:nvPr/>
          </p:nvSpPr>
          <p:spPr>
            <a:xfrm>
              <a:off x="7712553" y="3727451"/>
              <a:ext cx="781050" cy="644525"/>
            </a:xfrm>
            <a:custGeom>
              <a:avLst/>
              <a:gdLst/>
              <a:ahLst/>
              <a:cxnLst>
                <a:cxn ang="0">
                  <a:pos x="120650" y="0"/>
                </a:cxn>
                <a:cxn ang="0">
                  <a:pos x="0" y="104775"/>
                </a:cxn>
                <a:cxn ang="0">
                  <a:pos x="225425" y="314325"/>
                </a:cxn>
                <a:cxn ang="0">
                  <a:pos x="0" y="539750"/>
                </a:cxn>
                <a:cxn ang="0">
                  <a:pos x="120650" y="644525"/>
                </a:cxn>
                <a:cxn ang="0">
                  <a:pos x="434975" y="314325"/>
                </a:cxn>
                <a:cxn ang="0">
                  <a:pos x="120650" y="0"/>
                </a:cxn>
                <a:cxn ang="0">
                  <a:pos x="465138" y="0"/>
                </a:cxn>
                <a:cxn ang="0">
                  <a:pos x="346075" y="104775"/>
                </a:cxn>
                <a:cxn ang="0">
                  <a:pos x="571500" y="314325"/>
                </a:cxn>
                <a:cxn ang="0">
                  <a:pos x="346075" y="539750"/>
                </a:cxn>
                <a:cxn ang="0">
                  <a:pos x="465138" y="644525"/>
                </a:cxn>
                <a:cxn ang="0">
                  <a:pos x="736600" y="374650"/>
                </a:cxn>
                <a:cxn ang="0">
                  <a:pos x="781050" y="314325"/>
                </a:cxn>
                <a:cxn ang="0">
                  <a:pos x="736600" y="269875"/>
                </a:cxn>
                <a:cxn ang="0">
                  <a:pos x="465138" y="0"/>
                </a:cxn>
              </a:cxnLst>
              <a:pathLst>
                <a:path w="492" h="406">
                  <a:moveTo>
                    <a:pt x="76" y="0"/>
                  </a:moveTo>
                  <a:lnTo>
                    <a:pt x="0" y="66"/>
                  </a:lnTo>
                  <a:lnTo>
                    <a:pt x="142" y="198"/>
                  </a:lnTo>
                  <a:lnTo>
                    <a:pt x="0" y="340"/>
                  </a:lnTo>
                  <a:lnTo>
                    <a:pt x="76" y="406"/>
                  </a:lnTo>
                  <a:lnTo>
                    <a:pt x="274" y="198"/>
                  </a:lnTo>
                  <a:lnTo>
                    <a:pt x="76" y="0"/>
                  </a:lnTo>
                  <a:close/>
                  <a:moveTo>
                    <a:pt x="293" y="0"/>
                  </a:moveTo>
                  <a:lnTo>
                    <a:pt x="218" y="66"/>
                  </a:lnTo>
                  <a:lnTo>
                    <a:pt x="360" y="198"/>
                  </a:lnTo>
                  <a:lnTo>
                    <a:pt x="218" y="340"/>
                  </a:lnTo>
                  <a:lnTo>
                    <a:pt x="293" y="406"/>
                  </a:lnTo>
                  <a:lnTo>
                    <a:pt x="464" y="236"/>
                  </a:lnTo>
                  <a:lnTo>
                    <a:pt x="492" y="198"/>
                  </a:lnTo>
                  <a:lnTo>
                    <a:pt x="464" y="17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7ACDE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6" name="Freeform 8"/>
            <p:cNvSpPr>
              <a:spLocks noEditPoints="1"/>
            </p:cNvSpPr>
            <p:nvPr/>
          </p:nvSpPr>
          <p:spPr>
            <a:xfrm>
              <a:off x="7712553" y="3727451"/>
              <a:ext cx="781050" cy="644525"/>
            </a:xfrm>
            <a:custGeom>
              <a:avLst/>
              <a:gdLst/>
              <a:ahLst/>
              <a:cxnLst>
                <a:cxn ang="0">
                  <a:pos x="120650" y="0"/>
                </a:cxn>
                <a:cxn ang="0">
                  <a:pos x="0" y="104775"/>
                </a:cxn>
                <a:cxn ang="0">
                  <a:pos x="225425" y="314325"/>
                </a:cxn>
                <a:cxn ang="0">
                  <a:pos x="0" y="539750"/>
                </a:cxn>
                <a:cxn ang="0">
                  <a:pos x="120650" y="644525"/>
                </a:cxn>
                <a:cxn ang="0">
                  <a:pos x="434975" y="314325"/>
                </a:cxn>
                <a:cxn ang="0">
                  <a:pos x="120650" y="0"/>
                </a:cxn>
                <a:cxn ang="0">
                  <a:pos x="465138" y="0"/>
                </a:cxn>
                <a:cxn ang="0">
                  <a:pos x="346075" y="104775"/>
                </a:cxn>
                <a:cxn ang="0">
                  <a:pos x="571500" y="314325"/>
                </a:cxn>
                <a:cxn ang="0">
                  <a:pos x="346075" y="539750"/>
                </a:cxn>
                <a:cxn ang="0">
                  <a:pos x="465138" y="644525"/>
                </a:cxn>
                <a:cxn ang="0">
                  <a:pos x="736600" y="374650"/>
                </a:cxn>
                <a:cxn ang="0">
                  <a:pos x="781050" y="314325"/>
                </a:cxn>
                <a:cxn ang="0">
                  <a:pos x="736600" y="269875"/>
                </a:cxn>
                <a:cxn ang="0">
                  <a:pos x="465138" y="0"/>
                </a:cxn>
              </a:cxnLst>
              <a:pathLst>
                <a:path w="492" h="406">
                  <a:moveTo>
                    <a:pt x="76" y="0"/>
                  </a:moveTo>
                  <a:lnTo>
                    <a:pt x="0" y="66"/>
                  </a:lnTo>
                  <a:lnTo>
                    <a:pt x="142" y="198"/>
                  </a:lnTo>
                  <a:lnTo>
                    <a:pt x="0" y="340"/>
                  </a:lnTo>
                  <a:lnTo>
                    <a:pt x="76" y="406"/>
                  </a:lnTo>
                  <a:lnTo>
                    <a:pt x="274" y="198"/>
                  </a:lnTo>
                  <a:lnTo>
                    <a:pt x="76" y="0"/>
                  </a:lnTo>
                  <a:moveTo>
                    <a:pt x="293" y="0"/>
                  </a:moveTo>
                  <a:lnTo>
                    <a:pt x="218" y="66"/>
                  </a:lnTo>
                  <a:lnTo>
                    <a:pt x="360" y="198"/>
                  </a:lnTo>
                  <a:lnTo>
                    <a:pt x="218" y="340"/>
                  </a:lnTo>
                  <a:lnTo>
                    <a:pt x="293" y="406"/>
                  </a:lnTo>
                  <a:lnTo>
                    <a:pt x="464" y="236"/>
                  </a:lnTo>
                  <a:lnTo>
                    <a:pt x="492" y="198"/>
                  </a:lnTo>
                  <a:lnTo>
                    <a:pt x="464" y="170"/>
                  </a:lnTo>
                  <a:lnTo>
                    <a:pt x="293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7" name="Freeform 9"/>
            <p:cNvSpPr>
              <a:spLocks noEditPoints="1"/>
            </p:cNvSpPr>
            <p:nvPr/>
          </p:nvSpPr>
          <p:spPr>
            <a:xfrm>
              <a:off x="10955816" y="1162051"/>
              <a:ext cx="481012" cy="404813"/>
            </a:xfrm>
            <a:custGeom>
              <a:avLst/>
              <a:gdLst/>
              <a:ahLst/>
              <a:cxnLst>
                <a:cxn ang="0">
                  <a:pos x="195262" y="0"/>
                </a:cxn>
                <a:cxn ang="0">
                  <a:pos x="30162" y="165100"/>
                </a:cxn>
                <a:cxn ang="0">
                  <a:pos x="0" y="209550"/>
                </a:cxn>
                <a:cxn ang="0">
                  <a:pos x="30162" y="239713"/>
                </a:cxn>
                <a:cxn ang="0">
                  <a:pos x="195262" y="404813"/>
                </a:cxn>
                <a:cxn ang="0">
                  <a:pos x="269875" y="330200"/>
                </a:cxn>
                <a:cxn ang="0">
                  <a:pos x="134937" y="209550"/>
                </a:cxn>
                <a:cxn ang="0">
                  <a:pos x="269875" y="74613"/>
                </a:cxn>
                <a:cxn ang="0">
                  <a:pos x="195262" y="0"/>
                </a:cxn>
                <a:cxn ang="0">
                  <a:pos x="420687" y="0"/>
                </a:cxn>
                <a:cxn ang="0">
                  <a:pos x="209550" y="209550"/>
                </a:cxn>
                <a:cxn ang="0">
                  <a:pos x="420687" y="404813"/>
                </a:cxn>
                <a:cxn ang="0">
                  <a:pos x="481012" y="330200"/>
                </a:cxn>
                <a:cxn ang="0">
                  <a:pos x="346075" y="209550"/>
                </a:cxn>
                <a:cxn ang="0">
                  <a:pos x="481012" y="74613"/>
                </a:cxn>
                <a:cxn ang="0">
                  <a:pos x="420687" y="0"/>
                </a:cxn>
              </a:cxnLst>
              <a:pathLst>
                <a:path w="303" h="255">
                  <a:moveTo>
                    <a:pt x="123" y="0"/>
                  </a:moveTo>
                  <a:lnTo>
                    <a:pt x="19" y="104"/>
                  </a:lnTo>
                  <a:lnTo>
                    <a:pt x="0" y="132"/>
                  </a:lnTo>
                  <a:lnTo>
                    <a:pt x="19" y="151"/>
                  </a:lnTo>
                  <a:lnTo>
                    <a:pt x="123" y="255"/>
                  </a:lnTo>
                  <a:lnTo>
                    <a:pt x="170" y="208"/>
                  </a:lnTo>
                  <a:lnTo>
                    <a:pt x="85" y="132"/>
                  </a:lnTo>
                  <a:lnTo>
                    <a:pt x="170" y="47"/>
                  </a:lnTo>
                  <a:lnTo>
                    <a:pt x="123" y="0"/>
                  </a:lnTo>
                  <a:close/>
                  <a:moveTo>
                    <a:pt x="265" y="0"/>
                  </a:moveTo>
                  <a:lnTo>
                    <a:pt x="132" y="132"/>
                  </a:lnTo>
                  <a:lnTo>
                    <a:pt x="265" y="255"/>
                  </a:lnTo>
                  <a:lnTo>
                    <a:pt x="303" y="208"/>
                  </a:lnTo>
                  <a:lnTo>
                    <a:pt x="218" y="132"/>
                  </a:lnTo>
                  <a:lnTo>
                    <a:pt x="303" y="4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7ACDE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8" name="Freeform 10"/>
            <p:cNvSpPr>
              <a:spLocks noEditPoints="1"/>
            </p:cNvSpPr>
            <p:nvPr/>
          </p:nvSpPr>
          <p:spPr>
            <a:xfrm>
              <a:off x="10955816" y="1162051"/>
              <a:ext cx="481012" cy="404813"/>
            </a:xfrm>
            <a:custGeom>
              <a:avLst/>
              <a:gdLst/>
              <a:ahLst/>
              <a:cxnLst>
                <a:cxn ang="0">
                  <a:pos x="195262" y="0"/>
                </a:cxn>
                <a:cxn ang="0">
                  <a:pos x="30162" y="165100"/>
                </a:cxn>
                <a:cxn ang="0">
                  <a:pos x="0" y="209550"/>
                </a:cxn>
                <a:cxn ang="0">
                  <a:pos x="30162" y="239713"/>
                </a:cxn>
                <a:cxn ang="0">
                  <a:pos x="195262" y="404813"/>
                </a:cxn>
                <a:cxn ang="0">
                  <a:pos x="269875" y="330200"/>
                </a:cxn>
                <a:cxn ang="0">
                  <a:pos x="134937" y="209550"/>
                </a:cxn>
                <a:cxn ang="0">
                  <a:pos x="269875" y="74613"/>
                </a:cxn>
                <a:cxn ang="0">
                  <a:pos x="195262" y="0"/>
                </a:cxn>
                <a:cxn ang="0">
                  <a:pos x="420687" y="0"/>
                </a:cxn>
                <a:cxn ang="0">
                  <a:pos x="209550" y="209550"/>
                </a:cxn>
                <a:cxn ang="0">
                  <a:pos x="420687" y="404813"/>
                </a:cxn>
                <a:cxn ang="0">
                  <a:pos x="481012" y="330200"/>
                </a:cxn>
                <a:cxn ang="0">
                  <a:pos x="346075" y="209550"/>
                </a:cxn>
                <a:cxn ang="0">
                  <a:pos x="481012" y="74613"/>
                </a:cxn>
                <a:cxn ang="0">
                  <a:pos x="420687" y="0"/>
                </a:cxn>
              </a:cxnLst>
              <a:pathLst>
                <a:path w="303" h="255">
                  <a:moveTo>
                    <a:pt x="123" y="0"/>
                  </a:moveTo>
                  <a:lnTo>
                    <a:pt x="19" y="104"/>
                  </a:lnTo>
                  <a:lnTo>
                    <a:pt x="0" y="132"/>
                  </a:lnTo>
                  <a:lnTo>
                    <a:pt x="19" y="151"/>
                  </a:lnTo>
                  <a:lnTo>
                    <a:pt x="123" y="255"/>
                  </a:lnTo>
                  <a:lnTo>
                    <a:pt x="170" y="208"/>
                  </a:lnTo>
                  <a:lnTo>
                    <a:pt x="85" y="132"/>
                  </a:lnTo>
                  <a:lnTo>
                    <a:pt x="170" y="47"/>
                  </a:lnTo>
                  <a:lnTo>
                    <a:pt x="123" y="0"/>
                  </a:lnTo>
                  <a:moveTo>
                    <a:pt x="265" y="0"/>
                  </a:moveTo>
                  <a:lnTo>
                    <a:pt x="132" y="132"/>
                  </a:lnTo>
                  <a:lnTo>
                    <a:pt x="265" y="255"/>
                  </a:lnTo>
                  <a:lnTo>
                    <a:pt x="303" y="208"/>
                  </a:lnTo>
                  <a:lnTo>
                    <a:pt x="218" y="132"/>
                  </a:lnTo>
                  <a:lnTo>
                    <a:pt x="303" y="47"/>
                  </a:lnTo>
                  <a:lnTo>
                    <a:pt x="265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</p:grpSp>
      <p:grpSp>
        <p:nvGrpSpPr>
          <p:cNvPr id="7179" name="组合 10"/>
          <p:cNvGrpSpPr/>
          <p:nvPr/>
        </p:nvGrpSpPr>
        <p:grpSpPr>
          <a:xfrm>
            <a:off x="1327150" y="3422649"/>
            <a:ext cx="4846638" cy="1229850"/>
            <a:chOff x="1404569" y="3500607"/>
            <a:chExt cx="4847393" cy="1230740"/>
          </a:xfrm>
        </p:grpSpPr>
        <p:sp>
          <p:nvSpPr>
            <p:cNvPr id="7180" name="文本框 11"/>
            <p:cNvSpPr txBox="1"/>
            <p:nvPr/>
          </p:nvSpPr>
          <p:spPr>
            <a:xfrm>
              <a:off x="1404569" y="4270639"/>
              <a:ext cx="4847393" cy="4607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Arima (1, 1, 0) Method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509623" y="4152332"/>
              <a:ext cx="4678423" cy="0"/>
            </a:xfrm>
            <a:prstGeom prst="line">
              <a:avLst/>
            </a:prstGeom>
            <a:ln>
              <a:solidFill>
                <a:srgbClr val="FBD1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2" name="文本框 13"/>
            <p:cNvSpPr txBox="1"/>
            <p:nvPr/>
          </p:nvSpPr>
          <p:spPr>
            <a:xfrm>
              <a:off x="2391397" y="3500607"/>
              <a:ext cx="2873306" cy="707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Metode</a:t>
              </a:r>
              <a:endPara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183" name="Freeform 6"/>
          <p:cNvSpPr>
            <a:spLocks noEditPoints="1"/>
          </p:cNvSpPr>
          <p:nvPr/>
        </p:nvSpPr>
        <p:spPr>
          <a:xfrm>
            <a:off x="1558925" y="2112963"/>
            <a:ext cx="1096963" cy="968375"/>
          </a:xfrm>
          <a:custGeom>
            <a:avLst/>
            <a:gdLst/>
            <a:ahLst/>
            <a:cxnLst>
              <a:cxn ang="0">
                <a:pos x="778581" y="240326"/>
              </a:cxn>
              <a:cxn ang="0">
                <a:pos x="566241" y="452379"/>
              </a:cxn>
              <a:cxn ang="0">
                <a:pos x="530850" y="445311"/>
              </a:cxn>
              <a:cxn ang="0">
                <a:pos x="509616" y="452379"/>
              </a:cxn>
              <a:cxn ang="0">
                <a:pos x="311432" y="332216"/>
              </a:cxn>
              <a:cxn ang="0">
                <a:pos x="304354" y="325147"/>
              </a:cxn>
              <a:cxn ang="0">
                <a:pos x="283120" y="339284"/>
              </a:cxn>
              <a:cxn ang="0">
                <a:pos x="290198" y="374626"/>
              </a:cxn>
              <a:cxn ang="0">
                <a:pos x="481304" y="494790"/>
              </a:cxn>
              <a:cxn ang="0">
                <a:pos x="488382" y="530132"/>
              </a:cxn>
              <a:cxn ang="0">
                <a:pos x="530850" y="551337"/>
              </a:cxn>
              <a:cxn ang="0">
                <a:pos x="545006" y="551337"/>
              </a:cxn>
              <a:cxn ang="0">
                <a:pos x="622865" y="777527"/>
              </a:cxn>
              <a:cxn ang="0">
                <a:pos x="629943" y="770458"/>
              </a:cxn>
              <a:cxn ang="0">
                <a:pos x="559163" y="544269"/>
              </a:cxn>
              <a:cxn ang="0">
                <a:pos x="559163" y="544269"/>
              </a:cxn>
              <a:cxn ang="0">
                <a:pos x="580397" y="473584"/>
              </a:cxn>
              <a:cxn ang="0">
                <a:pos x="792737" y="254463"/>
              </a:cxn>
              <a:cxn ang="0">
                <a:pos x="778581" y="240326"/>
              </a:cxn>
              <a:cxn ang="0">
                <a:pos x="552085" y="897690"/>
              </a:cxn>
              <a:cxn ang="0">
                <a:pos x="212340" y="735116"/>
              </a:cxn>
              <a:cxn ang="0">
                <a:pos x="297276" y="148437"/>
              </a:cxn>
              <a:cxn ang="0">
                <a:pos x="552085" y="63616"/>
              </a:cxn>
              <a:cxn ang="0">
                <a:pos x="884751" y="233258"/>
              </a:cxn>
              <a:cxn ang="0">
                <a:pos x="799815" y="819937"/>
              </a:cxn>
              <a:cxn ang="0">
                <a:pos x="552085" y="897690"/>
              </a:cxn>
              <a:cxn ang="0">
                <a:pos x="552085" y="0"/>
              </a:cxn>
              <a:cxn ang="0">
                <a:pos x="261886" y="91890"/>
              </a:cxn>
              <a:cxn ang="0">
                <a:pos x="162794" y="770458"/>
              </a:cxn>
              <a:cxn ang="0">
                <a:pos x="552085" y="968374"/>
              </a:cxn>
              <a:cxn ang="0">
                <a:pos x="842283" y="869416"/>
              </a:cxn>
              <a:cxn ang="0">
                <a:pos x="941375" y="190847"/>
              </a:cxn>
              <a:cxn ang="0">
                <a:pos x="552085" y="0"/>
              </a:cxn>
            </a:cxnLst>
            <a:pathLst>
              <a:path w="155" h="137">
                <a:moveTo>
                  <a:pt x="110" y="34"/>
                </a:moveTo>
                <a:cubicBezTo>
                  <a:pt x="80" y="64"/>
                  <a:pt x="80" y="64"/>
                  <a:pt x="80" y="64"/>
                </a:cubicBezTo>
                <a:cubicBezTo>
                  <a:pt x="78" y="63"/>
                  <a:pt x="77" y="63"/>
                  <a:pt x="75" y="63"/>
                </a:cubicBezTo>
                <a:cubicBezTo>
                  <a:pt x="74" y="63"/>
                  <a:pt x="73" y="63"/>
                  <a:pt x="72" y="64"/>
                </a:cubicBezTo>
                <a:cubicBezTo>
                  <a:pt x="44" y="47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1" y="46"/>
                  <a:pt x="40" y="47"/>
                  <a:pt x="40" y="48"/>
                </a:cubicBezTo>
                <a:cubicBezTo>
                  <a:pt x="38" y="50"/>
                  <a:pt x="39" y="52"/>
                  <a:pt x="41" y="53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72"/>
                  <a:pt x="68" y="73"/>
                  <a:pt x="69" y="75"/>
                </a:cubicBezTo>
                <a:cubicBezTo>
                  <a:pt x="70" y="77"/>
                  <a:pt x="73" y="78"/>
                  <a:pt x="75" y="78"/>
                </a:cubicBezTo>
                <a:cubicBezTo>
                  <a:pt x="76" y="78"/>
                  <a:pt x="77" y="78"/>
                  <a:pt x="77" y="78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9" y="109"/>
                  <a:pt x="89" y="109"/>
                  <a:pt x="89" y="109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9" y="77"/>
                  <a:pt x="79" y="77"/>
                </a:cubicBezTo>
                <a:cubicBezTo>
                  <a:pt x="83" y="75"/>
                  <a:pt x="84" y="70"/>
                  <a:pt x="82" y="67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0" y="34"/>
                  <a:pt x="110" y="34"/>
                  <a:pt x="110" y="34"/>
                </a:cubicBezTo>
                <a:moveTo>
                  <a:pt x="78" y="127"/>
                </a:moveTo>
                <a:cubicBezTo>
                  <a:pt x="60" y="127"/>
                  <a:pt x="42" y="119"/>
                  <a:pt x="30" y="104"/>
                </a:cubicBezTo>
                <a:cubicBezTo>
                  <a:pt x="11" y="77"/>
                  <a:pt x="16" y="40"/>
                  <a:pt x="42" y="21"/>
                </a:cubicBezTo>
                <a:cubicBezTo>
                  <a:pt x="53" y="13"/>
                  <a:pt x="65" y="9"/>
                  <a:pt x="78" y="9"/>
                </a:cubicBezTo>
                <a:cubicBezTo>
                  <a:pt x="96" y="9"/>
                  <a:pt x="113" y="17"/>
                  <a:pt x="125" y="33"/>
                </a:cubicBezTo>
                <a:cubicBezTo>
                  <a:pt x="145" y="59"/>
                  <a:pt x="139" y="96"/>
                  <a:pt x="113" y="116"/>
                </a:cubicBezTo>
                <a:cubicBezTo>
                  <a:pt x="102" y="124"/>
                  <a:pt x="90" y="127"/>
                  <a:pt x="78" y="127"/>
                </a:cubicBezTo>
                <a:moveTo>
                  <a:pt x="78" y="0"/>
                </a:moveTo>
                <a:cubicBezTo>
                  <a:pt x="63" y="0"/>
                  <a:pt x="49" y="4"/>
                  <a:pt x="37" y="13"/>
                </a:cubicBezTo>
                <a:cubicBezTo>
                  <a:pt x="6" y="36"/>
                  <a:pt x="0" y="79"/>
                  <a:pt x="23" y="109"/>
                </a:cubicBezTo>
                <a:cubicBezTo>
                  <a:pt x="36" y="127"/>
                  <a:pt x="57" y="137"/>
                  <a:pt x="78" y="137"/>
                </a:cubicBezTo>
                <a:cubicBezTo>
                  <a:pt x="92" y="137"/>
                  <a:pt x="106" y="132"/>
                  <a:pt x="119" y="123"/>
                </a:cubicBezTo>
                <a:cubicBezTo>
                  <a:pt x="149" y="101"/>
                  <a:pt x="155" y="58"/>
                  <a:pt x="133" y="27"/>
                </a:cubicBezTo>
                <a:cubicBezTo>
                  <a:pt x="119" y="9"/>
                  <a:pt x="99" y="0"/>
                  <a:pt x="78" y="0"/>
                </a:cubicBezTo>
              </a:path>
            </a:pathLst>
          </a:custGeom>
          <a:solidFill>
            <a:srgbClr val="7ACDEF"/>
          </a:solidFill>
          <a:ln w="9525">
            <a:noFill/>
          </a:ln>
        </p:spPr>
        <p:txBody>
          <a:bodyPr/>
          <a:p>
            <a:endParaRPr lang="id-ID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993" y="1703705"/>
            <a:ext cx="2052637" cy="417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9" name="文本框 7"/>
          <p:cNvSpPr txBox="1"/>
          <p:nvPr/>
        </p:nvSpPr>
        <p:spPr>
          <a:xfrm>
            <a:off x="4208463" y="1763713"/>
            <a:ext cx="5638800" cy="439991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0" indent="0">
              <a:buNone/>
            </a:pPr>
            <a:r>
              <a:rPr lang="zh-CN" altLang="zh-CN" sz="1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Laju Produksi </a:t>
            </a:r>
            <a:r>
              <a:rPr lang="id-ID" altLang="zh-CN" sz="1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id-ID" altLang="zh-CN" sz="1400" baseline="-25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zh-CN" sz="1400" baseline="-25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zh-CN" sz="1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pada interval waktu yang sama ditabulasikan dalam satu kolom, penurunan produksi per unit waktu dinotasikan dengan delta q, dan ratio keduanya ditempatkan pada kolom ke</a:t>
            </a:r>
            <a:r>
              <a:rPr lang="id-ID" altLang="zh-CN" sz="1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zh-CN" sz="1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Kurva laju-waktu untuk kasus penurunan eksponensial mempunyai lost ratio yang konstan. Persamaan dapat ditulis sebagai</a:t>
            </a: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id-ID" altLang="zh-CN" sz="1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atau dapat juga ditulis sebagai</a:t>
            </a: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sz="1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Karena ada tren menurun pada pola ini, maka model ini adalah model autoregresi setelah dilakukan pembedaan (differencing) pertama, yang merupakan model ARIMA (1,1,0). (Wei, 1990).</a:t>
            </a: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zh-CN" sz="1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278313" y="1530350"/>
            <a:ext cx="54133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1" name="组合 9"/>
          <p:cNvGrpSpPr/>
          <p:nvPr/>
        </p:nvGrpSpPr>
        <p:grpSpPr>
          <a:xfrm>
            <a:off x="4622800" y="288925"/>
            <a:ext cx="906463" cy="906463"/>
            <a:chOff x="5481448" y="1517047"/>
            <a:chExt cx="905256" cy="905256"/>
          </a:xfrm>
        </p:grpSpPr>
        <p:grpSp>
          <p:nvGrpSpPr>
            <p:cNvPr id="11" name="组合 10"/>
            <p:cNvGrpSpPr/>
            <p:nvPr/>
          </p:nvGrpSpPr>
          <p:grpSpPr>
            <a:xfrm>
              <a:off x="5718560" y="1835907"/>
              <a:ext cx="431032" cy="267536"/>
              <a:chOff x="4938713" y="4841875"/>
              <a:chExt cx="276226" cy="171450"/>
            </a:xfrm>
            <a:solidFill>
              <a:schemeClr val="bg1"/>
            </a:solidFill>
          </p:grpSpPr>
          <p:sp>
            <p:nvSpPr>
              <p:cNvPr id="13" name="Freeform 180"/>
              <p:cNvSpPr>
                <a:spLocks noEditPoints="1"/>
              </p:cNvSpPr>
              <p:nvPr/>
            </p:nvSpPr>
            <p:spPr bwMode="auto">
              <a:xfrm>
                <a:off x="5048251" y="4841875"/>
                <a:ext cx="166688" cy="165100"/>
              </a:xfrm>
              <a:custGeom>
                <a:avLst/>
                <a:gdLst>
                  <a:gd name="T0" fmla="*/ 38 w 105"/>
                  <a:gd name="T1" fmla="*/ 0 h 104"/>
                  <a:gd name="T2" fmla="*/ 4 w 105"/>
                  <a:gd name="T3" fmla="*/ 51 h 104"/>
                  <a:gd name="T4" fmla="*/ 6 w 105"/>
                  <a:gd name="T5" fmla="*/ 57 h 104"/>
                  <a:gd name="T6" fmla="*/ 0 w 105"/>
                  <a:gd name="T7" fmla="*/ 57 h 104"/>
                  <a:gd name="T8" fmla="*/ 0 w 105"/>
                  <a:gd name="T9" fmla="*/ 57 h 104"/>
                  <a:gd name="T10" fmla="*/ 6 w 105"/>
                  <a:gd name="T11" fmla="*/ 68 h 104"/>
                  <a:gd name="T12" fmla="*/ 15 w 105"/>
                  <a:gd name="T13" fmla="*/ 81 h 104"/>
                  <a:gd name="T14" fmla="*/ 4 w 105"/>
                  <a:gd name="T15" fmla="*/ 81 h 104"/>
                  <a:gd name="T16" fmla="*/ 12 w 105"/>
                  <a:gd name="T17" fmla="*/ 91 h 104"/>
                  <a:gd name="T18" fmla="*/ 23 w 105"/>
                  <a:gd name="T19" fmla="*/ 104 h 104"/>
                  <a:gd name="T20" fmla="*/ 105 w 105"/>
                  <a:gd name="T21" fmla="*/ 104 h 104"/>
                  <a:gd name="T22" fmla="*/ 38 w 105"/>
                  <a:gd name="T23" fmla="*/ 0 h 104"/>
                  <a:gd name="T24" fmla="*/ 38 w 105"/>
                  <a:gd name="T25" fmla="*/ 45 h 104"/>
                  <a:gd name="T26" fmla="*/ 24 w 105"/>
                  <a:gd name="T27" fmla="*/ 51 h 104"/>
                  <a:gd name="T28" fmla="*/ 19 w 105"/>
                  <a:gd name="T29" fmla="*/ 43 h 104"/>
                  <a:gd name="T30" fmla="*/ 38 w 105"/>
                  <a:gd name="T31" fmla="*/ 15 h 104"/>
                  <a:gd name="T32" fmla="*/ 52 w 105"/>
                  <a:gd name="T33" fmla="*/ 38 h 104"/>
                  <a:gd name="T34" fmla="*/ 42 w 105"/>
                  <a:gd name="T35" fmla="*/ 65 h 104"/>
                  <a:gd name="T36" fmla="*/ 38 w 105"/>
                  <a:gd name="T37" fmla="*/ 4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5" h="104">
                    <a:moveTo>
                      <a:pt x="38" y="0"/>
                    </a:moveTo>
                    <a:lnTo>
                      <a:pt x="4" y="51"/>
                    </a:lnTo>
                    <a:lnTo>
                      <a:pt x="6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6" y="68"/>
                    </a:lnTo>
                    <a:lnTo>
                      <a:pt x="15" y="81"/>
                    </a:lnTo>
                    <a:lnTo>
                      <a:pt x="4" y="81"/>
                    </a:lnTo>
                    <a:lnTo>
                      <a:pt x="12" y="91"/>
                    </a:lnTo>
                    <a:lnTo>
                      <a:pt x="23" y="104"/>
                    </a:lnTo>
                    <a:lnTo>
                      <a:pt x="105" y="104"/>
                    </a:lnTo>
                    <a:lnTo>
                      <a:pt x="38" y="0"/>
                    </a:lnTo>
                    <a:close/>
                    <a:moveTo>
                      <a:pt x="38" y="45"/>
                    </a:moveTo>
                    <a:lnTo>
                      <a:pt x="24" y="51"/>
                    </a:lnTo>
                    <a:lnTo>
                      <a:pt x="19" y="43"/>
                    </a:lnTo>
                    <a:lnTo>
                      <a:pt x="38" y="15"/>
                    </a:lnTo>
                    <a:lnTo>
                      <a:pt x="52" y="38"/>
                    </a:lnTo>
                    <a:lnTo>
                      <a:pt x="42" y="65"/>
                    </a:lnTo>
                    <a:lnTo>
                      <a:pt x="38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14" name="Freeform 181"/>
              <p:cNvSpPr/>
              <p:nvPr/>
            </p:nvSpPr>
            <p:spPr bwMode="auto">
              <a:xfrm>
                <a:off x="4938713" y="4841875"/>
                <a:ext cx="119063" cy="171450"/>
              </a:xfrm>
              <a:custGeom>
                <a:avLst/>
                <a:gdLst>
                  <a:gd name="T0" fmla="*/ 49 w 75"/>
                  <a:gd name="T1" fmla="*/ 96 h 108"/>
                  <a:gd name="T2" fmla="*/ 75 w 75"/>
                  <a:gd name="T3" fmla="*/ 96 h 108"/>
                  <a:gd name="T4" fmla="*/ 56 w 75"/>
                  <a:gd name="T5" fmla="*/ 72 h 108"/>
                  <a:gd name="T6" fmla="*/ 68 w 75"/>
                  <a:gd name="T7" fmla="*/ 72 h 108"/>
                  <a:gd name="T8" fmla="*/ 53 w 75"/>
                  <a:gd name="T9" fmla="*/ 48 h 108"/>
                  <a:gd name="T10" fmla="*/ 61 w 75"/>
                  <a:gd name="T11" fmla="*/ 48 h 108"/>
                  <a:gd name="T12" fmla="*/ 37 w 75"/>
                  <a:gd name="T13" fmla="*/ 0 h 108"/>
                  <a:gd name="T14" fmla="*/ 13 w 75"/>
                  <a:gd name="T15" fmla="*/ 48 h 108"/>
                  <a:gd name="T16" fmla="*/ 22 w 75"/>
                  <a:gd name="T17" fmla="*/ 48 h 108"/>
                  <a:gd name="T18" fmla="*/ 7 w 75"/>
                  <a:gd name="T19" fmla="*/ 72 h 108"/>
                  <a:gd name="T20" fmla="*/ 19 w 75"/>
                  <a:gd name="T21" fmla="*/ 72 h 108"/>
                  <a:gd name="T22" fmla="*/ 0 w 75"/>
                  <a:gd name="T23" fmla="*/ 96 h 108"/>
                  <a:gd name="T24" fmla="*/ 25 w 75"/>
                  <a:gd name="T25" fmla="*/ 96 h 108"/>
                  <a:gd name="T26" fmla="*/ 25 w 75"/>
                  <a:gd name="T27" fmla="*/ 108 h 108"/>
                  <a:gd name="T28" fmla="*/ 49 w 75"/>
                  <a:gd name="T29" fmla="*/ 108 h 108"/>
                  <a:gd name="T30" fmla="*/ 49 w 75"/>
                  <a:gd name="T31" fmla="*/ 9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108">
                    <a:moveTo>
                      <a:pt x="49" y="96"/>
                    </a:moveTo>
                    <a:lnTo>
                      <a:pt x="75" y="96"/>
                    </a:lnTo>
                    <a:lnTo>
                      <a:pt x="56" y="72"/>
                    </a:lnTo>
                    <a:lnTo>
                      <a:pt x="68" y="72"/>
                    </a:lnTo>
                    <a:lnTo>
                      <a:pt x="53" y="48"/>
                    </a:lnTo>
                    <a:lnTo>
                      <a:pt x="61" y="48"/>
                    </a:lnTo>
                    <a:lnTo>
                      <a:pt x="37" y="0"/>
                    </a:lnTo>
                    <a:lnTo>
                      <a:pt x="13" y="48"/>
                    </a:lnTo>
                    <a:lnTo>
                      <a:pt x="22" y="48"/>
                    </a:lnTo>
                    <a:lnTo>
                      <a:pt x="7" y="72"/>
                    </a:lnTo>
                    <a:lnTo>
                      <a:pt x="19" y="72"/>
                    </a:lnTo>
                    <a:lnTo>
                      <a:pt x="0" y="96"/>
                    </a:lnTo>
                    <a:lnTo>
                      <a:pt x="25" y="96"/>
                    </a:lnTo>
                    <a:lnTo>
                      <a:pt x="25" y="108"/>
                    </a:lnTo>
                    <a:lnTo>
                      <a:pt x="49" y="108"/>
                    </a:lnTo>
                    <a:lnTo>
                      <a:pt x="49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5481448" y="1517047"/>
              <a:ext cx="905256" cy="9052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11274" name="组合 14"/>
          <p:cNvGrpSpPr/>
          <p:nvPr/>
        </p:nvGrpSpPr>
        <p:grpSpPr>
          <a:xfrm>
            <a:off x="5884863" y="288925"/>
            <a:ext cx="906462" cy="906463"/>
            <a:chOff x="6650177" y="1532013"/>
            <a:chExt cx="905256" cy="905256"/>
          </a:xfrm>
        </p:grpSpPr>
        <p:grpSp>
          <p:nvGrpSpPr>
            <p:cNvPr id="16" name="组合 15"/>
            <p:cNvGrpSpPr/>
            <p:nvPr/>
          </p:nvGrpSpPr>
          <p:grpSpPr>
            <a:xfrm>
              <a:off x="6918437" y="1764937"/>
              <a:ext cx="405907" cy="417775"/>
              <a:chOff x="5494338" y="4791075"/>
              <a:chExt cx="271463" cy="279400"/>
            </a:xfrm>
            <a:solidFill>
              <a:schemeClr val="bg1"/>
            </a:solidFill>
          </p:grpSpPr>
          <p:sp>
            <p:nvSpPr>
              <p:cNvPr id="18" name="Freeform 278"/>
              <p:cNvSpPr/>
              <p:nvPr/>
            </p:nvSpPr>
            <p:spPr bwMode="auto">
              <a:xfrm>
                <a:off x="5494338" y="4791075"/>
                <a:ext cx="271463" cy="279400"/>
              </a:xfrm>
              <a:custGeom>
                <a:avLst/>
                <a:gdLst>
                  <a:gd name="T0" fmla="*/ 102 w 283"/>
                  <a:gd name="T1" fmla="*/ 233 h 292"/>
                  <a:gd name="T2" fmla="*/ 102 w 283"/>
                  <a:gd name="T3" fmla="*/ 8 h 292"/>
                  <a:gd name="T4" fmla="*/ 94 w 283"/>
                  <a:gd name="T5" fmla="*/ 0 h 292"/>
                  <a:gd name="T6" fmla="*/ 86 w 283"/>
                  <a:gd name="T7" fmla="*/ 8 h 292"/>
                  <a:gd name="T8" fmla="*/ 86 w 283"/>
                  <a:gd name="T9" fmla="*/ 233 h 292"/>
                  <a:gd name="T10" fmla="*/ 0 w 283"/>
                  <a:gd name="T11" fmla="*/ 233 h 292"/>
                  <a:gd name="T12" fmla="*/ 141 w 283"/>
                  <a:gd name="T13" fmla="*/ 288 h 292"/>
                  <a:gd name="T14" fmla="*/ 283 w 283"/>
                  <a:gd name="T15" fmla="*/ 233 h 292"/>
                  <a:gd name="T16" fmla="*/ 102 w 283"/>
                  <a:gd name="T17" fmla="*/ 233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3" h="292">
                    <a:moveTo>
                      <a:pt x="102" y="233"/>
                    </a:moveTo>
                    <a:cubicBezTo>
                      <a:pt x="102" y="8"/>
                      <a:pt x="102" y="8"/>
                      <a:pt x="102" y="8"/>
                    </a:cubicBezTo>
                    <a:cubicBezTo>
                      <a:pt x="102" y="4"/>
                      <a:pt x="98" y="0"/>
                      <a:pt x="94" y="0"/>
                    </a:cubicBezTo>
                    <a:cubicBezTo>
                      <a:pt x="89" y="0"/>
                      <a:pt x="86" y="4"/>
                      <a:pt x="86" y="8"/>
                    </a:cubicBezTo>
                    <a:cubicBezTo>
                      <a:pt x="86" y="233"/>
                      <a:pt x="86" y="233"/>
                      <a:pt x="86" y="233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92"/>
                      <a:pt x="0" y="288"/>
                      <a:pt x="141" y="288"/>
                    </a:cubicBezTo>
                    <a:cubicBezTo>
                      <a:pt x="219" y="288"/>
                      <a:pt x="283" y="268"/>
                      <a:pt x="283" y="233"/>
                    </a:cubicBezTo>
                    <a:lnTo>
                      <a:pt x="102" y="2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Freeform 279"/>
              <p:cNvSpPr/>
              <p:nvPr/>
            </p:nvSpPr>
            <p:spPr bwMode="auto">
              <a:xfrm>
                <a:off x="5618163" y="4819650"/>
                <a:ext cx="122238" cy="163512"/>
              </a:xfrm>
              <a:custGeom>
                <a:avLst/>
                <a:gdLst>
                  <a:gd name="T0" fmla="*/ 0 w 128"/>
                  <a:gd name="T1" fmla="*/ 0 h 172"/>
                  <a:gd name="T2" fmla="*/ 0 w 128"/>
                  <a:gd name="T3" fmla="*/ 172 h 172"/>
                  <a:gd name="T4" fmla="*/ 128 w 128"/>
                  <a:gd name="T5" fmla="*/ 172 h 172"/>
                  <a:gd name="T6" fmla="*/ 0 w 128"/>
                  <a:gd name="T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8" h="172">
                    <a:moveTo>
                      <a:pt x="0" y="0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128" y="172"/>
                      <a:pt x="128" y="172"/>
                      <a:pt x="128" y="172"/>
                    </a:cubicBezTo>
                    <a:cubicBezTo>
                      <a:pt x="128" y="11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Freeform 280"/>
              <p:cNvSpPr/>
              <p:nvPr/>
            </p:nvSpPr>
            <p:spPr bwMode="auto">
              <a:xfrm>
                <a:off x="5503863" y="4818063"/>
                <a:ext cx="46038" cy="165100"/>
              </a:xfrm>
              <a:custGeom>
                <a:avLst/>
                <a:gdLst>
                  <a:gd name="T0" fmla="*/ 49 w 49"/>
                  <a:gd name="T1" fmla="*/ 0 h 173"/>
                  <a:gd name="T2" fmla="*/ 0 w 49"/>
                  <a:gd name="T3" fmla="*/ 173 h 173"/>
                  <a:gd name="T4" fmla="*/ 49 w 49"/>
                  <a:gd name="T5" fmla="*/ 173 h 173"/>
                  <a:gd name="T6" fmla="*/ 49 w 49"/>
                  <a:gd name="T7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173">
                    <a:moveTo>
                      <a:pt x="49" y="0"/>
                    </a:moveTo>
                    <a:cubicBezTo>
                      <a:pt x="49" y="0"/>
                      <a:pt x="0" y="122"/>
                      <a:pt x="0" y="173"/>
                    </a:cubicBezTo>
                    <a:cubicBezTo>
                      <a:pt x="49" y="173"/>
                      <a:pt x="49" y="173"/>
                      <a:pt x="49" y="173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6650177" y="1532013"/>
              <a:ext cx="905256" cy="9052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11277" name="组合 20"/>
          <p:cNvGrpSpPr/>
          <p:nvPr/>
        </p:nvGrpSpPr>
        <p:grpSpPr>
          <a:xfrm>
            <a:off x="7146925" y="288925"/>
            <a:ext cx="906463" cy="906463"/>
            <a:chOff x="7728749" y="1566106"/>
            <a:chExt cx="905256" cy="905256"/>
          </a:xfrm>
        </p:grpSpPr>
        <p:sp>
          <p:nvSpPr>
            <p:cNvPr id="11278" name="Freeform 323"/>
            <p:cNvSpPr/>
            <p:nvPr/>
          </p:nvSpPr>
          <p:spPr>
            <a:xfrm>
              <a:off x="7965862" y="1789920"/>
              <a:ext cx="431030" cy="428552"/>
            </a:xfrm>
            <a:custGeom>
              <a:avLst/>
              <a:gdLst/>
              <a:ahLst/>
              <a:cxnLst>
                <a:cxn ang="0">
                  <a:pos x="374158" y="328507"/>
                </a:cxn>
                <a:cxn ang="0">
                  <a:pos x="252931" y="285204"/>
                </a:cxn>
                <a:cxn ang="0">
                  <a:pos x="294836" y="203077"/>
                </a:cxn>
                <a:cxn ang="0">
                  <a:pos x="294836" y="201584"/>
                </a:cxn>
                <a:cxn ang="0">
                  <a:pos x="305313" y="200090"/>
                </a:cxn>
                <a:cxn ang="0">
                  <a:pos x="315789" y="159774"/>
                </a:cxn>
                <a:cxn ang="0">
                  <a:pos x="308306" y="143348"/>
                </a:cxn>
                <a:cxn ang="0">
                  <a:pos x="306810" y="143348"/>
                </a:cxn>
                <a:cxn ang="0">
                  <a:pos x="306810" y="138869"/>
                </a:cxn>
                <a:cxn ang="0">
                  <a:pos x="306810" y="80633"/>
                </a:cxn>
                <a:cxn ang="0">
                  <a:pos x="288850" y="37330"/>
                </a:cxn>
                <a:cxn ang="0">
                  <a:pos x="239461" y="11946"/>
                </a:cxn>
                <a:cxn ang="0">
                  <a:pos x="179596" y="5973"/>
                </a:cxn>
                <a:cxn ang="0">
                  <a:pos x="154153" y="32851"/>
                </a:cxn>
                <a:cxn ang="0">
                  <a:pos x="124220" y="80633"/>
                </a:cxn>
                <a:cxn ang="0">
                  <a:pos x="122724" y="138869"/>
                </a:cxn>
                <a:cxn ang="0">
                  <a:pos x="122724" y="143348"/>
                </a:cxn>
                <a:cxn ang="0">
                  <a:pos x="122724" y="143348"/>
                </a:cxn>
                <a:cxn ang="0">
                  <a:pos x="113744" y="159774"/>
                </a:cxn>
                <a:cxn ang="0">
                  <a:pos x="124220" y="200090"/>
                </a:cxn>
                <a:cxn ang="0">
                  <a:pos x="134697" y="201584"/>
                </a:cxn>
                <a:cxn ang="0">
                  <a:pos x="134697" y="203077"/>
                </a:cxn>
                <a:cxn ang="0">
                  <a:pos x="176603" y="285204"/>
                </a:cxn>
                <a:cxn ang="0">
                  <a:pos x="56872" y="328507"/>
                </a:cxn>
                <a:cxn ang="0">
                  <a:pos x="0" y="382262"/>
                </a:cxn>
                <a:cxn ang="0">
                  <a:pos x="0" y="428552"/>
                </a:cxn>
                <a:cxn ang="0">
                  <a:pos x="431030" y="428552"/>
                </a:cxn>
                <a:cxn ang="0">
                  <a:pos x="431030" y="382262"/>
                </a:cxn>
                <a:cxn ang="0">
                  <a:pos x="374158" y="328507"/>
                </a:cxn>
              </a:cxnLst>
              <a:pathLst>
                <a:path w="288" h="287">
                  <a:moveTo>
                    <a:pt x="250" y="220"/>
                  </a:moveTo>
                  <a:cubicBezTo>
                    <a:pt x="231" y="212"/>
                    <a:pt x="209" y="196"/>
                    <a:pt x="169" y="191"/>
                  </a:cubicBezTo>
                  <a:cubicBezTo>
                    <a:pt x="181" y="181"/>
                    <a:pt x="186" y="162"/>
                    <a:pt x="197" y="136"/>
                  </a:cubicBezTo>
                  <a:cubicBezTo>
                    <a:pt x="197" y="136"/>
                    <a:pt x="197" y="135"/>
                    <a:pt x="197" y="135"/>
                  </a:cubicBezTo>
                  <a:cubicBezTo>
                    <a:pt x="200" y="135"/>
                    <a:pt x="202" y="135"/>
                    <a:pt x="204" y="134"/>
                  </a:cubicBezTo>
                  <a:cubicBezTo>
                    <a:pt x="208" y="131"/>
                    <a:pt x="211" y="115"/>
                    <a:pt x="211" y="107"/>
                  </a:cubicBezTo>
                  <a:cubicBezTo>
                    <a:pt x="211" y="95"/>
                    <a:pt x="206" y="96"/>
                    <a:pt x="206" y="96"/>
                  </a:cubicBezTo>
                  <a:cubicBezTo>
                    <a:pt x="206" y="96"/>
                    <a:pt x="205" y="96"/>
                    <a:pt x="205" y="96"/>
                  </a:cubicBezTo>
                  <a:cubicBezTo>
                    <a:pt x="205" y="95"/>
                    <a:pt x="205" y="94"/>
                    <a:pt x="205" y="93"/>
                  </a:cubicBezTo>
                  <a:cubicBezTo>
                    <a:pt x="205" y="83"/>
                    <a:pt x="207" y="64"/>
                    <a:pt x="205" y="54"/>
                  </a:cubicBezTo>
                  <a:cubicBezTo>
                    <a:pt x="200" y="39"/>
                    <a:pt x="201" y="33"/>
                    <a:pt x="193" y="25"/>
                  </a:cubicBezTo>
                  <a:cubicBezTo>
                    <a:pt x="182" y="13"/>
                    <a:pt x="166" y="8"/>
                    <a:pt x="160" y="8"/>
                  </a:cubicBezTo>
                  <a:cubicBezTo>
                    <a:pt x="155" y="8"/>
                    <a:pt x="133" y="0"/>
                    <a:pt x="120" y="4"/>
                  </a:cubicBezTo>
                  <a:cubicBezTo>
                    <a:pt x="107" y="9"/>
                    <a:pt x="114" y="22"/>
                    <a:pt x="103" y="22"/>
                  </a:cubicBezTo>
                  <a:cubicBezTo>
                    <a:pt x="92" y="22"/>
                    <a:pt x="87" y="39"/>
                    <a:pt x="83" y="54"/>
                  </a:cubicBezTo>
                  <a:cubicBezTo>
                    <a:pt x="80" y="64"/>
                    <a:pt x="82" y="82"/>
                    <a:pt x="82" y="93"/>
                  </a:cubicBezTo>
                  <a:cubicBezTo>
                    <a:pt x="82" y="94"/>
                    <a:pt x="82" y="95"/>
                    <a:pt x="82" y="96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96"/>
                    <a:pt x="76" y="95"/>
                    <a:pt x="76" y="107"/>
                  </a:cubicBezTo>
                  <a:cubicBezTo>
                    <a:pt x="76" y="115"/>
                    <a:pt x="79" y="131"/>
                    <a:pt x="83" y="134"/>
                  </a:cubicBezTo>
                  <a:cubicBezTo>
                    <a:pt x="85" y="135"/>
                    <a:pt x="88" y="135"/>
                    <a:pt x="90" y="135"/>
                  </a:cubicBezTo>
                  <a:cubicBezTo>
                    <a:pt x="90" y="135"/>
                    <a:pt x="90" y="136"/>
                    <a:pt x="90" y="136"/>
                  </a:cubicBezTo>
                  <a:cubicBezTo>
                    <a:pt x="101" y="163"/>
                    <a:pt x="106" y="182"/>
                    <a:pt x="118" y="191"/>
                  </a:cubicBezTo>
                  <a:cubicBezTo>
                    <a:pt x="79" y="196"/>
                    <a:pt x="57" y="212"/>
                    <a:pt x="38" y="220"/>
                  </a:cubicBezTo>
                  <a:cubicBezTo>
                    <a:pt x="0" y="237"/>
                    <a:pt x="0" y="256"/>
                    <a:pt x="0" y="256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88" y="287"/>
                    <a:pt x="288" y="287"/>
                    <a:pt x="288" y="287"/>
                  </a:cubicBezTo>
                  <a:cubicBezTo>
                    <a:pt x="288" y="256"/>
                    <a:pt x="288" y="256"/>
                    <a:pt x="288" y="256"/>
                  </a:cubicBezTo>
                  <a:cubicBezTo>
                    <a:pt x="288" y="256"/>
                    <a:pt x="287" y="237"/>
                    <a:pt x="250" y="2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728749" y="1566106"/>
              <a:ext cx="905256" cy="9052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</p:grpSp>
      <p:grpSp>
        <p:nvGrpSpPr>
          <p:cNvPr id="11280" name="组合 23"/>
          <p:cNvGrpSpPr/>
          <p:nvPr/>
        </p:nvGrpSpPr>
        <p:grpSpPr>
          <a:xfrm>
            <a:off x="8410575" y="288925"/>
            <a:ext cx="904875" cy="906463"/>
            <a:chOff x="8871118" y="1517047"/>
            <a:chExt cx="905256" cy="905256"/>
          </a:xfrm>
        </p:grpSpPr>
        <p:sp>
          <p:nvSpPr>
            <p:cNvPr id="11281" name="Freeform 67"/>
            <p:cNvSpPr>
              <a:spLocks noEditPoints="1"/>
            </p:cNvSpPr>
            <p:nvPr/>
          </p:nvSpPr>
          <p:spPr>
            <a:xfrm>
              <a:off x="8995361" y="1831637"/>
              <a:ext cx="576157" cy="289652"/>
            </a:xfrm>
            <a:custGeom>
              <a:avLst/>
              <a:gdLst/>
              <a:ahLst/>
              <a:cxnLst>
                <a:cxn ang="0">
                  <a:pos x="437347" y="223822"/>
                </a:cxn>
                <a:cxn ang="0">
                  <a:pos x="570452" y="193728"/>
                </a:cxn>
                <a:cxn ang="0">
                  <a:pos x="492491" y="35736"/>
                </a:cxn>
                <a:cxn ang="0">
                  <a:pos x="250999" y="161754"/>
                </a:cxn>
                <a:cxn ang="0">
                  <a:pos x="144515" y="127898"/>
                </a:cxn>
                <a:cxn ang="0">
                  <a:pos x="182545" y="31975"/>
                </a:cxn>
                <a:cxn ang="0">
                  <a:pos x="98878" y="101566"/>
                </a:cxn>
                <a:cxn ang="0">
                  <a:pos x="98878" y="103447"/>
                </a:cxn>
                <a:cxn ang="0">
                  <a:pos x="28523" y="184324"/>
                </a:cxn>
                <a:cxn ang="0">
                  <a:pos x="108386" y="154230"/>
                </a:cxn>
                <a:cxn ang="0">
                  <a:pos x="209166" y="261439"/>
                </a:cxn>
                <a:cxn ang="0">
                  <a:pos x="553339" y="240750"/>
                </a:cxn>
                <a:cxn ang="0">
                  <a:pos x="564748" y="216299"/>
                </a:cxn>
                <a:cxn ang="0">
                  <a:pos x="437347" y="223822"/>
                </a:cxn>
                <a:cxn ang="0">
                  <a:pos x="437347" y="173039"/>
                </a:cxn>
                <a:cxn ang="0">
                  <a:pos x="458263" y="184324"/>
                </a:cxn>
                <a:cxn ang="0">
                  <a:pos x="437347" y="189967"/>
                </a:cxn>
                <a:cxn ang="0">
                  <a:pos x="416430" y="189967"/>
                </a:cxn>
                <a:cxn ang="0">
                  <a:pos x="437347" y="173039"/>
                </a:cxn>
              </a:cxnLst>
              <a:pathLst>
                <a:path w="303" h="154">
                  <a:moveTo>
                    <a:pt x="230" y="119"/>
                  </a:moveTo>
                  <a:cubicBezTo>
                    <a:pt x="263" y="118"/>
                    <a:pt x="288" y="109"/>
                    <a:pt x="300" y="103"/>
                  </a:cubicBezTo>
                  <a:cubicBezTo>
                    <a:pt x="303" y="73"/>
                    <a:pt x="296" y="26"/>
                    <a:pt x="259" y="19"/>
                  </a:cubicBezTo>
                  <a:cubicBezTo>
                    <a:pt x="245" y="16"/>
                    <a:pt x="128" y="0"/>
                    <a:pt x="132" y="86"/>
                  </a:cubicBezTo>
                  <a:cubicBezTo>
                    <a:pt x="132" y="86"/>
                    <a:pt x="90" y="124"/>
                    <a:pt x="76" y="68"/>
                  </a:cubicBezTo>
                  <a:cubicBezTo>
                    <a:pt x="76" y="68"/>
                    <a:pt x="96" y="35"/>
                    <a:pt x="96" y="17"/>
                  </a:cubicBezTo>
                  <a:cubicBezTo>
                    <a:pt x="96" y="17"/>
                    <a:pt x="52" y="3"/>
                    <a:pt x="52" y="5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0" y="55"/>
                    <a:pt x="15" y="98"/>
                    <a:pt x="15" y="98"/>
                  </a:cubicBezTo>
                  <a:cubicBezTo>
                    <a:pt x="28" y="98"/>
                    <a:pt x="57" y="82"/>
                    <a:pt x="57" y="82"/>
                  </a:cubicBezTo>
                  <a:cubicBezTo>
                    <a:pt x="57" y="82"/>
                    <a:pt x="70" y="123"/>
                    <a:pt x="110" y="139"/>
                  </a:cubicBezTo>
                  <a:cubicBezTo>
                    <a:pt x="150" y="154"/>
                    <a:pt x="272" y="143"/>
                    <a:pt x="291" y="128"/>
                  </a:cubicBezTo>
                  <a:cubicBezTo>
                    <a:pt x="293" y="126"/>
                    <a:pt x="296" y="121"/>
                    <a:pt x="297" y="115"/>
                  </a:cubicBezTo>
                  <a:cubicBezTo>
                    <a:pt x="261" y="131"/>
                    <a:pt x="190" y="119"/>
                    <a:pt x="230" y="119"/>
                  </a:cubicBezTo>
                  <a:close/>
                  <a:moveTo>
                    <a:pt x="230" y="92"/>
                  </a:moveTo>
                  <a:cubicBezTo>
                    <a:pt x="237" y="92"/>
                    <a:pt x="241" y="94"/>
                    <a:pt x="241" y="98"/>
                  </a:cubicBezTo>
                  <a:cubicBezTo>
                    <a:pt x="242" y="102"/>
                    <a:pt x="241" y="100"/>
                    <a:pt x="230" y="101"/>
                  </a:cubicBezTo>
                  <a:cubicBezTo>
                    <a:pt x="220" y="103"/>
                    <a:pt x="220" y="105"/>
                    <a:pt x="219" y="101"/>
                  </a:cubicBezTo>
                  <a:cubicBezTo>
                    <a:pt x="219" y="97"/>
                    <a:pt x="222" y="93"/>
                    <a:pt x="230" y="9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71118" y="1517047"/>
              <a:ext cx="905256" cy="9052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8195" name="文本框 2"/>
          <p:cNvSpPr txBox="1"/>
          <p:nvPr/>
        </p:nvSpPr>
        <p:spPr>
          <a:xfrm>
            <a:off x="249238" y="344170"/>
            <a:ext cx="44815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Metod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endParaRPr lang="en-US" altLang="zh-CN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Grup 2"/>
          <p:cNvGrpSpPr/>
          <p:nvPr/>
        </p:nvGrpSpPr>
        <p:grpSpPr>
          <a:xfrm>
            <a:off x="266065" y="892175"/>
            <a:ext cx="5679440" cy="403860"/>
            <a:chOff x="419" y="1405"/>
            <a:chExt cx="8944" cy="636"/>
          </a:xfrm>
        </p:grpSpPr>
        <p:sp>
          <p:nvSpPr>
            <p:cNvPr id="5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</a:t>
              </a:r>
              <a:r>
                <a:rPr lang="id-ID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RIMA (1, 1, 0)</a:t>
              </a:r>
              <a:r>
                <a:rPr lang="zh-CN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 Method</a:t>
              </a:r>
              <a:endParaRPr lang="zh-CN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" name="直接连接符 30"/>
            <p:cNvCxnSpPr/>
            <p:nvPr/>
          </p:nvCxnSpPr>
          <p:spPr>
            <a:xfrm>
              <a:off x="434" y="2033"/>
              <a:ext cx="4976" cy="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Objek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5780" y="4229735"/>
          <a:ext cx="1695296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2" imgW="927100" imgH="393700" progId="Equation.KSEE3">
                  <p:embed/>
                </p:oleObj>
              </mc:Choice>
              <mc:Fallback>
                <p:oleObj name="" r:id="rId2" imgW="927100" imgH="393700" progId="Equation.KSEE3">
                  <p:embed/>
                  <p:pic>
                    <p:nvPicPr>
                      <p:cNvPr id="0" name="Gambar 30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35780" y="4229735"/>
                        <a:ext cx="1695296" cy="72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 9"/>
          <p:cNvGraphicFramePr>
            <a:graphicFrameLocks noChangeAspect="1"/>
          </p:cNvGraphicFramePr>
          <p:nvPr/>
        </p:nvGraphicFramePr>
        <p:xfrm>
          <a:off x="4336042" y="3151460"/>
          <a:ext cx="1358943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4" imgW="1314450" imgH="720090" progId="Equation.KSEE3">
                  <p:embed/>
                </p:oleObj>
              </mc:Choice>
              <mc:Fallback>
                <p:oleObj name="" r:id="rId4" imgW="1314450" imgH="720090" progId="Equation.KSEE3">
                  <p:embed/>
                  <p:pic>
                    <p:nvPicPr>
                      <p:cNvPr id="0" name="Gambar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6042" y="3151460"/>
                        <a:ext cx="1358943" cy="720000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2" name="组合 3"/>
          <p:cNvGrpSpPr/>
          <p:nvPr/>
        </p:nvGrpSpPr>
        <p:grpSpPr>
          <a:xfrm>
            <a:off x="6931025" y="1027113"/>
            <a:ext cx="5270500" cy="5729287"/>
            <a:chOff x="6931504" y="1027113"/>
            <a:chExt cx="5270499" cy="5729288"/>
          </a:xfrm>
        </p:grpSpPr>
        <p:sp>
          <p:nvSpPr>
            <p:cNvPr id="7173" name="Freeform 5"/>
            <p:cNvSpPr>
              <a:spLocks noEditPoints="1"/>
            </p:cNvSpPr>
            <p:nvPr/>
          </p:nvSpPr>
          <p:spPr>
            <a:xfrm>
              <a:off x="9093678" y="2676526"/>
              <a:ext cx="3108325" cy="4079875"/>
            </a:xfrm>
            <a:custGeom>
              <a:avLst/>
              <a:gdLst/>
              <a:ahLst/>
              <a:cxnLst>
                <a:cxn ang="0">
                  <a:pos x="2717907" y="689979"/>
                </a:cxn>
                <a:cxn ang="0">
                  <a:pos x="2327490" y="1919941"/>
                </a:cxn>
                <a:cxn ang="0">
                  <a:pos x="2297458" y="1904942"/>
                </a:cxn>
                <a:cxn ang="0">
                  <a:pos x="2102249" y="2009938"/>
                </a:cxn>
                <a:cxn ang="0">
                  <a:pos x="1156237" y="1934941"/>
                </a:cxn>
                <a:cxn ang="0">
                  <a:pos x="1141221" y="1934941"/>
                </a:cxn>
                <a:cxn ang="0">
                  <a:pos x="1036108" y="2024938"/>
                </a:cxn>
                <a:cxn ang="0">
                  <a:pos x="1141221" y="2144934"/>
                </a:cxn>
                <a:cxn ang="0">
                  <a:pos x="2087233" y="2219932"/>
                </a:cxn>
                <a:cxn ang="0">
                  <a:pos x="2177329" y="2324929"/>
                </a:cxn>
                <a:cxn ang="0">
                  <a:pos x="2297458" y="2354928"/>
                </a:cxn>
                <a:cxn ang="0">
                  <a:pos x="2447618" y="2294930"/>
                </a:cxn>
                <a:cxn ang="0">
                  <a:pos x="3108325" y="2939910"/>
                </a:cxn>
                <a:cxn ang="0">
                  <a:pos x="3108325" y="2879912"/>
                </a:cxn>
                <a:cxn ang="0">
                  <a:pos x="2477650" y="2264931"/>
                </a:cxn>
                <a:cxn ang="0">
                  <a:pos x="2492666" y="2249931"/>
                </a:cxn>
                <a:cxn ang="0">
                  <a:pos x="2402570" y="1934941"/>
                </a:cxn>
                <a:cxn ang="0">
                  <a:pos x="2808004" y="719978"/>
                </a:cxn>
                <a:cxn ang="0">
                  <a:pos x="2717907" y="689979"/>
                </a:cxn>
                <a:cxn ang="0">
                  <a:pos x="2327490" y="0"/>
                </a:cxn>
                <a:cxn ang="0">
                  <a:pos x="480514" y="1154965"/>
                </a:cxn>
                <a:cxn ang="0">
                  <a:pos x="1441542" y="3884881"/>
                </a:cxn>
                <a:cxn ang="0">
                  <a:pos x="2327490" y="4079875"/>
                </a:cxn>
                <a:cxn ang="0">
                  <a:pos x="3108325" y="3929880"/>
                </a:cxn>
                <a:cxn ang="0">
                  <a:pos x="3108325" y="3614889"/>
                </a:cxn>
                <a:cxn ang="0">
                  <a:pos x="2327490" y="3809883"/>
                </a:cxn>
                <a:cxn ang="0">
                  <a:pos x="1561671" y="3629889"/>
                </a:cxn>
                <a:cxn ang="0">
                  <a:pos x="735787" y="1274961"/>
                </a:cxn>
                <a:cxn ang="0">
                  <a:pos x="2327490" y="284991"/>
                </a:cxn>
                <a:cxn ang="0">
                  <a:pos x="3093309" y="449986"/>
                </a:cxn>
                <a:cxn ang="0">
                  <a:pos x="3108325" y="464986"/>
                </a:cxn>
                <a:cxn ang="0">
                  <a:pos x="3108325" y="149995"/>
                </a:cxn>
                <a:cxn ang="0">
                  <a:pos x="2327490" y="0"/>
                </a:cxn>
              </a:cxnLst>
              <a:pathLst>
                <a:path w="207" h="272">
                  <a:moveTo>
                    <a:pt x="181" y="46"/>
                  </a:moveTo>
                  <a:cubicBezTo>
                    <a:pt x="155" y="128"/>
                    <a:pt x="155" y="128"/>
                    <a:pt x="155" y="128"/>
                  </a:cubicBezTo>
                  <a:cubicBezTo>
                    <a:pt x="154" y="127"/>
                    <a:pt x="154" y="127"/>
                    <a:pt x="153" y="127"/>
                  </a:cubicBezTo>
                  <a:cubicBezTo>
                    <a:pt x="148" y="127"/>
                    <a:pt x="143" y="130"/>
                    <a:pt x="140" y="134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7" y="129"/>
                    <a:pt x="76" y="129"/>
                    <a:pt x="76" y="129"/>
                  </a:cubicBezTo>
                  <a:cubicBezTo>
                    <a:pt x="72" y="129"/>
                    <a:pt x="69" y="132"/>
                    <a:pt x="69" y="135"/>
                  </a:cubicBezTo>
                  <a:cubicBezTo>
                    <a:pt x="69" y="139"/>
                    <a:pt x="72" y="143"/>
                    <a:pt x="76" y="143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40" y="151"/>
                    <a:pt x="142" y="154"/>
                    <a:pt x="145" y="155"/>
                  </a:cubicBezTo>
                  <a:cubicBezTo>
                    <a:pt x="148" y="157"/>
                    <a:pt x="150" y="157"/>
                    <a:pt x="153" y="157"/>
                  </a:cubicBezTo>
                  <a:cubicBezTo>
                    <a:pt x="156" y="157"/>
                    <a:pt x="160" y="156"/>
                    <a:pt x="163" y="153"/>
                  </a:cubicBezTo>
                  <a:cubicBezTo>
                    <a:pt x="163" y="153"/>
                    <a:pt x="195" y="185"/>
                    <a:pt x="207" y="196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194" y="180"/>
                    <a:pt x="165" y="151"/>
                    <a:pt x="165" y="151"/>
                  </a:cubicBezTo>
                  <a:cubicBezTo>
                    <a:pt x="165" y="151"/>
                    <a:pt x="166" y="150"/>
                    <a:pt x="166" y="150"/>
                  </a:cubicBezTo>
                  <a:cubicBezTo>
                    <a:pt x="170" y="143"/>
                    <a:pt x="167" y="134"/>
                    <a:pt x="160" y="12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1" y="46"/>
                    <a:pt x="181" y="46"/>
                    <a:pt x="181" y="46"/>
                  </a:cubicBezTo>
                  <a:moveTo>
                    <a:pt x="155" y="0"/>
                  </a:moveTo>
                  <a:cubicBezTo>
                    <a:pt x="104" y="0"/>
                    <a:pt x="56" y="28"/>
                    <a:pt x="32" y="77"/>
                  </a:cubicBezTo>
                  <a:cubicBezTo>
                    <a:pt x="0" y="145"/>
                    <a:pt x="28" y="226"/>
                    <a:pt x="96" y="259"/>
                  </a:cubicBezTo>
                  <a:cubicBezTo>
                    <a:pt x="115" y="268"/>
                    <a:pt x="135" y="272"/>
                    <a:pt x="155" y="272"/>
                  </a:cubicBezTo>
                  <a:cubicBezTo>
                    <a:pt x="173" y="272"/>
                    <a:pt x="190" y="269"/>
                    <a:pt x="207" y="262"/>
                  </a:cubicBezTo>
                  <a:cubicBezTo>
                    <a:pt x="207" y="241"/>
                    <a:pt x="207" y="241"/>
                    <a:pt x="207" y="241"/>
                  </a:cubicBezTo>
                  <a:cubicBezTo>
                    <a:pt x="191" y="249"/>
                    <a:pt x="173" y="254"/>
                    <a:pt x="155" y="254"/>
                  </a:cubicBezTo>
                  <a:cubicBezTo>
                    <a:pt x="138" y="254"/>
                    <a:pt x="120" y="250"/>
                    <a:pt x="104" y="242"/>
                  </a:cubicBezTo>
                  <a:cubicBezTo>
                    <a:pt x="45" y="214"/>
                    <a:pt x="21" y="143"/>
                    <a:pt x="49" y="85"/>
                  </a:cubicBezTo>
                  <a:cubicBezTo>
                    <a:pt x="69" y="43"/>
                    <a:pt x="111" y="19"/>
                    <a:pt x="155" y="19"/>
                  </a:cubicBezTo>
                  <a:cubicBezTo>
                    <a:pt x="172" y="19"/>
                    <a:pt x="189" y="22"/>
                    <a:pt x="206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190" y="3"/>
                    <a:pt x="172" y="0"/>
                    <a:pt x="155" y="0"/>
                  </a:cubicBezTo>
                </a:path>
              </a:pathLst>
            </a:custGeom>
            <a:solidFill>
              <a:srgbClr val="488C9A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4" name="Freeform 6"/>
            <p:cNvSpPr>
              <a:spLocks noEditPoints="1"/>
            </p:cNvSpPr>
            <p:nvPr/>
          </p:nvSpPr>
          <p:spPr>
            <a:xfrm>
              <a:off x="6931504" y="1027113"/>
              <a:ext cx="2327275" cy="2054225"/>
            </a:xfrm>
            <a:custGeom>
              <a:avLst/>
              <a:gdLst/>
              <a:ahLst/>
              <a:cxnLst>
                <a:cxn ang="0">
                  <a:pos x="1651615" y="509808"/>
                </a:cxn>
                <a:cxn ang="0">
                  <a:pos x="1201174" y="959638"/>
                </a:cxn>
                <a:cxn ang="0">
                  <a:pos x="1126101" y="944644"/>
                </a:cxn>
                <a:cxn ang="0">
                  <a:pos x="1081057" y="959638"/>
                </a:cxn>
                <a:cxn ang="0">
                  <a:pos x="660646" y="704734"/>
                </a:cxn>
                <a:cxn ang="0">
                  <a:pos x="645631" y="689740"/>
                </a:cxn>
                <a:cxn ang="0">
                  <a:pos x="600587" y="719728"/>
                </a:cxn>
                <a:cxn ang="0">
                  <a:pos x="615602" y="794700"/>
                </a:cxn>
                <a:cxn ang="0">
                  <a:pos x="1020998" y="1049604"/>
                </a:cxn>
                <a:cxn ang="0">
                  <a:pos x="1036013" y="1124576"/>
                </a:cxn>
                <a:cxn ang="0">
                  <a:pos x="1126101" y="1169559"/>
                </a:cxn>
                <a:cxn ang="0">
                  <a:pos x="1156130" y="1169559"/>
                </a:cxn>
                <a:cxn ang="0">
                  <a:pos x="1321292" y="1649378"/>
                </a:cxn>
                <a:cxn ang="0">
                  <a:pos x="1336306" y="1634383"/>
                </a:cxn>
                <a:cxn ang="0">
                  <a:pos x="1186160" y="1154564"/>
                </a:cxn>
                <a:cxn ang="0">
                  <a:pos x="1186160" y="1154564"/>
                </a:cxn>
                <a:cxn ang="0">
                  <a:pos x="1231204" y="1004621"/>
                </a:cxn>
                <a:cxn ang="0">
                  <a:pos x="1681644" y="539796"/>
                </a:cxn>
                <a:cxn ang="0">
                  <a:pos x="1651615" y="509808"/>
                </a:cxn>
                <a:cxn ang="0">
                  <a:pos x="1171145" y="1904282"/>
                </a:cxn>
                <a:cxn ang="0">
                  <a:pos x="450440" y="1559412"/>
                </a:cxn>
                <a:cxn ang="0">
                  <a:pos x="630616" y="314881"/>
                </a:cxn>
                <a:cxn ang="0">
                  <a:pos x="1171145" y="134949"/>
                </a:cxn>
                <a:cxn ang="0">
                  <a:pos x="1876835" y="494813"/>
                </a:cxn>
                <a:cxn ang="0">
                  <a:pos x="1696659" y="1739344"/>
                </a:cxn>
                <a:cxn ang="0">
                  <a:pos x="1171145" y="1904282"/>
                </a:cxn>
                <a:cxn ang="0">
                  <a:pos x="1171145" y="0"/>
                </a:cxn>
                <a:cxn ang="0">
                  <a:pos x="555543" y="194926"/>
                </a:cxn>
                <a:cxn ang="0">
                  <a:pos x="345338" y="1634383"/>
                </a:cxn>
                <a:cxn ang="0">
                  <a:pos x="1171145" y="2054225"/>
                </a:cxn>
                <a:cxn ang="0">
                  <a:pos x="1786747" y="1844304"/>
                </a:cxn>
                <a:cxn ang="0">
                  <a:pos x="1996952" y="404847"/>
                </a:cxn>
                <a:cxn ang="0">
                  <a:pos x="1171145" y="0"/>
                </a:cxn>
              </a:cxnLst>
              <a:pathLst>
                <a:path w="155" h="137">
                  <a:moveTo>
                    <a:pt x="110" y="3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78" y="63"/>
                    <a:pt x="77" y="63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1" y="46"/>
                    <a:pt x="40" y="47"/>
                    <a:pt x="40" y="48"/>
                  </a:cubicBezTo>
                  <a:cubicBezTo>
                    <a:pt x="38" y="50"/>
                    <a:pt x="39" y="52"/>
                    <a:pt x="41" y="53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2"/>
                    <a:pt x="68" y="73"/>
                    <a:pt x="69" y="75"/>
                  </a:cubicBezTo>
                  <a:cubicBezTo>
                    <a:pt x="70" y="77"/>
                    <a:pt x="73" y="78"/>
                    <a:pt x="75" y="78"/>
                  </a:cubicBezTo>
                  <a:cubicBezTo>
                    <a:pt x="76" y="78"/>
                    <a:pt x="77" y="78"/>
                    <a:pt x="77" y="78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83" y="75"/>
                    <a:pt x="84" y="70"/>
                    <a:pt x="82" y="67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0" y="34"/>
                    <a:pt x="110" y="34"/>
                    <a:pt x="110" y="34"/>
                  </a:cubicBezTo>
                  <a:moveTo>
                    <a:pt x="78" y="127"/>
                  </a:moveTo>
                  <a:cubicBezTo>
                    <a:pt x="60" y="127"/>
                    <a:pt x="42" y="119"/>
                    <a:pt x="30" y="104"/>
                  </a:cubicBezTo>
                  <a:cubicBezTo>
                    <a:pt x="11" y="77"/>
                    <a:pt x="16" y="40"/>
                    <a:pt x="42" y="21"/>
                  </a:cubicBezTo>
                  <a:cubicBezTo>
                    <a:pt x="53" y="13"/>
                    <a:pt x="65" y="9"/>
                    <a:pt x="78" y="9"/>
                  </a:cubicBezTo>
                  <a:cubicBezTo>
                    <a:pt x="96" y="9"/>
                    <a:pt x="113" y="17"/>
                    <a:pt x="125" y="33"/>
                  </a:cubicBezTo>
                  <a:cubicBezTo>
                    <a:pt x="145" y="59"/>
                    <a:pt x="139" y="96"/>
                    <a:pt x="113" y="116"/>
                  </a:cubicBezTo>
                  <a:cubicBezTo>
                    <a:pt x="102" y="124"/>
                    <a:pt x="90" y="127"/>
                    <a:pt x="78" y="127"/>
                  </a:cubicBezTo>
                  <a:moveTo>
                    <a:pt x="78" y="0"/>
                  </a:moveTo>
                  <a:cubicBezTo>
                    <a:pt x="63" y="0"/>
                    <a:pt x="49" y="4"/>
                    <a:pt x="37" y="13"/>
                  </a:cubicBezTo>
                  <a:cubicBezTo>
                    <a:pt x="6" y="36"/>
                    <a:pt x="0" y="79"/>
                    <a:pt x="23" y="109"/>
                  </a:cubicBezTo>
                  <a:cubicBezTo>
                    <a:pt x="36" y="127"/>
                    <a:pt x="57" y="137"/>
                    <a:pt x="78" y="137"/>
                  </a:cubicBezTo>
                  <a:cubicBezTo>
                    <a:pt x="92" y="137"/>
                    <a:pt x="106" y="132"/>
                    <a:pt x="119" y="123"/>
                  </a:cubicBezTo>
                  <a:cubicBezTo>
                    <a:pt x="149" y="101"/>
                    <a:pt x="155" y="58"/>
                    <a:pt x="133" y="27"/>
                  </a:cubicBezTo>
                  <a:cubicBezTo>
                    <a:pt x="119" y="9"/>
                    <a:pt x="99" y="0"/>
                    <a:pt x="78" y="0"/>
                  </a:cubicBezTo>
                </a:path>
              </a:pathLst>
            </a:custGeom>
            <a:solidFill>
              <a:srgbClr val="FBD17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5" name="Freeform 7"/>
            <p:cNvSpPr>
              <a:spLocks noEditPoints="1"/>
            </p:cNvSpPr>
            <p:nvPr/>
          </p:nvSpPr>
          <p:spPr>
            <a:xfrm>
              <a:off x="7712553" y="3727451"/>
              <a:ext cx="781050" cy="644525"/>
            </a:xfrm>
            <a:custGeom>
              <a:avLst/>
              <a:gdLst/>
              <a:ahLst/>
              <a:cxnLst>
                <a:cxn ang="0">
                  <a:pos x="120650" y="0"/>
                </a:cxn>
                <a:cxn ang="0">
                  <a:pos x="0" y="104775"/>
                </a:cxn>
                <a:cxn ang="0">
                  <a:pos x="225425" y="314325"/>
                </a:cxn>
                <a:cxn ang="0">
                  <a:pos x="0" y="539750"/>
                </a:cxn>
                <a:cxn ang="0">
                  <a:pos x="120650" y="644525"/>
                </a:cxn>
                <a:cxn ang="0">
                  <a:pos x="434975" y="314325"/>
                </a:cxn>
                <a:cxn ang="0">
                  <a:pos x="120650" y="0"/>
                </a:cxn>
                <a:cxn ang="0">
                  <a:pos x="465138" y="0"/>
                </a:cxn>
                <a:cxn ang="0">
                  <a:pos x="346075" y="104775"/>
                </a:cxn>
                <a:cxn ang="0">
                  <a:pos x="571500" y="314325"/>
                </a:cxn>
                <a:cxn ang="0">
                  <a:pos x="346075" y="539750"/>
                </a:cxn>
                <a:cxn ang="0">
                  <a:pos x="465138" y="644525"/>
                </a:cxn>
                <a:cxn ang="0">
                  <a:pos x="736600" y="374650"/>
                </a:cxn>
                <a:cxn ang="0">
                  <a:pos x="781050" y="314325"/>
                </a:cxn>
                <a:cxn ang="0">
                  <a:pos x="736600" y="269875"/>
                </a:cxn>
                <a:cxn ang="0">
                  <a:pos x="465138" y="0"/>
                </a:cxn>
              </a:cxnLst>
              <a:pathLst>
                <a:path w="492" h="406">
                  <a:moveTo>
                    <a:pt x="76" y="0"/>
                  </a:moveTo>
                  <a:lnTo>
                    <a:pt x="0" y="66"/>
                  </a:lnTo>
                  <a:lnTo>
                    <a:pt x="142" y="198"/>
                  </a:lnTo>
                  <a:lnTo>
                    <a:pt x="0" y="340"/>
                  </a:lnTo>
                  <a:lnTo>
                    <a:pt x="76" y="406"/>
                  </a:lnTo>
                  <a:lnTo>
                    <a:pt x="274" y="198"/>
                  </a:lnTo>
                  <a:lnTo>
                    <a:pt x="76" y="0"/>
                  </a:lnTo>
                  <a:close/>
                  <a:moveTo>
                    <a:pt x="293" y="0"/>
                  </a:moveTo>
                  <a:lnTo>
                    <a:pt x="218" y="66"/>
                  </a:lnTo>
                  <a:lnTo>
                    <a:pt x="360" y="198"/>
                  </a:lnTo>
                  <a:lnTo>
                    <a:pt x="218" y="340"/>
                  </a:lnTo>
                  <a:lnTo>
                    <a:pt x="293" y="406"/>
                  </a:lnTo>
                  <a:lnTo>
                    <a:pt x="464" y="236"/>
                  </a:lnTo>
                  <a:lnTo>
                    <a:pt x="492" y="198"/>
                  </a:lnTo>
                  <a:lnTo>
                    <a:pt x="464" y="17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7ACDE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6" name="Freeform 8"/>
            <p:cNvSpPr>
              <a:spLocks noEditPoints="1"/>
            </p:cNvSpPr>
            <p:nvPr/>
          </p:nvSpPr>
          <p:spPr>
            <a:xfrm>
              <a:off x="7712553" y="3727451"/>
              <a:ext cx="781050" cy="644525"/>
            </a:xfrm>
            <a:custGeom>
              <a:avLst/>
              <a:gdLst/>
              <a:ahLst/>
              <a:cxnLst>
                <a:cxn ang="0">
                  <a:pos x="120650" y="0"/>
                </a:cxn>
                <a:cxn ang="0">
                  <a:pos x="0" y="104775"/>
                </a:cxn>
                <a:cxn ang="0">
                  <a:pos x="225425" y="314325"/>
                </a:cxn>
                <a:cxn ang="0">
                  <a:pos x="0" y="539750"/>
                </a:cxn>
                <a:cxn ang="0">
                  <a:pos x="120650" y="644525"/>
                </a:cxn>
                <a:cxn ang="0">
                  <a:pos x="434975" y="314325"/>
                </a:cxn>
                <a:cxn ang="0">
                  <a:pos x="120650" y="0"/>
                </a:cxn>
                <a:cxn ang="0">
                  <a:pos x="465138" y="0"/>
                </a:cxn>
                <a:cxn ang="0">
                  <a:pos x="346075" y="104775"/>
                </a:cxn>
                <a:cxn ang="0">
                  <a:pos x="571500" y="314325"/>
                </a:cxn>
                <a:cxn ang="0">
                  <a:pos x="346075" y="539750"/>
                </a:cxn>
                <a:cxn ang="0">
                  <a:pos x="465138" y="644525"/>
                </a:cxn>
                <a:cxn ang="0">
                  <a:pos x="736600" y="374650"/>
                </a:cxn>
                <a:cxn ang="0">
                  <a:pos x="781050" y="314325"/>
                </a:cxn>
                <a:cxn ang="0">
                  <a:pos x="736600" y="269875"/>
                </a:cxn>
                <a:cxn ang="0">
                  <a:pos x="465138" y="0"/>
                </a:cxn>
              </a:cxnLst>
              <a:pathLst>
                <a:path w="492" h="406">
                  <a:moveTo>
                    <a:pt x="76" y="0"/>
                  </a:moveTo>
                  <a:lnTo>
                    <a:pt x="0" y="66"/>
                  </a:lnTo>
                  <a:lnTo>
                    <a:pt x="142" y="198"/>
                  </a:lnTo>
                  <a:lnTo>
                    <a:pt x="0" y="340"/>
                  </a:lnTo>
                  <a:lnTo>
                    <a:pt x="76" y="406"/>
                  </a:lnTo>
                  <a:lnTo>
                    <a:pt x="274" y="198"/>
                  </a:lnTo>
                  <a:lnTo>
                    <a:pt x="76" y="0"/>
                  </a:lnTo>
                  <a:moveTo>
                    <a:pt x="293" y="0"/>
                  </a:moveTo>
                  <a:lnTo>
                    <a:pt x="218" y="66"/>
                  </a:lnTo>
                  <a:lnTo>
                    <a:pt x="360" y="198"/>
                  </a:lnTo>
                  <a:lnTo>
                    <a:pt x="218" y="340"/>
                  </a:lnTo>
                  <a:lnTo>
                    <a:pt x="293" y="406"/>
                  </a:lnTo>
                  <a:lnTo>
                    <a:pt x="464" y="236"/>
                  </a:lnTo>
                  <a:lnTo>
                    <a:pt x="492" y="198"/>
                  </a:lnTo>
                  <a:lnTo>
                    <a:pt x="464" y="170"/>
                  </a:lnTo>
                  <a:lnTo>
                    <a:pt x="293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7" name="Freeform 9"/>
            <p:cNvSpPr>
              <a:spLocks noEditPoints="1"/>
            </p:cNvSpPr>
            <p:nvPr/>
          </p:nvSpPr>
          <p:spPr>
            <a:xfrm>
              <a:off x="10955816" y="1162051"/>
              <a:ext cx="481012" cy="404813"/>
            </a:xfrm>
            <a:custGeom>
              <a:avLst/>
              <a:gdLst/>
              <a:ahLst/>
              <a:cxnLst>
                <a:cxn ang="0">
                  <a:pos x="195262" y="0"/>
                </a:cxn>
                <a:cxn ang="0">
                  <a:pos x="30162" y="165100"/>
                </a:cxn>
                <a:cxn ang="0">
                  <a:pos x="0" y="209550"/>
                </a:cxn>
                <a:cxn ang="0">
                  <a:pos x="30162" y="239713"/>
                </a:cxn>
                <a:cxn ang="0">
                  <a:pos x="195262" y="404813"/>
                </a:cxn>
                <a:cxn ang="0">
                  <a:pos x="269875" y="330200"/>
                </a:cxn>
                <a:cxn ang="0">
                  <a:pos x="134937" y="209550"/>
                </a:cxn>
                <a:cxn ang="0">
                  <a:pos x="269875" y="74613"/>
                </a:cxn>
                <a:cxn ang="0">
                  <a:pos x="195262" y="0"/>
                </a:cxn>
                <a:cxn ang="0">
                  <a:pos x="420687" y="0"/>
                </a:cxn>
                <a:cxn ang="0">
                  <a:pos x="209550" y="209550"/>
                </a:cxn>
                <a:cxn ang="0">
                  <a:pos x="420687" y="404813"/>
                </a:cxn>
                <a:cxn ang="0">
                  <a:pos x="481012" y="330200"/>
                </a:cxn>
                <a:cxn ang="0">
                  <a:pos x="346075" y="209550"/>
                </a:cxn>
                <a:cxn ang="0">
                  <a:pos x="481012" y="74613"/>
                </a:cxn>
                <a:cxn ang="0">
                  <a:pos x="420687" y="0"/>
                </a:cxn>
              </a:cxnLst>
              <a:pathLst>
                <a:path w="303" h="255">
                  <a:moveTo>
                    <a:pt x="123" y="0"/>
                  </a:moveTo>
                  <a:lnTo>
                    <a:pt x="19" y="104"/>
                  </a:lnTo>
                  <a:lnTo>
                    <a:pt x="0" y="132"/>
                  </a:lnTo>
                  <a:lnTo>
                    <a:pt x="19" y="151"/>
                  </a:lnTo>
                  <a:lnTo>
                    <a:pt x="123" y="255"/>
                  </a:lnTo>
                  <a:lnTo>
                    <a:pt x="170" y="208"/>
                  </a:lnTo>
                  <a:lnTo>
                    <a:pt x="85" y="132"/>
                  </a:lnTo>
                  <a:lnTo>
                    <a:pt x="170" y="47"/>
                  </a:lnTo>
                  <a:lnTo>
                    <a:pt x="123" y="0"/>
                  </a:lnTo>
                  <a:close/>
                  <a:moveTo>
                    <a:pt x="265" y="0"/>
                  </a:moveTo>
                  <a:lnTo>
                    <a:pt x="132" y="132"/>
                  </a:lnTo>
                  <a:lnTo>
                    <a:pt x="265" y="255"/>
                  </a:lnTo>
                  <a:lnTo>
                    <a:pt x="303" y="208"/>
                  </a:lnTo>
                  <a:lnTo>
                    <a:pt x="218" y="132"/>
                  </a:lnTo>
                  <a:lnTo>
                    <a:pt x="303" y="4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7ACDE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8" name="Freeform 10"/>
            <p:cNvSpPr>
              <a:spLocks noEditPoints="1"/>
            </p:cNvSpPr>
            <p:nvPr/>
          </p:nvSpPr>
          <p:spPr>
            <a:xfrm>
              <a:off x="10955816" y="1162051"/>
              <a:ext cx="481012" cy="404813"/>
            </a:xfrm>
            <a:custGeom>
              <a:avLst/>
              <a:gdLst/>
              <a:ahLst/>
              <a:cxnLst>
                <a:cxn ang="0">
                  <a:pos x="195262" y="0"/>
                </a:cxn>
                <a:cxn ang="0">
                  <a:pos x="30162" y="165100"/>
                </a:cxn>
                <a:cxn ang="0">
                  <a:pos x="0" y="209550"/>
                </a:cxn>
                <a:cxn ang="0">
                  <a:pos x="30162" y="239713"/>
                </a:cxn>
                <a:cxn ang="0">
                  <a:pos x="195262" y="404813"/>
                </a:cxn>
                <a:cxn ang="0">
                  <a:pos x="269875" y="330200"/>
                </a:cxn>
                <a:cxn ang="0">
                  <a:pos x="134937" y="209550"/>
                </a:cxn>
                <a:cxn ang="0">
                  <a:pos x="269875" y="74613"/>
                </a:cxn>
                <a:cxn ang="0">
                  <a:pos x="195262" y="0"/>
                </a:cxn>
                <a:cxn ang="0">
                  <a:pos x="420687" y="0"/>
                </a:cxn>
                <a:cxn ang="0">
                  <a:pos x="209550" y="209550"/>
                </a:cxn>
                <a:cxn ang="0">
                  <a:pos x="420687" y="404813"/>
                </a:cxn>
                <a:cxn ang="0">
                  <a:pos x="481012" y="330200"/>
                </a:cxn>
                <a:cxn ang="0">
                  <a:pos x="346075" y="209550"/>
                </a:cxn>
                <a:cxn ang="0">
                  <a:pos x="481012" y="74613"/>
                </a:cxn>
                <a:cxn ang="0">
                  <a:pos x="420687" y="0"/>
                </a:cxn>
              </a:cxnLst>
              <a:pathLst>
                <a:path w="303" h="255">
                  <a:moveTo>
                    <a:pt x="123" y="0"/>
                  </a:moveTo>
                  <a:lnTo>
                    <a:pt x="19" y="104"/>
                  </a:lnTo>
                  <a:lnTo>
                    <a:pt x="0" y="132"/>
                  </a:lnTo>
                  <a:lnTo>
                    <a:pt x="19" y="151"/>
                  </a:lnTo>
                  <a:lnTo>
                    <a:pt x="123" y="255"/>
                  </a:lnTo>
                  <a:lnTo>
                    <a:pt x="170" y="208"/>
                  </a:lnTo>
                  <a:lnTo>
                    <a:pt x="85" y="132"/>
                  </a:lnTo>
                  <a:lnTo>
                    <a:pt x="170" y="47"/>
                  </a:lnTo>
                  <a:lnTo>
                    <a:pt x="123" y="0"/>
                  </a:lnTo>
                  <a:moveTo>
                    <a:pt x="265" y="0"/>
                  </a:moveTo>
                  <a:lnTo>
                    <a:pt x="132" y="132"/>
                  </a:lnTo>
                  <a:lnTo>
                    <a:pt x="265" y="255"/>
                  </a:lnTo>
                  <a:lnTo>
                    <a:pt x="303" y="208"/>
                  </a:lnTo>
                  <a:lnTo>
                    <a:pt x="218" y="132"/>
                  </a:lnTo>
                  <a:lnTo>
                    <a:pt x="303" y="47"/>
                  </a:lnTo>
                  <a:lnTo>
                    <a:pt x="265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</p:grpSp>
      <p:grpSp>
        <p:nvGrpSpPr>
          <p:cNvPr id="7179" name="组合 10"/>
          <p:cNvGrpSpPr/>
          <p:nvPr/>
        </p:nvGrpSpPr>
        <p:grpSpPr>
          <a:xfrm>
            <a:off x="1327150" y="3422650"/>
            <a:ext cx="5723890" cy="1229956"/>
            <a:chOff x="1404569" y="3500607"/>
            <a:chExt cx="4847393" cy="1230677"/>
          </a:xfrm>
        </p:grpSpPr>
        <p:sp>
          <p:nvSpPr>
            <p:cNvPr id="7180" name="文本框 11"/>
            <p:cNvSpPr txBox="1"/>
            <p:nvPr/>
          </p:nvSpPr>
          <p:spPr>
            <a:xfrm>
              <a:off x="1404569" y="4270639"/>
              <a:ext cx="4847393" cy="4606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Arima (1, 1, 0) </a:t>
              </a:r>
              <a:r>
                <a:rPr lang="id-ID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vs Arps Eksponensial</a:t>
              </a:r>
              <a:endParaRPr lang="id-ID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509623" y="4152332"/>
              <a:ext cx="4678423" cy="0"/>
            </a:xfrm>
            <a:prstGeom prst="line">
              <a:avLst/>
            </a:prstGeom>
            <a:ln>
              <a:solidFill>
                <a:srgbClr val="FBD1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2" name="文本框 13"/>
            <p:cNvSpPr txBox="1"/>
            <p:nvPr/>
          </p:nvSpPr>
          <p:spPr>
            <a:xfrm>
              <a:off x="2391397" y="3500607"/>
              <a:ext cx="2873306" cy="7071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id-ID" altLang="en-US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Result</a:t>
              </a:r>
              <a:endParaRPr lang="id-ID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183" name="Freeform 6"/>
          <p:cNvSpPr>
            <a:spLocks noEditPoints="1"/>
          </p:cNvSpPr>
          <p:nvPr/>
        </p:nvSpPr>
        <p:spPr>
          <a:xfrm>
            <a:off x="1558925" y="2112963"/>
            <a:ext cx="1096963" cy="968375"/>
          </a:xfrm>
          <a:custGeom>
            <a:avLst/>
            <a:gdLst/>
            <a:ahLst/>
            <a:cxnLst>
              <a:cxn ang="0">
                <a:pos x="778581" y="240326"/>
              </a:cxn>
              <a:cxn ang="0">
                <a:pos x="566241" y="452379"/>
              </a:cxn>
              <a:cxn ang="0">
                <a:pos x="530850" y="445311"/>
              </a:cxn>
              <a:cxn ang="0">
                <a:pos x="509616" y="452379"/>
              </a:cxn>
              <a:cxn ang="0">
                <a:pos x="311432" y="332216"/>
              </a:cxn>
              <a:cxn ang="0">
                <a:pos x="304354" y="325147"/>
              </a:cxn>
              <a:cxn ang="0">
                <a:pos x="283120" y="339284"/>
              </a:cxn>
              <a:cxn ang="0">
                <a:pos x="290198" y="374626"/>
              </a:cxn>
              <a:cxn ang="0">
                <a:pos x="481304" y="494790"/>
              </a:cxn>
              <a:cxn ang="0">
                <a:pos x="488382" y="530132"/>
              </a:cxn>
              <a:cxn ang="0">
                <a:pos x="530850" y="551337"/>
              </a:cxn>
              <a:cxn ang="0">
                <a:pos x="545006" y="551337"/>
              </a:cxn>
              <a:cxn ang="0">
                <a:pos x="622865" y="777527"/>
              </a:cxn>
              <a:cxn ang="0">
                <a:pos x="629943" y="770458"/>
              </a:cxn>
              <a:cxn ang="0">
                <a:pos x="559163" y="544269"/>
              </a:cxn>
              <a:cxn ang="0">
                <a:pos x="559163" y="544269"/>
              </a:cxn>
              <a:cxn ang="0">
                <a:pos x="580397" y="473584"/>
              </a:cxn>
              <a:cxn ang="0">
                <a:pos x="792737" y="254463"/>
              </a:cxn>
              <a:cxn ang="0">
                <a:pos x="778581" y="240326"/>
              </a:cxn>
              <a:cxn ang="0">
                <a:pos x="552085" y="897690"/>
              </a:cxn>
              <a:cxn ang="0">
                <a:pos x="212340" y="735116"/>
              </a:cxn>
              <a:cxn ang="0">
                <a:pos x="297276" y="148437"/>
              </a:cxn>
              <a:cxn ang="0">
                <a:pos x="552085" y="63616"/>
              </a:cxn>
              <a:cxn ang="0">
                <a:pos x="884751" y="233258"/>
              </a:cxn>
              <a:cxn ang="0">
                <a:pos x="799815" y="819937"/>
              </a:cxn>
              <a:cxn ang="0">
                <a:pos x="552085" y="897690"/>
              </a:cxn>
              <a:cxn ang="0">
                <a:pos x="552085" y="0"/>
              </a:cxn>
              <a:cxn ang="0">
                <a:pos x="261886" y="91890"/>
              </a:cxn>
              <a:cxn ang="0">
                <a:pos x="162794" y="770458"/>
              </a:cxn>
              <a:cxn ang="0">
                <a:pos x="552085" y="968374"/>
              </a:cxn>
              <a:cxn ang="0">
                <a:pos x="842283" y="869416"/>
              </a:cxn>
              <a:cxn ang="0">
                <a:pos x="941375" y="190847"/>
              </a:cxn>
              <a:cxn ang="0">
                <a:pos x="552085" y="0"/>
              </a:cxn>
            </a:cxnLst>
            <a:pathLst>
              <a:path w="155" h="137">
                <a:moveTo>
                  <a:pt x="110" y="34"/>
                </a:moveTo>
                <a:cubicBezTo>
                  <a:pt x="80" y="64"/>
                  <a:pt x="80" y="64"/>
                  <a:pt x="80" y="64"/>
                </a:cubicBezTo>
                <a:cubicBezTo>
                  <a:pt x="78" y="63"/>
                  <a:pt x="77" y="63"/>
                  <a:pt x="75" y="63"/>
                </a:cubicBezTo>
                <a:cubicBezTo>
                  <a:pt x="74" y="63"/>
                  <a:pt x="73" y="63"/>
                  <a:pt x="72" y="64"/>
                </a:cubicBezTo>
                <a:cubicBezTo>
                  <a:pt x="44" y="47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1" y="46"/>
                  <a:pt x="40" y="47"/>
                  <a:pt x="40" y="48"/>
                </a:cubicBezTo>
                <a:cubicBezTo>
                  <a:pt x="38" y="50"/>
                  <a:pt x="39" y="52"/>
                  <a:pt x="41" y="53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72"/>
                  <a:pt x="68" y="73"/>
                  <a:pt x="69" y="75"/>
                </a:cubicBezTo>
                <a:cubicBezTo>
                  <a:pt x="70" y="77"/>
                  <a:pt x="73" y="78"/>
                  <a:pt x="75" y="78"/>
                </a:cubicBezTo>
                <a:cubicBezTo>
                  <a:pt x="76" y="78"/>
                  <a:pt x="77" y="78"/>
                  <a:pt x="77" y="78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9" y="109"/>
                  <a:pt x="89" y="109"/>
                  <a:pt x="89" y="109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9" y="77"/>
                  <a:pt x="79" y="77"/>
                </a:cubicBezTo>
                <a:cubicBezTo>
                  <a:pt x="83" y="75"/>
                  <a:pt x="84" y="70"/>
                  <a:pt x="82" y="67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0" y="34"/>
                  <a:pt x="110" y="34"/>
                  <a:pt x="110" y="34"/>
                </a:cubicBezTo>
                <a:moveTo>
                  <a:pt x="78" y="127"/>
                </a:moveTo>
                <a:cubicBezTo>
                  <a:pt x="60" y="127"/>
                  <a:pt x="42" y="119"/>
                  <a:pt x="30" y="104"/>
                </a:cubicBezTo>
                <a:cubicBezTo>
                  <a:pt x="11" y="77"/>
                  <a:pt x="16" y="40"/>
                  <a:pt x="42" y="21"/>
                </a:cubicBezTo>
                <a:cubicBezTo>
                  <a:pt x="53" y="13"/>
                  <a:pt x="65" y="9"/>
                  <a:pt x="78" y="9"/>
                </a:cubicBezTo>
                <a:cubicBezTo>
                  <a:pt x="96" y="9"/>
                  <a:pt x="113" y="17"/>
                  <a:pt x="125" y="33"/>
                </a:cubicBezTo>
                <a:cubicBezTo>
                  <a:pt x="145" y="59"/>
                  <a:pt x="139" y="96"/>
                  <a:pt x="113" y="116"/>
                </a:cubicBezTo>
                <a:cubicBezTo>
                  <a:pt x="102" y="124"/>
                  <a:pt x="90" y="127"/>
                  <a:pt x="78" y="127"/>
                </a:cubicBezTo>
                <a:moveTo>
                  <a:pt x="78" y="0"/>
                </a:moveTo>
                <a:cubicBezTo>
                  <a:pt x="63" y="0"/>
                  <a:pt x="49" y="4"/>
                  <a:pt x="37" y="13"/>
                </a:cubicBezTo>
                <a:cubicBezTo>
                  <a:pt x="6" y="36"/>
                  <a:pt x="0" y="79"/>
                  <a:pt x="23" y="109"/>
                </a:cubicBezTo>
                <a:cubicBezTo>
                  <a:pt x="36" y="127"/>
                  <a:pt x="57" y="137"/>
                  <a:pt x="78" y="137"/>
                </a:cubicBezTo>
                <a:cubicBezTo>
                  <a:pt x="92" y="137"/>
                  <a:pt x="106" y="132"/>
                  <a:pt x="119" y="123"/>
                </a:cubicBezTo>
                <a:cubicBezTo>
                  <a:pt x="149" y="101"/>
                  <a:pt x="155" y="58"/>
                  <a:pt x="133" y="27"/>
                </a:cubicBezTo>
                <a:cubicBezTo>
                  <a:pt x="119" y="9"/>
                  <a:pt x="99" y="0"/>
                  <a:pt x="78" y="0"/>
                </a:cubicBezTo>
              </a:path>
            </a:pathLst>
          </a:custGeom>
          <a:solidFill>
            <a:srgbClr val="7ACDEF"/>
          </a:solidFill>
          <a:ln w="9525">
            <a:noFill/>
          </a:ln>
        </p:spPr>
        <p:txBody>
          <a:bodyPr/>
          <a:p>
            <a:endParaRPr lang="id-ID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2508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945505" y="1365885"/>
            <a:ext cx="8255" cy="5454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文本框 2"/>
          <p:cNvSpPr txBox="1"/>
          <p:nvPr/>
        </p:nvSpPr>
        <p:spPr>
          <a:xfrm>
            <a:off x="249238" y="153670"/>
            <a:ext cx="44815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id-ID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id-ID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Grup 10"/>
          <p:cNvGrpSpPr/>
          <p:nvPr/>
        </p:nvGrpSpPr>
        <p:grpSpPr>
          <a:xfrm>
            <a:off x="266065" y="701675"/>
            <a:ext cx="5679440" cy="405130"/>
            <a:chOff x="419" y="1405"/>
            <a:chExt cx="8944" cy="638"/>
          </a:xfrm>
        </p:grpSpPr>
        <p:sp>
          <p:nvSpPr>
            <p:cNvPr id="12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Prediksi laju produksi geothermal </a:t>
              </a:r>
              <a:endParaRPr lang="en-US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13" name="直接连接符 30"/>
            <p:cNvCxnSpPr/>
            <p:nvPr/>
          </p:nvCxnSpPr>
          <p:spPr>
            <a:xfrm>
              <a:off x="434" y="2033"/>
              <a:ext cx="7149" cy="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55" name="组合 18"/>
          <p:cNvGrpSpPr/>
          <p:nvPr/>
        </p:nvGrpSpPr>
        <p:grpSpPr>
          <a:xfrm>
            <a:off x="9282430" y="2727960"/>
            <a:ext cx="2826385" cy="3369534"/>
            <a:chOff x="2343150" y="2005320"/>
            <a:chExt cx="3098664" cy="3373733"/>
          </a:xfrm>
        </p:grpSpPr>
        <p:sp>
          <p:nvSpPr>
            <p:cNvPr id="14356" name="矩形 19"/>
            <p:cNvSpPr/>
            <p:nvPr/>
          </p:nvSpPr>
          <p:spPr>
            <a:xfrm>
              <a:off x="2343150" y="2318353"/>
              <a:ext cx="3098347" cy="30607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marL="285750" indent="-285750"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ARIMA (1, 1, 0)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marL="742950" lvl="1" indent="-285750"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MSE = 10,159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Arps Eksponensial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marL="742950" lvl="1" indent="-285750"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MSE = 20,659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marL="285750" indent="-285750"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id-ID" altLang="zh-C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P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ada studi kasus tersebut, pendekatan menggunakan model ARIMA (1, 1, 0) lebih mendekati data a</a:t>
              </a:r>
              <a:r>
                <a:rPr lang="id-ID" altLang="zh-C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k</a:t>
              </a:r>
              <a:r>
                <a:rPr lang="zh-CN" altLang="en-US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tual dibandingkan dengan metode Arps eksponensial. </a:t>
              </a: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defTabSz="1216025">
                <a:lnSpc>
                  <a:spcPct val="120000"/>
                </a:lnSpc>
                <a:spcBef>
                  <a:spcPct val="20000"/>
                </a:spcBef>
              </a:pPr>
              <a:endParaRPr lang="zh-CN" altLang="en-US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357" name="矩形 20"/>
            <p:cNvSpPr/>
            <p:nvPr/>
          </p:nvSpPr>
          <p:spPr>
            <a:xfrm>
              <a:off x="2343150" y="2005320"/>
              <a:ext cx="3098664" cy="2581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id-ID" altLang="zh-CN" sz="1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MSE (Mean Square Error)</a:t>
              </a:r>
              <a:endParaRPr lang="id-ID" altLang="zh-CN" sz="1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15" name="Tabel 14"/>
          <p:cNvGraphicFramePr/>
          <p:nvPr/>
        </p:nvGraphicFramePr>
        <p:xfrm>
          <a:off x="379730" y="2120900"/>
          <a:ext cx="8531860" cy="431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  <a:gridCol w="1008000"/>
                <a:gridCol w="1584000"/>
                <a:gridCol w="1152000"/>
              </a:tblGrid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Bulan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ARIMA (1, 1, 0)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Arps Eksponensial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Data Aktual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November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68,895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67,704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67,781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Januari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68,529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66,921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68,385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Februari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68,165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66,147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67,902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Maret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67,803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65,382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67,858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April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67,443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64,626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68,705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Mei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67,085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63,879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70,434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Juni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66,729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63,140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69,042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10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Juli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66,375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62,410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67,916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Agustus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66,022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61,689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67,201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September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65,672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60,975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altLang="en-US" sz="2000">
                          <a:solidFill>
                            <a:schemeClr val="bg1"/>
                          </a:solidFill>
                        </a:rPr>
                        <a:t>67,307</a:t>
                      </a:r>
                      <a:endParaRPr lang="id-ID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</a:tbl>
          </a:graphicData>
        </a:graphic>
      </p:graphicFrame>
      <p:sp>
        <p:nvSpPr>
          <p:cNvPr id="16" name="Kotak Teks 15"/>
          <p:cNvSpPr txBox="1"/>
          <p:nvPr/>
        </p:nvSpPr>
        <p:spPr>
          <a:xfrm>
            <a:off x="64453" y="1290955"/>
            <a:ext cx="57061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id-ID" sz="2400">
                <a:solidFill>
                  <a:schemeClr val="bg1"/>
                </a:solidFill>
              </a:rPr>
              <a:t>Tabel </a:t>
            </a:r>
            <a:r>
              <a:rPr lang="id-ID" altLang="en-US" sz="2400">
                <a:solidFill>
                  <a:schemeClr val="bg1"/>
                </a:solidFill>
              </a:rPr>
              <a:t>Prakiraan</a:t>
            </a:r>
            <a:r>
              <a:rPr lang="en-US" altLang="id-ID" sz="2400">
                <a:solidFill>
                  <a:schemeClr val="bg1"/>
                </a:solidFill>
              </a:rPr>
              <a:t> Laju Produksi Panas Bumi</a:t>
            </a:r>
            <a:endParaRPr lang="en-US" altLang="id-ID" sz="2400">
              <a:solidFill>
                <a:schemeClr val="bg1"/>
              </a:solidFill>
            </a:endParaRPr>
          </a:p>
          <a:p>
            <a:pPr algn="ctr"/>
            <a:r>
              <a:rPr lang="en-US" altLang="id-ID" sz="2400">
                <a:solidFill>
                  <a:schemeClr val="bg1"/>
                </a:solidFill>
              </a:rPr>
              <a:t>(ton/jam) </a:t>
            </a:r>
            <a:r>
              <a:rPr lang="id-ID" altLang="en-US" sz="2400">
                <a:solidFill>
                  <a:schemeClr val="bg1"/>
                </a:solidFill>
              </a:rPr>
              <a:t>November 1996 - September 1997</a:t>
            </a:r>
            <a:endParaRPr lang="id-ID" altLang="en-US" sz="2400">
              <a:solidFill>
                <a:schemeClr val="bg1"/>
              </a:solidFill>
            </a:endParaRPr>
          </a:p>
        </p:txBody>
      </p:sp>
      <p:grpSp>
        <p:nvGrpSpPr>
          <p:cNvPr id="24" name="Grup 23"/>
          <p:cNvGrpSpPr/>
          <p:nvPr/>
        </p:nvGrpSpPr>
        <p:grpSpPr>
          <a:xfrm>
            <a:off x="6146800" y="1553845"/>
            <a:ext cx="3013710" cy="4994275"/>
            <a:chOff x="9680" y="2417"/>
            <a:chExt cx="4746" cy="7865"/>
          </a:xfrm>
        </p:grpSpPr>
        <p:pic>
          <p:nvPicPr>
            <p:cNvPr id="3" name="Picture 4"/>
            <p:cNvPicPr>
              <a:picLocks noChangeAspect="1"/>
            </p:cNvPicPr>
            <p:nvPr/>
          </p:nvPicPr>
          <p:blipFill rotWithShape="1">
            <a:blip r:embed="rId1"/>
            <a:srcRect l="41026" t="18243" r="28464" b="28937"/>
            <a:stretch>
              <a:fillRect/>
            </a:stretch>
          </p:blipFill>
          <p:spPr bwMode="auto">
            <a:xfrm>
              <a:off x="9680" y="4305"/>
              <a:ext cx="4746" cy="471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4"/>
            <p:cNvPicPr>
              <a:picLocks noChangeAspect="1"/>
            </p:cNvPicPr>
            <p:nvPr/>
          </p:nvPicPr>
          <p:blipFill rotWithShape="1">
            <a:blip r:embed="rId1"/>
            <a:srcRect l="71728" t="39205" r="17446" b="46518"/>
            <a:stretch>
              <a:fillRect/>
            </a:stretch>
          </p:blipFill>
          <p:spPr bwMode="auto">
            <a:xfrm>
              <a:off x="11211" y="9007"/>
              <a:ext cx="1684" cy="1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Kotak Teks 22"/>
            <p:cNvSpPr txBox="1"/>
            <p:nvPr/>
          </p:nvSpPr>
          <p:spPr>
            <a:xfrm>
              <a:off x="9922" y="2417"/>
              <a:ext cx="4263" cy="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id-ID" sz="2400">
                  <a:solidFill>
                    <a:schemeClr val="bg1"/>
                  </a:solidFill>
                </a:rPr>
                <a:t>Grafik perbandingan</a:t>
              </a:r>
              <a:endParaRPr lang="id-ID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id-ID" sz="2400">
                  <a:solidFill>
                    <a:schemeClr val="bg1"/>
                  </a:solidFill>
                </a:rPr>
                <a:t>Laju Produksi Panas</a:t>
              </a:r>
              <a:endParaRPr lang="en-US" altLang="id-ID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id-ID" sz="2400">
                  <a:solidFill>
                    <a:schemeClr val="bg1"/>
                  </a:solidFill>
                </a:rPr>
                <a:t>Bumi (ton/jam)</a:t>
              </a:r>
              <a:endParaRPr lang="id-ID" altLang="en-US" sz="24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2" name="组合 3"/>
          <p:cNvGrpSpPr/>
          <p:nvPr/>
        </p:nvGrpSpPr>
        <p:grpSpPr>
          <a:xfrm>
            <a:off x="6931025" y="1027113"/>
            <a:ext cx="5270500" cy="5729287"/>
            <a:chOff x="6931504" y="1027113"/>
            <a:chExt cx="5270499" cy="5729288"/>
          </a:xfrm>
        </p:grpSpPr>
        <p:sp>
          <p:nvSpPr>
            <p:cNvPr id="7173" name="Freeform 5"/>
            <p:cNvSpPr>
              <a:spLocks noEditPoints="1"/>
            </p:cNvSpPr>
            <p:nvPr/>
          </p:nvSpPr>
          <p:spPr>
            <a:xfrm>
              <a:off x="9093678" y="2676526"/>
              <a:ext cx="3108325" cy="4079875"/>
            </a:xfrm>
            <a:custGeom>
              <a:avLst/>
              <a:gdLst/>
              <a:ahLst/>
              <a:cxnLst>
                <a:cxn ang="0">
                  <a:pos x="2717907" y="689979"/>
                </a:cxn>
                <a:cxn ang="0">
                  <a:pos x="2327490" y="1919941"/>
                </a:cxn>
                <a:cxn ang="0">
                  <a:pos x="2297458" y="1904942"/>
                </a:cxn>
                <a:cxn ang="0">
                  <a:pos x="2102249" y="2009938"/>
                </a:cxn>
                <a:cxn ang="0">
                  <a:pos x="1156237" y="1934941"/>
                </a:cxn>
                <a:cxn ang="0">
                  <a:pos x="1141221" y="1934941"/>
                </a:cxn>
                <a:cxn ang="0">
                  <a:pos x="1036108" y="2024938"/>
                </a:cxn>
                <a:cxn ang="0">
                  <a:pos x="1141221" y="2144934"/>
                </a:cxn>
                <a:cxn ang="0">
                  <a:pos x="2087233" y="2219932"/>
                </a:cxn>
                <a:cxn ang="0">
                  <a:pos x="2177329" y="2324929"/>
                </a:cxn>
                <a:cxn ang="0">
                  <a:pos x="2297458" y="2354928"/>
                </a:cxn>
                <a:cxn ang="0">
                  <a:pos x="2447618" y="2294930"/>
                </a:cxn>
                <a:cxn ang="0">
                  <a:pos x="3108325" y="2939910"/>
                </a:cxn>
                <a:cxn ang="0">
                  <a:pos x="3108325" y="2879912"/>
                </a:cxn>
                <a:cxn ang="0">
                  <a:pos x="2477650" y="2264931"/>
                </a:cxn>
                <a:cxn ang="0">
                  <a:pos x="2492666" y="2249931"/>
                </a:cxn>
                <a:cxn ang="0">
                  <a:pos x="2402570" y="1934941"/>
                </a:cxn>
                <a:cxn ang="0">
                  <a:pos x="2808004" y="719978"/>
                </a:cxn>
                <a:cxn ang="0">
                  <a:pos x="2717907" y="689979"/>
                </a:cxn>
                <a:cxn ang="0">
                  <a:pos x="2327490" y="0"/>
                </a:cxn>
                <a:cxn ang="0">
                  <a:pos x="480514" y="1154965"/>
                </a:cxn>
                <a:cxn ang="0">
                  <a:pos x="1441542" y="3884881"/>
                </a:cxn>
                <a:cxn ang="0">
                  <a:pos x="2327490" y="4079875"/>
                </a:cxn>
                <a:cxn ang="0">
                  <a:pos x="3108325" y="3929880"/>
                </a:cxn>
                <a:cxn ang="0">
                  <a:pos x="3108325" y="3614889"/>
                </a:cxn>
                <a:cxn ang="0">
                  <a:pos x="2327490" y="3809883"/>
                </a:cxn>
                <a:cxn ang="0">
                  <a:pos x="1561671" y="3629889"/>
                </a:cxn>
                <a:cxn ang="0">
                  <a:pos x="735787" y="1274961"/>
                </a:cxn>
                <a:cxn ang="0">
                  <a:pos x="2327490" y="284991"/>
                </a:cxn>
                <a:cxn ang="0">
                  <a:pos x="3093309" y="449986"/>
                </a:cxn>
                <a:cxn ang="0">
                  <a:pos x="3108325" y="464986"/>
                </a:cxn>
                <a:cxn ang="0">
                  <a:pos x="3108325" y="149995"/>
                </a:cxn>
                <a:cxn ang="0">
                  <a:pos x="2327490" y="0"/>
                </a:cxn>
              </a:cxnLst>
              <a:pathLst>
                <a:path w="207" h="272">
                  <a:moveTo>
                    <a:pt x="181" y="46"/>
                  </a:moveTo>
                  <a:cubicBezTo>
                    <a:pt x="155" y="128"/>
                    <a:pt x="155" y="128"/>
                    <a:pt x="155" y="128"/>
                  </a:cubicBezTo>
                  <a:cubicBezTo>
                    <a:pt x="154" y="127"/>
                    <a:pt x="154" y="127"/>
                    <a:pt x="153" y="127"/>
                  </a:cubicBezTo>
                  <a:cubicBezTo>
                    <a:pt x="148" y="127"/>
                    <a:pt x="143" y="130"/>
                    <a:pt x="140" y="134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7" y="129"/>
                    <a:pt x="76" y="129"/>
                    <a:pt x="76" y="129"/>
                  </a:cubicBezTo>
                  <a:cubicBezTo>
                    <a:pt x="72" y="129"/>
                    <a:pt x="69" y="132"/>
                    <a:pt x="69" y="135"/>
                  </a:cubicBezTo>
                  <a:cubicBezTo>
                    <a:pt x="69" y="139"/>
                    <a:pt x="72" y="143"/>
                    <a:pt x="76" y="143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40" y="151"/>
                    <a:pt x="142" y="154"/>
                    <a:pt x="145" y="155"/>
                  </a:cubicBezTo>
                  <a:cubicBezTo>
                    <a:pt x="148" y="157"/>
                    <a:pt x="150" y="157"/>
                    <a:pt x="153" y="157"/>
                  </a:cubicBezTo>
                  <a:cubicBezTo>
                    <a:pt x="156" y="157"/>
                    <a:pt x="160" y="156"/>
                    <a:pt x="163" y="153"/>
                  </a:cubicBezTo>
                  <a:cubicBezTo>
                    <a:pt x="163" y="153"/>
                    <a:pt x="195" y="185"/>
                    <a:pt x="207" y="196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194" y="180"/>
                    <a:pt x="165" y="151"/>
                    <a:pt x="165" y="151"/>
                  </a:cubicBezTo>
                  <a:cubicBezTo>
                    <a:pt x="165" y="151"/>
                    <a:pt x="166" y="150"/>
                    <a:pt x="166" y="150"/>
                  </a:cubicBezTo>
                  <a:cubicBezTo>
                    <a:pt x="170" y="143"/>
                    <a:pt x="167" y="134"/>
                    <a:pt x="160" y="12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1" y="46"/>
                    <a:pt x="181" y="46"/>
                    <a:pt x="181" y="46"/>
                  </a:cubicBezTo>
                  <a:moveTo>
                    <a:pt x="155" y="0"/>
                  </a:moveTo>
                  <a:cubicBezTo>
                    <a:pt x="104" y="0"/>
                    <a:pt x="56" y="28"/>
                    <a:pt x="32" y="77"/>
                  </a:cubicBezTo>
                  <a:cubicBezTo>
                    <a:pt x="0" y="145"/>
                    <a:pt x="28" y="226"/>
                    <a:pt x="96" y="259"/>
                  </a:cubicBezTo>
                  <a:cubicBezTo>
                    <a:pt x="115" y="268"/>
                    <a:pt x="135" y="272"/>
                    <a:pt x="155" y="272"/>
                  </a:cubicBezTo>
                  <a:cubicBezTo>
                    <a:pt x="173" y="272"/>
                    <a:pt x="190" y="269"/>
                    <a:pt x="207" y="262"/>
                  </a:cubicBezTo>
                  <a:cubicBezTo>
                    <a:pt x="207" y="241"/>
                    <a:pt x="207" y="241"/>
                    <a:pt x="207" y="241"/>
                  </a:cubicBezTo>
                  <a:cubicBezTo>
                    <a:pt x="191" y="249"/>
                    <a:pt x="173" y="254"/>
                    <a:pt x="155" y="254"/>
                  </a:cubicBezTo>
                  <a:cubicBezTo>
                    <a:pt x="138" y="254"/>
                    <a:pt x="120" y="250"/>
                    <a:pt x="104" y="242"/>
                  </a:cubicBezTo>
                  <a:cubicBezTo>
                    <a:pt x="45" y="214"/>
                    <a:pt x="21" y="143"/>
                    <a:pt x="49" y="85"/>
                  </a:cubicBezTo>
                  <a:cubicBezTo>
                    <a:pt x="69" y="43"/>
                    <a:pt x="111" y="19"/>
                    <a:pt x="155" y="19"/>
                  </a:cubicBezTo>
                  <a:cubicBezTo>
                    <a:pt x="172" y="19"/>
                    <a:pt x="189" y="22"/>
                    <a:pt x="206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190" y="3"/>
                    <a:pt x="172" y="0"/>
                    <a:pt x="155" y="0"/>
                  </a:cubicBezTo>
                </a:path>
              </a:pathLst>
            </a:custGeom>
            <a:solidFill>
              <a:srgbClr val="488C9A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4" name="Freeform 6"/>
            <p:cNvSpPr>
              <a:spLocks noEditPoints="1"/>
            </p:cNvSpPr>
            <p:nvPr/>
          </p:nvSpPr>
          <p:spPr>
            <a:xfrm>
              <a:off x="6931504" y="1027113"/>
              <a:ext cx="2327275" cy="2054225"/>
            </a:xfrm>
            <a:custGeom>
              <a:avLst/>
              <a:gdLst/>
              <a:ahLst/>
              <a:cxnLst>
                <a:cxn ang="0">
                  <a:pos x="1651615" y="509808"/>
                </a:cxn>
                <a:cxn ang="0">
                  <a:pos x="1201174" y="959638"/>
                </a:cxn>
                <a:cxn ang="0">
                  <a:pos x="1126101" y="944644"/>
                </a:cxn>
                <a:cxn ang="0">
                  <a:pos x="1081057" y="959638"/>
                </a:cxn>
                <a:cxn ang="0">
                  <a:pos x="660646" y="704734"/>
                </a:cxn>
                <a:cxn ang="0">
                  <a:pos x="645631" y="689740"/>
                </a:cxn>
                <a:cxn ang="0">
                  <a:pos x="600587" y="719728"/>
                </a:cxn>
                <a:cxn ang="0">
                  <a:pos x="615602" y="794700"/>
                </a:cxn>
                <a:cxn ang="0">
                  <a:pos x="1020998" y="1049604"/>
                </a:cxn>
                <a:cxn ang="0">
                  <a:pos x="1036013" y="1124576"/>
                </a:cxn>
                <a:cxn ang="0">
                  <a:pos x="1126101" y="1169559"/>
                </a:cxn>
                <a:cxn ang="0">
                  <a:pos x="1156130" y="1169559"/>
                </a:cxn>
                <a:cxn ang="0">
                  <a:pos x="1321292" y="1649378"/>
                </a:cxn>
                <a:cxn ang="0">
                  <a:pos x="1336306" y="1634383"/>
                </a:cxn>
                <a:cxn ang="0">
                  <a:pos x="1186160" y="1154564"/>
                </a:cxn>
                <a:cxn ang="0">
                  <a:pos x="1186160" y="1154564"/>
                </a:cxn>
                <a:cxn ang="0">
                  <a:pos x="1231204" y="1004621"/>
                </a:cxn>
                <a:cxn ang="0">
                  <a:pos x="1681644" y="539796"/>
                </a:cxn>
                <a:cxn ang="0">
                  <a:pos x="1651615" y="509808"/>
                </a:cxn>
                <a:cxn ang="0">
                  <a:pos x="1171145" y="1904282"/>
                </a:cxn>
                <a:cxn ang="0">
                  <a:pos x="450440" y="1559412"/>
                </a:cxn>
                <a:cxn ang="0">
                  <a:pos x="630616" y="314881"/>
                </a:cxn>
                <a:cxn ang="0">
                  <a:pos x="1171145" y="134949"/>
                </a:cxn>
                <a:cxn ang="0">
                  <a:pos x="1876835" y="494813"/>
                </a:cxn>
                <a:cxn ang="0">
                  <a:pos x="1696659" y="1739344"/>
                </a:cxn>
                <a:cxn ang="0">
                  <a:pos x="1171145" y="1904282"/>
                </a:cxn>
                <a:cxn ang="0">
                  <a:pos x="1171145" y="0"/>
                </a:cxn>
                <a:cxn ang="0">
                  <a:pos x="555543" y="194926"/>
                </a:cxn>
                <a:cxn ang="0">
                  <a:pos x="345338" y="1634383"/>
                </a:cxn>
                <a:cxn ang="0">
                  <a:pos x="1171145" y="2054225"/>
                </a:cxn>
                <a:cxn ang="0">
                  <a:pos x="1786747" y="1844304"/>
                </a:cxn>
                <a:cxn ang="0">
                  <a:pos x="1996952" y="404847"/>
                </a:cxn>
                <a:cxn ang="0">
                  <a:pos x="1171145" y="0"/>
                </a:cxn>
              </a:cxnLst>
              <a:pathLst>
                <a:path w="155" h="137">
                  <a:moveTo>
                    <a:pt x="110" y="3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78" y="63"/>
                    <a:pt x="77" y="63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1" y="46"/>
                    <a:pt x="40" y="47"/>
                    <a:pt x="40" y="48"/>
                  </a:cubicBezTo>
                  <a:cubicBezTo>
                    <a:pt x="38" y="50"/>
                    <a:pt x="39" y="52"/>
                    <a:pt x="41" y="53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2"/>
                    <a:pt x="68" y="73"/>
                    <a:pt x="69" y="75"/>
                  </a:cubicBezTo>
                  <a:cubicBezTo>
                    <a:pt x="70" y="77"/>
                    <a:pt x="73" y="78"/>
                    <a:pt x="75" y="78"/>
                  </a:cubicBezTo>
                  <a:cubicBezTo>
                    <a:pt x="76" y="78"/>
                    <a:pt x="77" y="78"/>
                    <a:pt x="77" y="78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83" y="75"/>
                    <a:pt x="84" y="70"/>
                    <a:pt x="82" y="67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0" y="34"/>
                    <a:pt x="110" y="34"/>
                    <a:pt x="110" y="34"/>
                  </a:cubicBezTo>
                  <a:moveTo>
                    <a:pt x="78" y="127"/>
                  </a:moveTo>
                  <a:cubicBezTo>
                    <a:pt x="60" y="127"/>
                    <a:pt x="42" y="119"/>
                    <a:pt x="30" y="104"/>
                  </a:cubicBezTo>
                  <a:cubicBezTo>
                    <a:pt x="11" y="77"/>
                    <a:pt x="16" y="40"/>
                    <a:pt x="42" y="21"/>
                  </a:cubicBezTo>
                  <a:cubicBezTo>
                    <a:pt x="53" y="13"/>
                    <a:pt x="65" y="9"/>
                    <a:pt x="78" y="9"/>
                  </a:cubicBezTo>
                  <a:cubicBezTo>
                    <a:pt x="96" y="9"/>
                    <a:pt x="113" y="17"/>
                    <a:pt x="125" y="33"/>
                  </a:cubicBezTo>
                  <a:cubicBezTo>
                    <a:pt x="145" y="59"/>
                    <a:pt x="139" y="96"/>
                    <a:pt x="113" y="116"/>
                  </a:cubicBezTo>
                  <a:cubicBezTo>
                    <a:pt x="102" y="124"/>
                    <a:pt x="90" y="127"/>
                    <a:pt x="78" y="127"/>
                  </a:cubicBezTo>
                  <a:moveTo>
                    <a:pt x="78" y="0"/>
                  </a:moveTo>
                  <a:cubicBezTo>
                    <a:pt x="63" y="0"/>
                    <a:pt x="49" y="4"/>
                    <a:pt x="37" y="13"/>
                  </a:cubicBezTo>
                  <a:cubicBezTo>
                    <a:pt x="6" y="36"/>
                    <a:pt x="0" y="79"/>
                    <a:pt x="23" y="109"/>
                  </a:cubicBezTo>
                  <a:cubicBezTo>
                    <a:pt x="36" y="127"/>
                    <a:pt x="57" y="137"/>
                    <a:pt x="78" y="137"/>
                  </a:cubicBezTo>
                  <a:cubicBezTo>
                    <a:pt x="92" y="137"/>
                    <a:pt x="106" y="132"/>
                    <a:pt x="119" y="123"/>
                  </a:cubicBezTo>
                  <a:cubicBezTo>
                    <a:pt x="149" y="101"/>
                    <a:pt x="155" y="58"/>
                    <a:pt x="133" y="27"/>
                  </a:cubicBezTo>
                  <a:cubicBezTo>
                    <a:pt x="119" y="9"/>
                    <a:pt x="99" y="0"/>
                    <a:pt x="78" y="0"/>
                  </a:cubicBezTo>
                </a:path>
              </a:pathLst>
            </a:custGeom>
            <a:solidFill>
              <a:srgbClr val="FBD17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5" name="Freeform 7"/>
            <p:cNvSpPr>
              <a:spLocks noEditPoints="1"/>
            </p:cNvSpPr>
            <p:nvPr/>
          </p:nvSpPr>
          <p:spPr>
            <a:xfrm>
              <a:off x="7712553" y="3727451"/>
              <a:ext cx="781050" cy="644525"/>
            </a:xfrm>
            <a:custGeom>
              <a:avLst/>
              <a:gdLst/>
              <a:ahLst/>
              <a:cxnLst>
                <a:cxn ang="0">
                  <a:pos x="120650" y="0"/>
                </a:cxn>
                <a:cxn ang="0">
                  <a:pos x="0" y="104775"/>
                </a:cxn>
                <a:cxn ang="0">
                  <a:pos x="225425" y="314325"/>
                </a:cxn>
                <a:cxn ang="0">
                  <a:pos x="0" y="539750"/>
                </a:cxn>
                <a:cxn ang="0">
                  <a:pos x="120650" y="644525"/>
                </a:cxn>
                <a:cxn ang="0">
                  <a:pos x="434975" y="314325"/>
                </a:cxn>
                <a:cxn ang="0">
                  <a:pos x="120650" y="0"/>
                </a:cxn>
                <a:cxn ang="0">
                  <a:pos x="465138" y="0"/>
                </a:cxn>
                <a:cxn ang="0">
                  <a:pos x="346075" y="104775"/>
                </a:cxn>
                <a:cxn ang="0">
                  <a:pos x="571500" y="314325"/>
                </a:cxn>
                <a:cxn ang="0">
                  <a:pos x="346075" y="539750"/>
                </a:cxn>
                <a:cxn ang="0">
                  <a:pos x="465138" y="644525"/>
                </a:cxn>
                <a:cxn ang="0">
                  <a:pos x="736600" y="374650"/>
                </a:cxn>
                <a:cxn ang="0">
                  <a:pos x="781050" y="314325"/>
                </a:cxn>
                <a:cxn ang="0">
                  <a:pos x="736600" y="269875"/>
                </a:cxn>
                <a:cxn ang="0">
                  <a:pos x="465138" y="0"/>
                </a:cxn>
              </a:cxnLst>
              <a:pathLst>
                <a:path w="492" h="406">
                  <a:moveTo>
                    <a:pt x="76" y="0"/>
                  </a:moveTo>
                  <a:lnTo>
                    <a:pt x="0" y="66"/>
                  </a:lnTo>
                  <a:lnTo>
                    <a:pt x="142" y="198"/>
                  </a:lnTo>
                  <a:lnTo>
                    <a:pt x="0" y="340"/>
                  </a:lnTo>
                  <a:lnTo>
                    <a:pt x="76" y="406"/>
                  </a:lnTo>
                  <a:lnTo>
                    <a:pt x="274" y="198"/>
                  </a:lnTo>
                  <a:lnTo>
                    <a:pt x="76" y="0"/>
                  </a:lnTo>
                  <a:close/>
                  <a:moveTo>
                    <a:pt x="293" y="0"/>
                  </a:moveTo>
                  <a:lnTo>
                    <a:pt x="218" y="66"/>
                  </a:lnTo>
                  <a:lnTo>
                    <a:pt x="360" y="198"/>
                  </a:lnTo>
                  <a:lnTo>
                    <a:pt x="218" y="340"/>
                  </a:lnTo>
                  <a:lnTo>
                    <a:pt x="293" y="406"/>
                  </a:lnTo>
                  <a:lnTo>
                    <a:pt x="464" y="236"/>
                  </a:lnTo>
                  <a:lnTo>
                    <a:pt x="492" y="198"/>
                  </a:lnTo>
                  <a:lnTo>
                    <a:pt x="464" y="17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7ACDE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6" name="Freeform 8"/>
            <p:cNvSpPr>
              <a:spLocks noEditPoints="1"/>
            </p:cNvSpPr>
            <p:nvPr/>
          </p:nvSpPr>
          <p:spPr>
            <a:xfrm>
              <a:off x="7712553" y="3727451"/>
              <a:ext cx="781050" cy="644525"/>
            </a:xfrm>
            <a:custGeom>
              <a:avLst/>
              <a:gdLst/>
              <a:ahLst/>
              <a:cxnLst>
                <a:cxn ang="0">
                  <a:pos x="120650" y="0"/>
                </a:cxn>
                <a:cxn ang="0">
                  <a:pos x="0" y="104775"/>
                </a:cxn>
                <a:cxn ang="0">
                  <a:pos x="225425" y="314325"/>
                </a:cxn>
                <a:cxn ang="0">
                  <a:pos x="0" y="539750"/>
                </a:cxn>
                <a:cxn ang="0">
                  <a:pos x="120650" y="644525"/>
                </a:cxn>
                <a:cxn ang="0">
                  <a:pos x="434975" y="314325"/>
                </a:cxn>
                <a:cxn ang="0">
                  <a:pos x="120650" y="0"/>
                </a:cxn>
                <a:cxn ang="0">
                  <a:pos x="465138" y="0"/>
                </a:cxn>
                <a:cxn ang="0">
                  <a:pos x="346075" y="104775"/>
                </a:cxn>
                <a:cxn ang="0">
                  <a:pos x="571500" y="314325"/>
                </a:cxn>
                <a:cxn ang="0">
                  <a:pos x="346075" y="539750"/>
                </a:cxn>
                <a:cxn ang="0">
                  <a:pos x="465138" y="644525"/>
                </a:cxn>
                <a:cxn ang="0">
                  <a:pos x="736600" y="374650"/>
                </a:cxn>
                <a:cxn ang="0">
                  <a:pos x="781050" y="314325"/>
                </a:cxn>
                <a:cxn ang="0">
                  <a:pos x="736600" y="269875"/>
                </a:cxn>
                <a:cxn ang="0">
                  <a:pos x="465138" y="0"/>
                </a:cxn>
              </a:cxnLst>
              <a:pathLst>
                <a:path w="492" h="406">
                  <a:moveTo>
                    <a:pt x="76" y="0"/>
                  </a:moveTo>
                  <a:lnTo>
                    <a:pt x="0" y="66"/>
                  </a:lnTo>
                  <a:lnTo>
                    <a:pt x="142" y="198"/>
                  </a:lnTo>
                  <a:lnTo>
                    <a:pt x="0" y="340"/>
                  </a:lnTo>
                  <a:lnTo>
                    <a:pt x="76" y="406"/>
                  </a:lnTo>
                  <a:lnTo>
                    <a:pt x="274" y="198"/>
                  </a:lnTo>
                  <a:lnTo>
                    <a:pt x="76" y="0"/>
                  </a:lnTo>
                  <a:moveTo>
                    <a:pt x="293" y="0"/>
                  </a:moveTo>
                  <a:lnTo>
                    <a:pt x="218" y="66"/>
                  </a:lnTo>
                  <a:lnTo>
                    <a:pt x="360" y="198"/>
                  </a:lnTo>
                  <a:lnTo>
                    <a:pt x="218" y="340"/>
                  </a:lnTo>
                  <a:lnTo>
                    <a:pt x="293" y="406"/>
                  </a:lnTo>
                  <a:lnTo>
                    <a:pt x="464" y="236"/>
                  </a:lnTo>
                  <a:lnTo>
                    <a:pt x="492" y="198"/>
                  </a:lnTo>
                  <a:lnTo>
                    <a:pt x="464" y="170"/>
                  </a:lnTo>
                  <a:lnTo>
                    <a:pt x="293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7" name="Freeform 9"/>
            <p:cNvSpPr>
              <a:spLocks noEditPoints="1"/>
            </p:cNvSpPr>
            <p:nvPr/>
          </p:nvSpPr>
          <p:spPr>
            <a:xfrm>
              <a:off x="10955816" y="1162051"/>
              <a:ext cx="481012" cy="404813"/>
            </a:xfrm>
            <a:custGeom>
              <a:avLst/>
              <a:gdLst/>
              <a:ahLst/>
              <a:cxnLst>
                <a:cxn ang="0">
                  <a:pos x="195262" y="0"/>
                </a:cxn>
                <a:cxn ang="0">
                  <a:pos x="30162" y="165100"/>
                </a:cxn>
                <a:cxn ang="0">
                  <a:pos x="0" y="209550"/>
                </a:cxn>
                <a:cxn ang="0">
                  <a:pos x="30162" y="239713"/>
                </a:cxn>
                <a:cxn ang="0">
                  <a:pos x="195262" y="404813"/>
                </a:cxn>
                <a:cxn ang="0">
                  <a:pos x="269875" y="330200"/>
                </a:cxn>
                <a:cxn ang="0">
                  <a:pos x="134937" y="209550"/>
                </a:cxn>
                <a:cxn ang="0">
                  <a:pos x="269875" y="74613"/>
                </a:cxn>
                <a:cxn ang="0">
                  <a:pos x="195262" y="0"/>
                </a:cxn>
                <a:cxn ang="0">
                  <a:pos x="420687" y="0"/>
                </a:cxn>
                <a:cxn ang="0">
                  <a:pos x="209550" y="209550"/>
                </a:cxn>
                <a:cxn ang="0">
                  <a:pos x="420687" y="404813"/>
                </a:cxn>
                <a:cxn ang="0">
                  <a:pos x="481012" y="330200"/>
                </a:cxn>
                <a:cxn ang="0">
                  <a:pos x="346075" y="209550"/>
                </a:cxn>
                <a:cxn ang="0">
                  <a:pos x="481012" y="74613"/>
                </a:cxn>
                <a:cxn ang="0">
                  <a:pos x="420687" y="0"/>
                </a:cxn>
              </a:cxnLst>
              <a:pathLst>
                <a:path w="303" h="255">
                  <a:moveTo>
                    <a:pt x="123" y="0"/>
                  </a:moveTo>
                  <a:lnTo>
                    <a:pt x="19" y="104"/>
                  </a:lnTo>
                  <a:lnTo>
                    <a:pt x="0" y="132"/>
                  </a:lnTo>
                  <a:lnTo>
                    <a:pt x="19" y="151"/>
                  </a:lnTo>
                  <a:lnTo>
                    <a:pt x="123" y="255"/>
                  </a:lnTo>
                  <a:lnTo>
                    <a:pt x="170" y="208"/>
                  </a:lnTo>
                  <a:lnTo>
                    <a:pt x="85" y="132"/>
                  </a:lnTo>
                  <a:lnTo>
                    <a:pt x="170" y="47"/>
                  </a:lnTo>
                  <a:lnTo>
                    <a:pt x="123" y="0"/>
                  </a:lnTo>
                  <a:close/>
                  <a:moveTo>
                    <a:pt x="265" y="0"/>
                  </a:moveTo>
                  <a:lnTo>
                    <a:pt x="132" y="132"/>
                  </a:lnTo>
                  <a:lnTo>
                    <a:pt x="265" y="255"/>
                  </a:lnTo>
                  <a:lnTo>
                    <a:pt x="303" y="208"/>
                  </a:lnTo>
                  <a:lnTo>
                    <a:pt x="218" y="132"/>
                  </a:lnTo>
                  <a:lnTo>
                    <a:pt x="303" y="4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7ACDE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8" name="Freeform 10"/>
            <p:cNvSpPr>
              <a:spLocks noEditPoints="1"/>
            </p:cNvSpPr>
            <p:nvPr/>
          </p:nvSpPr>
          <p:spPr>
            <a:xfrm>
              <a:off x="10955816" y="1162051"/>
              <a:ext cx="481012" cy="404813"/>
            </a:xfrm>
            <a:custGeom>
              <a:avLst/>
              <a:gdLst/>
              <a:ahLst/>
              <a:cxnLst>
                <a:cxn ang="0">
                  <a:pos x="195262" y="0"/>
                </a:cxn>
                <a:cxn ang="0">
                  <a:pos x="30162" y="165100"/>
                </a:cxn>
                <a:cxn ang="0">
                  <a:pos x="0" y="209550"/>
                </a:cxn>
                <a:cxn ang="0">
                  <a:pos x="30162" y="239713"/>
                </a:cxn>
                <a:cxn ang="0">
                  <a:pos x="195262" y="404813"/>
                </a:cxn>
                <a:cxn ang="0">
                  <a:pos x="269875" y="330200"/>
                </a:cxn>
                <a:cxn ang="0">
                  <a:pos x="134937" y="209550"/>
                </a:cxn>
                <a:cxn ang="0">
                  <a:pos x="269875" y="74613"/>
                </a:cxn>
                <a:cxn ang="0">
                  <a:pos x="195262" y="0"/>
                </a:cxn>
                <a:cxn ang="0">
                  <a:pos x="420687" y="0"/>
                </a:cxn>
                <a:cxn ang="0">
                  <a:pos x="209550" y="209550"/>
                </a:cxn>
                <a:cxn ang="0">
                  <a:pos x="420687" y="404813"/>
                </a:cxn>
                <a:cxn ang="0">
                  <a:pos x="481012" y="330200"/>
                </a:cxn>
                <a:cxn ang="0">
                  <a:pos x="346075" y="209550"/>
                </a:cxn>
                <a:cxn ang="0">
                  <a:pos x="481012" y="74613"/>
                </a:cxn>
                <a:cxn ang="0">
                  <a:pos x="420687" y="0"/>
                </a:cxn>
              </a:cxnLst>
              <a:pathLst>
                <a:path w="303" h="255">
                  <a:moveTo>
                    <a:pt x="123" y="0"/>
                  </a:moveTo>
                  <a:lnTo>
                    <a:pt x="19" y="104"/>
                  </a:lnTo>
                  <a:lnTo>
                    <a:pt x="0" y="132"/>
                  </a:lnTo>
                  <a:lnTo>
                    <a:pt x="19" y="151"/>
                  </a:lnTo>
                  <a:lnTo>
                    <a:pt x="123" y="255"/>
                  </a:lnTo>
                  <a:lnTo>
                    <a:pt x="170" y="208"/>
                  </a:lnTo>
                  <a:lnTo>
                    <a:pt x="85" y="132"/>
                  </a:lnTo>
                  <a:lnTo>
                    <a:pt x="170" y="47"/>
                  </a:lnTo>
                  <a:lnTo>
                    <a:pt x="123" y="0"/>
                  </a:lnTo>
                  <a:moveTo>
                    <a:pt x="265" y="0"/>
                  </a:moveTo>
                  <a:lnTo>
                    <a:pt x="132" y="132"/>
                  </a:lnTo>
                  <a:lnTo>
                    <a:pt x="265" y="255"/>
                  </a:lnTo>
                  <a:lnTo>
                    <a:pt x="303" y="208"/>
                  </a:lnTo>
                  <a:lnTo>
                    <a:pt x="218" y="132"/>
                  </a:lnTo>
                  <a:lnTo>
                    <a:pt x="303" y="47"/>
                  </a:lnTo>
                  <a:lnTo>
                    <a:pt x="265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</p:grpSp>
      <p:grpSp>
        <p:nvGrpSpPr>
          <p:cNvPr id="7179" name="组合 10"/>
          <p:cNvGrpSpPr/>
          <p:nvPr/>
        </p:nvGrpSpPr>
        <p:grpSpPr>
          <a:xfrm>
            <a:off x="1325245" y="3367405"/>
            <a:ext cx="5604045" cy="1285095"/>
            <a:chOff x="1402835" y="3445322"/>
            <a:chExt cx="4849127" cy="1286025"/>
          </a:xfrm>
        </p:grpSpPr>
        <p:sp>
          <p:nvSpPr>
            <p:cNvPr id="7180" name="文本框 11"/>
            <p:cNvSpPr txBox="1"/>
            <p:nvPr/>
          </p:nvSpPr>
          <p:spPr>
            <a:xfrm>
              <a:off x="1404569" y="4270639"/>
              <a:ext cx="4847393" cy="4607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id-ID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Pengguna Kereta Jabodetabek</a:t>
              </a:r>
              <a:endParaRPr lang="id-ID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509623" y="4152332"/>
              <a:ext cx="4678423" cy="0"/>
            </a:xfrm>
            <a:prstGeom prst="line">
              <a:avLst/>
            </a:prstGeom>
            <a:ln>
              <a:solidFill>
                <a:srgbClr val="FBD1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2" name="文本框 13"/>
            <p:cNvSpPr txBox="1"/>
            <p:nvPr/>
          </p:nvSpPr>
          <p:spPr>
            <a:xfrm>
              <a:off x="1402835" y="3445322"/>
              <a:ext cx="4848980" cy="707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id-ID" altLang="en-US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Re-Implementation</a:t>
              </a:r>
              <a:endParaRPr lang="id-ID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183" name="Freeform 6"/>
          <p:cNvSpPr>
            <a:spLocks noEditPoints="1"/>
          </p:cNvSpPr>
          <p:nvPr/>
        </p:nvSpPr>
        <p:spPr>
          <a:xfrm>
            <a:off x="1558925" y="2112963"/>
            <a:ext cx="1096963" cy="968375"/>
          </a:xfrm>
          <a:custGeom>
            <a:avLst/>
            <a:gdLst/>
            <a:ahLst/>
            <a:cxnLst>
              <a:cxn ang="0">
                <a:pos x="778581" y="240326"/>
              </a:cxn>
              <a:cxn ang="0">
                <a:pos x="566241" y="452379"/>
              </a:cxn>
              <a:cxn ang="0">
                <a:pos x="530850" y="445311"/>
              </a:cxn>
              <a:cxn ang="0">
                <a:pos x="509616" y="452379"/>
              </a:cxn>
              <a:cxn ang="0">
                <a:pos x="311432" y="332216"/>
              </a:cxn>
              <a:cxn ang="0">
                <a:pos x="304354" y="325147"/>
              </a:cxn>
              <a:cxn ang="0">
                <a:pos x="283120" y="339284"/>
              </a:cxn>
              <a:cxn ang="0">
                <a:pos x="290198" y="374626"/>
              </a:cxn>
              <a:cxn ang="0">
                <a:pos x="481304" y="494790"/>
              </a:cxn>
              <a:cxn ang="0">
                <a:pos x="488382" y="530132"/>
              </a:cxn>
              <a:cxn ang="0">
                <a:pos x="530850" y="551337"/>
              </a:cxn>
              <a:cxn ang="0">
                <a:pos x="545006" y="551337"/>
              </a:cxn>
              <a:cxn ang="0">
                <a:pos x="622865" y="777527"/>
              </a:cxn>
              <a:cxn ang="0">
                <a:pos x="629943" y="770458"/>
              </a:cxn>
              <a:cxn ang="0">
                <a:pos x="559163" y="544269"/>
              </a:cxn>
              <a:cxn ang="0">
                <a:pos x="559163" y="544269"/>
              </a:cxn>
              <a:cxn ang="0">
                <a:pos x="580397" y="473584"/>
              </a:cxn>
              <a:cxn ang="0">
                <a:pos x="792737" y="254463"/>
              </a:cxn>
              <a:cxn ang="0">
                <a:pos x="778581" y="240326"/>
              </a:cxn>
              <a:cxn ang="0">
                <a:pos x="552085" y="897690"/>
              </a:cxn>
              <a:cxn ang="0">
                <a:pos x="212340" y="735116"/>
              </a:cxn>
              <a:cxn ang="0">
                <a:pos x="297276" y="148437"/>
              </a:cxn>
              <a:cxn ang="0">
                <a:pos x="552085" y="63616"/>
              </a:cxn>
              <a:cxn ang="0">
                <a:pos x="884751" y="233258"/>
              </a:cxn>
              <a:cxn ang="0">
                <a:pos x="799815" y="819937"/>
              </a:cxn>
              <a:cxn ang="0">
                <a:pos x="552085" y="897690"/>
              </a:cxn>
              <a:cxn ang="0">
                <a:pos x="552085" y="0"/>
              </a:cxn>
              <a:cxn ang="0">
                <a:pos x="261886" y="91890"/>
              </a:cxn>
              <a:cxn ang="0">
                <a:pos x="162794" y="770458"/>
              </a:cxn>
              <a:cxn ang="0">
                <a:pos x="552085" y="968374"/>
              </a:cxn>
              <a:cxn ang="0">
                <a:pos x="842283" y="869416"/>
              </a:cxn>
              <a:cxn ang="0">
                <a:pos x="941375" y="190847"/>
              </a:cxn>
              <a:cxn ang="0">
                <a:pos x="552085" y="0"/>
              </a:cxn>
            </a:cxnLst>
            <a:pathLst>
              <a:path w="155" h="137">
                <a:moveTo>
                  <a:pt x="110" y="34"/>
                </a:moveTo>
                <a:cubicBezTo>
                  <a:pt x="80" y="64"/>
                  <a:pt x="80" y="64"/>
                  <a:pt x="80" y="64"/>
                </a:cubicBezTo>
                <a:cubicBezTo>
                  <a:pt x="78" y="63"/>
                  <a:pt x="77" y="63"/>
                  <a:pt x="75" y="63"/>
                </a:cubicBezTo>
                <a:cubicBezTo>
                  <a:pt x="74" y="63"/>
                  <a:pt x="73" y="63"/>
                  <a:pt x="72" y="64"/>
                </a:cubicBezTo>
                <a:cubicBezTo>
                  <a:pt x="44" y="47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1" y="46"/>
                  <a:pt x="40" y="47"/>
                  <a:pt x="40" y="48"/>
                </a:cubicBezTo>
                <a:cubicBezTo>
                  <a:pt x="38" y="50"/>
                  <a:pt x="39" y="52"/>
                  <a:pt x="41" y="53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72"/>
                  <a:pt x="68" y="73"/>
                  <a:pt x="69" y="75"/>
                </a:cubicBezTo>
                <a:cubicBezTo>
                  <a:pt x="70" y="77"/>
                  <a:pt x="73" y="78"/>
                  <a:pt x="75" y="78"/>
                </a:cubicBezTo>
                <a:cubicBezTo>
                  <a:pt x="76" y="78"/>
                  <a:pt x="77" y="78"/>
                  <a:pt x="77" y="78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9" y="109"/>
                  <a:pt x="89" y="109"/>
                  <a:pt x="89" y="109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9" y="77"/>
                  <a:pt x="79" y="77"/>
                </a:cubicBezTo>
                <a:cubicBezTo>
                  <a:pt x="83" y="75"/>
                  <a:pt x="84" y="70"/>
                  <a:pt x="82" y="67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0" y="34"/>
                  <a:pt x="110" y="34"/>
                  <a:pt x="110" y="34"/>
                </a:cubicBezTo>
                <a:moveTo>
                  <a:pt x="78" y="127"/>
                </a:moveTo>
                <a:cubicBezTo>
                  <a:pt x="60" y="127"/>
                  <a:pt x="42" y="119"/>
                  <a:pt x="30" y="104"/>
                </a:cubicBezTo>
                <a:cubicBezTo>
                  <a:pt x="11" y="77"/>
                  <a:pt x="16" y="40"/>
                  <a:pt x="42" y="21"/>
                </a:cubicBezTo>
                <a:cubicBezTo>
                  <a:pt x="53" y="13"/>
                  <a:pt x="65" y="9"/>
                  <a:pt x="78" y="9"/>
                </a:cubicBezTo>
                <a:cubicBezTo>
                  <a:pt x="96" y="9"/>
                  <a:pt x="113" y="17"/>
                  <a:pt x="125" y="33"/>
                </a:cubicBezTo>
                <a:cubicBezTo>
                  <a:pt x="145" y="59"/>
                  <a:pt x="139" y="96"/>
                  <a:pt x="113" y="116"/>
                </a:cubicBezTo>
                <a:cubicBezTo>
                  <a:pt x="102" y="124"/>
                  <a:pt x="90" y="127"/>
                  <a:pt x="78" y="127"/>
                </a:cubicBezTo>
                <a:moveTo>
                  <a:pt x="78" y="0"/>
                </a:moveTo>
                <a:cubicBezTo>
                  <a:pt x="63" y="0"/>
                  <a:pt x="49" y="4"/>
                  <a:pt x="37" y="13"/>
                </a:cubicBezTo>
                <a:cubicBezTo>
                  <a:pt x="6" y="36"/>
                  <a:pt x="0" y="79"/>
                  <a:pt x="23" y="109"/>
                </a:cubicBezTo>
                <a:cubicBezTo>
                  <a:pt x="36" y="127"/>
                  <a:pt x="57" y="137"/>
                  <a:pt x="78" y="137"/>
                </a:cubicBezTo>
                <a:cubicBezTo>
                  <a:pt x="92" y="137"/>
                  <a:pt x="106" y="132"/>
                  <a:pt x="119" y="123"/>
                </a:cubicBezTo>
                <a:cubicBezTo>
                  <a:pt x="149" y="101"/>
                  <a:pt x="155" y="58"/>
                  <a:pt x="133" y="27"/>
                </a:cubicBezTo>
                <a:cubicBezTo>
                  <a:pt x="119" y="9"/>
                  <a:pt x="99" y="0"/>
                  <a:pt x="78" y="0"/>
                </a:cubicBezTo>
              </a:path>
            </a:pathLst>
          </a:custGeom>
          <a:solidFill>
            <a:srgbClr val="7ACDEF"/>
          </a:solidFill>
          <a:ln w="9525">
            <a:noFill/>
          </a:ln>
        </p:spPr>
        <p:txBody>
          <a:bodyPr/>
          <a:p>
            <a:endParaRPr lang="id-ID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13" name="文本框 23"/>
          <p:cNvSpPr txBox="1"/>
          <p:nvPr/>
        </p:nvSpPr>
        <p:spPr>
          <a:xfrm>
            <a:off x="1813560" y="1090295"/>
            <a:ext cx="8564880" cy="4584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id-ID" altLang="en-US" sz="8800" b="1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Prediksi</a:t>
            </a:r>
            <a:endParaRPr lang="id-ID" altLang="en-US" sz="7200" b="1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algn="dist"/>
            <a:r>
              <a:rPr lang="id-ID" altLang="en-US" sz="6600" b="1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Jumlah Penumpang KRL</a:t>
            </a:r>
            <a:endParaRPr lang="id-ID" altLang="en-US" sz="6600" b="1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  <a:p>
            <a:pPr algn="dist"/>
            <a:r>
              <a:rPr lang="en-US" altLang="zh-CN" sz="13800" b="1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20</a:t>
            </a:r>
            <a:r>
              <a:rPr lang="id-ID" altLang="en-US" sz="13800" b="1" dirty="0"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18-2021</a:t>
            </a:r>
            <a:endParaRPr lang="id-ID" altLang="en-US" sz="13800" b="1" dirty="0"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409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0" y="0"/>
            <a:ext cx="2249488" cy="1003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13" y="166688"/>
            <a:ext cx="1487487" cy="1728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075" y="0"/>
            <a:ext cx="1812925" cy="175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225" y="136525"/>
            <a:ext cx="1655763" cy="1054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363" y="5775325"/>
            <a:ext cx="1457325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9138" y="608013"/>
            <a:ext cx="993775" cy="77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38" y="242888"/>
            <a:ext cx="1487487" cy="1425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813175"/>
            <a:ext cx="1606550" cy="304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525" y="6208713"/>
            <a:ext cx="642938" cy="636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4025" y="5211763"/>
            <a:ext cx="1341438" cy="167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8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0088" y="6419850"/>
            <a:ext cx="531812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3" y="5529263"/>
            <a:ext cx="1851025" cy="1358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29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0" y="1492250"/>
            <a:ext cx="5715000" cy="529431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Grup 3"/>
          <p:cNvGrpSpPr/>
          <p:nvPr/>
        </p:nvGrpSpPr>
        <p:grpSpPr>
          <a:xfrm>
            <a:off x="0" y="1424940"/>
            <a:ext cx="6496050" cy="4152900"/>
            <a:chOff x="0" y="894"/>
            <a:chExt cx="9992" cy="6540"/>
          </a:xfrm>
        </p:grpSpPr>
        <p:sp>
          <p:nvSpPr>
            <p:cNvPr id="12291" name="文本框 8"/>
            <p:cNvSpPr txBox="1"/>
            <p:nvPr/>
          </p:nvSpPr>
          <p:spPr>
            <a:xfrm>
              <a:off x="1905" y="1716"/>
              <a:ext cx="8087" cy="53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l"/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Kelompok kami ingin melakukan re-implementasi kedua metode tersebut ke data pelanggan kereta </a:t>
              </a:r>
              <a:r>
                <a:rPr lang="id-ID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Jabodetabek</a:t>
              </a:r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dari PTKA tahun 2006-2019.</a:t>
              </a:r>
              <a:endPara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l"/>
              <a:endPara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Kami akan mencoba menggunakan data tahun </a:t>
              </a:r>
              <a:r>
                <a:rPr lang="id-ID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2014 - </a:t>
              </a:r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2017, untuk memprediksi jumlah pelanggan pada tahun 2018 </a:t>
              </a:r>
              <a:r>
                <a:rPr lang="id-ID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- 2021</a:t>
              </a:r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 dengan 2 metode yang telah dijelaskan sebelumnya.</a:t>
              </a:r>
              <a:endPara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l"/>
              <a:endPara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l"/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Dan membandingkan data hasil prediksi dengan data a</a:t>
              </a:r>
              <a:r>
                <a:rPr lang="id-ID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</a:t>
              </a:r>
              <a:r>
                <a:rPr lang="en-US" altLang="zh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tual.</a:t>
              </a:r>
              <a:endPara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894"/>
              <a:ext cx="1665" cy="6540"/>
            </a:xfrm>
            <a:prstGeom prst="rect">
              <a:avLst/>
            </a:prstGeom>
            <a:solidFill>
              <a:srgbClr val="488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05" y="7094"/>
              <a:ext cx="8086" cy="340"/>
            </a:xfrm>
            <a:prstGeom prst="rect">
              <a:avLst/>
            </a:prstGeom>
            <a:solidFill>
              <a:srgbClr val="488C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94" name="文本框 101"/>
            <p:cNvSpPr txBox="1"/>
            <p:nvPr/>
          </p:nvSpPr>
          <p:spPr>
            <a:xfrm>
              <a:off x="1770" y="894"/>
              <a:ext cx="591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id-ID" altLang="zh-CN" sz="28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Re-Implementation</a:t>
              </a:r>
              <a:endParaRPr lang="id-ID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Kotak Teks 1"/>
          <p:cNvSpPr txBox="1"/>
          <p:nvPr/>
        </p:nvSpPr>
        <p:spPr>
          <a:xfrm rot="19680000">
            <a:off x="6888480" y="4494530"/>
            <a:ext cx="1423035" cy="1137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>
                <a:solidFill>
                  <a:srgbClr val="424C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Data diambil</a:t>
            </a:r>
            <a:endParaRPr lang="en-US" altLang="zh-CN" sz="1600" dirty="0">
              <a:solidFill>
                <a:srgbClr val="424C6D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rgbClr val="424C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dari website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id-ID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id-ID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     </a:t>
            </a:r>
            <a:r>
              <a:rPr lang="id-ID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  <a:hlinkClick r:id="rId2" action="ppaction://hlinkfile"/>
              </a:rPr>
              <a:t>BPS</a:t>
            </a:r>
            <a:endParaRPr lang="id-ID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249555" y="344170"/>
            <a:ext cx="50647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Re-Implementation</a:t>
            </a:r>
            <a:endParaRPr lang="id-ID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2"/>
          <p:cNvSpPr txBox="1"/>
          <p:nvPr/>
        </p:nvSpPr>
        <p:spPr>
          <a:xfrm>
            <a:off x="160655" y="6318885"/>
            <a:ext cx="50647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sz="1800" i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*Click picture to open website</a:t>
            </a:r>
            <a:endParaRPr lang="id-ID" sz="1800" i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4" name="Grup 23"/>
          <p:cNvGrpSpPr/>
          <p:nvPr/>
        </p:nvGrpSpPr>
        <p:grpSpPr>
          <a:xfrm>
            <a:off x="3271520" y="2152015"/>
            <a:ext cx="5648325" cy="3003550"/>
            <a:chOff x="4537" y="3124"/>
            <a:chExt cx="8895" cy="4730"/>
          </a:xfrm>
        </p:grpSpPr>
        <p:sp>
          <p:nvSpPr>
            <p:cNvPr id="16447" name="矩形 62"/>
            <p:cNvSpPr/>
            <p:nvPr/>
          </p:nvSpPr>
          <p:spPr>
            <a:xfrm>
              <a:off x="4565" y="6692"/>
              <a:ext cx="2863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id-ID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Arps Eksponensial</a:t>
              </a:r>
              <a:endParaRPr lang="id-ID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450" name="矩形 65"/>
            <p:cNvSpPr/>
            <p:nvPr/>
          </p:nvSpPr>
          <p:spPr>
            <a:xfrm>
              <a:off x="9368" y="6983"/>
              <a:ext cx="4064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algn="ctr" defTabSz="1216025">
                <a:lnSpc>
                  <a:spcPct val="120000"/>
                </a:lnSpc>
                <a:spcBef>
                  <a:spcPct val="20000"/>
                </a:spcBef>
              </a:pPr>
              <a:r>
                <a:rPr lang="id-ID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Arima (1, 1, 0)</a:t>
              </a:r>
              <a:endParaRPr lang="id-ID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20" name="Grup 19"/>
            <p:cNvGrpSpPr/>
            <p:nvPr/>
          </p:nvGrpSpPr>
          <p:grpSpPr>
            <a:xfrm>
              <a:off x="4537" y="3124"/>
              <a:ext cx="2904" cy="2807"/>
              <a:chOff x="4537" y="3124"/>
              <a:chExt cx="2904" cy="2807"/>
            </a:xfrm>
          </p:grpSpPr>
          <p:grpSp>
            <p:nvGrpSpPr>
              <p:cNvPr id="16432" name="Group 31"/>
              <p:cNvGrpSpPr/>
              <p:nvPr/>
            </p:nvGrpSpPr>
            <p:grpSpPr>
              <a:xfrm>
                <a:off x="4565" y="3124"/>
                <a:ext cx="2863" cy="2770"/>
                <a:chOff x="0" y="0"/>
                <a:chExt cx="309" cy="299"/>
              </a:xfrm>
            </p:grpSpPr>
            <p:sp>
              <p:nvSpPr>
                <p:cNvPr id="16433" name="AutoShape 19"/>
                <p:cNvSpPr/>
                <p:nvPr/>
              </p:nvSpPr>
              <p:spPr>
                <a:xfrm>
                  <a:off x="0" y="0"/>
                  <a:ext cx="309" cy="22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21600" y="10800"/>
                      </a:moveTo>
                      <a:lnTo>
                        <a:pt x="10800" y="21600"/>
                      </a:lnTo>
                      <a:lnTo>
                        <a:pt x="0" y="10800"/>
                      </a:lnTo>
                      <a:lnTo>
                        <a:pt x="10800" y="0"/>
                      </a:lnTo>
                      <a:lnTo>
                        <a:pt x="21600" y="10800"/>
                      </a:ln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3F72A0"/>
                </a:solidFill>
                <a:ln w="9525">
                  <a:noFill/>
                </a:ln>
              </p:spPr>
              <p:txBody>
                <a:bodyPr/>
                <a:p>
                  <a:endParaRPr lang="id-ID" altLang="en-US"/>
                </a:p>
              </p:txBody>
            </p:sp>
            <p:sp>
              <p:nvSpPr>
                <p:cNvPr id="16434" name="Rectangle 20"/>
                <p:cNvSpPr/>
                <p:nvPr/>
              </p:nvSpPr>
              <p:spPr>
                <a:xfrm>
                  <a:off x="48" y="24"/>
                  <a:ext cx="225" cy="275"/>
                </a:xfrm>
                <a:prstGeom prst="rect">
                  <a:avLst/>
                </a:prstGeom>
                <a:solidFill>
                  <a:srgbClr val="FFFDF9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endParaRPr lang="en-US" altLang="en-US" sz="2600" dirty="0">
                    <a:solidFill>
                      <a:schemeClr val="bg1"/>
                    </a:solidFill>
                    <a:latin typeface="Gill Sans"/>
                    <a:ea typeface="Heiti SC Light"/>
                    <a:sym typeface="Gill Sans"/>
                  </a:endParaRPr>
                </a:p>
              </p:txBody>
            </p:sp>
            <p:grpSp>
              <p:nvGrpSpPr>
                <p:cNvPr id="16435" name="Group 28"/>
                <p:cNvGrpSpPr/>
                <p:nvPr/>
              </p:nvGrpSpPr>
              <p:grpSpPr>
                <a:xfrm>
                  <a:off x="80" y="64"/>
                  <a:ext cx="156" cy="156"/>
                  <a:chOff x="0" y="0"/>
                  <a:chExt cx="156" cy="156"/>
                </a:xfrm>
              </p:grpSpPr>
              <p:sp>
                <p:nvSpPr>
                  <p:cNvPr id="16436" name="Rectangle 21"/>
                  <p:cNvSpPr/>
                  <p:nvPr/>
                </p:nvSpPr>
                <p:spPr>
                  <a:xfrm>
                    <a:off x="0" y="0"/>
                    <a:ext cx="64" cy="12"/>
                  </a:xfrm>
                  <a:prstGeom prst="rect">
                    <a:avLst/>
                  </a:prstGeom>
                  <a:solidFill>
                    <a:srgbClr val="B9D9F4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endParaRPr lang="en-US" altLang="en-US" sz="2600" dirty="0">
                      <a:solidFill>
                        <a:schemeClr val="bg1"/>
                      </a:solidFill>
                      <a:latin typeface="Gill Sans"/>
                      <a:ea typeface="Heiti SC Light"/>
                      <a:sym typeface="Gill Sans"/>
                    </a:endParaRPr>
                  </a:p>
                </p:txBody>
              </p:sp>
              <p:sp>
                <p:nvSpPr>
                  <p:cNvPr id="16437" name="Rectangle 22"/>
                  <p:cNvSpPr/>
                  <p:nvPr/>
                </p:nvSpPr>
                <p:spPr>
                  <a:xfrm>
                    <a:off x="0" y="24"/>
                    <a:ext cx="156" cy="12"/>
                  </a:xfrm>
                  <a:prstGeom prst="rect">
                    <a:avLst/>
                  </a:prstGeom>
                  <a:solidFill>
                    <a:srgbClr val="B9D9F4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endParaRPr lang="en-US" altLang="en-US" sz="2600" dirty="0">
                      <a:solidFill>
                        <a:schemeClr val="bg1"/>
                      </a:solidFill>
                      <a:latin typeface="Gill Sans"/>
                      <a:ea typeface="Heiti SC Light"/>
                      <a:sym typeface="Gill Sans"/>
                    </a:endParaRPr>
                  </a:p>
                </p:txBody>
              </p:sp>
              <p:sp>
                <p:nvSpPr>
                  <p:cNvPr id="16438" name="Rectangle 23"/>
                  <p:cNvSpPr/>
                  <p:nvPr/>
                </p:nvSpPr>
                <p:spPr>
                  <a:xfrm>
                    <a:off x="0" y="48"/>
                    <a:ext cx="156" cy="12"/>
                  </a:xfrm>
                  <a:prstGeom prst="rect">
                    <a:avLst/>
                  </a:prstGeom>
                  <a:solidFill>
                    <a:srgbClr val="B9D9F4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endParaRPr lang="en-US" altLang="en-US" sz="2600" dirty="0">
                      <a:solidFill>
                        <a:schemeClr val="bg1"/>
                      </a:solidFill>
                      <a:latin typeface="Gill Sans"/>
                      <a:ea typeface="Heiti SC Light"/>
                      <a:sym typeface="Gill Sans"/>
                    </a:endParaRPr>
                  </a:p>
                </p:txBody>
              </p:sp>
              <p:sp>
                <p:nvSpPr>
                  <p:cNvPr id="16439" name="Rectangle 24"/>
                  <p:cNvSpPr/>
                  <p:nvPr/>
                </p:nvSpPr>
                <p:spPr>
                  <a:xfrm>
                    <a:off x="0" y="72"/>
                    <a:ext cx="156" cy="12"/>
                  </a:xfrm>
                  <a:prstGeom prst="rect">
                    <a:avLst/>
                  </a:prstGeom>
                  <a:solidFill>
                    <a:srgbClr val="B9D9F4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endParaRPr lang="en-US" altLang="en-US" sz="2600" dirty="0">
                      <a:solidFill>
                        <a:schemeClr val="bg1"/>
                      </a:solidFill>
                      <a:latin typeface="Gill Sans"/>
                      <a:ea typeface="Heiti SC Light"/>
                      <a:sym typeface="Gill Sans"/>
                    </a:endParaRPr>
                  </a:p>
                </p:txBody>
              </p:sp>
              <p:sp>
                <p:nvSpPr>
                  <p:cNvPr id="16440" name="Rectangle 25"/>
                  <p:cNvSpPr/>
                  <p:nvPr/>
                </p:nvSpPr>
                <p:spPr>
                  <a:xfrm>
                    <a:off x="0" y="96"/>
                    <a:ext cx="156" cy="12"/>
                  </a:xfrm>
                  <a:prstGeom prst="rect">
                    <a:avLst/>
                  </a:prstGeom>
                  <a:solidFill>
                    <a:srgbClr val="B9D9F4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endParaRPr lang="en-US" altLang="en-US" sz="2600" dirty="0">
                      <a:solidFill>
                        <a:schemeClr val="bg1"/>
                      </a:solidFill>
                      <a:latin typeface="Gill Sans"/>
                      <a:ea typeface="Heiti SC Light"/>
                      <a:sym typeface="Gill Sans"/>
                    </a:endParaRPr>
                  </a:p>
                </p:txBody>
              </p:sp>
              <p:sp>
                <p:nvSpPr>
                  <p:cNvPr id="16441" name="Rectangle 26"/>
                  <p:cNvSpPr/>
                  <p:nvPr/>
                </p:nvSpPr>
                <p:spPr>
                  <a:xfrm>
                    <a:off x="0" y="120"/>
                    <a:ext cx="156" cy="12"/>
                  </a:xfrm>
                  <a:prstGeom prst="rect">
                    <a:avLst/>
                  </a:prstGeom>
                  <a:solidFill>
                    <a:srgbClr val="B9D9F4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endParaRPr lang="en-US" altLang="en-US" sz="2600" dirty="0">
                      <a:solidFill>
                        <a:schemeClr val="bg1"/>
                      </a:solidFill>
                      <a:latin typeface="Gill Sans"/>
                      <a:ea typeface="Heiti SC Light"/>
                      <a:sym typeface="Gill Sans"/>
                    </a:endParaRPr>
                  </a:p>
                </p:txBody>
              </p:sp>
              <p:sp>
                <p:nvSpPr>
                  <p:cNvPr id="16442" name="Rectangle 27"/>
                  <p:cNvSpPr/>
                  <p:nvPr/>
                </p:nvSpPr>
                <p:spPr>
                  <a:xfrm>
                    <a:off x="0" y="144"/>
                    <a:ext cx="156" cy="12"/>
                  </a:xfrm>
                  <a:prstGeom prst="rect">
                    <a:avLst/>
                  </a:prstGeom>
                  <a:solidFill>
                    <a:srgbClr val="B9D9F4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endParaRPr lang="en-US" altLang="en-US" sz="2600" dirty="0">
                      <a:solidFill>
                        <a:schemeClr val="bg1"/>
                      </a:solidFill>
                      <a:latin typeface="Gill Sans"/>
                      <a:ea typeface="Heiti SC Light"/>
                      <a:sym typeface="Gill Sans"/>
                    </a:endParaRPr>
                  </a:p>
                </p:txBody>
              </p:sp>
            </p:grpSp>
            <p:sp>
              <p:nvSpPr>
                <p:cNvPr id="16443" name="AutoShape 29"/>
                <p:cNvSpPr/>
                <p:nvPr/>
              </p:nvSpPr>
              <p:spPr>
                <a:xfrm>
                  <a:off x="0" y="112"/>
                  <a:ext cx="309" cy="1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0799" y="13210"/>
                      </a:lnTo>
                      <a:lnTo>
                        <a:pt x="0" y="0"/>
                      </a:lnTo>
                      <a:lnTo>
                        <a:pt x="0" y="21600"/>
                      </a:ln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4C85B8"/>
                </a:solidFill>
                <a:ln w="9525">
                  <a:noFill/>
                </a:ln>
              </p:spPr>
              <p:txBody>
                <a:bodyPr/>
                <a:p>
                  <a:endParaRPr lang="id-ID" altLang="en-US"/>
                </a:p>
              </p:txBody>
            </p:sp>
            <p:sp>
              <p:nvSpPr>
                <p:cNvPr id="16444" name="AutoShape 30"/>
                <p:cNvSpPr/>
                <p:nvPr/>
              </p:nvSpPr>
              <p:spPr>
                <a:xfrm>
                  <a:off x="0" y="208"/>
                  <a:ext cx="309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1600" h="2160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2771" y="2"/>
                      </a:lnTo>
                      <a:lnTo>
                        <a:pt x="8830" y="2"/>
                      </a:lnTo>
                      <a:lnTo>
                        <a:pt x="8830" y="0"/>
                      </a:lnTo>
                      <a:lnTo>
                        <a:pt x="0" y="21600"/>
                      </a:ln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5896CC"/>
                </a:solidFill>
                <a:ln w="9525">
                  <a:noFill/>
                </a:ln>
              </p:spPr>
              <p:txBody>
                <a:bodyPr/>
                <a:p>
                  <a:endParaRPr lang="id-ID" altLang="en-US"/>
                </a:p>
              </p:txBody>
            </p:sp>
          </p:grpSp>
          <p:sp>
            <p:nvSpPr>
              <p:cNvPr id="19" name="Persegi panjang 18">
                <a:hlinkClick r:id="rId1" action="ppaction://hlinkfile"/>
              </p:cNvPr>
              <p:cNvSpPr/>
              <p:nvPr/>
            </p:nvSpPr>
            <p:spPr>
              <a:xfrm>
                <a:off x="4537" y="3347"/>
                <a:ext cx="2904" cy="25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 altLang="en-US"/>
              </a:p>
            </p:txBody>
          </p:sp>
        </p:grpSp>
        <p:grpSp>
          <p:nvGrpSpPr>
            <p:cNvPr id="23" name="Grup 22"/>
            <p:cNvGrpSpPr/>
            <p:nvPr/>
          </p:nvGrpSpPr>
          <p:grpSpPr>
            <a:xfrm>
              <a:off x="9363" y="3535"/>
              <a:ext cx="4066" cy="2380"/>
              <a:chOff x="9363" y="3535"/>
              <a:chExt cx="4066" cy="2380"/>
            </a:xfrm>
          </p:grpSpPr>
          <p:grpSp>
            <p:nvGrpSpPr>
              <p:cNvPr id="16403" name="Group 101"/>
              <p:cNvGrpSpPr/>
              <p:nvPr/>
            </p:nvGrpSpPr>
            <p:grpSpPr>
              <a:xfrm>
                <a:off x="9363" y="3562"/>
                <a:ext cx="4065" cy="2332"/>
                <a:chOff x="0" y="0"/>
                <a:chExt cx="1382" cy="792"/>
              </a:xfrm>
            </p:grpSpPr>
            <p:grpSp>
              <p:nvGrpSpPr>
                <p:cNvPr id="16404" name="Group 80"/>
                <p:cNvGrpSpPr/>
                <p:nvPr/>
              </p:nvGrpSpPr>
              <p:grpSpPr>
                <a:xfrm>
                  <a:off x="0" y="0"/>
                  <a:ext cx="1382" cy="792"/>
                  <a:chOff x="0" y="0"/>
                  <a:chExt cx="1382" cy="792"/>
                </a:xfrm>
              </p:grpSpPr>
              <p:sp>
                <p:nvSpPr>
                  <p:cNvPr id="16405" name="AutoShape 73"/>
                  <p:cNvSpPr/>
                  <p:nvPr/>
                </p:nvSpPr>
                <p:spPr>
                  <a:xfrm>
                    <a:off x="179" y="0"/>
                    <a:ext cx="1026" cy="67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747" y="0"/>
                        </a:moveTo>
                        <a:lnTo>
                          <a:pt x="20853" y="0"/>
                        </a:lnTo>
                        <a:cubicBezTo>
                          <a:pt x="21264" y="0"/>
                          <a:pt x="21600" y="512"/>
                          <a:pt x="21600" y="1137"/>
                        </a:cubicBezTo>
                        <a:lnTo>
                          <a:pt x="21600" y="20463"/>
                        </a:lnTo>
                        <a:cubicBezTo>
                          <a:pt x="21600" y="21088"/>
                          <a:pt x="21264" y="21600"/>
                          <a:pt x="20853" y="21600"/>
                        </a:cubicBezTo>
                        <a:lnTo>
                          <a:pt x="747" y="21600"/>
                        </a:lnTo>
                        <a:cubicBezTo>
                          <a:pt x="336" y="21600"/>
                          <a:pt x="0" y="21088"/>
                          <a:pt x="0" y="20463"/>
                        </a:cubicBezTo>
                        <a:lnTo>
                          <a:pt x="0" y="1137"/>
                        </a:lnTo>
                        <a:cubicBezTo>
                          <a:pt x="0" y="512"/>
                          <a:pt x="336" y="0"/>
                          <a:pt x="747" y="0"/>
                        </a:cubicBezTo>
                        <a:close/>
                        <a:moveTo>
                          <a:pt x="747" y="0"/>
                        </a:moveTo>
                      </a:path>
                    </a:pathLst>
                  </a:custGeom>
                  <a:solidFill>
                    <a:srgbClr val="003B5B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06" name="Rectangle 74"/>
                  <p:cNvSpPr/>
                  <p:nvPr/>
                </p:nvSpPr>
                <p:spPr>
                  <a:xfrm>
                    <a:off x="233" y="67"/>
                    <a:ext cx="919" cy="493"/>
                  </a:xfrm>
                  <a:prstGeom prst="rect">
                    <a:avLst/>
                  </a:prstGeom>
                  <a:solidFill>
                    <a:srgbClr val="488C9A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endParaRPr lang="en-US" altLang="en-US" sz="2600" dirty="0">
                      <a:solidFill>
                        <a:schemeClr val="bg1"/>
                      </a:solidFill>
                      <a:latin typeface="Gill Sans"/>
                      <a:ea typeface="Heiti SC Light"/>
                      <a:sym typeface="Gill Sans"/>
                    </a:endParaRPr>
                  </a:p>
                </p:txBody>
              </p:sp>
              <p:sp>
                <p:nvSpPr>
                  <p:cNvPr id="16407" name="AutoShape 75"/>
                  <p:cNvSpPr/>
                  <p:nvPr/>
                </p:nvSpPr>
                <p:spPr>
                  <a:xfrm>
                    <a:off x="676" y="24"/>
                    <a:ext cx="25" cy="2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598" h="21598">
                        <a:moveTo>
                          <a:pt x="21598" y="10799"/>
                        </a:moveTo>
                        <a:cubicBezTo>
                          <a:pt x="21599" y="9385"/>
                          <a:pt x="21318" y="7972"/>
                          <a:pt x="20776" y="6666"/>
                        </a:cubicBezTo>
                        <a:cubicBezTo>
                          <a:pt x="20236" y="5360"/>
                          <a:pt x="19435" y="4162"/>
                          <a:pt x="18435" y="3163"/>
                        </a:cubicBezTo>
                        <a:cubicBezTo>
                          <a:pt x="17436" y="2163"/>
                          <a:pt x="16238" y="1362"/>
                          <a:pt x="14932" y="822"/>
                        </a:cubicBezTo>
                        <a:cubicBezTo>
                          <a:pt x="13626" y="280"/>
                          <a:pt x="12213" y="-1"/>
                          <a:pt x="10799" y="0"/>
                        </a:cubicBezTo>
                        <a:cubicBezTo>
                          <a:pt x="9385" y="-1"/>
                          <a:pt x="7972" y="280"/>
                          <a:pt x="6666" y="822"/>
                        </a:cubicBezTo>
                        <a:cubicBezTo>
                          <a:pt x="5360" y="1362"/>
                          <a:pt x="4162" y="2163"/>
                          <a:pt x="3163" y="3163"/>
                        </a:cubicBezTo>
                        <a:cubicBezTo>
                          <a:pt x="2163" y="4162"/>
                          <a:pt x="1362" y="5360"/>
                          <a:pt x="822" y="6666"/>
                        </a:cubicBezTo>
                        <a:cubicBezTo>
                          <a:pt x="280" y="7972"/>
                          <a:pt x="-1" y="9385"/>
                          <a:pt x="0" y="10799"/>
                        </a:cubicBezTo>
                        <a:cubicBezTo>
                          <a:pt x="-1" y="12213"/>
                          <a:pt x="280" y="13626"/>
                          <a:pt x="822" y="14932"/>
                        </a:cubicBezTo>
                        <a:cubicBezTo>
                          <a:pt x="1362" y="16238"/>
                          <a:pt x="2163" y="17436"/>
                          <a:pt x="3163" y="18435"/>
                        </a:cubicBezTo>
                        <a:cubicBezTo>
                          <a:pt x="4162" y="19435"/>
                          <a:pt x="5360" y="20236"/>
                          <a:pt x="6666" y="20776"/>
                        </a:cubicBezTo>
                        <a:cubicBezTo>
                          <a:pt x="7972" y="21318"/>
                          <a:pt x="9385" y="21599"/>
                          <a:pt x="10799" y="21598"/>
                        </a:cubicBezTo>
                        <a:cubicBezTo>
                          <a:pt x="12213" y="21599"/>
                          <a:pt x="13626" y="21318"/>
                          <a:pt x="14932" y="20776"/>
                        </a:cubicBezTo>
                        <a:cubicBezTo>
                          <a:pt x="16238" y="20236"/>
                          <a:pt x="17436" y="19435"/>
                          <a:pt x="18435" y="18435"/>
                        </a:cubicBezTo>
                        <a:cubicBezTo>
                          <a:pt x="19435" y="17436"/>
                          <a:pt x="20236" y="16238"/>
                          <a:pt x="20776" y="14932"/>
                        </a:cubicBezTo>
                        <a:cubicBezTo>
                          <a:pt x="21318" y="13626"/>
                          <a:pt x="21599" y="12213"/>
                          <a:pt x="21598" y="10799"/>
                        </a:cubicBezTo>
                        <a:close/>
                        <a:moveTo>
                          <a:pt x="21598" y="10799"/>
                        </a:moveTo>
                      </a:path>
                    </a:pathLst>
                  </a:custGeom>
                  <a:solidFill>
                    <a:srgbClr val="6A7472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08" name="Rectangle 76"/>
                  <p:cNvSpPr/>
                  <p:nvPr/>
                </p:nvSpPr>
                <p:spPr>
                  <a:xfrm>
                    <a:off x="671" y="591"/>
                    <a:ext cx="43" cy="44"/>
                  </a:xfrm>
                  <a:prstGeom prst="rect">
                    <a:avLst/>
                  </a:prstGeom>
                  <a:solidFill>
                    <a:srgbClr val="6A7472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endParaRPr lang="en-US" altLang="en-US" sz="2600" dirty="0">
                      <a:solidFill>
                        <a:schemeClr val="bg1"/>
                      </a:solidFill>
                      <a:latin typeface="Gill Sans"/>
                      <a:ea typeface="Heiti SC Light"/>
                      <a:sym typeface="Gill Sans"/>
                    </a:endParaRPr>
                  </a:p>
                </p:txBody>
              </p:sp>
              <p:sp>
                <p:nvSpPr>
                  <p:cNvPr id="16409" name="AutoShape 77"/>
                  <p:cNvSpPr/>
                  <p:nvPr/>
                </p:nvSpPr>
                <p:spPr>
                  <a:xfrm>
                    <a:off x="0" y="674"/>
                    <a:ext cx="1382" cy="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2784" y="0"/>
                        </a:moveTo>
                        <a:lnTo>
                          <a:pt x="18816" y="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lnTo>
                          <a:pt x="2784" y="0"/>
                        </a:lnTo>
                        <a:close/>
                        <a:moveTo>
                          <a:pt x="2784" y="0"/>
                        </a:moveTo>
                      </a:path>
                    </a:pathLst>
                  </a:custGeom>
                  <a:solidFill>
                    <a:srgbClr val="488C9A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10" name="AutoShape 78"/>
                  <p:cNvSpPr/>
                  <p:nvPr/>
                </p:nvSpPr>
                <p:spPr>
                  <a:xfrm>
                    <a:off x="0" y="746"/>
                    <a:ext cx="1382" cy="4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0"/>
                        </a:lnTo>
                        <a:lnTo>
                          <a:pt x="21600" y="9436"/>
                        </a:lnTo>
                        <a:cubicBezTo>
                          <a:pt x="21600" y="16123"/>
                          <a:pt x="21420" y="21600"/>
                          <a:pt x="21199" y="21600"/>
                        </a:cubicBezTo>
                        <a:lnTo>
                          <a:pt x="401" y="21600"/>
                        </a:lnTo>
                        <a:cubicBezTo>
                          <a:pt x="180" y="21600"/>
                          <a:pt x="0" y="16127"/>
                          <a:pt x="0" y="9436"/>
                        </a:cubicBezTo>
                        <a:lnTo>
                          <a:pt x="0" y="0"/>
                        </a:lnTo>
                        <a:close/>
                        <a:moveTo>
                          <a:pt x="0" y="0"/>
                        </a:moveTo>
                      </a:path>
                    </a:pathLst>
                  </a:custGeom>
                  <a:solidFill>
                    <a:srgbClr val="003B5B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11" name="Rectangle 79"/>
                  <p:cNvSpPr/>
                  <p:nvPr/>
                </p:nvSpPr>
                <p:spPr>
                  <a:xfrm>
                    <a:off x="549" y="761"/>
                    <a:ext cx="279" cy="18"/>
                  </a:xfrm>
                  <a:prstGeom prst="rect">
                    <a:avLst/>
                  </a:prstGeom>
                  <a:solidFill>
                    <a:srgbClr val="488C9A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endParaRPr lang="en-US" altLang="en-US" sz="2600" dirty="0">
                      <a:solidFill>
                        <a:schemeClr val="bg1"/>
                      </a:solidFill>
                      <a:latin typeface="Gill Sans"/>
                      <a:ea typeface="Heiti SC Light"/>
                      <a:sym typeface="Gill Sans"/>
                    </a:endParaRPr>
                  </a:p>
                </p:txBody>
              </p:sp>
            </p:grpSp>
            <p:grpSp>
              <p:nvGrpSpPr>
                <p:cNvPr id="16412" name="Group 100"/>
                <p:cNvGrpSpPr/>
                <p:nvPr/>
              </p:nvGrpSpPr>
              <p:grpSpPr>
                <a:xfrm>
                  <a:off x="92" y="678"/>
                  <a:ext cx="1198" cy="53"/>
                  <a:chOff x="0" y="0"/>
                  <a:chExt cx="1198" cy="52"/>
                </a:xfrm>
              </p:grpSpPr>
              <p:sp>
                <p:nvSpPr>
                  <p:cNvPr id="16413" name="AutoShape 81"/>
                  <p:cNvSpPr/>
                  <p:nvPr/>
                </p:nvSpPr>
                <p:spPr>
                  <a:xfrm>
                    <a:off x="92" y="0"/>
                    <a:ext cx="114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3410" y="0"/>
                        </a:moveTo>
                        <a:cubicBezTo>
                          <a:pt x="9459" y="0"/>
                          <a:pt x="15529" y="0"/>
                          <a:pt x="21600" y="0"/>
                        </a:cubicBezTo>
                        <a:cubicBezTo>
                          <a:pt x="20668" y="7216"/>
                          <a:pt x="19758" y="14420"/>
                          <a:pt x="18849" y="21600"/>
                        </a:cubicBezTo>
                        <a:cubicBezTo>
                          <a:pt x="12551" y="21600"/>
                          <a:pt x="6275" y="21600"/>
                          <a:pt x="0" y="21600"/>
                        </a:cubicBezTo>
                        <a:cubicBezTo>
                          <a:pt x="1136" y="14420"/>
                          <a:pt x="2274" y="7204"/>
                          <a:pt x="3410" y="0"/>
                        </a:cubicBezTo>
                        <a:close/>
                        <a:moveTo>
                          <a:pt x="3410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14" name="AutoShape 82"/>
                  <p:cNvSpPr/>
                  <p:nvPr/>
                </p:nvSpPr>
                <p:spPr>
                  <a:xfrm>
                    <a:off x="277" y="0"/>
                    <a:ext cx="107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2314" y="0"/>
                        </a:moveTo>
                        <a:cubicBezTo>
                          <a:pt x="8727" y="0"/>
                          <a:pt x="15163" y="0"/>
                          <a:pt x="21600" y="0"/>
                        </a:cubicBezTo>
                        <a:cubicBezTo>
                          <a:pt x="21070" y="7216"/>
                          <a:pt x="20539" y="14420"/>
                          <a:pt x="20009" y="21600"/>
                        </a:cubicBezTo>
                        <a:cubicBezTo>
                          <a:pt x="13332" y="21600"/>
                          <a:pt x="6654" y="21600"/>
                          <a:pt x="0" y="21600"/>
                        </a:cubicBezTo>
                        <a:cubicBezTo>
                          <a:pt x="772" y="14420"/>
                          <a:pt x="1543" y="7204"/>
                          <a:pt x="2314" y="0"/>
                        </a:cubicBezTo>
                        <a:close/>
                        <a:moveTo>
                          <a:pt x="2314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15" name="AutoShape 83"/>
                  <p:cNvSpPr/>
                  <p:nvPr/>
                </p:nvSpPr>
                <p:spPr>
                  <a:xfrm>
                    <a:off x="457" y="0"/>
                    <a:ext cx="101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1052" y="0"/>
                        </a:moveTo>
                        <a:cubicBezTo>
                          <a:pt x="7901" y="0"/>
                          <a:pt x="14751" y="0"/>
                          <a:pt x="21600" y="0"/>
                        </a:cubicBezTo>
                        <a:cubicBezTo>
                          <a:pt x="21523" y="7216"/>
                          <a:pt x="21421" y="14420"/>
                          <a:pt x="21318" y="21600"/>
                        </a:cubicBezTo>
                        <a:cubicBezTo>
                          <a:pt x="14212" y="21600"/>
                          <a:pt x="7106" y="21600"/>
                          <a:pt x="0" y="21600"/>
                        </a:cubicBezTo>
                        <a:cubicBezTo>
                          <a:pt x="359" y="14420"/>
                          <a:pt x="718" y="7204"/>
                          <a:pt x="1052" y="0"/>
                        </a:cubicBezTo>
                        <a:close/>
                        <a:moveTo>
                          <a:pt x="1052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16" name="AutoShape 84"/>
                  <p:cNvSpPr/>
                  <p:nvPr/>
                </p:nvSpPr>
                <p:spPr>
                  <a:xfrm>
                    <a:off x="637" y="0"/>
                    <a:ext cx="101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cubicBezTo>
                          <a:pt x="6833" y="0"/>
                          <a:pt x="13667" y="0"/>
                          <a:pt x="20499" y="0"/>
                        </a:cubicBezTo>
                        <a:cubicBezTo>
                          <a:pt x="20857" y="7216"/>
                          <a:pt x="21242" y="14420"/>
                          <a:pt x="21600" y="21600"/>
                        </a:cubicBezTo>
                        <a:cubicBezTo>
                          <a:pt x="14510" y="21600"/>
                          <a:pt x="7422" y="21600"/>
                          <a:pt x="332" y="21600"/>
                        </a:cubicBezTo>
                        <a:cubicBezTo>
                          <a:pt x="231" y="14420"/>
                          <a:pt x="128" y="7204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17" name="AutoShape 85"/>
                  <p:cNvSpPr/>
                  <p:nvPr/>
                </p:nvSpPr>
                <p:spPr>
                  <a:xfrm>
                    <a:off x="812" y="0"/>
                    <a:ext cx="107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cubicBezTo>
                          <a:pt x="6399" y="0"/>
                          <a:pt x="12820" y="0"/>
                          <a:pt x="19243" y="0"/>
                        </a:cubicBezTo>
                        <a:cubicBezTo>
                          <a:pt x="20036" y="7216"/>
                          <a:pt x="20830" y="14420"/>
                          <a:pt x="21600" y="21600"/>
                        </a:cubicBezTo>
                        <a:cubicBezTo>
                          <a:pt x="14937" y="21600"/>
                          <a:pt x="8274" y="21600"/>
                          <a:pt x="1636" y="21600"/>
                        </a:cubicBezTo>
                        <a:cubicBezTo>
                          <a:pt x="1106" y="14420"/>
                          <a:pt x="553" y="7204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18" name="AutoShape 86"/>
                  <p:cNvSpPr/>
                  <p:nvPr/>
                </p:nvSpPr>
                <p:spPr>
                  <a:xfrm>
                    <a:off x="992" y="0"/>
                    <a:ext cx="114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cubicBezTo>
                          <a:pt x="6053" y="0"/>
                          <a:pt x="12103" y="0"/>
                          <a:pt x="18154" y="0"/>
                        </a:cubicBezTo>
                        <a:cubicBezTo>
                          <a:pt x="19310" y="7216"/>
                          <a:pt x="20467" y="14420"/>
                          <a:pt x="21600" y="21600"/>
                        </a:cubicBezTo>
                        <a:cubicBezTo>
                          <a:pt x="15321" y="21600"/>
                          <a:pt x="9044" y="21600"/>
                          <a:pt x="2765" y="21600"/>
                        </a:cubicBezTo>
                        <a:cubicBezTo>
                          <a:pt x="1859" y="14420"/>
                          <a:pt x="930" y="7204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19" name="AutoShape 87"/>
                  <p:cNvSpPr/>
                  <p:nvPr/>
                </p:nvSpPr>
                <p:spPr>
                  <a:xfrm>
                    <a:off x="63" y="14"/>
                    <a:ext cx="120" cy="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3237" y="0"/>
                        </a:moveTo>
                        <a:cubicBezTo>
                          <a:pt x="9344" y="0"/>
                          <a:pt x="15472" y="0"/>
                          <a:pt x="21600" y="0"/>
                        </a:cubicBezTo>
                        <a:cubicBezTo>
                          <a:pt x="20737" y="7204"/>
                          <a:pt x="19852" y="14408"/>
                          <a:pt x="18989" y="21600"/>
                        </a:cubicBezTo>
                        <a:cubicBezTo>
                          <a:pt x="12645" y="21600"/>
                          <a:pt x="6301" y="21600"/>
                          <a:pt x="0" y="21600"/>
                        </a:cubicBezTo>
                        <a:cubicBezTo>
                          <a:pt x="1058" y="14408"/>
                          <a:pt x="2158" y="7192"/>
                          <a:pt x="3237" y="0"/>
                        </a:cubicBezTo>
                        <a:close/>
                        <a:moveTo>
                          <a:pt x="3237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20" name="AutoShape 88"/>
                  <p:cNvSpPr/>
                  <p:nvPr/>
                </p:nvSpPr>
                <p:spPr>
                  <a:xfrm>
                    <a:off x="252" y="14"/>
                    <a:ext cx="114" cy="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2189" y="0"/>
                        </a:moveTo>
                        <a:cubicBezTo>
                          <a:pt x="8644" y="0"/>
                          <a:pt x="15122" y="0"/>
                          <a:pt x="21600" y="0"/>
                        </a:cubicBezTo>
                        <a:cubicBezTo>
                          <a:pt x="21098" y="7204"/>
                          <a:pt x="20573" y="14408"/>
                          <a:pt x="20095" y="21600"/>
                        </a:cubicBezTo>
                        <a:cubicBezTo>
                          <a:pt x="13389" y="21600"/>
                          <a:pt x="6683" y="21600"/>
                          <a:pt x="0" y="21600"/>
                        </a:cubicBezTo>
                        <a:cubicBezTo>
                          <a:pt x="706" y="14408"/>
                          <a:pt x="1460" y="7192"/>
                          <a:pt x="2189" y="0"/>
                        </a:cubicBezTo>
                        <a:close/>
                        <a:moveTo>
                          <a:pt x="2189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21" name="AutoShape 89"/>
                  <p:cNvSpPr/>
                  <p:nvPr/>
                </p:nvSpPr>
                <p:spPr>
                  <a:xfrm>
                    <a:off x="447" y="14"/>
                    <a:ext cx="107" cy="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1015" y="0"/>
                        </a:moveTo>
                        <a:cubicBezTo>
                          <a:pt x="7877" y="0"/>
                          <a:pt x="14738" y="0"/>
                          <a:pt x="21600" y="0"/>
                        </a:cubicBezTo>
                        <a:cubicBezTo>
                          <a:pt x="21503" y="7204"/>
                          <a:pt x="21407" y="14408"/>
                          <a:pt x="21310" y="21600"/>
                        </a:cubicBezTo>
                        <a:cubicBezTo>
                          <a:pt x="14207" y="21600"/>
                          <a:pt x="7103" y="21600"/>
                          <a:pt x="0" y="21600"/>
                        </a:cubicBezTo>
                        <a:cubicBezTo>
                          <a:pt x="338" y="14408"/>
                          <a:pt x="677" y="7192"/>
                          <a:pt x="1015" y="0"/>
                        </a:cubicBezTo>
                        <a:close/>
                        <a:moveTo>
                          <a:pt x="1015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22" name="AutoShape 90"/>
                  <p:cNvSpPr/>
                  <p:nvPr/>
                </p:nvSpPr>
                <p:spPr>
                  <a:xfrm>
                    <a:off x="642" y="14"/>
                    <a:ext cx="107" cy="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cubicBezTo>
                          <a:pt x="6855" y="0"/>
                          <a:pt x="13708" y="0"/>
                          <a:pt x="20563" y="0"/>
                        </a:cubicBezTo>
                        <a:cubicBezTo>
                          <a:pt x="20901" y="7204"/>
                          <a:pt x="21239" y="14408"/>
                          <a:pt x="21600" y="21600"/>
                        </a:cubicBezTo>
                        <a:cubicBezTo>
                          <a:pt x="14504" y="21600"/>
                          <a:pt x="7409" y="21600"/>
                          <a:pt x="313" y="21600"/>
                        </a:cubicBezTo>
                        <a:cubicBezTo>
                          <a:pt x="194" y="14408"/>
                          <a:pt x="97" y="7192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23" name="AutoShape 91"/>
                  <p:cNvSpPr/>
                  <p:nvPr/>
                </p:nvSpPr>
                <p:spPr>
                  <a:xfrm>
                    <a:off x="826" y="14"/>
                    <a:ext cx="114" cy="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cubicBezTo>
                          <a:pt x="6448" y="0"/>
                          <a:pt x="12919" y="0"/>
                          <a:pt x="19390" y="0"/>
                        </a:cubicBezTo>
                        <a:cubicBezTo>
                          <a:pt x="20120" y="7204"/>
                          <a:pt x="20871" y="14408"/>
                          <a:pt x="21600" y="21600"/>
                        </a:cubicBezTo>
                        <a:cubicBezTo>
                          <a:pt x="14901" y="21600"/>
                          <a:pt x="8203" y="21600"/>
                          <a:pt x="1528" y="21600"/>
                        </a:cubicBezTo>
                        <a:cubicBezTo>
                          <a:pt x="1025" y="14408"/>
                          <a:pt x="502" y="7192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24" name="AutoShape 92"/>
                  <p:cNvSpPr/>
                  <p:nvPr/>
                </p:nvSpPr>
                <p:spPr>
                  <a:xfrm>
                    <a:off x="1016" y="14"/>
                    <a:ext cx="120" cy="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cubicBezTo>
                          <a:pt x="6110" y="0"/>
                          <a:pt x="12220" y="0"/>
                          <a:pt x="18351" y="0"/>
                        </a:cubicBezTo>
                        <a:cubicBezTo>
                          <a:pt x="19427" y="7204"/>
                          <a:pt x="20523" y="14408"/>
                          <a:pt x="21600" y="21600"/>
                        </a:cubicBezTo>
                        <a:cubicBezTo>
                          <a:pt x="15275" y="21600"/>
                          <a:pt x="8950" y="21600"/>
                          <a:pt x="2625" y="21600"/>
                        </a:cubicBezTo>
                        <a:cubicBezTo>
                          <a:pt x="1764" y="14408"/>
                          <a:pt x="882" y="7192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25" name="AutoShape 93"/>
                  <p:cNvSpPr/>
                  <p:nvPr/>
                </p:nvSpPr>
                <p:spPr>
                  <a:xfrm>
                    <a:off x="29" y="29"/>
                    <a:ext cx="126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3080" y="0"/>
                        </a:moveTo>
                        <a:cubicBezTo>
                          <a:pt x="9240" y="0"/>
                          <a:pt x="15420" y="0"/>
                          <a:pt x="21600" y="0"/>
                        </a:cubicBezTo>
                        <a:cubicBezTo>
                          <a:pt x="20758" y="7212"/>
                          <a:pt x="19958" y="14400"/>
                          <a:pt x="19116" y="21600"/>
                        </a:cubicBezTo>
                        <a:cubicBezTo>
                          <a:pt x="12730" y="21600"/>
                          <a:pt x="6345" y="21600"/>
                          <a:pt x="0" y="21600"/>
                        </a:cubicBezTo>
                        <a:cubicBezTo>
                          <a:pt x="1027" y="14400"/>
                          <a:pt x="2033" y="7200"/>
                          <a:pt x="3080" y="0"/>
                        </a:cubicBezTo>
                        <a:close/>
                        <a:moveTo>
                          <a:pt x="3080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26" name="AutoShape 94"/>
                  <p:cNvSpPr/>
                  <p:nvPr/>
                </p:nvSpPr>
                <p:spPr>
                  <a:xfrm>
                    <a:off x="233" y="29"/>
                    <a:ext cx="120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2055" y="0"/>
                        </a:moveTo>
                        <a:cubicBezTo>
                          <a:pt x="8571" y="0"/>
                          <a:pt x="15085" y="0"/>
                          <a:pt x="21600" y="0"/>
                        </a:cubicBezTo>
                        <a:cubicBezTo>
                          <a:pt x="21102" y="7212"/>
                          <a:pt x="20648" y="14400"/>
                          <a:pt x="20172" y="21600"/>
                        </a:cubicBezTo>
                        <a:cubicBezTo>
                          <a:pt x="13440" y="21600"/>
                          <a:pt x="6709" y="21600"/>
                          <a:pt x="0" y="21600"/>
                        </a:cubicBezTo>
                        <a:cubicBezTo>
                          <a:pt x="692" y="14400"/>
                          <a:pt x="1363" y="7200"/>
                          <a:pt x="2055" y="0"/>
                        </a:cubicBezTo>
                        <a:close/>
                        <a:moveTo>
                          <a:pt x="2055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27" name="AutoShape 95"/>
                  <p:cNvSpPr/>
                  <p:nvPr/>
                </p:nvSpPr>
                <p:spPr>
                  <a:xfrm>
                    <a:off x="442" y="29"/>
                    <a:ext cx="113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937" y="0"/>
                        </a:moveTo>
                        <a:cubicBezTo>
                          <a:pt x="7840" y="0"/>
                          <a:pt x="14719" y="0"/>
                          <a:pt x="21600" y="0"/>
                        </a:cubicBezTo>
                        <a:cubicBezTo>
                          <a:pt x="21486" y="7212"/>
                          <a:pt x="21417" y="14400"/>
                          <a:pt x="21326" y="21600"/>
                        </a:cubicBezTo>
                        <a:cubicBezTo>
                          <a:pt x="14218" y="21600"/>
                          <a:pt x="7109" y="21600"/>
                          <a:pt x="0" y="21600"/>
                        </a:cubicBezTo>
                        <a:cubicBezTo>
                          <a:pt x="320" y="14400"/>
                          <a:pt x="617" y="7200"/>
                          <a:pt x="937" y="0"/>
                        </a:cubicBezTo>
                        <a:close/>
                        <a:moveTo>
                          <a:pt x="937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28" name="AutoShape 96"/>
                  <p:cNvSpPr/>
                  <p:nvPr/>
                </p:nvSpPr>
                <p:spPr>
                  <a:xfrm>
                    <a:off x="642" y="29"/>
                    <a:ext cx="113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cubicBezTo>
                          <a:pt x="6873" y="0"/>
                          <a:pt x="13769" y="0"/>
                          <a:pt x="20641" y="0"/>
                        </a:cubicBezTo>
                        <a:cubicBezTo>
                          <a:pt x="20938" y="7212"/>
                          <a:pt x="21280" y="14400"/>
                          <a:pt x="21600" y="21600"/>
                        </a:cubicBezTo>
                        <a:cubicBezTo>
                          <a:pt x="14499" y="21600"/>
                          <a:pt x="7398" y="21600"/>
                          <a:pt x="297" y="21600"/>
                        </a:cubicBezTo>
                        <a:cubicBezTo>
                          <a:pt x="207" y="14400"/>
                          <a:pt x="92" y="7200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29" name="AutoShape 97"/>
                  <p:cNvSpPr/>
                  <p:nvPr/>
                </p:nvSpPr>
                <p:spPr>
                  <a:xfrm>
                    <a:off x="841" y="29"/>
                    <a:ext cx="120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cubicBezTo>
                          <a:pt x="6486" y="0"/>
                          <a:pt x="13016" y="0"/>
                          <a:pt x="19524" y="0"/>
                        </a:cubicBezTo>
                        <a:cubicBezTo>
                          <a:pt x="20194" y="7212"/>
                          <a:pt x="20908" y="14400"/>
                          <a:pt x="21600" y="21600"/>
                        </a:cubicBezTo>
                        <a:cubicBezTo>
                          <a:pt x="14876" y="21600"/>
                          <a:pt x="8152" y="21600"/>
                          <a:pt x="1450" y="21600"/>
                        </a:cubicBezTo>
                        <a:cubicBezTo>
                          <a:pt x="973" y="14400"/>
                          <a:pt x="476" y="7200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30" name="AutoShape 98"/>
                  <p:cNvSpPr/>
                  <p:nvPr/>
                </p:nvSpPr>
                <p:spPr>
                  <a:xfrm>
                    <a:off x="1040" y="29"/>
                    <a:ext cx="127" cy="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0" y="0"/>
                        </a:moveTo>
                        <a:cubicBezTo>
                          <a:pt x="6162" y="0"/>
                          <a:pt x="12325" y="0"/>
                          <a:pt x="18508" y="0"/>
                        </a:cubicBezTo>
                        <a:cubicBezTo>
                          <a:pt x="19532" y="7212"/>
                          <a:pt x="20576" y="14400"/>
                          <a:pt x="21600" y="21600"/>
                        </a:cubicBezTo>
                        <a:cubicBezTo>
                          <a:pt x="15233" y="21600"/>
                          <a:pt x="8865" y="21600"/>
                          <a:pt x="2498" y="21600"/>
                        </a:cubicBezTo>
                        <a:cubicBezTo>
                          <a:pt x="1678" y="14400"/>
                          <a:pt x="818" y="7200"/>
                          <a:pt x="0" y="0"/>
                        </a:cubicBezTo>
                        <a:close/>
                        <a:moveTo>
                          <a:pt x="0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6431" name="AutoShape 99"/>
                  <p:cNvSpPr/>
                  <p:nvPr/>
                </p:nvSpPr>
                <p:spPr>
                  <a:xfrm>
                    <a:off x="0" y="43"/>
                    <a:ext cx="1198" cy="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1600" h="21600">
                        <a:moveTo>
                          <a:pt x="326" y="0"/>
                        </a:moveTo>
                        <a:cubicBezTo>
                          <a:pt x="3815" y="0"/>
                          <a:pt x="7307" y="0"/>
                          <a:pt x="10798" y="0"/>
                        </a:cubicBezTo>
                        <a:cubicBezTo>
                          <a:pt x="14286" y="0"/>
                          <a:pt x="17781" y="0"/>
                          <a:pt x="21274" y="0"/>
                        </a:cubicBezTo>
                        <a:cubicBezTo>
                          <a:pt x="21384" y="7208"/>
                          <a:pt x="21492" y="14404"/>
                          <a:pt x="21600" y="21600"/>
                        </a:cubicBezTo>
                        <a:cubicBezTo>
                          <a:pt x="17999" y="21600"/>
                          <a:pt x="14396" y="21600"/>
                          <a:pt x="10798" y="21600"/>
                        </a:cubicBezTo>
                        <a:cubicBezTo>
                          <a:pt x="7199" y="21600"/>
                          <a:pt x="3599" y="21600"/>
                          <a:pt x="0" y="21600"/>
                        </a:cubicBezTo>
                        <a:cubicBezTo>
                          <a:pt x="110" y="14404"/>
                          <a:pt x="218" y="7208"/>
                          <a:pt x="326" y="0"/>
                        </a:cubicBezTo>
                        <a:close/>
                        <a:moveTo>
                          <a:pt x="326" y="0"/>
                        </a:moveTo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</p:grpSp>
          </p:grpSp>
          <p:sp>
            <p:nvSpPr>
              <p:cNvPr id="22" name="Persegi panjang 21">
                <a:hlinkClick r:id="rId2" action="ppaction://hlinkfile"/>
              </p:cNvPr>
              <p:cNvSpPr/>
              <p:nvPr/>
            </p:nvSpPr>
            <p:spPr>
              <a:xfrm>
                <a:off x="9369" y="3535"/>
                <a:ext cx="4060" cy="23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id-ID" altLang="en-US"/>
              </a:p>
            </p:txBody>
          </p:sp>
        </p:grpSp>
      </p:grpSp>
      <p:grpSp>
        <p:nvGrpSpPr>
          <p:cNvPr id="28" name="Grup 27"/>
          <p:cNvGrpSpPr/>
          <p:nvPr/>
        </p:nvGrpSpPr>
        <p:grpSpPr>
          <a:xfrm>
            <a:off x="266065" y="892175"/>
            <a:ext cx="5679440" cy="405130"/>
            <a:chOff x="419" y="1405"/>
            <a:chExt cx="8944" cy="638"/>
          </a:xfrm>
        </p:grpSpPr>
        <p:sp>
          <p:nvSpPr>
            <p:cNvPr id="29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id-ID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Method and Code</a:t>
              </a:r>
              <a:endParaRPr lang="id-ID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30" name="直接连接符 30"/>
            <p:cNvCxnSpPr/>
            <p:nvPr/>
          </p:nvCxnSpPr>
          <p:spPr>
            <a:xfrm>
              <a:off x="434" y="2033"/>
              <a:ext cx="3849" cy="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249555" y="344170"/>
            <a:ext cx="50647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Re-Implementation</a:t>
            </a:r>
            <a:endParaRPr lang="id-ID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66065" y="892175"/>
            <a:ext cx="5679440" cy="405130"/>
            <a:chOff x="419" y="1405"/>
            <a:chExt cx="8944" cy="638"/>
          </a:xfrm>
        </p:grpSpPr>
        <p:sp>
          <p:nvSpPr>
            <p:cNvPr id="3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id-ID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Method and Code</a:t>
              </a:r>
              <a:endParaRPr lang="id-ID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" name="直接连接符 30"/>
            <p:cNvCxnSpPr/>
            <p:nvPr/>
          </p:nvCxnSpPr>
          <p:spPr>
            <a:xfrm>
              <a:off x="434" y="2033"/>
              <a:ext cx="3849" cy="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rcRect l="21273" t="21525" r="19569" b="10751"/>
          <a:stretch>
            <a:fillRect/>
          </a:stretch>
        </p:blipFill>
        <p:spPr>
          <a:xfrm>
            <a:off x="303530" y="1440815"/>
            <a:ext cx="8097520" cy="52133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631045" y="2586990"/>
            <a:ext cx="1414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0000"/>
                </a:solidFill>
              </a:rPr>
              <a:t>rumus awal</a:t>
            </a:r>
            <a:endParaRPr lang="en-US">
              <a:ln>
                <a:noFill/>
              </a:ln>
              <a:solidFill>
                <a:srgbClr val="FF0000"/>
              </a:solidFill>
            </a:endParaRPr>
          </a:p>
          <a:p>
            <a:endParaRPr lang="en-US">
              <a:ln>
                <a:noFill/>
              </a:ln>
              <a:solidFill>
                <a:srgbClr val="FF0000"/>
              </a:solidFill>
            </a:endParaRPr>
          </a:p>
          <a:p>
            <a:r>
              <a:rPr lang="en-US">
                <a:ln>
                  <a:noFill/>
                </a:ln>
                <a:solidFill>
                  <a:srgbClr val="FF0000"/>
                </a:solidFill>
              </a:rPr>
              <a:t>ARPS EXponential</a:t>
            </a:r>
            <a:endParaRPr lang="en-U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097010" y="4919980"/>
            <a:ext cx="2336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92D050"/>
                </a:solidFill>
              </a:rPr>
              <a:t>library yang digunakan</a:t>
            </a:r>
            <a:endParaRPr lang="en-US">
              <a:ln>
                <a:noFill/>
              </a:ln>
              <a:solidFill>
                <a:srgbClr val="92D05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670415" y="5927090"/>
            <a:ext cx="1414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FF00"/>
                </a:solidFill>
              </a:rPr>
              <a:t>data untuk prediksi</a:t>
            </a:r>
            <a:endParaRPr lang="en-US">
              <a:ln>
                <a:noFill/>
              </a:ln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14080" y="1470660"/>
            <a:ext cx="3394075" cy="3081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95030" y="4832985"/>
            <a:ext cx="3394075" cy="637540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24240" y="5926455"/>
            <a:ext cx="3394075" cy="78549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249555" y="344170"/>
            <a:ext cx="50647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Re-Implementation</a:t>
            </a:r>
            <a:endParaRPr lang="id-ID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66065" y="892175"/>
            <a:ext cx="5679440" cy="405130"/>
            <a:chOff x="419" y="1405"/>
            <a:chExt cx="8944" cy="638"/>
          </a:xfrm>
        </p:grpSpPr>
        <p:sp>
          <p:nvSpPr>
            <p:cNvPr id="3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id-ID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Method and Code</a:t>
              </a:r>
              <a:endParaRPr lang="id-ID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" name="直接连接符 30"/>
            <p:cNvCxnSpPr/>
            <p:nvPr/>
          </p:nvCxnSpPr>
          <p:spPr>
            <a:xfrm>
              <a:off x="434" y="2033"/>
              <a:ext cx="3849" cy="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9514205" y="1988820"/>
            <a:ext cx="1414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0000"/>
                </a:solidFill>
              </a:rPr>
              <a:t>penerapan rumus </a:t>
            </a:r>
            <a:endParaRPr lang="en-U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514205" y="4537710"/>
            <a:ext cx="1414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FF00"/>
                </a:solidFill>
              </a:rPr>
              <a:t>hasil data prediksi 2018</a:t>
            </a:r>
            <a:endParaRPr lang="en-US">
              <a:ln>
                <a:noFill/>
              </a:ln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14080" y="1470660"/>
            <a:ext cx="3394075" cy="16821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0100" y="3425190"/>
            <a:ext cx="3394075" cy="286956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18429" t="24979" r="39324" b="27249"/>
          <a:stretch>
            <a:fillRect/>
          </a:stretch>
        </p:blipFill>
        <p:spPr>
          <a:xfrm>
            <a:off x="473075" y="1470660"/>
            <a:ext cx="7771130" cy="49422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224"/>
          <p:cNvGrpSpPr/>
          <p:nvPr/>
        </p:nvGrpSpPr>
        <p:grpSpPr>
          <a:xfrm>
            <a:off x="1270000" y="2046288"/>
            <a:ext cx="1966913" cy="2019300"/>
            <a:chOff x="1347788" y="2027238"/>
            <a:chExt cx="1966913" cy="2019300"/>
          </a:xfrm>
        </p:grpSpPr>
        <p:sp>
          <p:nvSpPr>
            <p:cNvPr id="5123" name="Oval 31"/>
            <p:cNvSpPr/>
            <p:nvPr/>
          </p:nvSpPr>
          <p:spPr>
            <a:xfrm>
              <a:off x="1347788" y="2027238"/>
              <a:ext cx="1966913" cy="1970087"/>
            </a:xfrm>
            <a:prstGeom prst="ellipse">
              <a:avLst/>
            </a:prstGeom>
            <a:solidFill>
              <a:srgbClr val="FBD179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24" name="Freeform 32"/>
            <p:cNvSpPr/>
            <p:nvPr/>
          </p:nvSpPr>
          <p:spPr>
            <a:xfrm>
              <a:off x="1347788" y="2517775"/>
              <a:ext cx="1462088" cy="1082675"/>
            </a:xfrm>
            <a:custGeom>
              <a:avLst/>
              <a:gdLst/>
              <a:ahLst/>
              <a:cxnLst>
                <a:cxn ang="0">
                  <a:pos x="1462088" y="980821"/>
                </a:cxn>
                <a:cxn ang="0">
                  <a:pos x="1462088" y="101854"/>
                </a:cxn>
                <a:cxn ang="0">
                  <a:pos x="1360345" y="0"/>
                </a:cxn>
                <a:cxn ang="0">
                  <a:pos x="131889" y="0"/>
                </a:cxn>
                <a:cxn ang="0">
                  <a:pos x="0" y="494183"/>
                </a:cxn>
                <a:cxn ang="0">
                  <a:pos x="195950" y="1082675"/>
                </a:cxn>
                <a:cxn ang="0">
                  <a:pos x="1360345" y="1082675"/>
                </a:cxn>
                <a:cxn ang="0">
                  <a:pos x="1462088" y="980821"/>
                </a:cxn>
              </a:cxnLst>
              <a:pathLst>
                <a:path w="388" h="287">
                  <a:moveTo>
                    <a:pt x="388" y="260"/>
                  </a:moveTo>
                  <a:cubicBezTo>
                    <a:pt x="388" y="227"/>
                    <a:pt x="388" y="53"/>
                    <a:pt x="388" y="27"/>
                  </a:cubicBezTo>
                  <a:cubicBezTo>
                    <a:pt x="388" y="0"/>
                    <a:pt x="361" y="0"/>
                    <a:pt x="36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3" y="38"/>
                    <a:pt x="0" y="83"/>
                    <a:pt x="0" y="131"/>
                  </a:cubicBezTo>
                  <a:cubicBezTo>
                    <a:pt x="0" y="189"/>
                    <a:pt x="19" y="243"/>
                    <a:pt x="52" y="287"/>
                  </a:cubicBezTo>
                  <a:cubicBezTo>
                    <a:pt x="361" y="287"/>
                    <a:pt x="361" y="287"/>
                    <a:pt x="361" y="287"/>
                  </a:cubicBezTo>
                  <a:cubicBezTo>
                    <a:pt x="361" y="287"/>
                    <a:pt x="388" y="287"/>
                    <a:pt x="388" y="260"/>
                  </a:cubicBezTo>
                  <a:close/>
                </a:path>
              </a:pathLst>
            </a:custGeom>
            <a:solidFill>
              <a:srgbClr val="335973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25" name="Freeform 33"/>
            <p:cNvSpPr/>
            <p:nvPr/>
          </p:nvSpPr>
          <p:spPr>
            <a:xfrm>
              <a:off x="1449388" y="2717800"/>
              <a:ext cx="1231900" cy="755650"/>
            </a:xfrm>
            <a:custGeom>
              <a:avLst/>
              <a:gdLst/>
              <a:ahLst/>
              <a:cxnLst>
                <a:cxn ang="0">
                  <a:pos x="1231900" y="0"/>
                </a:cxn>
                <a:cxn ang="0">
                  <a:pos x="0" y="0"/>
                </a:cxn>
                <a:cxn ang="0">
                  <a:pos x="0" y="732981"/>
                </a:cxn>
                <a:cxn ang="0">
                  <a:pos x="15069" y="755650"/>
                </a:cxn>
                <a:cxn ang="0">
                  <a:pos x="1231900" y="755650"/>
                </a:cxn>
                <a:cxn ang="0">
                  <a:pos x="1231900" y="0"/>
                </a:cxn>
              </a:cxnLst>
              <a:pathLst>
                <a:path w="327" h="200">
                  <a:moveTo>
                    <a:pt x="3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2" y="196"/>
                    <a:pt x="3" y="198"/>
                    <a:pt x="4" y="200"/>
                  </a:cubicBezTo>
                  <a:cubicBezTo>
                    <a:pt x="327" y="200"/>
                    <a:pt x="327" y="200"/>
                    <a:pt x="327" y="200"/>
                  </a:cubicBezTo>
                  <a:lnTo>
                    <a:pt x="32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26" name="Freeform 34"/>
            <p:cNvSpPr/>
            <p:nvPr/>
          </p:nvSpPr>
          <p:spPr>
            <a:xfrm>
              <a:off x="1449388" y="2566988"/>
              <a:ext cx="301625" cy="101600"/>
            </a:xfrm>
            <a:custGeom>
              <a:avLst/>
              <a:gdLst/>
              <a:ahLst/>
              <a:cxnLst>
                <a:cxn ang="0">
                  <a:pos x="301625" y="101600"/>
                </a:cxn>
                <a:cxn ang="0">
                  <a:pos x="301625" y="0"/>
                </a:cxn>
                <a:cxn ang="0">
                  <a:pos x="3770" y="0"/>
                </a:cxn>
                <a:cxn ang="0">
                  <a:pos x="0" y="7526"/>
                </a:cxn>
                <a:cxn ang="0">
                  <a:pos x="0" y="101600"/>
                </a:cxn>
                <a:cxn ang="0">
                  <a:pos x="301625" y="101600"/>
                </a:cxn>
              </a:cxnLst>
              <a:pathLst>
                <a:path w="80" h="27">
                  <a:moveTo>
                    <a:pt x="80" y="27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7"/>
                    <a:pt x="0" y="27"/>
                    <a:pt x="0" y="27"/>
                  </a:cubicBezTo>
                  <a:lnTo>
                    <a:pt x="8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27" name="Rectangle 35"/>
            <p:cNvSpPr/>
            <p:nvPr/>
          </p:nvSpPr>
          <p:spPr>
            <a:xfrm>
              <a:off x="2584451" y="2566988"/>
              <a:ext cx="96838" cy="1016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28" name="Rectangle 36"/>
            <p:cNvSpPr/>
            <p:nvPr/>
          </p:nvSpPr>
          <p:spPr>
            <a:xfrm>
              <a:off x="2379663" y="2566988"/>
              <a:ext cx="103188" cy="1016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29" name="Freeform 37"/>
            <p:cNvSpPr/>
            <p:nvPr/>
          </p:nvSpPr>
          <p:spPr>
            <a:xfrm>
              <a:off x="1509713" y="3548063"/>
              <a:ext cx="1289050" cy="52387"/>
            </a:xfrm>
            <a:custGeom>
              <a:avLst/>
              <a:gdLst/>
              <a:ahLst/>
              <a:cxnLst>
                <a:cxn ang="0">
                  <a:pos x="1289050" y="0"/>
                </a:cxn>
                <a:cxn ang="0">
                  <a:pos x="0" y="0"/>
                </a:cxn>
                <a:cxn ang="0">
                  <a:pos x="33922" y="52387"/>
                </a:cxn>
                <a:cxn ang="0">
                  <a:pos x="1198590" y="52387"/>
                </a:cxn>
                <a:cxn ang="0">
                  <a:pos x="1289050" y="0"/>
                </a:cxn>
              </a:cxnLst>
              <a:pathLst>
                <a:path w="342" h="14">
                  <a:moveTo>
                    <a:pt x="3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5"/>
                    <a:pt x="6" y="9"/>
                    <a:pt x="9" y="14"/>
                  </a:cubicBezTo>
                  <a:cubicBezTo>
                    <a:pt x="318" y="14"/>
                    <a:pt x="318" y="14"/>
                    <a:pt x="318" y="14"/>
                  </a:cubicBezTo>
                  <a:cubicBezTo>
                    <a:pt x="318" y="14"/>
                    <a:pt x="335" y="14"/>
                    <a:pt x="342" y="0"/>
                  </a:cubicBezTo>
                  <a:close/>
                </a:path>
              </a:pathLst>
            </a:custGeom>
            <a:solidFill>
              <a:srgbClr val="264A60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30" name="Rectangle 38"/>
            <p:cNvSpPr/>
            <p:nvPr/>
          </p:nvSpPr>
          <p:spPr>
            <a:xfrm>
              <a:off x="1570038" y="2887663"/>
              <a:ext cx="327025" cy="252412"/>
            </a:xfrm>
            <a:prstGeom prst="rect">
              <a:avLst/>
            </a:prstGeom>
            <a:solidFill>
              <a:srgbClr val="58B7C8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31" name="Freeform 39"/>
            <p:cNvSpPr/>
            <p:nvPr/>
          </p:nvSpPr>
          <p:spPr>
            <a:xfrm>
              <a:off x="2022476" y="2887663"/>
              <a:ext cx="554038" cy="76200"/>
            </a:xfrm>
            <a:custGeom>
              <a:avLst/>
              <a:gdLst/>
              <a:ahLst/>
              <a:cxnLst>
                <a:cxn ang="0">
                  <a:pos x="554038" y="38100"/>
                </a:cxn>
                <a:cxn ang="0">
                  <a:pos x="516348" y="0"/>
                </a:cxn>
                <a:cxn ang="0">
                  <a:pos x="37690" y="0"/>
                </a:cxn>
                <a:cxn ang="0">
                  <a:pos x="0" y="38100"/>
                </a:cxn>
                <a:cxn ang="0">
                  <a:pos x="0" y="38100"/>
                </a:cxn>
                <a:cxn ang="0">
                  <a:pos x="37690" y="76200"/>
                </a:cxn>
                <a:cxn ang="0">
                  <a:pos x="516348" y="76200"/>
                </a:cxn>
                <a:cxn ang="0">
                  <a:pos x="554038" y="38100"/>
                </a:cxn>
              </a:cxnLst>
              <a:pathLst>
                <a:path w="147" h="20">
                  <a:moveTo>
                    <a:pt x="147" y="10"/>
                  </a:moveTo>
                  <a:cubicBezTo>
                    <a:pt x="147" y="5"/>
                    <a:pt x="142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42" y="20"/>
                    <a:pt x="147" y="16"/>
                    <a:pt x="147" y="10"/>
                  </a:cubicBezTo>
                  <a:close/>
                </a:path>
              </a:pathLst>
            </a:custGeom>
            <a:solidFill>
              <a:srgbClr val="58B7C8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32" name="Freeform 40"/>
            <p:cNvSpPr/>
            <p:nvPr/>
          </p:nvSpPr>
          <p:spPr>
            <a:xfrm>
              <a:off x="2022476" y="3065463"/>
              <a:ext cx="554038" cy="74612"/>
            </a:xfrm>
            <a:custGeom>
              <a:avLst/>
              <a:gdLst/>
              <a:ahLst/>
              <a:cxnLst>
                <a:cxn ang="0">
                  <a:pos x="554038" y="37306"/>
                </a:cxn>
                <a:cxn ang="0">
                  <a:pos x="516348" y="0"/>
                </a:cxn>
                <a:cxn ang="0">
                  <a:pos x="37690" y="0"/>
                </a:cxn>
                <a:cxn ang="0">
                  <a:pos x="0" y="37306"/>
                </a:cxn>
                <a:cxn ang="0">
                  <a:pos x="0" y="37306"/>
                </a:cxn>
                <a:cxn ang="0">
                  <a:pos x="37690" y="74612"/>
                </a:cxn>
                <a:cxn ang="0">
                  <a:pos x="516348" y="74612"/>
                </a:cxn>
                <a:cxn ang="0">
                  <a:pos x="554038" y="37306"/>
                </a:cxn>
              </a:cxnLst>
              <a:pathLst>
                <a:path w="147" h="20">
                  <a:moveTo>
                    <a:pt x="147" y="10"/>
                  </a:moveTo>
                  <a:cubicBezTo>
                    <a:pt x="147" y="4"/>
                    <a:pt x="142" y="0"/>
                    <a:pt x="13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42" y="20"/>
                    <a:pt x="147" y="15"/>
                    <a:pt x="147" y="10"/>
                  </a:cubicBezTo>
                  <a:close/>
                </a:path>
              </a:pathLst>
            </a:custGeom>
            <a:solidFill>
              <a:srgbClr val="58B7C8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33" name="Freeform 41"/>
            <p:cNvSpPr/>
            <p:nvPr/>
          </p:nvSpPr>
          <p:spPr>
            <a:xfrm>
              <a:off x="1570038" y="3243263"/>
              <a:ext cx="1006475" cy="74612"/>
            </a:xfrm>
            <a:custGeom>
              <a:avLst/>
              <a:gdLst/>
              <a:ahLst/>
              <a:cxnLst>
                <a:cxn ang="0">
                  <a:pos x="968779" y="0"/>
                </a:cxn>
                <a:cxn ang="0">
                  <a:pos x="501353" y="0"/>
                </a:cxn>
                <a:cxn ang="0">
                  <a:pos x="37696" y="0"/>
                </a:cxn>
                <a:cxn ang="0">
                  <a:pos x="0" y="37306"/>
                </a:cxn>
                <a:cxn ang="0">
                  <a:pos x="37696" y="74612"/>
                </a:cxn>
                <a:cxn ang="0">
                  <a:pos x="501353" y="74612"/>
                </a:cxn>
                <a:cxn ang="0">
                  <a:pos x="968779" y="74612"/>
                </a:cxn>
                <a:cxn ang="0">
                  <a:pos x="1006475" y="37306"/>
                </a:cxn>
                <a:cxn ang="0">
                  <a:pos x="968779" y="0"/>
                </a:cxn>
              </a:cxnLst>
              <a:pathLst>
                <a:path w="267" h="20">
                  <a:moveTo>
                    <a:pt x="257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33" y="20"/>
                    <a:pt x="133" y="20"/>
                    <a:pt x="133" y="20"/>
                  </a:cubicBezTo>
                  <a:cubicBezTo>
                    <a:pt x="257" y="20"/>
                    <a:pt x="257" y="20"/>
                    <a:pt x="257" y="20"/>
                  </a:cubicBezTo>
                  <a:cubicBezTo>
                    <a:pt x="262" y="20"/>
                    <a:pt x="267" y="15"/>
                    <a:pt x="267" y="10"/>
                  </a:cubicBezTo>
                  <a:cubicBezTo>
                    <a:pt x="267" y="4"/>
                    <a:pt x="262" y="0"/>
                    <a:pt x="257" y="0"/>
                  </a:cubicBezTo>
                  <a:close/>
                </a:path>
              </a:pathLst>
            </a:custGeom>
            <a:solidFill>
              <a:srgbClr val="58B7C8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34" name="Freeform 42"/>
            <p:cNvSpPr/>
            <p:nvPr/>
          </p:nvSpPr>
          <p:spPr>
            <a:xfrm>
              <a:off x="2628901" y="3400425"/>
              <a:ext cx="203200" cy="204787"/>
            </a:xfrm>
            <a:custGeom>
              <a:avLst/>
              <a:gdLst/>
              <a:ahLst/>
              <a:cxnLst>
                <a:cxn ang="0">
                  <a:pos x="65088" y="0"/>
                </a:cxn>
                <a:cxn ang="0">
                  <a:pos x="0" y="68262"/>
                </a:cxn>
                <a:cxn ang="0">
                  <a:pos x="136525" y="204787"/>
                </a:cxn>
                <a:cxn ang="0">
                  <a:pos x="203200" y="133350"/>
                </a:cxn>
                <a:cxn ang="0">
                  <a:pos x="65088" y="0"/>
                </a:cxn>
              </a:cxnLst>
              <a:pathLst>
                <a:path w="128" h="129">
                  <a:moveTo>
                    <a:pt x="41" y="0"/>
                  </a:moveTo>
                  <a:lnTo>
                    <a:pt x="0" y="43"/>
                  </a:lnTo>
                  <a:lnTo>
                    <a:pt x="86" y="129"/>
                  </a:lnTo>
                  <a:lnTo>
                    <a:pt x="128" y="8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58B7C8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35" name="Freeform 43"/>
            <p:cNvSpPr/>
            <p:nvPr/>
          </p:nvSpPr>
          <p:spPr>
            <a:xfrm>
              <a:off x="2628901" y="3435350"/>
              <a:ext cx="169863" cy="169862"/>
            </a:xfrm>
            <a:custGeom>
              <a:avLst/>
              <a:gdLst/>
              <a:ahLst/>
              <a:cxnLst>
                <a:cxn ang="0">
                  <a:pos x="30163" y="0"/>
                </a:cxn>
                <a:cxn ang="0">
                  <a:pos x="0" y="33337"/>
                </a:cxn>
                <a:cxn ang="0">
                  <a:pos x="136525" y="169862"/>
                </a:cxn>
                <a:cxn ang="0">
                  <a:pos x="169863" y="131762"/>
                </a:cxn>
                <a:cxn ang="0">
                  <a:pos x="30163" y="0"/>
                </a:cxn>
              </a:cxnLst>
              <a:pathLst>
                <a:path w="107" h="107">
                  <a:moveTo>
                    <a:pt x="19" y="0"/>
                  </a:moveTo>
                  <a:lnTo>
                    <a:pt x="0" y="21"/>
                  </a:lnTo>
                  <a:lnTo>
                    <a:pt x="86" y="107"/>
                  </a:lnTo>
                  <a:lnTo>
                    <a:pt x="107" y="8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4298A3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36" name="Freeform 44"/>
            <p:cNvSpPr/>
            <p:nvPr/>
          </p:nvSpPr>
          <p:spPr>
            <a:xfrm>
              <a:off x="2730501" y="3498850"/>
              <a:ext cx="147638" cy="150812"/>
            </a:xfrm>
            <a:custGeom>
              <a:avLst/>
              <a:gdLst/>
              <a:ahLst/>
              <a:cxnLst>
                <a:cxn ang="0">
                  <a:pos x="114300" y="0"/>
                </a:cxn>
                <a:cxn ang="0">
                  <a:pos x="0" y="117475"/>
                </a:cxn>
                <a:cxn ang="0">
                  <a:pos x="11113" y="150812"/>
                </a:cxn>
                <a:cxn ang="0">
                  <a:pos x="147638" y="11112"/>
                </a:cxn>
                <a:cxn ang="0">
                  <a:pos x="114300" y="0"/>
                </a:cxn>
              </a:cxnLst>
              <a:pathLst>
                <a:path w="93" h="95">
                  <a:moveTo>
                    <a:pt x="72" y="0"/>
                  </a:moveTo>
                  <a:lnTo>
                    <a:pt x="0" y="74"/>
                  </a:lnTo>
                  <a:lnTo>
                    <a:pt x="7" y="95"/>
                  </a:lnTo>
                  <a:lnTo>
                    <a:pt x="93" y="7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0B54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37" name="Freeform 45"/>
            <p:cNvSpPr/>
            <p:nvPr/>
          </p:nvSpPr>
          <p:spPr>
            <a:xfrm>
              <a:off x="2741613" y="3509963"/>
              <a:ext cx="487363" cy="487362"/>
            </a:xfrm>
            <a:custGeom>
              <a:avLst/>
              <a:gdLst/>
              <a:ahLst/>
              <a:cxnLst>
                <a:cxn ang="0">
                  <a:pos x="136525" y="0"/>
                </a:cxn>
                <a:cxn ang="0">
                  <a:pos x="0" y="139700"/>
                </a:cxn>
                <a:cxn ang="0">
                  <a:pos x="309563" y="487362"/>
                </a:cxn>
                <a:cxn ang="0">
                  <a:pos x="487363" y="306387"/>
                </a:cxn>
                <a:cxn ang="0">
                  <a:pos x="136525" y="0"/>
                </a:cxn>
              </a:cxnLst>
              <a:pathLst>
                <a:path w="307" h="307">
                  <a:moveTo>
                    <a:pt x="86" y="0"/>
                  </a:moveTo>
                  <a:lnTo>
                    <a:pt x="0" y="88"/>
                  </a:lnTo>
                  <a:lnTo>
                    <a:pt x="195" y="307"/>
                  </a:lnTo>
                  <a:lnTo>
                    <a:pt x="307" y="19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E86D5C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38" name="Freeform 46"/>
            <p:cNvSpPr/>
            <p:nvPr/>
          </p:nvSpPr>
          <p:spPr>
            <a:xfrm>
              <a:off x="3051176" y="3816350"/>
              <a:ext cx="200025" cy="203200"/>
            </a:xfrm>
            <a:custGeom>
              <a:avLst/>
              <a:gdLst/>
              <a:ahLst/>
              <a:cxnLst>
                <a:cxn ang="0">
                  <a:pos x="177800" y="0"/>
                </a:cxn>
                <a:cxn ang="0">
                  <a:pos x="0" y="180975"/>
                </a:cxn>
                <a:cxn ang="0">
                  <a:pos x="22225" y="203200"/>
                </a:cxn>
                <a:cxn ang="0">
                  <a:pos x="200025" y="22225"/>
                </a:cxn>
                <a:cxn ang="0">
                  <a:pos x="177800" y="0"/>
                </a:cxn>
              </a:cxnLst>
              <a:pathLst>
                <a:path w="126" h="128">
                  <a:moveTo>
                    <a:pt x="112" y="0"/>
                  </a:moveTo>
                  <a:lnTo>
                    <a:pt x="0" y="114"/>
                  </a:lnTo>
                  <a:lnTo>
                    <a:pt x="14" y="128"/>
                  </a:lnTo>
                  <a:lnTo>
                    <a:pt x="126" y="1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0B54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39" name="Freeform 47"/>
            <p:cNvSpPr/>
            <p:nvPr/>
          </p:nvSpPr>
          <p:spPr>
            <a:xfrm>
              <a:off x="3073401" y="3838575"/>
              <a:ext cx="188913" cy="192087"/>
            </a:xfrm>
            <a:custGeom>
              <a:avLst/>
              <a:gdLst/>
              <a:ahLst/>
              <a:cxnLst>
                <a:cxn ang="0">
                  <a:pos x="177800" y="0"/>
                </a:cxn>
                <a:cxn ang="0">
                  <a:pos x="0" y="180975"/>
                </a:cxn>
                <a:cxn ang="0">
                  <a:pos x="12700" y="192087"/>
                </a:cxn>
                <a:cxn ang="0">
                  <a:pos x="188913" y="11112"/>
                </a:cxn>
                <a:cxn ang="0">
                  <a:pos x="177800" y="0"/>
                </a:cxn>
              </a:cxnLst>
              <a:pathLst>
                <a:path w="119" h="121">
                  <a:moveTo>
                    <a:pt x="112" y="0"/>
                  </a:moveTo>
                  <a:lnTo>
                    <a:pt x="0" y="114"/>
                  </a:lnTo>
                  <a:lnTo>
                    <a:pt x="8" y="121"/>
                  </a:lnTo>
                  <a:lnTo>
                    <a:pt x="119" y="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58B7C8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40" name="Freeform 48"/>
            <p:cNvSpPr/>
            <p:nvPr/>
          </p:nvSpPr>
          <p:spPr>
            <a:xfrm>
              <a:off x="3086101" y="3846513"/>
              <a:ext cx="195263" cy="200025"/>
            </a:xfrm>
            <a:custGeom>
              <a:avLst/>
              <a:gdLst/>
              <a:ahLst/>
              <a:cxnLst>
                <a:cxn ang="0">
                  <a:pos x="0" y="184929"/>
                </a:cxn>
                <a:cxn ang="0">
                  <a:pos x="146447" y="150962"/>
                </a:cxn>
                <a:cxn ang="0">
                  <a:pos x="180243" y="0"/>
                </a:cxn>
                <a:cxn ang="0">
                  <a:pos x="0" y="184929"/>
                </a:cxn>
              </a:cxnLst>
              <a:pathLst>
                <a:path w="52" h="53">
                  <a:moveTo>
                    <a:pt x="0" y="49"/>
                  </a:moveTo>
                  <a:cubicBezTo>
                    <a:pt x="13" y="53"/>
                    <a:pt x="28" y="50"/>
                    <a:pt x="39" y="40"/>
                  </a:cubicBezTo>
                  <a:cubicBezTo>
                    <a:pt x="49" y="29"/>
                    <a:pt x="52" y="14"/>
                    <a:pt x="48" y="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4298A3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41" name="Freeform 49"/>
            <p:cNvSpPr/>
            <p:nvPr/>
          </p:nvSpPr>
          <p:spPr>
            <a:xfrm>
              <a:off x="2741613" y="3578225"/>
              <a:ext cx="400050" cy="419100"/>
            </a:xfrm>
            <a:custGeom>
              <a:avLst/>
              <a:gdLst/>
              <a:ahLst/>
              <a:cxnLst>
                <a:cxn ang="0">
                  <a:pos x="68263" y="0"/>
                </a:cxn>
                <a:cxn ang="0">
                  <a:pos x="0" y="71438"/>
                </a:cxn>
                <a:cxn ang="0">
                  <a:pos x="309563" y="419100"/>
                </a:cxn>
                <a:cxn ang="0">
                  <a:pos x="400050" y="328613"/>
                </a:cxn>
                <a:cxn ang="0">
                  <a:pos x="68263" y="0"/>
                </a:cxn>
              </a:cxnLst>
              <a:pathLst>
                <a:path w="252" h="264">
                  <a:moveTo>
                    <a:pt x="43" y="0"/>
                  </a:moveTo>
                  <a:lnTo>
                    <a:pt x="0" y="45"/>
                  </a:lnTo>
                  <a:lnTo>
                    <a:pt x="195" y="264"/>
                  </a:lnTo>
                  <a:lnTo>
                    <a:pt x="252" y="207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2524A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42" name="Freeform 50"/>
            <p:cNvSpPr/>
            <p:nvPr/>
          </p:nvSpPr>
          <p:spPr>
            <a:xfrm>
              <a:off x="2063751" y="2838450"/>
              <a:ext cx="738188" cy="739775"/>
            </a:xfrm>
            <a:custGeom>
              <a:avLst/>
              <a:gdLst/>
              <a:ahLst/>
              <a:cxnLst>
                <a:cxn ang="0">
                  <a:pos x="606369" y="132103"/>
                </a:cxn>
                <a:cxn ang="0">
                  <a:pos x="128053" y="135877"/>
                </a:cxn>
                <a:cxn ang="0">
                  <a:pos x="131819" y="611447"/>
                </a:cxn>
                <a:cxn ang="0">
                  <a:pos x="610135" y="607672"/>
                </a:cxn>
                <a:cxn ang="0">
                  <a:pos x="606369" y="132103"/>
                </a:cxn>
              </a:cxnLst>
              <a:pathLst>
                <a:path w="196" h="196">
                  <a:moveTo>
                    <a:pt x="161" y="35"/>
                  </a:moveTo>
                  <a:cubicBezTo>
                    <a:pt x="125" y="0"/>
                    <a:pt x="69" y="0"/>
                    <a:pt x="34" y="36"/>
                  </a:cubicBezTo>
                  <a:cubicBezTo>
                    <a:pt x="0" y="71"/>
                    <a:pt x="0" y="127"/>
                    <a:pt x="35" y="162"/>
                  </a:cubicBezTo>
                  <a:cubicBezTo>
                    <a:pt x="71" y="196"/>
                    <a:pt x="127" y="196"/>
                    <a:pt x="162" y="161"/>
                  </a:cubicBezTo>
                  <a:cubicBezTo>
                    <a:pt x="196" y="126"/>
                    <a:pt x="196" y="69"/>
                    <a:pt x="161" y="35"/>
                  </a:cubicBezTo>
                  <a:close/>
                </a:path>
              </a:pathLst>
            </a:custGeom>
            <a:solidFill>
              <a:srgbClr val="F0B54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43" name="Freeform 51"/>
            <p:cNvSpPr/>
            <p:nvPr/>
          </p:nvSpPr>
          <p:spPr>
            <a:xfrm>
              <a:off x="2120901" y="2895600"/>
              <a:ext cx="625475" cy="625475"/>
            </a:xfrm>
            <a:custGeom>
              <a:avLst/>
              <a:gdLst/>
              <a:ahLst/>
              <a:cxnLst>
                <a:cxn ang="0">
                  <a:pos x="512437" y="109270"/>
                </a:cxn>
                <a:cxn ang="0">
                  <a:pos x="109270" y="113038"/>
                </a:cxn>
                <a:cxn ang="0">
                  <a:pos x="113038" y="516205"/>
                </a:cxn>
                <a:cxn ang="0">
                  <a:pos x="516205" y="512437"/>
                </a:cxn>
                <a:cxn ang="0">
                  <a:pos x="512437" y="109270"/>
                </a:cxn>
              </a:cxnLst>
              <a:pathLst>
                <a:path w="166" h="166">
                  <a:moveTo>
                    <a:pt x="136" y="29"/>
                  </a:moveTo>
                  <a:cubicBezTo>
                    <a:pt x="106" y="0"/>
                    <a:pt x="58" y="0"/>
                    <a:pt x="29" y="30"/>
                  </a:cubicBezTo>
                  <a:cubicBezTo>
                    <a:pt x="0" y="60"/>
                    <a:pt x="0" y="108"/>
                    <a:pt x="30" y="137"/>
                  </a:cubicBezTo>
                  <a:cubicBezTo>
                    <a:pt x="60" y="166"/>
                    <a:pt x="108" y="166"/>
                    <a:pt x="137" y="136"/>
                  </a:cubicBezTo>
                  <a:cubicBezTo>
                    <a:pt x="166" y="106"/>
                    <a:pt x="166" y="59"/>
                    <a:pt x="136" y="29"/>
                  </a:cubicBezTo>
                  <a:close/>
                </a:path>
              </a:pathLst>
            </a:custGeom>
            <a:solidFill>
              <a:srgbClr val="C49625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44" name="Freeform 52"/>
            <p:cNvSpPr/>
            <p:nvPr/>
          </p:nvSpPr>
          <p:spPr>
            <a:xfrm>
              <a:off x="2135188" y="2909888"/>
              <a:ext cx="595313" cy="596900"/>
            </a:xfrm>
            <a:custGeom>
              <a:avLst/>
              <a:gdLst/>
              <a:ahLst/>
              <a:cxnLst>
                <a:cxn ang="0">
                  <a:pos x="489814" y="105780"/>
                </a:cxn>
                <a:cxn ang="0">
                  <a:pos x="105499" y="105780"/>
                </a:cxn>
                <a:cxn ang="0">
                  <a:pos x="105499" y="494898"/>
                </a:cxn>
                <a:cxn ang="0">
                  <a:pos x="489814" y="491120"/>
                </a:cxn>
                <a:cxn ang="0">
                  <a:pos x="489814" y="105780"/>
                </a:cxn>
              </a:cxnLst>
              <a:pathLst>
                <a:path w="158" h="158">
                  <a:moveTo>
                    <a:pt x="130" y="28"/>
                  </a:moveTo>
                  <a:cubicBezTo>
                    <a:pt x="101" y="0"/>
                    <a:pt x="56" y="0"/>
                    <a:pt x="28" y="28"/>
                  </a:cubicBezTo>
                  <a:cubicBezTo>
                    <a:pt x="0" y="57"/>
                    <a:pt x="0" y="103"/>
                    <a:pt x="28" y="131"/>
                  </a:cubicBezTo>
                  <a:cubicBezTo>
                    <a:pt x="57" y="158"/>
                    <a:pt x="102" y="158"/>
                    <a:pt x="130" y="130"/>
                  </a:cubicBezTo>
                  <a:cubicBezTo>
                    <a:pt x="158" y="101"/>
                    <a:pt x="158" y="56"/>
                    <a:pt x="130" y="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45" name="Freeform 53"/>
            <p:cNvSpPr/>
            <p:nvPr/>
          </p:nvSpPr>
          <p:spPr>
            <a:xfrm>
              <a:off x="2181226" y="3148013"/>
              <a:ext cx="527050" cy="342900"/>
            </a:xfrm>
            <a:custGeom>
              <a:avLst/>
              <a:gdLst/>
              <a:ahLst/>
              <a:cxnLst>
                <a:cxn ang="0">
                  <a:pos x="0" y="109276"/>
                </a:cxn>
                <a:cxn ang="0">
                  <a:pos x="71528" y="244929"/>
                </a:cxn>
                <a:cxn ang="0">
                  <a:pos x="436699" y="241160"/>
                </a:cxn>
                <a:cxn ang="0">
                  <a:pos x="504462" y="0"/>
                </a:cxn>
                <a:cxn ang="0">
                  <a:pos x="0" y="109276"/>
                </a:cxn>
              </a:cxnLst>
              <a:pathLst>
                <a:path w="140" h="91">
                  <a:moveTo>
                    <a:pt x="0" y="29"/>
                  </a:moveTo>
                  <a:cubicBezTo>
                    <a:pt x="3" y="42"/>
                    <a:pt x="9" y="54"/>
                    <a:pt x="19" y="65"/>
                  </a:cubicBezTo>
                  <a:cubicBezTo>
                    <a:pt x="46" y="91"/>
                    <a:pt x="90" y="91"/>
                    <a:pt x="116" y="64"/>
                  </a:cubicBezTo>
                  <a:cubicBezTo>
                    <a:pt x="134" y="46"/>
                    <a:pt x="140" y="22"/>
                    <a:pt x="134" y="0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DCDDDD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</p:grpSp>
      <p:cxnSp>
        <p:nvCxnSpPr>
          <p:cNvPr id="249" name="直接连接符 248"/>
          <p:cNvCxnSpPr/>
          <p:nvPr/>
        </p:nvCxnSpPr>
        <p:spPr>
          <a:xfrm>
            <a:off x="1270000" y="4498975"/>
            <a:ext cx="1881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7" name="组合 249"/>
          <p:cNvGrpSpPr/>
          <p:nvPr/>
        </p:nvGrpSpPr>
        <p:grpSpPr>
          <a:xfrm>
            <a:off x="3762375" y="2046288"/>
            <a:ext cx="1970088" cy="1968500"/>
            <a:chOff x="3840163" y="2027238"/>
            <a:chExt cx="1970087" cy="1968500"/>
          </a:xfrm>
        </p:grpSpPr>
        <p:sp>
          <p:nvSpPr>
            <p:cNvPr id="5148" name="Oval 57"/>
            <p:cNvSpPr/>
            <p:nvPr/>
          </p:nvSpPr>
          <p:spPr>
            <a:xfrm>
              <a:off x="3840163" y="2027238"/>
              <a:ext cx="1970087" cy="1968500"/>
            </a:xfrm>
            <a:prstGeom prst="ellipse">
              <a:avLst/>
            </a:prstGeom>
            <a:solidFill>
              <a:srgbClr val="58B7C8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49" name="Freeform 58"/>
            <p:cNvSpPr/>
            <p:nvPr/>
          </p:nvSpPr>
          <p:spPr>
            <a:xfrm>
              <a:off x="4576763" y="2498726"/>
              <a:ext cx="1233487" cy="1222375"/>
            </a:xfrm>
            <a:custGeom>
              <a:avLst/>
              <a:gdLst/>
              <a:ahLst/>
              <a:cxnLst>
                <a:cxn ang="0">
                  <a:pos x="1233487" y="513096"/>
                </a:cxn>
                <a:cxn ang="0">
                  <a:pos x="1207082" y="279184"/>
                </a:cxn>
                <a:cxn ang="0">
                  <a:pos x="660123" y="0"/>
                </a:cxn>
                <a:cxn ang="0">
                  <a:pos x="0" y="332003"/>
                </a:cxn>
                <a:cxn ang="0">
                  <a:pos x="0" y="1222375"/>
                </a:cxn>
                <a:cxn ang="0">
                  <a:pos x="931716" y="1222375"/>
                </a:cxn>
                <a:cxn ang="0">
                  <a:pos x="1233487" y="513096"/>
                </a:cxn>
              </a:cxnLst>
              <a:pathLst>
                <a:path w="327" h="324">
                  <a:moveTo>
                    <a:pt x="327" y="136"/>
                  </a:moveTo>
                  <a:cubicBezTo>
                    <a:pt x="327" y="114"/>
                    <a:pt x="324" y="93"/>
                    <a:pt x="320" y="74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247" y="324"/>
                    <a:pt x="247" y="324"/>
                    <a:pt x="247" y="324"/>
                  </a:cubicBezTo>
                  <a:cubicBezTo>
                    <a:pt x="296" y="277"/>
                    <a:pt x="327" y="210"/>
                    <a:pt x="327" y="136"/>
                  </a:cubicBezTo>
                  <a:close/>
                </a:path>
              </a:pathLst>
            </a:custGeom>
            <a:solidFill>
              <a:srgbClr val="0F5462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50" name="Freeform 59"/>
            <p:cNvSpPr/>
            <p:nvPr/>
          </p:nvSpPr>
          <p:spPr>
            <a:xfrm>
              <a:off x="4689475" y="2413001"/>
              <a:ext cx="1093787" cy="877888"/>
            </a:xfrm>
            <a:custGeom>
              <a:avLst/>
              <a:gdLst/>
              <a:ahLst/>
              <a:cxnLst>
                <a:cxn ang="0">
                  <a:pos x="916518" y="0"/>
                </a:cxn>
                <a:cxn ang="0">
                  <a:pos x="0" y="0"/>
                </a:cxn>
                <a:cxn ang="0">
                  <a:pos x="0" y="877888"/>
                </a:cxn>
                <a:cxn ang="0">
                  <a:pos x="1078700" y="877888"/>
                </a:cxn>
                <a:cxn ang="0">
                  <a:pos x="1093787" y="821372"/>
                </a:cxn>
                <a:cxn ang="0">
                  <a:pos x="1093787" y="373008"/>
                </a:cxn>
                <a:cxn ang="0">
                  <a:pos x="916518" y="0"/>
                </a:cxn>
              </a:cxnLst>
              <a:pathLst>
                <a:path w="290" h="233">
                  <a:moveTo>
                    <a:pt x="2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286" y="233"/>
                    <a:pt x="286" y="233"/>
                    <a:pt x="286" y="233"/>
                  </a:cubicBezTo>
                  <a:cubicBezTo>
                    <a:pt x="288" y="228"/>
                    <a:pt x="289" y="223"/>
                    <a:pt x="290" y="218"/>
                  </a:cubicBezTo>
                  <a:cubicBezTo>
                    <a:pt x="290" y="99"/>
                    <a:pt x="290" y="99"/>
                    <a:pt x="290" y="99"/>
                  </a:cubicBezTo>
                  <a:cubicBezTo>
                    <a:pt x="282" y="63"/>
                    <a:pt x="265" y="29"/>
                    <a:pt x="243" y="0"/>
                  </a:cubicBezTo>
                  <a:close/>
                </a:path>
              </a:pathLst>
            </a:custGeom>
            <a:solidFill>
              <a:srgbClr val="F2F2F2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51" name="Rectangle 60"/>
            <p:cNvSpPr/>
            <p:nvPr/>
          </p:nvSpPr>
          <p:spPr>
            <a:xfrm>
              <a:off x="4979988" y="2597151"/>
              <a:ext cx="690562" cy="46038"/>
            </a:xfrm>
            <a:prstGeom prst="rect">
              <a:avLst/>
            </a:prstGeom>
            <a:solidFill>
              <a:srgbClr val="58B7C8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52" name="Rectangle 61"/>
            <p:cNvSpPr/>
            <p:nvPr/>
          </p:nvSpPr>
          <p:spPr>
            <a:xfrm>
              <a:off x="4806950" y="2755901"/>
              <a:ext cx="863600" cy="44450"/>
            </a:xfrm>
            <a:prstGeom prst="rect">
              <a:avLst/>
            </a:prstGeom>
            <a:solidFill>
              <a:srgbClr val="58B7C8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53" name="Rectangle 62"/>
            <p:cNvSpPr/>
            <p:nvPr/>
          </p:nvSpPr>
          <p:spPr>
            <a:xfrm>
              <a:off x="4806950" y="2914651"/>
              <a:ext cx="863600" cy="44450"/>
            </a:xfrm>
            <a:prstGeom prst="rect">
              <a:avLst/>
            </a:prstGeom>
            <a:solidFill>
              <a:srgbClr val="58B7C8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54" name="Rectangle 63"/>
            <p:cNvSpPr/>
            <p:nvPr/>
          </p:nvSpPr>
          <p:spPr>
            <a:xfrm>
              <a:off x="4806950" y="3071813"/>
              <a:ext cx="863600" cy="46038"/>
            </a:xfrm>
            <a:prstGeom prst="rect">
              <a:avLst/>
            </a:prstGeom>
            <a:solidFill>
              <a:srgbClr val="58B7C8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55" name="Freeform 64"/>
            <p:cNvSpPr/>
            <p:nvPr/>
          </p:nvSpPr>
          <p:spPr>
            <a:xfrm>
              <a:off x="4576763" y="3276601"/>
              <a:ext cx="1195387" cy="444500"/>
            </a:xfrm>
            <a:custGeom>
              <a:avLst/>
              <a:gdLst/>
              <a:ahLst/>
              <a:cxnLst>
                <a:cxn ang="0">
                  <a:pos x="1195387" y="0"/>
                </a:cxn>
                <a:cxn ang="0">
                  <a:pos x="0" y="0"/>
                </a:cxn>
                <a:cxn ang="0">
                  <a:pos x="0" y="444500"/>
                </a:cxn>
                <a:cxn ang="0">
                  <a:pos x="931421" y="444500"/>
                </a:cxn>
                <a:cxn ang="0">
                  <a:pos x="1195387" y="0"/>
                </a:cxn>
              </a:cxnLst>
              <a:pathLst>
                <a:path w="317" h="118">
                  <a:moveTo>
                    <a:pt x="31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80" y="86"/>
                    <a:pt x="305" y="46"/>
                    <a:pt x="317" y="0"/>
                  </a:cubicBezTo>
                  <a:close/>
                </a:path>
              </a:pathLst>
            </a:custGeom>
            <a:solidFill>
              <a:srgbClr val="335973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56" name="Freeform 65"/>
            <p:cNvSpPr/>
            <p:nvPr/>
          </p:nvSpPr>
          <p:spPr>
            <a:xfrm>
              <a:off x="4576763" y="2830513"/>
              <a:ext cx="660400" cy="890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90588"/>
                </a:cxn>
                <a:cxn ang="0">
                  <a:pos x="660400" y="446088"/>
                </a:cxn>
                <a:cxn ang="0">
                  <a:pos x="0" y="0"/>
                </a:cxn>
              </a:cxnLst>
              <a:pathLst>
                <a:path w="416" h="561">
                  <a:moveTo>
                    <a:pt x="0" y="0"/>
                  </a:moveTo>
                  <a:lnTo>
                    <a:pt x="0" y="561"/>
                  </a:lnTo>
                  <a:lnTo>
                    <a:pt x="416" y="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758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57" name="Freeform 66"/>
            <p:cNvSpPr/>
            <p:nvPr/>
          </p:nvSpPr>
          <p:spPr>
            <a:xfrm>
              <a:off x="5221288" y="2884488"/>
              <a:ext cx="588962" cy="674688"/>
            </a:xfrm>
            <a:custGeom>
              <a:avLst/>
              <a:gdLst/>
              <a:ahLst/>
              <a:cxnLst>
                <a:cxn ang="0">
                  <a:pos x="581411" y="0"/>
                </a:cxn>
                <a:cxn ang="0">
                  <a:pos x="0" y="391997"/>
                </a:cxn>
                <a:cxn ang="0">
                  <a:pos x="422845" y="674688"/>
                </a:cxn>
                <a:cxn ang="0">
                  <a:pos x="588962" y="128153"/>
                </a:cxn>
                <a:cxn ang="0">
                  <a:pos x="581411" y="0"/>
                </a:cxn>
              </a:cxnLst>
              <a:pathLst>
                <a:path w="156" h="179">
                  <a:moveTo>
                    <a:pt x="154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112" y="179"/>
                    <a:pt x="112" y="179"/>
                    <a:pt x="112" y="179"/>
                  </a:cubicBezTo>
                  <a:cubicBezTo>
                    <a:pt x="140" y="137"/>
                    <a:pt x="156" y="87"/>
                    <a:pt x="156" y="34"/>
                  </a:cubicBezTo>
                  <a:cubicBezTo>
                    <a:pt x="156" y="22"/>
                    <a:pt x="155" y="11"/>
                    <a:pt x="154" y="0"/>
                  </a:cubicBezTo>
                  <a:close/>
                </a:path>
              </a:pathLst>
            </a:custGeom>
            <a:solidFill>
              <a:srgbClr val="50758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58" name="Freeform 67"/>
            <p:cNvSpPr/>
            <p:nvPr/>
          </p:nvSpPr>
          <p:spPr>
            <a:xfrm>
              <a:off x="4243388" y="2578101"/>
              <a:ext cx="120650" cy="995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09638"/>
                </a:cxn>
                <a:cxn ang="0">
                  <a:pos x="30163" y="995363"/>
                </a:cxn>
                <a:cxn ang="0">
                  <a:pos x="90488" y="995363"/>
                </a:cxn>
                <a:cxn ang="0">
                  <a:pos x="120650" y="909638"/>
                </a:cxn>
                <a:cxn ang="0">
                  <a:pos x="120650" y="0"/>
                </a:cxn>
                <a:cxn ang="0">
                  <a:pos x="0" y="0"/>
                </a:cxn>
              </a:cxnLst>
              <a:pathLst>
                <a:path w="76" h="627">
                  <a:moveTo>
                    <a:pt x="0" y="0"/>
                  </a:moveTo>
                  <a:lnTo>
                    <a:pt x="0" y="573"/>
                  </a:lnTo>
                  <a:lnTo>
                    <a:pt x="19" y="627"/>
                  </a:lnTo>
                  <a:lnTo>
                    <a:pt x="57" y="627"/>
                  </a:lnTo>
                  <a:lnTo>
                    <a:pt x="76" y="573"/>
                  </a:lnTo>
                  <a:lnTo>
                    <a:pt x="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59" name="Freeform 68"/>
            <p:cNvSpPr/>
            <p:nvPr/>
          </p:nvSpPr>
          <p:spPr>
            <a:xfrm>
              <a:off x="4273550" y="3573463"/>
              <a:ext cx="60325" cy="68263"/>
            </a:xfrm>
            <a:custGeom>
              <a:avLst/>
              <a:gdLst/>
              <a:ahLst/>
              <a:cxnLst>
                <a:cxn ang="0">
                  <a:pos x="60325" y="0"/>
                </a:cxn>
                <a:cxn ang="0">
                  <a:pos x="0" y="0"/>
                </a:cxn>
                <a:cxn ang="0">
                  <a:pos x="30163" y="68263"/>
                </a:cxn>
                <a:cxn ang="0">
                  <a:pos x="60325" y="0"/>
                </a:cxn>
              </a:cxnLst>
              <a:pathLst>
                <a:path w="38" h="43">
                  <a:moveTo>
                    <a:pt x="38" y="0"/>
                  </a:moveTo>
                  <a:lnTo>
                    <a:pt x="0" y="0"/>
                  </a:lnTo>
                  <a:lnTo>
                    <a:pt x="19" y="4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365C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60" name="Rectangle 69"/>
            <p:cNvSpPr/>
            <p:nvPr/>
          </p:nvSpPr>
          <p:spPr>
            <a:xfrm>
              <a:off x="4229100" y="2525713"/>
              <a:ext cx="150812" cy="361950"/>
            </a:xfrm>
            <a:prstGeom prst="rect">
              <a:avLst/>
            </a:prstGeom>
            <a:solidFill>
              <a:srgbClr val="00365C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61" name="Rectangle 70"/>
            <p:cNvSpPr/>
            <p:nvPr/>
          </p:nvSpPr>
          <p:spPr>
            <a:xfrm>
              <a:off x="4259263" y="2457451"/>
              <a:ext cx="90487" cy="682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62" name="Rectangle 71"/>
            <p:cNvSpPr/>
            <p:nvPr/>
          </p:nvSpPr>
          <p:spPr>
            <a:xfrm>
              <a:off x="4349750" y="2476501"/>
              <a:ext cx="90487" cy="3333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63" name="Rectangle 72"/>
            <p:cNvSpPr/>
            <p:nvPr/>
          </p:nvSpPr>
          <p:spPr>
            <a:xfrm>
              <a:off x="4410075" y="2509838"/>
              <a:ext cx="30162" cy="34448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267" name="直接连接符 266"/>
          <p:cNvCxnSpPr/>
          <p:nvPr/>
        </p:nvCxnSpPr>
        <p:spPr>
          <a:xfrm>
            <a:off x="3794125" y="4498975"/>
            <a:ext cx="1881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65" name="组合 267"/>
          <p:cNvGrpSpPr/>
          <p:nvPr/>
        </p:nvGrpSpPr>
        <p:grpSpPr>
          <a:xfrm>
            <a:off x="6249988" y="2039938"/>
            <a:ext cx="1966912" cy="2098675"/>
            <a:chOff x="6327775" y="2020888"/>
            <a:chExt cx="1966913" cy="2098676"/>
          </a:xfrm>
        </p:grpSpPr>
        <p:sp>
          <p:nvSpPr>
            <p:cNvPr id="5166" name="Oval 76"/>
            <p:cNvSpPr/>
            <p:nvPr/>
          </p:nvSpPr>
          <p:spPr>
            <a:xfrm>
              <a:off x="6327775" y="2152651"/>
              <a:ext cx="1966913" cy="1966913"/>
            </a:xfrm>
            <a:prstGeom prst="ellipse">
              <a:avLst/>
            </a:prstGeom>
            <a:solidFill>
              <a:srgbClr val="E86D5C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67" name="Freeform 77"/>
            <p:cNvSpPr/>
            <p:nvPr/>
          </p:nvSpPr>
          <p:spPr>
            <a:xfrm>
              <a:off x="6904038" y="2020888"/>
              <a:ext cx="844550" cy="1001713"/>
            </a:xfrm>
            <a:custGeom>
              <a:avLst/>
              <a:gdLst/>
              <a:ahLst/>
              <a:cxnLst>
                <a:cxn ang="0">
                  <a:pos x="844550" y="0"/>
                </a:cxn>
                <a:cxn ang="0">
                  <a:pos x="0" y="0"/>
                </a:cxn>
                <a:cxn ang="0">
                  <a:pos x="0" y="998538"/>
                </a:cxn>
                <a:cxn ang="0">
                  <a:pos x="101600" y="930275"/>
                </a:cxn>
                <a:cxn ang="0">
                  <a:pos x="200025" y="998538"/>
                </a:cxn>
                <a:cxn ang="0">
                  <a:pos x="312738" y="930275"/>
                </a:cxn>
                <a:cxn ang="0">
                  <a:pos x="400050" y="998538"/>
                </a:cxn>
                <a:cxn ang="0">
                  <a:pos x="501650" y="930275"/>
                </a:cxn>
                <a:cxn ang="0">
                  <a:pos x="619125" y="1001713"/>
                </a:cxn>
                <a:cxn ang="0">
                  <a:pos x="731838" y="935038"/>
                </a:cxn>
                <a:cxn ang="0">
                  <a:pos x="844550" y="998538"/>
                </a:cxn>
                <a:cxn ang="0">
                  <a:pos x="844550" y="0"/>
                </a:cxn>
              </a:cxnLst>
              <a:pathLst>
                <a:path w="532" h="631">
                  <a:moveTo>
                    <a:pt x="532" y="0"/>
                  </a:moveTo>
                  <a:lnTo>
                    <a:pt x="0" y="0"/>
                  </a:lnTo>
                  <a:lnTo>
                    <a:pt x="0" y="629"/>
                  </a:lnTo>
                  <a:lnTo>
                    <a:pt x="64" y="586"/>
                  </a:lnTo>
                  <a:lnTo>
                    <a:pt x="126" y="629"/>
                  </a:lnTo>
                  <a:lnTo>
                    <a:pt x="197" y="586"/>
                  </a:lnTo>
                  <a:lnTo>
                    <a:pt x="252" y="629"/>
                  </a:lnTo>
                  <a:lnTo>
                    <a:pt x="316" y="586"/>
                  </a:lnTo>
                  <a:lnTo>
                    <a:pt x="390" y="631"/>
                  </a:lnTo>
                  <a:lnTo>
                    <a:pt x="461" y="589"/>
                  </a:lnTo>
                  <a:lnTo>
                    <a:pt x="532" y="629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68" name="Rectangle 78"/>
            <p:cNvSpPr/>
            <p:nvPr/>
          </p:nvSpPr>
          <p:spPr>
            <a:xfrm>
              <a:off x="7005638" y="2197101"/>
              <a:ext cx="641350" cy="34925"/>
            </a:xfrm>
            <a:prstGeom prst="rect">
              <a:avLst/>
            </a:prstGeom>
            <a:solidFill>
              <a:srgbClr val="58B7C8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69" name="Rectangle 79"/>
            <p:cNvSpPr/>
            <p:nvPr/>
          </p:nvSpPr>
          <p:spPr>
            <a:xfrm>
              <a:off x="7005638" y="2333626"/>
              <a:ext cx="641350" cy="30163"/>
            </a:xfrm>
            <a:prstGeom prst="rect">
              <a:avLst/>
            </a:prstGeom>
            <a:solidFill>
              <a:srgbClr val="58B7C8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70" name="Rectangle 80"/>
            <p:cNvSpPr/>
            <p:nvPr/>
          </p:nvSpPr>
          <p:spPr>
            <a:xfrm>
              <a:off x="7005638" y="2465388"/>
              <a:ext cx="641350" cy="33338"/>
            </a:xfrm>
            <a:prstGeom prst="rect">
              <a:avLst/>
            </a:prstGeom>
            <a:solidFill>
              <a:srgbClr val="58B7C8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71" name="Rectangle 81"/>
            <p:cNvSpPr/>
            <p:nvPr/>
          </p:nvSpPr>
          <p:spPr>
            <a:xfrm>
              <a:off x="7005638" y="2597151"/>
              <a:ext cx="641350" cy="33338"/>
            </a:xfrm>
            <a:prstGeom prst="rect">
              <a:avLst/>
            </a:prstGeom>
            <a:solidFill>
              <a:srgbClr val="58B7C8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72" name="Freeform 82"/>
            <p:cNvSpPr>
              <a:spLocks noEditPoints="1"/>
            </p:cNvSpPr>
            <p:nvPr/>
          </p:nvSpPr>
          <p:spPr>
            <a:xfrm>
              <a:off x="7466013" y="2714626"/>
              <a:ext cx="188913" cy="187325"/>
            </a:xfrm>
            <a:custGeom>
              <a:avLst/>
              <a:gdLst/>
              <a:ahLst/>
              <a:cxnLst>
                <a:cxn ang="0">
                  <a:pos x="94457" y="0"/>
                </a:cxn>
                <a:cxn ang="0">
                  <a:pos x="0" y="93663"/>
                </a:cxn>
                <a:cxn ang="0">
                  <a:pos x="94457" y="187325"/>
                </a:cxn>
                <a:cxn ang="0">
                  <a:pos x="188913" y="93663"/>
                </a:cxn>
                <a:cxn ang="0">
                  <a:pos x="94457" y="0"/>
                </a:cxn>
                <a:cxn ang="0">
                  <a:pos x="94457" y="157353"/>
                </a:cxn>
                <a:cxn ang="0">
                  <a:pos x="30226" y="93663"/>
                </a:cxn>
                <a:cxn ang="0">
                  <a:pos x="94457" y="29972"/>
                </a:cxn>
                <a:cxn ang="0">
                  <a:pos x="158687" y="93663"/>
                </a:cxn>
                <a:cxn ang="0">
                  <a:pos x="94457" y="157353"/>
                </a:cxn>
              </a:cxnLst>
              <a:pathLst>
                <a:path w="50" h="50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2"/>
                  </a:moveTo>
                  <a:cubicBezTo>
                    <a:pt x="16" y="42"/>
                    <a:pt x="8" y="34"/>
                    <a:pt x="8" y="25"/>
                  </a:cubicBezTo>
                  <a:cubicBezTo>
                    <a:pt x="8" y="16"/>
                    <a:pt x="16" y="8"/>
                    <a:pt x="25" y="8"/>
                  </a:cubicBezTo>
                  <a:cubicBezTo>
                    <a:pt x="34" y="8"/>
                    <a:pt x="42" y="16"/>
                    <a:pt x="42" y="25"/>
                  </a:cubicBezTo>
                  <a:cubicBezTo>
                    <a:pt x="42" y="34"/>
                    <a:pt x="34" y="42"/>
                    <a:pt x="25" y="42"/>
                  </a:cubicBezTo>
                  <a:close/>
                </a:path>
              </a:pathLst>
            </a:custGeom>
            <a:solidFill>
              <a:srgbClr val="58B7C8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73" name="Oval 83"/>
            <p:cNvSpPr/>
            <p:nvPr/>
          </p:nvSpPr>
          <p:spPr>
            <a:xfrm>
              <a:off x="7515225" y="2762251"/>
              <a:ext cx="90488" cy="90488"/>
            </a:xfrm>
            <a:prstGeom prst="ellipse">
              <a:avLst/>
            </a:prstGeom>
            <a:solidFill>
              <a:srgbClr val="58B7C8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74" name="Freeform 84"/>
            <p:cNvSpPr/>
            <p:nvPr/>
          </p:nvSpPr>
          <p:spPr>
            <a:xfrm>
              <a:off x="7107238" y="3087688"/>
              <a:ext cx="550863" cy="384175"/>
            </a:xfrm>
            <a:custGeom>
              <a:avLst/>
              <a:gdLst/>
              <a:ahLst/>
              <a:cxnLst>
                <a:cxn ang="0">
                  <a:pos x="0" y="207153"/>
                </a:cxn>
                <a:cxn ang="0">
                  <a:pos x="0" y="22599"/>
                </a:cxn>
                <a:cxn ang="0">
                  <a:pos x="124510" y="0"/>
                </a:cxn>
                <a:cxn ang="0">
                  <a:pos x="550863" y="327679"/>
                </a:cxn>
                <a:cxn ang="0">
                  <a:pos x="316935" y="297547"/>
                </a:cxn>
                <a:cxn ang="0">
                  <a:pos x="90553" y="143124"/>
                </a:cxn>
                <a:cxn ang="0">
                  <a:pos x="0" y="207153"/>
                </a:cxn>
              </a:cxnLst>
              <a:pathLst>
                <a:path w="146" h="102">
                  <a:moveTo>
                    <a:pt x="0" y="5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46" y="87"/>
                    <a:pt x="146" y="87"/>
                    <a:pt x="146" y="87"/>
                  </a:cubicBezTo>
                  <a:cubicBezTo>
                    <a:pt x="146" y="87"/>
                    <a:pt x="113" y="102"/>
                    <a:pt x="84" y="79"/>
                  </a:cubicBezTo>
                  <a:cubicBezTo>
                    <a:pt x="61" y="62"/>
                    <a:pt x="24" y="38"/>
                    <a:pt x="24" y="38"/>
                  </a:cubicBezTo>
                  <a:cubicBezTo>
                    <a:pt x="24" y="38"/>
                    <a:pt x="11" y="46"/>
                    <a:pt x="0" y="55"/>
                  </a:cubicBezTo>
                  <a:close/>
                </a:path>
              </a:pathLst>
            </a:custGeom>
            <a:solidFill>
              <a:srgbClr val="ECE7D6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75" name="Rectangle 85"/>
            <p:cNvSpPr/>
            <p:nvPr/>
          </p:nvSpPr>
          <p:spPr>
            <a:xfrm>
              <a:off x="7208838" y="3482976"/>
              <a:ext cx="227013" cy="2270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76" name="Rectangle 86"/>
            <p:cNvSpPr/>
            <p:nvPr/>
          </p:nvSpPr>
          <p:spPr>
            <a:xfrm>
              <a:off x="7699375" y="3438526"/>
              <a:ext cx="203200" cy="3016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77" name="Rectangle 87"/>
            <p:cNvSpPr/>
            <p:nvPr/>
          </p:nvSpPr>
          <p:spPr>
            <a:xfrm>
              <a:off x="7164388" y="3298826"/>
              <a:ext cx="792163" cy="17303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78" name="Freeform 88"/>
            <p:cNvSpPr/>
            <p:nvPr/>
          </p:nvSpPr>
          <p:spPr>
            <a:xfrm>
              <a:off x="7161213" y="3222626"/>
              <a:ext cx="795338" cy="112713"/>
            </a:xfrm>
            <a:custGeom>
              <a:avLst/>
              <a:gdLst/>
              <a:ahLst/>
              <a:cxnLst>
                <a:cxn ang="0">
                  <a:pos x="0" y="112713"/>
                </a:cxn>
                <a:cxn ang="0">
                  <a:pos x="0" y="52599"/>
                </a:cxn>
                <a:cxn ang="0">
                  <a:pos x="56541" y="0"/>
                </a:cxn>
                <a:cxn ang="0">
                  <a:pos x="738797" y="0"/>
                </a:cxn>
                <a:cxn ang="0">
                  <a:pos x="795338" y="52599"/>
                </a:cxn>
                <a:cxn ang="0">
                  <a:pos x="795338" y="112713"/>
                </a:cxn>
                <a:cxn ang="0">
                  <a:pos x="0" y="112713"/>
                </a:cxn>
              </a:cxnLst>
              <a:pathLst>
                <a:path w="211" h="30">
                  <a:moveTo>
                    <a:pt x="0" y="30"/>
                  </a:moveTo>
                  <a:cubicBezTo>
                    <a:pt x="0" y="21"/>
                    <a:pt x="0" y="16"/>
                    <a:pt x="0" y="14"/>
                  </a:cubicBezTo>
                  <a:cubicBezTo>
                    <a:pt x="0" y="5"/>
                    <a:pt x="1" y="0"/>
                    <a:pt x="15" y="0"/>
                  </a:cubicBezTo>
                  <a:cubicBezTo>
                    <a:pt x="18" y="0"/>
                    <a:pt x="193" y="0"/>
                    <a:pt x="196" y="0"/>
                  </a:cubicBezTo>
                  <a:cubicBezTo>
                    <a:pt x="210" y="0"/>
                    <a:pt x="211" y="5"/>
                    <a:pt x="211" y="14"/>
                  </a:cubicBezTo>
                  <a:cubicBezTo>
                    <a:pt x="211" y="16"/>
                    <a:pt x="211" y="21"/>
                    <a:pt x="211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85872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79" name="Freeform 89"/>
            <p:cNvSpPr>
              <a:spLocks noEditPoints="1"/>
            </p:cNvSpPr>
            <p:nvPr/>
          </p:nvSpPr>
          <p:spPr>
            <a:xfrm>
              <a:off x="7161213" y="3400426"/>
              <a:ext cx="795338" cy="381000"/>
            </a:xfrm>
            <a:custGeom>
              <a:avLst/>
              <a:gdLst/>
              <a:ahLst/>
              <a:cxnLst>
                <a:cxn ang="0">
                  <a:pos x="0" y="101851"/>
                </a:cxn>
                <a:cxn ang="0">
                  <a:pos x="0" y="0"/>
                </a:cxn>
                <a:cxn ang="0">
                  <a:pos x="795338" y="0"/>
                </a:cxn>
                <a:cxn ang="0">
                  <a:pos x="795338" y="101851"/>
                </a:cxn>
                <a:cxn ang="0">
                  <a:pos x="795338" y="324416"/>
                </a:cxn>
                <a:cxn ang="0">
                  <a:pos x="738797" y="381000"/>
                </a:cxn>
                <a:cxn ang="0">
                  <a:pos x="56541" y="381000"/>
                </a:cxn>
                <a:cxn ang="0">
                  <a:pos x="0" y="324416"/>
                </a:cxn>
                <a:cxn ang="0">
                  <a:pos x="0" y="101851"/>
                </a:cxn>
                <a:cxn ang="0">
                  <a:pos x="561637" y="301782"/>
                </a:cxn>
                <a:cxn ang="0">
                  <a:pos x="727489" y="301782"/>
                </a:cxn>
                <a:cxn ang="0">
                  <a:pos x="727489" y="264059"/>
                </a:cxn>
                <a:cxn ang="0">
                  <a:pos x="561637" y="264059"/>
                </a:cxn>
                <a:cxn ang="0">
                  <a:pos x="561637" y="301782"/>
                </a:cxn>
                <a:cxn ang="0">
                  <a:pos x="561637" y="211248"/>
                </a:cxn>
                <a:cxn ang="0">
                  <a:pos x="727489" y="211248"/>
                </a:cxn>
                <a:cxn ang="0">
                  <a:pos x="727489" y="173525"/>
                </a:cxn>
                <a:cxn ang="0">
                  <a:pos x="561637" y="173525"/>
                </a:cxn>
                <a:cxn ang="0">
                  <a:pos x="561637" y="211248"/>
                </a:cxn>
                <a:cxn ang="0">
                  <a:pos x="561637" y="116941"/>
                </a:cxn>
                <a:cxn ang="0">
                  <a:pos x="727489" y="116941"/>
                </a:cxn>
                <a:cxn ang="0">
                  <a:pos x="727489" y="79218"/>
                </a:cxn>
                <a:cxn ang="0">
                  <a:pos x="561637" y="79218"/>
                </a:cxn>
                <a:cxn ang="0">
                  <a:pos x="561637" y="116941"/>
                </a:cxn>
                <a:cxn ang="0">
                  <a:pos x="60310" y="279149"/>
                </a:cxn>
                <a:cxn ang="0">
                  <a:pos x="260087" y="279149"/>
                </a:cxn>
                <a:cxn ang="0">
                  <a:pos x="260087" y="139574"/>
                </a:cxn>
                <a:cxn ang="0">
                  <a:pos x="60310" y="139574"/>
                </a:cxn>
                <a:cxn ang="0">
                  <a:pos x="60310" y="279149"/>
                </a:cxn>
              </a:cxnLst>
              <a:pathLst>
                <a:path w="211" h="101">
                  <a:moveTo>
                    <a:pt x="0" y="27"/>
                  </a:moveTo>
                  <a:cubicBezTo>
                    <a:pt x="0" y="17"/>
                    <a:pt x="0" y="8"/>
                    <a:pt x="0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11" y="8"/>
                    <a:pt x="211" y="17"/>
                    <a:pt x="211" y="27"/>
                  </a:cubicBezTo>
                  <a:cubicBezTo>
                    <a:pt x="211" y="55"/>
                    <a:pt x="211" y="83"/>
                    <a:pt x="211" y="86"/>
                  </a:cubicBezTo>
                  <a:cubicBezTo>
                    <a:pt x="211" y="96"/>
                    <a:pt x="210" y="101"/>
                    <a:pt x="196" y="101"/>
                  </a:cubicBezTo>
                  <a:cubicBezTo>
                    <a:pt x="193" y="101"/>
                    <a:pt x="18" y="101"/>
                    <a:pt x="15" y="101"/>
                  </a:cubicBezTo>
                  <a:cubicBezTo>
                    <a:pt x="1" y="101"/>
                    <a:pt x="0" y="96"/>
                    <a:pt x="0" y="86"/>
                  </a:cubicBezTo>
                  <a:cubicBezTo>
                    <a:pt x="0" y="83"/>
                    <a:pt x="0" y="55"/>
                    <a:pt x="0" y="27"/>
                  </a:cubicBezTo>
                  <a:close/>
                  <a:moveTo>
                    <a:pt x="149" y="80"/>
                  </a:moveTo>
                  <a:cubicBezTo>
                    <a:pt x="193" y="80"/>
                    <a:pt x="193" y="80"/>
                    <a:pt x="193" y="80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49" y="70"/>
                    <a:pt x="149" y="70"/>
                    <a:pt x="149" y="70"/>
                  </a:cubicBezTo>
                  <a:lnTo>
                    <a:pt x="149" y="80"/>
                  </a:lnTo>
                  <a:close/>
                  <a:moveTo>
                    <a:pt x="149" y="56"/>
                  </a:moveTo>
                  <a:cubicBezTo>
                    <a:pt x="193" y="56"/>
                    <a:pt x="193" y="56"/>
                    <a:pt x="193" y="5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49" y="46"/>
                    <a:pt x="149" y="46"/>
                    <a:pt x="149" y="46"/>
                  </a:cubicBezTo>
                  <a:lnTo>
                    <a:pt x="149" y="56"/>
                  </a:lnTo>
                  <a:close/>
                  <a:moveTo>
                    <a:pt x="149" y="31"/>
                  </a:moveTo>
                  <a:cubicBezTo>
                    <a:pt x="193" y="31"/>
                    <a:pt x="193" y="31"/>
                    <a:pt x="193" y="3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49" y="21"/>
                    <a:pt x="149" y="21"/>
                    <a:pt x="149" y="21"/>
                  </a:cubicBezTo>
                  <a:lnTo>
                    <a:pt x="149" y="31"/>
                  </a:lnTo>
                  <a:close/>
                  <a:moveTo>
                    <a:pt x="16" y="74"/>
                  </a:moveTo>
                  <a:cubicBezTo>
                    <a:pt x="69" y="74"/>
                    <a:pt x="69" y="74"/>
                    <a:pt x="69" y="74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16" y="37"/>
                    <a:pt x="16" y="37"/>
                    <a:pt x="16" y="37"/>
                  </a:cubicBezTo>
                  <a:lnTo>
                    <a:pt x="16" y="74"/>
                  </a:lnTo>
                  <a:close/>
                </a:path>
              </a:pathLst>
            </a:custGeom>
            <a:solidFill>
              <a:srgbClr val="285872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80" name="Freeform 90"/>
            <p:cNvSpPr/>
            <p:nvPr/>
          </p:nvSpPr>
          <p:spPr>
            <a:xfrm>
              <a:off x="6726238" y="3101976"/>
              <a:ext cx="566738" cy="411163"/>
            </a:xfrm>
            <a:custGeom>
              <a:avLst/>
              <a:gdLst/>
              <a:ahLst/>
              <a:cxnLst>
                <a:cxn ang="0">
                  <a:pos x="0" y="64126"/>
                </a:cxn>
                <a:cxn ang="0">
                  <a:pos x="415608" y="0"/>
                </a:cxn>
                <a:cxn ang="0">
                  <a:pos x="415608" y="165974"/>
                </a:cxn>
                <a:cxn ang="0">
                  <a:pos x="313595" y="260277"/>
                </a:cxn>
                <a:cxn ang="0">
                  <a:pos x="370269" y="309315"/>
                </a:cxn>
                <a:cxn ang="0">
                  <a:pos x="483616" y="309315"/>
                </a:cxn>
                <a:cxn ang="0">
                  <a:pos x="559181" y="411163"/>
                </a:cxn>
                <a:cxn ang="0">
                  <a:pos x="170021" y="411163"/>
                </a:cxn>
                <a:cxn ang="0">
                  <a:pos x="52896" y="328176"/>
                </a:cxn>
                <a:cxn ang="0">
                  <a:pos x="0" y="328176"/>
                </a:cxn>
                <a:cxn ang="0">
                  <a:pos x="0" y="64126"/>
                </a:cxn>
              </a:cxnLst>
              <a:pathLst>
                <a:path w="150" h="109">
                  <a:moveTo>
                    <a:pt x="0" y="17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98" y="53"/>
                    <a:pt x="83" y="65"/>
                    <a:pt x="83" y="69"/>
                  </a:cubicBezTo>
                  <a:cubicBezTo>
                    <a:pt x="83" y="76"/>
                    <a:pt x="90" y="82"/>
                    <a:pt x="98" y="82"/>
                  </a:cubicBezTo>
                  <a:cubicBezTo>
                    <a:pt x="98" y="82"/>
                    <a:pt x="105" y="82"/>
                    <a:pt x="128" y="82"/>
                  </a:cubicBezTo>
                  <a:cubicBezTo>
                    <a:pt x="150" y="82"/>
                    <a:pt x="148" y="109"/>
                    <a:pt x="148" y="109"/>
                  </a:cubicBezTo>
                  <a:cubicBezTo>
                    <a:pt x="105" y="109"/>
                    <a:pt x="51" y="109"/>
                    <a:pt x="45" y="109"/>
                  </a:cubicBezTo>
                  <a:cubicBezTo>
                    <a:pt x="34" y="109"/>
                    <a:pt x="14" y="87"/>
                    <a:pt x="14" y="87"/>
                  </a:cubicBezTo>
                  <a:cubicBezTo>
                    <a:pt x="0" y="87"/>
                    <a:pt x="0" y="87"/>
                    <a:pt x="0" y="8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ECE7D6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81" name="Freeform 91"/>
            <p:cNvSpPr/>
            <p:nvPr/>
          </p:nvSpPr>
          <p:spPr>
            <a:xfrm>
              <a:off x="6643688" y="3140076"/>
              <a:ext cx="87313" cy="365125"/>
            </a:xfrm>
            <a:custGeom>
              <a:avLst/>
              <a:gdLst/>
              <a:ahLst/>
              <a:cxnLst>
                <a:cxn ang="0">
                  <a:pos x="60739" y="365125"/>
                </a:cxn>
                <a:cxn ang="0">
                  <a:pos x="0" y="365125"/>
                </a:cxn>
                <a:cxn ang="0">
                  <a:pos x="0" y="0"/>
                </a:cxn>
                <a:cxn ang="0">
                  <a:pos x="56943" y="0"/>
                </a:cxn>
                <a:cxn ang="0">
                  <a:pos x="87313" y="15057"/>
                </a:cxn>
                <a:cxn ang="0">
                  <a:pos x="87313" y="346304"/>
                </a:cxn>
                <a:cxn ang="0">
                  <a:pos x="60739" y="365125"/>
                </a:cxn>
              </a:cxnLst>
              <a:pathLst>
                <a:path w="23" h="97">
                  <a:moveTo>
                    <a:pt x="16" y="97"/>
                  </a:moveTo>
                  <a:cubicBezTo>
                    <a:pt x="9" y="97"/>
                    <a:pt x="0" y="97"/>
                    <a:pt x="0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2" y="0"/>
                    <a:pt x="15" y="0"/>
                  </a:cubicBezTo>
                  <a:cubicBezTo>
                    <a:pt x="19" y="0"/>
                    <a:pt x="23" y="0"/>
                    <a:pt x="23" y="4"/>
                  </a:cubicBezTo>
                  <a:cubicBezTo>
                    <a:pt x="23" y="8"/>
                    <a:pt x="23" y="89"/>
                    <a:pt x="23" y="92"/>
                  </a:cubicBezTo>
                  <a:cubicBezTo>
                    <a:pt x="23" y="95"/>
                    <a:pt x="23" y="97"/>
                    <a:pt x="16" y="9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82" name="Freeform 92"/>
            <p:cNvSpPr/>
            <p:nvPr/>
          </p:nvSpPr>
          <p:spPr>
            <a:xfrm>
              <a:off x="6327775" y="3128963"/>
              <a:ext cx="331788" cy="395288"/>
            </a:xfrm>
            <a:custGeom>
              <a:avLst/>
              <a:gdLst/>
              <a:ahLst/>
              <a:cxnLst>
                <a:cxn ang="0">
                  <a:pos x="331788" y="0"/>
                </a:cxn>
                <a:cxn ang="0">
                  <a:pos x="0" y="0"/>
                </a:cxn>
                <a:cxn ang="0">
                  <a:pos x="0" y="7529"/>
                </a:cxn>
                <a:cxn ang="0">
                  <a:pos x="79177" y="395288"/>
                </a:cxn>
                <a:cxn ang="0">
                  <a:pos x="331788" y="395288"/>
                </a:cxn>
                <a:cxn ang="0">
                  <a:pos x="331788" y="0"/>
                </a:cxn>
              </a:cxnLst>
              <a:pathLst>
                <a:path w="88" h="105">
                  <a:moveTo>
                    <a:pt x="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8"/>
                    <a:pt x="8" y="73"/>
                    <a:pt x="21" y="105"/>
                  </a:cubicBezTo>
                  <a:cubicBezTo>
                    <a:pt x="88" y="105"/>
                    <a:pt x="88" y="105"/>
                    <a:pt x="88" y="105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394E5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83" name="Oval 93"/>
            <p:cNvSpPr/>
            <p:nvPr/>
          </p:nvSpPr>
          <p:spPr>
            <a:xfrm>
              <a:off x="6677025" y="3430588"/>
              <a:ext cx="34925" cy="38100"/>
            </a:xfrm>
            <a:prstGeom prst="ellipse">
              <a:avLst/>
            </a:prstGeom>
            <a:solidFill>
              <a:srgbClr val="285872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84" name="Freeform 94"/>
            <p:cNvSpPr/>
            <p:nvPr/>
          </p:nvSpPr>
          <p:spPr>
            <a:xfrm>
              <a:off x="6380163" y="3449638"/>
              <a:ext cx="279400" cy="74613"/>
            </a:xfrm>
            <a:custGeom>
              <a:avLst/>
              <a:gdLst/>
              <a:ahLst/>
              <a:cxnLst>
                <a:cxn ang="0">
                  <a:pos x="279400" y="0"/>
                </a:cxn>
                <a:cxn ang="0">
                  <a:pos x="0" y="0"/>
                </a:cxn>
                <a:cxn ang="0">
                  <a:pos x="26430" y="74613"/>
                </a:cxn>
                <a:cxn ang="0">
                  <a:pos x="279400" y="74613"/>
                </a:cxn>
                <a:cxn ang="0">
                  <a:pos x="279400" y="0"/>
                </a:cxn>
              </a:cxnLst>
              <a:pathLst>
                <a:path w="74" h="2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6"/>
                    <a:pt x="5" y="13"/>
                    <a:pt x="7" y="20"/>
                  </a:cubicBezTo>
                  <a:cubicBezTo>
                    <a:pt x="74" y="20"/>
                    <a:pt x="74" y="20"/>
                    <a:pt x="74" y="20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253A41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</p:grpSp>
      <p:cxnSp>
        <p:nvCxnSpPr>
          <p:cNvPr id="288" name="直接连接符 287"/>
          <p:cNvCxnSpPr/>
          <p:nvPr/>
        </p:nvCxnSpPr>
        <p:spPr>
          <a:xfrm>
            <a:off x="6275388" y="4498975"/>
            <a:ext cx="1881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86" name="组合 288"/>
          <p:cNvGrpSpPr/>
          <p:nvPr/>
        </p:nvGrpSpPr>
        <p:grpSpPr>
          <a:xfrm>
            <a:off x="8747125" y="2046288"/>
            <a:ext cx="1968500" cy="1968500"/>
            <a:chOff x="8824913" y="2027238"/>
            <a:chExt cx="1968500" cy="1968500"/>
          </a:xfrm>
        </p:grpSpPr>
        <p:sp>
          <p:nvSpPr>
            <p:cNvPr id="5187" name="Oval 98"/>
            <p:cNvSpPr/>
            <p:nvPr/>
          </p:nvSpPr>
          <p:spPr>
            <a:xfrm>
              <a:off x="8824913" y="2027238"/>
              <a:ext cx="1968500" cy="1968500"/>
            </a:xfrm>
            <a:prstGeom prst="ellipse">
              <a:avLst/>
            </a:prstGeom>
            <a:solidFill>
              <a:srgbClr val="488C9A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88" name="Freeform 99"/>
            <p:cNvSpPr/>
            <p:nvPr/>
          </p:nvSpPr>
          <p:spPr>
            <a:xfrm>
              <a:off x="9210676" y="2328863"/>
              <a:ext cx="1214438" cy="777875"/>
            </a:xfrm>
            <a:custGeom>
              <a:avLst/>
              <a:gdLst/>
              <a:ahLst/>
              <a:cxnLst>
                <a:cxn ang="0">
                  <a:pos x="1199352" y="0"/>
                </a:cxn>
                <a:cxn ang="0">
                  <a:pos x="15086" y="0"/>
                </a:cxn>
                <a:cxn ang="0">
                  <a:pos x="0" y="15104"/>
                </a:cxn>
                <a:cxn ang="0">
                  <a:pos x="0" y="777875"/>
                </a:cxn>
                <a:cxn ang="0">
                  <a:pos x="1214438" y="777875"/>
                </a:cxn>
                <a:cxn ang="0">
                  <a:pos x="1214438" y="15104"/>
                </a:cxn>
                <a:cxn ang="0">
                  <a:pos x="1199352" y="0"/>
                </a:cxn>
              </a:cxnLst>
              <a:pathLst>
                <a:path w="322" h="206">
                  <a:moveTo>
                    <a:pt x="31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0"/>
                    <a:pt x="0" y="4"/>
                  </a:cubicBezTo>
                  <a:cubicBezTo>
                    <a:pt x="0" y="8"/>
                    <a:pt x="0" y="206"/>
                    <a:pt x="0" y="206"/>
                  </a:cubicBezTo>
                  <a:cubicBezTo>
                    <a:pt x="322" y="206"/>
                    <a:pt x="322" y="206"/>
                    <a:pt x="322" y="206"/>
                  </a:cubicBezTo>
                  <a:cubicBezTo>
                    <a:pt x="322" y="206"/>
                    <a:pt x="322" y="8"/>
                    <a:pt x="322" y="4"/>
                  </a:cubicBezTo>
                  <a:cubicBezTo>
                    <a:pt x="322" y="0"/>
                    <a:pt x="318" y="0"/>
                    <a:pt x="31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89" name="Rectangle 100"/>
            <p:cNvSpPr/>
            <p:nvPr/>
          </p:nvSpPr>
          <p:spPr>
            <a:xfrm>
              <a:off x="9282113" y="2397126"/>
              <a:ext cx="1069975" cy="622300"/>
            </a:xfrm>
            <a:prstGeom prst="rect">
              <a:avLst/>
            </a:prstGeom>
            <a:solidFill>
              <a:srgbClr val="E86D5C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190" name="Freeform 101"/>
            <p:cNvSpPr/>
            <p:nvPr/>
          </p:nvSpPr>
          <p:spPr>
            <a:xfrm>
              <a:off x="8980488" y="3378201"/>
              <a:ext cx="1681163" cy="49213"/>
            </a:xfrm>
            <a:custGeom>
              <a:avLst/>
              <a:gdLst/>
              <a:ahLst/>
              <a:cxnLst>
                <a:cxn ang="0">
                  <a:pos x="1670050" y="0"/>
                </a:cxn>
                <a:cxn ang="0">
                  <a:pos x="11113" y="0"/>
                </a:cxn>
                <a:cxn ang="0">
                  <a:pos x="0" y="11113"/>
                </a:cxn>
                <a:cxn ang="0">
                  <a:pos x="0" y="49213"/>
                </a:cxn>
                <a:cxn ang="0">
                  <a:pos x="1681163" y="49213"/>
                </a:cxn>
                <a:cxn ang="0">
                  <a:pos x="1681163" y="11113"/>
                </a:cxn>
                <a:cxn ang="0">
                  <a:pos x="1670050" y="0"/>
                </a:cxn>
              </a:cxnLst>
              <a:pathLst>
                <a:path w="1059" h="31">
                  <a:moveTo>
                    <a:pt x="1052" y="0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0" y="31"/>
                  </a:lnTo>
                  <a:lnTo>
                    <a:pt x="1059" y="31"/>
                  </a:lnTo>
                  <a:lnTo>
                    <a:pt x="1059" y="7"/>
                  </a:lnTo>
                  <a:lnTo>
                    <a:pt x="1052" y="0"/>
                  </a:lnTo>
                  <a:close/>
                </a:path>
              </a:pathLst>
            </a:custGeom>
            <a:solidFill>
              <a:srgbClr val="C9CACA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91" name="Freeform 102"/>
            <p:cNvSpPr/>
            <p:nvPr/>
          </p:nvSpPr>
          <p:spPr>
            <a:xfrm>
              <a:off x="8980488" y="3106738"/>
              <a:ext cx="1681163" cy="282575"/>
            </a:xfrm>
            <a:custGeom>
              <a:avLst/>
              <a:gdLst/>
              <a:ahLst/>
              <a:cxnLst>
                <a:cxn ang="0">
                  <a:pos x="1444625" y="0"/>
                </a:cxn>
                <a:cxn ang="0">
                  <a:pos x="230188" y="0"/>
                </a:cxn>
                <a:cxn ang="0">
                  <a:pos x="0" y="282575"/>
                </a:cxn>
                <a:cxn ang="0">
                  <a:pos x="1681163" y="282575"/>
                </a:cxn>
                <a:cxn ang="0">
                  <a:pos x="1444625" y="0"/>
                </a:cxn>
              </a:cxnLst>
              <a:pathLst>
                <a:path w="1059" h="178">
                  <a:moveTo>
                    <a:pt x="910" y="0"/>
                  </a:moveTo>
                  <a:lnTo>
                    <a:pt x="145" y="0"/>
                  </a:lnTo>
                  <a:lnTo>
                    <a:pt x="0" y="178"/>
                  </a:lnTo>
                  <a:lnTo>
                    <a:pt x="1059" y="178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92" name="Freeform 103"/>
            <p:cNvSpPr/>
            <p:nvPr/>
          </p:nvSpPr>
          <p:spPr>
            <a:xfrm>
              <a:off x="9217026" y="3136901"/>
              <a:ext cx="501650" cy="25400"/>
            </a:xfrm>
            <a:custGeom>
              <a:avLst/>
              <a:gdLst/>
              <a:ahLst/>
              <a:cxnLst>
                <a:cxn ang="0">
                  <a:pos x="7544" y="25400"/>
                </a:cxn>
                <a:cxn ang="0">
                  <a:pos x="494106" y="25400"/>
                </a:cxn>
                <a:cxn ang="0">
                  <a:pos x="501650" y="18143"/>
                </a:cxn>
                <a:cxn ang="0">
                  <a:pos x="501650" y="7257"/>
                </a:cxn>
                <a:cxn ang="0">
                  <a:pos x="494106" y="0"/>
                </a:cxn>
                <a:cxn ang="0">
                  <a:pos x="7544" y="0"/>
                </a:cxn>
                <a:cxn ang="0">
                  <a:pos x="0" y="7257"/>
                </a:cxn>
                <a:cxn ang="0">
                  <a:pos x="0" y="18143"/>
                </a:cxn>
                <a:cxn ang="0">
                  <a:pos x="7544" y="25400"/>
                </a:cxn>
              </a:cxnLst>
              <a:pathLst>
                <a:path w="133" h="7">
                  <a:moveTo>
                    <a:pt x="2" y="7"/>
                  </a:moveTo>
                  <a:cubicBezTo>
                    <a:pt x="131" y="7"/>
                    <a:pt x="131" y="7"/>
                    <a:pt x="131" y="7"/>
                  </a:cubicBezTo>
                  <a:cubicBezTo>
                    <a:pt x="132" y="7"/>
                    <a:pt x="133" y="6"/>
                    <a:pt x="133" y="5"/>
                  </a:cubicBezTo>
                  <a:cubicBezTo>
                    <a:pt x="133" y="2"/>
                    <a:pt x="133" y="2"/>
                    <a:pt x="133" y="2"/>
                  </a:cubicBezTo>
                  <a:cubicBezTo>
                    <a:pt x="133" y="1"/>
                    <a:pt x="132" y="0"/>
                    <a:pt x="13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285872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93" name="Freeform 104"/>
            <p:cNvSpPr/>
            <p:nvPr/>
          </p:nvSpPr>
          <p:spPr>
            <a:xfrm>
              <a:off x="9197976" y="3192463"/>
              <a:ext cx="1192213" cy="26988"/>
            </a:xfrm>
            <a:custGeom>
              <a:avLst/>
              <a:gdLst/>
              <a:ahLst/>
              <a:cxnLst>
                <a:cxn ang="0">
                  <a:pos x="7546" y="26988"/>
                </a:cxn>
                <a:cxn ang="0">
                  <a:pos x="418784" y="26988"/>
                </a:cxn>
                <a:cxn ang="0">
                  <a:pos x="490467" y="26988"/>
                </a:cxn>
                <a:cxn ang="0">
                  <a:pos x="1184667" y="26988"/>
                </a:cxn>
                <a:cxn ang="0">
                  <a:pos x="1192213" y="19277"/>
                </a:cxn>
                <a:cxn ang="0">
                  <a:pos x="1192213" y="7711"/>
                </a:cxn>
                <a:cxn ang="0">
                  <a:pos x="1184667" y="0"/>
                </a:cxn>
                <a:cxn ang="0">
                  <a:pos x="490467" y="0"/>
                </a:cxn>
                <a:cxn ang="0">
                  <a:pos x="418784" y="0"/>
                </a:cxn>
                <a:cxn ang="0">
                  <a:pos x="7546" y="0"/>
                </a:cxn>
                <a:cxn ang="0">
                  <a:pos x="0" y="7711"/>
                </a:cxn>
                <a:cxn ang="0">
                  <a:pos x="0" y="19277"/>
                </a:cxn>
                <a:cxn ang="0">
                  <a:pos x="7546" y="26988"/>
                </a:cxn>
              </a:cxnLst>
              <a:pathLst>
                <a:path w="316" h="7">
                  <a:moveTo>
                    <a:pt x="2" y="7"/>
                  </a:moveTo>
                  <a:cubicBezTo>
                    <a:pt x="111" y="7"/>
                    <a:pt x="111" y="7"/>
                    <a:pt x="111" y="7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15" y="7"/>
                    <a:pt x="316" y="6"/>
                    <a:pt x="316" y="5"/>
                  </a:cubicBezTo>
                  <a:cubicBezTo>
                    <a:pt x="316" y="2"/>
                    <a:pt x="316" y="2"/>
                    <a:pt x="316" y="2"/>
                  </a:cubicBezTo>
                  <a:cubicBezTo>
                    <a:pt x="316" y="1"/>
                    <a:pt x="315" y="0"/>
                    <a:pt x="314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285872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94" name="Freeform 105"/>
            <p:cNvSpPr/>
            <p:nvPr/>
          </p:nvSpPr>
          <p:spPr>
            <a:xfrm>
              <a:off x="9869488" y="3136901"/>
              <a:ext cx="498475" cy="25400"/>
            </a:xfrm>
            <a:custGeom>
              <a:avLst/>
              <a:gdLst/>
              <a:ahLst/>
              <a:cxnLst>
                <a:cxn ang="0">
                  <a:pos x="7553" y="25400"/>
                </a:cxn>
                <a:cxn ang="0">
                  <a:pos x="490922" y="25400"/>
                </a:cxn>
                <a:cxn ang="0">
                  <a:pos x="498475" y="18143"/>
                </a:cxn>
                <a:cxn ang="0">
                  <a:pos x="498475" y="7257"/>
                </a:cxn>
                <a:cxn ang="0">
                  <a:pos x="490922" y="0"/>
                </a:cxn>
                <a:cxn ang="0">
                  <a:pos x="7553" y="0"/>
                </a:cxn>
                <a:cxn ang="0">
                  <a:pos x="0" y="7257"/>
                </a:cxn>
                <a:cxn ang="0">
                  <a:pos x="0" y="18143"/>
                </a:cxn>
                <a:cxn ang="0">
                  <a:pos x="7553" y="25400"/>
                </a:cxn>
              </a:cxnLst>
              <a:pathLst>
                <a:path w="132" h="7">
                  <a:moveTo>
                    <a:pt x="2" y="7"/>
                  </a:moveTo>
                  <a:cubicBezTo>
                    <a:pt x="130" y="7"/>
                    <a:pt x="130" y="7"/>
                    <a:pt x="130" y="7"/>
                  </a:cubicBezTo>
                  <a:cubicBezTo>
                    <a:pt x="132" y="7"/>
                    <a:pt x="132" y="6"/>
                    <a:pt x="132" y="5"/>
                  </a:cubicBezTo>
                  <a:cubicBezTo>
                    <a:pt x="132" y="2"/>
                    <a:pt x="132" y="2"/>
                    <a:pt x="132" y="2"/>
                  </a:cubicBezTo>
                  <a:cubicBezTo>
                    <a:pt x="132" y="1"/>
                    <a:pt x="132" y="0"/>
                    <a:pt x="13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285872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95" name="Freeform 106"/>
            <p:cNvSpPr/>
            <p:nvPr/>
          </p:nvSpPr>
          <p:spPr>
            <a:xfrm>
              <a:off x="9164638" y="3257551"/>
              <a:ext cx="1260475" cy="25400"/>
            </a:xfrm>
            <a:custGeom>
              <a:avLst/>
              <a:gdLst/>
              <a:ahLst/>
              <a:cxnLst>
                <a:cxn ang="0">
                  <a:pos x="1252927" y="0"/>
                </a:cxn>
                <a:cxn ang="0">
                  <a:pos x="494378" y="0"/>
                </a:cxn>
                <a:cxn ang="0">
                  <a:pos x="403805" y="0"/>
                </a:cxn>
                <a:cxn ang="0">
                  <a:pos x="7548" y="0"/>
                </a:cxn>
                <a:cxn ang="0">
                  <a:pos x="0" y="7257"/>
                </a:cxn>
                <a:cxn ang="0">
                  <a:pos x="0" y="18143"/>
                </a:cxn>
                <a:cxn ang="0">
                  <a:pos x="7548" y="25400"/>
                </a:cxn>
                <a:cxn ang="0">
                  <a:pos x="403805" y="25400"/>
                </a:cxn>
                <a:cxn ang="0">
                  <a:pos x="494378" y="25400"/>
                </a:cxn>
                <a:cxn ang="0">
                  <a:pos x="1252927" y="25400"/>
                </a:cxn>
                <a:cxn ang="0">
                  <a:pos x="1260475" y="18143"/>
                </a:cxn>
                <a:cxn ang="0">
                  <a:pos x="1260475" y="7257"/>
                </a:cxn>
                <a:cxn ang="0">
                  <a:pos x="1252927" y="0"/>
                </a:cxn>
              </a:cxnLst>
              <a:pathLst>
                <a:path w="334" h="7">
                  <a:moveTo>
                    <a:pt x="332" y="0"/>
                  </a:moveTo>
                  <a:cubicBezTo>
                    <a:pt x="131" y="0"/>
                    <a:pt x="131" y="0"/>
                    <a:pt x="131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31" y="7"/>
                    <a:pt x="131" y="7"/>
                    <a:pt x="131" y="7"/>
                  </a:cubicBezTo>
                  <a:cubicBezTo>
                    <a:pt x="332" y="7"/>
                    <a:pt x="332" y="7"/>
                    <a:pt x="332" y="7"/>
                  </a:cubicBezTo>
                  <a:cubicBezTo>
                    <a:pt x="333" y="7"/>
                    <a:pt x="334" y="6"/>
                    <a:pt x="334" y="5"/>
                  </a:cubicBezTo>
                  <a:cubicBezTo>
                    <a:pt x="334" y="2"/>
                    <a:pt x="334" y="2"/>
                    <a:pt x="334" y="2"/>
                  </a:cubicBezTo>
                  <a:cubicBezTo>
                    <a:pt x="334" y="1"/>
                    <a:pt x="333" y="0"/>
                    <a:pt x="332" y="0"/>
                  </a:cubicBezTo>
                  <a:close/>
                </a:path>
              </a:pathLst>
            </a:custGeom>
            <a:solidFill>
              <a:srgbClr val="285872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96" name="Freeform 107"/>
            <p:cNvSpPr/>
            <p:nvPr/>
          </p:nvSpPr>
          <p:spPr>
            <a:xfrm>
              <a:off x="9040813" y="3205163"/>
              <a:ext cx="592138" cy="349250"/>
            </a:xfrm>
            <a:custGeom>
              <a:avLst/>
              <a:gdLst/>
              <a:ahLst/>
              <a:cxnLst>
                <a:cxn ang="0">
                  <a:pos x="475219" y="168992"/>
                </a:cxn>
                <a:cxn ang="0">
                  <a:pos x="554422" y="180258"/>
                </a:cxn>
                <a:cxn ang="0">
                  <a:pos x="497849" y="221567"/>
                </a:cxn>
                <a:cxn ang="0">
                  <a:pos x="369615" y="277898"/>
                </a:cxn>
                <a:cxn ang="0">
                  <a:pos x="169721" y="319207"/>
                </a:cxn>
                <a:cxn ang="0">
                  <a:pos x="105604" y="349250"/>
                </a:cxn>
                <a:cxn ang="0">
                  <a:pos x="0" y="251610"/>
                </a:cxn>
                <a:cxn ang="0">
                  <a:pos x="101833" y="135194"/>
                </a:cxn>
                <a:cxn ang="0">
                  <a:pos x="203665" y="37554"/>
                </a:cxn>
                <a:cxn ang="0">
                  <a:pos x="230066" y="52575"/>
                </a:cxn>
                <a:cxn ang="0">
                  <a:pos x="309270" y="22532"/>
                </a:cxn>
                <a:cxn ang="0">
                  <a:pos x="328127" y="37554"/>
                </a:cxn>
                <a:cxn ang="0">
                  <a:pos x="384701" y="11266"/>
                </a:cxn>
                <a:cxn ang="0">
                  <a:pos x="422417" y="30043"/>
                </a:cxn>
                <a:cxn ang="0">
                  <a:pos x="577052" y="18777"/>
                </a:cxn>
                <a:cxn ang="0">
                  <a:pos x="565737" y="60086"/>
                </a:cxn>
                <a:cxn ang="0">
                  <a:pos x="429960" y="86374"/>
                </a:cxn>
                <a:cxn ang="0">
                  <a:pos x="324356" y="195280"/>
                </a:cxn>
                <a:cxn ang="0">
                  <a:pos x="414874" y="187769"/>
                </a:cxn>
                <a:cxn ang="0">
                  <a:pos x="475219" y="168992"/>
                </a:cxn>
              </a:cxnLst>
              <a:pathLst>
                <a:path w="157" h="93">
                  <a:moveTo>
                    <a:pt x="126" y="45"/>
                  </a:moveTo>
                  <a:cubicBezTo>
                    <a:pt x="126" y="45"/>
                    <a:pt x="144" y="38"/>
                    <a:pt x="147" y="48"/>
                  </a:cubicBezTo>
                  <a:cubicBezTo>
                    <a:pt x="148" y="51"/>
                    <a:pt x="143" y="55"/>
                    <a:pt x="132" y="59"/>
                  </a:cubicBezTo>
                  <a:cubicBezTo>
                    <a:pt x="127" y="60"/>
                    <a:pt x="105" y="70"/>
                    <a:pt x="98" y="74"/>
                  </a:cubicBezTo>
                  <a:cubicBezTo>
                    <a:pt x="93" y="78"/>
                    <a:pt x="73" y="87"/>
                    <a:pt x="45" y="85"/>
                  </a:cubicBezTo>
                  <a:cubicBezTo>
                    <a:pt x="43" y="86"/>
                    <a:pt x="39" y="85"/>
                    <a:pt x="28" y="93"/>
                  </a:cubicBezTo>
                  <a:cubicBezTo>
                    <a:pt x="23" y="89"/>
                    <a:pt x="0" y="67"/>
                    <a:pt x="0" y="67"/>
                  </a:cubicBezTo>
                  <a:cubicBezTo>
                    <a:pt x="0" y="67"/>
                    <a:pt x="23" y="53"/>
                    <a:pt x="27" y="36"/>
                  </a:cubicBezTo>
                  <a:cubicBezTo>
                    <a:pt x="28" y="34"/>
                    <a:pt x="43" y="16"/>
                    <a:pt x="54" y="10"/>
                  </a:cubicBezTo>
                  <a:cubicBezTo>
                    <a:pt x="56" y="9"/>
                    <a:pt x="59" y="10"/>
                    <a:pt x="61" y="14"/>
                  </a:cubicBezTo>
                  <a:cubicBezTo>
                    <a:pt x="62" y="15"/>
                    <a:pt x="77" y="3"/>
                    <a:pt x="82" y="6"/>
                  </a:cubicBezTo>
                  <a:cubicBezTo>
                    <a:pt x="84" y="8"/>
                    <a:pt x="87" y="10"/>
                    <a:pt x="87" y="10"/>
                  </a:cubicBezTo>
                  <a:cubicBezTo>
                    <a:pt x="87" y="10"/>
                    <a:pt x="96" y="0"/>
                    <a:pt x="102" y="3"/>
                  </a:cubicBezTo>
                  <a:cubicBezTo>
                    <a:pt x="104" y="5"/>
                    <a:pt x="112" y="8"/>
                    <a:pt x="112" y="8"/>
                  </a:cubicBezTo>
                  <a:cubicBezTo>
                    <a:pt x="112" y="8"/>
                    <a:pt x="138" y="5"/>
                    <a:pt x="153" y="5"/>
                  </a:cubicBezTo>
                  <a:cubicBezTo>
                    <a:pt x="155" y="4"/>
                    <a:pt x="157" y="15"/>
                    <a:pt x="150" y="16"/>
                  </a:cubicBezTo>
                  <a:cubicBezTo>
                    <a:pt x="147" y="16"/>
                    <a:pt x="114" y="23"/>
                    <a:pt x="114" y="23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26" y="45"/>
                  </a:lnTo>
                  <a:close/>
                </a:path>
              </a:pathLst>
            </a:custGeom>
            <a:solidFill>
              <a:srgbClr val="CEBDAD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97" name="Freeform 108"/>
            <p:cNvSpPr/>
            <p:nvPr/>
          </p:nvSpPr>
          <p:spPr>
            <a:xfrm>
              <a:off x="9375776" y="3235326"/>
              <a:ext cx="87313" cy="52388"/>
            </a:xfrm>
            <a:custGeom>
              <a:avLst/>
              <a:gdLst/>
              <a:ahLst/>
              <a:cxnLst>
                <a:cxn ang="0">
                  <a:pos x="83517" y="0"/>
                </a:cxn>
                <a:cxn ang="0">
                  <a:pos x="87313" y="0"/>
                </a:cxn>
                <a:cxn ang="0">
                  <a:pos x="87313" y="0"/>
                </a:cxn>
                <a:cxn ang="0">
                  <a:pos x="7592" y="48646"/>
                </a:cxn>
                <a:cxn ang="0">
                  <a:pos x="0" y="48646"/>
                </a:cxn>
                <a:cxn ang="0">
                  <a:pos x="83517" y="0"/>
                </a:cxn>
              </a:cxnLst>
              <a:pathLst>
                <a:path w="23" h="14">
                  <a:moveTo>
                    <a:pt x="22" y="0"/>
                  </a:moveTo>
                  <a:cubicBezTo>
                    <a:pt x="22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3"/>
                    <a:pt x="7" y="9"/>
                    <a:pt x="2" y="13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8" y="7"/>
                    <a:pt x="18" y="2"/>
                    <a:pt x="22" y="0"/>
                  </a:cubicBezTo>
                  <a:close/>
                </a:path>
              </a:pathLst>
            </a:custGeom>
            <a:solidFill>
              <a:srgbClr val="AE9D8C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98" name="Freeform 109"/>
            <p:cNvSpPr/>
            <p:nvPr/>
          </p:nvSpPr>
          <p:spPr>
            <a:xfrm>
              <a:off x="9307513" y="3238501"/>
              <a:ext cx="60325" cy="41275"/>
            </a:xfrm>
            <a:custGeom>
              <a:avLst/>
              <a:gdLst/>
              <a:ahLst/>
              <a:cxnLst>
                <a:cxn ang="0">
                  <a:pos x="0" y="41275"/>
                </a:cxn>
                <a:cxn ang="0">
                  <a:pos x="56555" y="0"/>
                </a:cxn>
                <a:cxn ang="0">
                  <a:pos x="60325" y="3752"/>
                </a:cxn>
                <a:cxn ang="0">
                  <a:pos x="3770" y="41275"/>
                </a:cxn>
                <a:cxn ang="0">
                  <a:pos x="0" y="41275"/>
                </a:cxn>
              </a:cxnLst>
              <a:pathLst>
                <a:path w="16" h="11">
                  <a:moveTo>
                    <a:pt x="0" y="11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6" y="0"/>
                    <a:pt x="16" y="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AE9D8C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199" name="Freeform 110"/>
            <p:cNvSpPr/>
            <p:nvPr/>
          </p:nvSpPr>
          <p:spPr>
            <a:xfrm>
              <a:off x="8994776" y="3427413"/>
              <a:ext cx="173038" cy="176213"/>
            </a:xfrm>
            <a:custGeom>
              <a:avLst/>
              <a:gdLst/>
              <a:ahLst/>
              <a:cxnLst>
                <a:cxn ang="0">
                  <a:pos x="22570" y="11248"/>
                </a:cxn>
                <a:cxn ang="0">
                  <a:pos x="0" y="37492"/>
                </a:cxn>
                <a:cxn ang="0">
                  <a:pos x="139183" y="176213"/>
                </a:cxn>
                <a:cxn ang="0">
                  <a:pos x="161753" y="153718"/>
                </a:cxn>
                <a:cxn ang="0">
                  <a:pos x="169276" y="134972"/>
                </a:cxn>
                <a:cxn ang="0">
                  <a:pos x="41379" y="7498"/>
                </a:cxn>
                <a:cxn ang="0">
                  <a:pos x="22570" y="11248"/>
                </a:cxn>
              </a:cxnLst>
              <a:pathLst>
                <a:path w="46" h="47">
                  <a:moveTo>
                    <a:pt x="6" y="3"/>
                  </a:moveTo>
                  <a:cubicBezTo>
                    <a:pt x="3" y="6"/>
                    <a:pt x="0" y="10"/>
                    <a:pt x="0" y="10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42" y="42"/>
                    <a:pt x="43" y="41"/>
                  </a:cubicBezTo>
                  <a:cubicBezTo>
                    <a:pt x="45" y="39"/>
                    <a:pt x="46" y="38"/>
                    <a:pt x="45" y="36"/>
                  </a:cubicBezTo>
                  <a:cubicBezTo>
                    <a:pt x="43" y="35"/>
                    <a:pt x="12" y="4"/>
                    <a:pt x="11" y="2"/>
                  </a:cubicBezTo>
                  <a:cubicBezTo>
                    <a:pt x="10" y="1"/>
                    <a:pt x="9" y="0"/>
                    <a:pt x="6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200" name="Freeform 111"/>
            <p:cNvSpPr/>
            <p:nvPr/>
          </p:nvSpPr>
          <p:spPr>
            <a:xfrm>
              <a:off x="9115426" y="3548063"/>
              <a:ext cx="26988" cy="30163"/>
            </a:xfrm>
            <a:custGeom>
              <a:avLst/>
              <a:gdLst/>
              <a:ahLst/>
              <a:cxnLst>
                <a:cxn ang="0">
                  <a:pos x="0" y="11311"/>
                </a:cxn>
                <a:cxn ang="0">
                  <a:pos x="19277" y="3770"/>
                </a:cxn>
                <a:cxn ang="0">
                  <a:pos x="26988" y="18852"/>
                </a:cxn>
                <a:cxn ang="0">
                  <a:pos x="7711" y="26393"/>
                </a:cxn>
                <a:cxn ang="0">
                  <a:pos x="0" y="11311"/>
                </a:cxn>
              </a:cxnLst>
              <a:pathLst>
                <a:path w="7" h="8">
                  <a:moveTo>
                    <a:pt x="0" y="3"/>
                  </a:moveTo>
                  <a:cubicBezTo>
                    <a:pt x="1" y="1"/>
                    <a:pt x="3" y="0"/>
                    <a:pt x="5" y="1"/>
                  </a:cubicBezTo>
                  <a:cubicBezTo>
                    <a:pt x="6" y="2"/>
                    <a:pt x="7" y="4"/>
                    <a:pt x="7" y="5"/>
                  </a:cubicBezTo>
                  <a:cubicBezTo>
                    <a:pt x="6" y="7"/>
                    <a:pt x="4" y="8"/>
                    <a:pt x="2" y="7"/>
                  </a:cubicBezTo>
                  <a:cubicBezTo>
                    <a:pt x="1" y="7"/>
                    <a:pt x="0" y="5"/>
                    <a:pt x="0" y="3"/>
                  </a:cubicBezTo>
                  <a:close/>
                </a:path>
              </a:pathLst>
            </a:custGeom>
            <a:solidFill>
              <a:srgbClr val="3E3A3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201" name="Freeform 112"/>
            <p:cNvSpPr/>
            <p:nvPr/>
          </p:nvSpPr>
          <p:spPr>
            <a:xfrm>
              <a:off x="8950326" y="3452813"/>
              <a:ext cx="195263" cy="219075"/>
            </a:xfrm>
            <a:custGeom>
              <a:avLst/>
              <a:gdLst/>
              <a:ahLst/>
              <a:cxnLst>
                <a:cxn ang="0">
                  <a:pos x="41306" y="0"/>
                </a:cxn>
                <a:cxn ang="0">
                  <a:pos x="0" y="37772"/>
                </a:cxn>
                <a:cxn ang="0">
                  <a:pos x="131427" y="219075"/>
                </a:cxn>
                <a:cxn ang="0">
                  <a:pos x="195263" y="154863"/>
                </a:cxn>
                <a:cxn ang="0">
                  <a:pos x="41306" y="0"/>
                </a:cxn>
              </a:cxnLst>
              <a:pathLst>
                <a:path w="52" h="58">
                  <a:moveTo>
                    <a:pt x="11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0" y="27"/>
                    <a:pt x="22" y="43"/>
                    <a:pt x="35" y="58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0B54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202" name="Freeform 113"/>
            <p:cNvSpPr/>
            <p:nvPr/>
          </p:nvSpPr>
          <p:spPr>
            <a:xfrm>
              <a:off x="9994901" y="3205163"/>
              <a:ext cx="595313" cy="349250"/>
            </a:xfrm>
            <a:custGeom>
              <a:avLst/>
              <a:gdLst/>
              <a:ahLst/>
              <a:cxnLst>
                <a:cxn ang="0">
                  <a:pos x="120570" y="168992"/>
                </a:cxn>
                <a:cxn ang="0">
                  <a:pos x="41446" y="180258"/>
                </a:cxn>
                <a:cxn ang="0">
                  <a:pos x="97963" y="221567"/>
                </a:cxn>
                <a:cxn ang="0">
                  <a:pos x="226068" y="277898"/>
                </a:cxn>
                <a:cxn ang="0">
                  <a:pos x="425762" y="319207"/>
                </a:cxn>
                <a:cxn ang="0">
                  <a:pos x="489814" y="349250"/>
                </a:cxn>
                <a:cxn ang="0">
                  <a:pos x="595313" y="251610"/>
                </a:cxn>
                <a:cxn ang="0">
                  <a:pos x="489814" y="135194"/>
                </a:cxn>
                <a:cxn ang="0">
                  <a:pos x="391852" y="37554"/>
                </a:cxn>
                <a:cxn ang="0">
                  <a:pos x="361709" y="52575"/>
                </a:cxn>
                <a:cxn ang="0">
                  <a:pos x="286353" y="22532"/>
                </a:cxn>
                <a:cxn ang="0">
                  <a:pos x="267514" y="37554"/>
                </a:cxn>
                <a:cxn ang="0">
                  <a:pos x="210997" y="11266"/>
                </a:cxn>
                <a:cxn ang="0">
                  <a:pos x="173319" y="30043"/>
                </a:cxn>
                <a:cxn ang="0">
                  <a:pos x="18839" y="18777"/>
                </a:cxn>
                <a:cxn ang="0">
                  <a:pos x="26375" y="60086"/>
                </a:cxn>
                <a:cxn ang="0">
                  <a:pos x="165783" y="86374"/>
                </a:cxn>
                <a:cxn ang="0">
                  <a:pos x="271282" y="195280"/>
                </a:cxn>
                <a:cxn ang="0">
                  <a:pos x="180855" y="187769"/>
                </a:cxn>
                <a:cxn ang="0">
                  <a:pos x="120570" y="168992"/>
                </a:cxn>
              </a:cxnLst>
              <a:pathLst>
                <a:path w="158" h="93">
                  <a:moveTo>
                    <a:pt x="32" y="45"/>
                  </a:moveTo>
                  <a:cubicBezTo>
                    <a:pt x="32" y="45"/>
                    <a:pt x="13" y="38"/>
                    <a:pt x="11" y="48"/>
                  </a:cubicBezTo>
                  <a:cubicBezTo>
                    <a:pt x="10" y="51"/>
                    <a:pt x="15" y="55"/>
                    <a:pt x="26" y="59"/>
                  </a:cubicBezTo>
                  <a:cubicBezTo>
                    <a:pt x="31" y="60"/>
                    <a:pt x="52" y="70"/>
                    <a:pt x="60" y="74"/>
                  </a:cubicBezTo>
                  <a:cubicBezTo>
                    <a:pt x="65" y="78"/>
                    <a:pt x="85" y="87"/>
                    <a:pt x="113" y="85"/>
                  </a:cubicBezTo>
                  <a:cubicBezTo>
                    <a:pt x="115" y="86"/>
                    <a:pt x="118" y="85"/>
                    <a:pt x="130" y="93"/>
                  </a:cubicBezTo>
                  <a:cubicBezTo>
                    <a:pt x="134" y="89"/>
                    <a:pt x="158" y="67"/>
                    <a:pt x="158" y="67"/>
                  </a:cubicBezTo>
                  <a:cubicBezTo>
                    <a:pt x="158" y="67"/>
                    <a:pt x="135" y="53"/>
                    <a:pt x="130" y="36"/>
                  </a:cubicBezTo>
                  <a:cubicBezTo>
                    <a:pt x="129" y="34"/>
                    <a:pt x="115" y="16"/>
                    <a:pt x="104" y="10"/>
                  </a:cubicBezTo>
                  <a:cubicBezTo>
                    <a:pt x="102" y="9"/>
                    <a:pt x="98" y="10"/>
                    <a:pt x="96" y="14"/>
                  </a:cubicBezTo>
                  <a:cubicBezTo>
                    <a:pt x="96" y="15"/>
                    <a:pt x="80" y="3"/>
                    <a:pt x="76" y="6"/>
                  </a:cubicBezTo>
                  <a:cubicBezTo>
                    <a:pt x="74" y="8"/>
                    <a:pt x="71" y="10"/>
                    <a:pt x="71" y="10"/>
                  </a:cubicBezTo>
                  <a:cubicBezTo>
                    <a:pt x="71" y="10"/>
                    <a:pt x="61" y="0"/>
                    <a:pt x="56" y="3"/>
                  </a:cubicBezTo>
                  <a:cubicBezTo>
                    <a:pt x="53" y="5"/>
                    <a:pt x="46" y="8"/>
                    <a:pt x="46" y="8"/>
                  </a:cubicBezTo>
                  <a:cubicBezTo>
                    <a:pt x="46" y="8"/>
                    <a:pt x="20" y="5"/>
                    <a:pt x="5" y="5"/>
                  </a:cubicBezTo>
                  <a:cubicBezTo>
                    <a:pt x="2" y="4"/>
                    <a:pt x="0" y="15"/>
                    <a:pt x="7" y="16"/>
                  </a:cubicBezTo>
                  <a:cubicBezTo>
                    <a:pt x="10" y="16"/>
                    <a:pt x="44" y="23"/>
                    <a:pt x="44" y="23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48" y="50"/>
                    <a:pt x="48" y="50"/>
                    <a:pt x="48" y="50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CEBDAD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203" name="Freeform 114"/>
            <p:cNvSpPr/>
            <p:nvPr/>
          </p:nvSpPr>
          <p:spPr>
            <a:xfrm>
              <a:off x="10167938" y="3235326"/>
              <a:ext cx="82550" cy="52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5045" y="48646"/>
                </a:cxn>
                <a:cxn ang="0">
                  <a:pos x="82550" y="48646"/>
                </a:cxn>
                <a:cxn ang="0">
                  <a:pos x="0" y="0"/>
                </a:cxn>
              </a:cxnLst>
              <a:pathLst>
                <a:path w="22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5" y="9"/>
                    <a:pt x="20" y="13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15" y="7"/>
                    <a:pt x="5" y="2"/>
                    <a:pt x="0" y="0"/>
                  </a:cubicBezTo>
                  <a:close/>
                </a:path>
              </a:pathLst>
            </a:custGeom>
            <a:solidFill>
              <a:srgbClr val="AE9D8C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204" name="Freeform 115"/>
            <p:cNvSpPr/>
            <p:nvPr/>
          </p:nvSpPr>
          <p:spPr>
            <a:xfrm>
              <a:off x="10261601" y="3238501"/>
              <a:ext cx="60325" cy="41275"/>
            </a:xfrm>
            <a:custGeom>
              <a:avLst/>
              <a:gdLst/>
              <a:ahLst/>
              <a:cxnLst>
                <a:cxn ang="0">
                  <a:pos x="60325" y="41275"/>
                </a:cxn>
                <a:cxn ang="0">
                  <a:pos x="0" y="0"/>
                </a:cxn>
                <a:cxn ang="0">
                  <a:pos x="0" y="3752"/>
                </a:cxn>
                <a:cxn ang="0">
                  <a:pos x="52784" y="41275"/>
                </a:cxn>
                <a:cxn ang="0">
                  <a:pos x="60325" y="41275"/>
                </a:cxn>
              </a:cxnLst>
              <a:pathLst>
                <a:path w="16" h="11">
                  <a:moveTo>
                    <a:pt x="16" y="1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6" y="11"/>
                  </a:lnTo>
                  <a:close/>
                </a:path>
              </a:pathLst>
            </a:custGeom>
            <a:solidFill>
              <a:srgbClr val="AE9D8C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205" name="Freeform 116"/>
            <p:cNvSpPr/>
            <p:nvPr/>
          </p:nvSpPr>
          <p:spPr>
            <a:xfrm>
              <a:off x="10458451" y="3427413"/>
              <a:ext cx="177800" cy="176213"/>
            </a:xfrm>
            <a:custGeom>
              <a:avLst/>
              <a:gdLst/>
              <a:ahLst/>
              <a:cxnLst>
                <a:cxn ang="0">
                  <a:pos x="151319" y="11248"/>
                </a:cxn>
                <a:cxn ang="0">
                  <a:pos x="177800" y="37492"/>
                </a:cxn>
                <a:cxn ang="0">
                  <a:pos x="37830" y="176213"/>
                </a:cxn>
                <a:cxn ang="0">
                  <a:pos x="11349" y="153718"/>
                </a:cxn>
                <a:cxn ang="0">
                  <a:pos x="7566" y="134972"/>
                </a:cxn>
                <a:cxn ang="0">
                  <a:pos x="136187" y="7498"/>
                </a:cxn>
                <a:cxn ang="0">
                  <a:pos x="151319" y="11248"/>
                </a:cxn>
              </a:cxnLst>
              <a:pathLst>
                <a:path w="47" h="47">
                  <a:moveTo>
                    <a:pt x="40" y="3"/>
                  </a:moveTo>
                  <a:cubicBezTo>
                    <a:pt x="43" y="6"/>
                    <a:pt x="47" y="10"/>
                    <a:pt x="47" y="1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7"/>
                    <a:pt x="5" y="42"/>
                    <a:pt x="3" y="41"/>
                  </a:cubicBezTo>
                  <a:cubicBezTo>
                    <a:pt x="2" y="39"/>
                    <a:pt x="0" y="38"/>
                    <a:pt x="2" y="36"/>
                  </a:cubicBezTo>
                  <a:cubicBezTo>
                    <a:pt x="4" y="35"/>
                    <a:pt x="34" y="4"/>
                    <a:pt x="36" y="2"/>
                  </a:cubicBezTo>
                  <a:cubicBezTo>
                    <a:pt x="37" y="1"/>
                    <a:pt x="38" y="0"/>
                    <a:pt x="40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206" name="Freeform 117"/>
            <p:cNvSpPr/>
            <p:nvPr/>
          </p:nvSpPr>
          <p:spPr>
            <a:xfrm>
              <a:off x="10485438" y="3548063"/>
              <a:ext cx="30163" cy="30163"/>
            </a:xfrm>
            <a:custGeom>
              <a:avLst/>
              <a:gdLst/>
              <a:ahLst/>
              <a:cxnLst>
                <a:cxn ang="0">
                  <a:pos x="26393" y="11311"/>
                </a:cxn>
                <a:cxn ang="0">
                  <a:pos x="11311" y="3770"/>
                </a:cxn>
                <a:cxn ang="0">
                  <a:pos x="3770" y="18852"/>
                </a:cxn>
                <a:cxn ang="0">
                  <a:pos x="18852" y="26393"/>
                </a:cxn>
                <a:cxn ang="0">
                  <a:pos x="26393" y="11311"/>
                </a:cxn>
              </a:cxnLst>
              <a:pathLst>
                <a:path w="8" h="8">
                  <a:moveTo>
                    <a:pt x="7" y="3"/>
                  </a:moveTo>
                  <a:cubicBezTo>
                    <a:pt x="7" y="1"/>
                    <a:pt x="5" y="0"/>
                    <a:pt x="3" y="1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2" y="7"/>
                    <a:pt x="4" y="8"/>
                    <a:pt x="5" y="7"/>
                  </a:cubicBezTo>
                  <a:cubicBezTo>
                    <a:pt x="7" y="7"/>
                    <a:pt x="8" y="5"/>
                    <a:pt x="7" y="3"/>
                  </a:cubicBezTo>
                  <a:close/>
                </a:path>
              </a:pathLst>
            </a:custGeom>
            <a:solidFill>
              <a:srgbClr val="3E3A3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207" name="Freeform 118"/>
            <p:cNvSpPr/>
            <p:nvPr/>
          </p:nvSpPr>
          <p:spPr>
            <a:xfrm>
              <a:off x="10480676" y="3452813"/>
              <a:ext cx="192088" cy="211138"/>
            </a:xfrm>
            <a:custGeom>
              <a:avLst/>
              <a:gdLst/>
              <a:ahLst/>
              <a:cxnLst>
                <a:cxn ang="0">
                  <a:pos x="154424" y="0"/>
                </a:cxn>
                <a:cxn ang="0">
                  <a:pos x="0" y="154583"/>
                </a:cxn>
                <a:cxn ang="0">
                  <a:pos x="64029" y="211138"/>
                </a:cxn>
                <a:cxn ang="0">
                  <a:pos x="192088" y="33933"/>
                </a:cxn>
                <a:cxn ang="0">
                  <a:pos x="154424" y="0"/>
                </a:cxn>
              </a:cxnLst>
              <a:pathLst>
                <a:path w="51" h="56">
                  <a:moveTo>
                    <a:pt x="41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30" y="42"/>
                    <a:pt x="41" y="26"/>
                    <a:pt x="51" y="9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rgbClr val="F0B54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208" name="Freeform 119"/>
            <p:cNvSpPr>
              <a:spLocks noEditPoints="1"/>
            </p:cNvSpPr>
            <p:nvPr/>
          </p:nvSpPr>
          <p:spPr>
            <a:xfrm>
              <a:off x="9548813" y="2566988"/>
              <a:ext cx="377825" cy="150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900" y="150813"/>
                </a:cxn>
                <a:cxn ang="0">
                  <a:pos x="86900" y="150813"/>
                </a:cxn>
                <a:cxn ang="0">
                  <a:pos x="332486" y="150813"/>
                </a:cxn>
                <a:cxn ang="0">
                  <a:pos x="336264" y="150813"/>
                </a:cxn>
                <a:cxn ang="0">
                  <a:pos x="377825" y="0"/>
                </a:cxn>
                <a:cxn ang="0">
                  <a:pos x="374047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21151" y="64096"/>
                </a:cxn>
                <a:cxn ang="0">
                  <a:pos x="287147" y="64096"/>
                </a:cxn>
                <a:cxn ang="0">
                  <a:pos x="294704" y="33933"/>
                </a:cxn>
                <a:cxn ang="0">
                  <a:pos x="332486" y="33933"/>
                </a:cxn>
                <a:cxn ang="0">
                  <a:pos x="321151" y="64096"/>
                </a:cxn>
                <a:cxn ang="0">
                  <a:pos x="192691" y="86717"/>
                </a:cxn>
                <a:cxn ang="0">
                  <a:pos x="192691" y="116880"/>
                </a:cxn>
                <a:cxn ang="0">
                  <a:pos x="158687" y="116880"/>
                </a:cxn>
                <a:cxn ang="0">
                  <a:pos x="151130" y="86717"/>
                </a:cxn>
                <a:cxn ang="0">
                  <a:pos x="192691" y="86717"/>
                </a:cxn>
                <a:cxn ang="0">
                  <a:pos x="147352" y="64096"/>
                </a:cxn>
                <a:cxn ang="0">
                  <a:pos x="139795" y="33933"/>
                </a:cxn>
                <a:cxn ang="0">
                  <a:pos x="192691" y="33933"/>
                </a:cxn>
                <a:cxn ang="0">
                  <a:pos x="192691" y="64096"/>
                </a:cxn>
                <a:cxn ang="0">
                  <a:pos x="147352" y="64096"/>
                </a:cxn>
                <a:cxn ang="0">
                  <a:pos x="219139" y="86717"/>
                </a:cxn>
                <a:cxn ang="0">
                  <a:pos x="256921" y="86717"/>
                </a:cxn>
                <a:cxn ang="0">
                  <a:pos x="249365" y="116880"/>
                </a:cxn>
                <a:cxn ang="0">
                  <a:pos x="219139" y="116880"/>
                </a:cxn>
                <a:cxn ang="0">
                  <a:pos x="219139" y="86717"/>
                </a:cxn>
                <a:cxn ang="0">
                  <a:pos x="219139" y="64096"/>
                </a:cxn>
                <a:cxn ang="0">
                  <a:pos x="219139" y="33933"/>
                </a:cxn>
                <a:cxn ang="0">
                  <a:pos x="268256" y="33933"/>
                </a:cxn>
                <a:cxn ang="0">
                  <a:pos x="260699" y="64096"/>
                </a:cxn>
                <a:cxn ang="0">
                  <a:pos x="219139" y="64096"/>
                </a:cxn>
                <a:cxn ang="0">
                  <a:pos x="113348" y="33933"/>
                </a:cxn>
                <a:cxn ang="0">
                  <a:pos x="120904" y="64096"/>
                </a:cxn>
                <a:cxn ang="0">
                  <a:pos x="75565" y="64096"/>
                </a:cxn>
                <a:cxn ang="0">
                  <a:pos x="60452" y="33933"/>
                </a:cxn>
                <a:cxn ang="0">
                  <a:pos x="113348" y="33933"/>
                </a:cxn>
                <a:cxn ang="0">
                  <a:pos x="86900" y="86717"/>
                </a:cxn>
                <a:cxn ang="0">
                  <a:pos x="124682" y="86717"/>
                </a:cxn>
                <a:cxn ang="0">
                  <a:pos x="132239" y="116880"/>
                </a:cxn>
                <a:cxn ang="0">
                  <a:pos x="102013" y="116880"/>
                </a:cxn>
                <a:cxn ang="0">
                  <a:pos x="86900" y="86717"/>
                </a:cxn>
                <a:cxn ang="0">
                  <a:pos x="275812" y="116880"/>
                </a:cxn>
                <a:cxn ang="0">
                  <a:pos x="283369" y="86717"/>
                </a:cxn>
                <a:cxn ang="0">
                  <a:pos x="313595" y="86717"/>
                </a:cxn>
                <a:cxn ang="0">
                  <a:pos x="306038" y="116880"/>
                </a:cxn>
                <a:cxn ang="0">
                  <a:pos x="275812" y="116880"/>
                </a:cxn>
              </a:cxnLst>
              <a:pathLst>
                <a:path w="100" h="40">
                  <a:moveTo>
                    <a:pt x="0" y="0"/>
                  </a:moveTo>
                  <a:cubicBezTo>
                    <a:pt x="0" y="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4" y="40"/>
                    <a:pt x="88" y="40"/>
                    <a:pt x="88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9" y="40"/>
                    <a:pt x="100" y="0"/>
                    <a:pt x="100" y="0"/>
                  </a:cubicBezTo>
                  <a:cubicBezTo>
                    <a:pt x="100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85" y="17"/>
                  </a:moveTo>
                  <a:cubicBezTo>
                    <a:pt x="76" y="17"/>
                    <a:pt x="76" y="17"/>
                    <a:pt x="76" y="17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88" y="9"/>
                    <a:pt x="88" y="9"/>
                    <a:pt x="88" y="9"/>
                  </a:cubicBezTo>
                  <a:lnTo>
                    <a:pt x="85" y="17"/>
                  </a:lnTo>
                  <a:close/>
                  <a:moveTo>
                    <a:pt x="51" y="23"/>
                  </a:moveTo>
                  <a:cubicBezTo>
                    <a:pt x="51" y="31"/>
                    <a:pt x="51" y="31"/>
                    <a:pt x="51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0" y="23"/>
                    <a:pt x="40" y="23"/>
                    <a:pt x="40" y="23"/>
                  </a:cubicBezTo>
                  <a:lnTo>
                    <a:pt x="51" y="23"/>
                  </a:lnTo>
                  <a:close/>
                  <a:moveTo>
                    <a:pt x="39" y="17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39" y="17"/>
                  </a:lnTo>
                  <a:close/>
                  <a:moveTo>
                    <a:pt x="58" y="23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23"/>
                  </a:lnTo>
                  <a:close/>
                  <a:moveTo>
                    <a:pt x="58" y="17"/>
                  </a:moveTo>
                  <a:cubicBezTo>
                    <a:pt x="58" y="9"/>
                    <a:pt x="58" y="9"/>
                    <a:pt x="5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58" y="17"/>
                  </a:lnTo>
                  <a:close/>
                  <a:moveTo>
                    <a:pt x="30" y="9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30" y="9"/>
                  </a:lnTo>
                  <a:close/>
                  <a:moveTo>
                    <a:pt x="23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27" y="31"/>
                    <a:pt x="27" y="31"/>
                    <a:pt x="27" y="31"/>
                  </a:cubicBezTo>
                  <a:lnTo>
                    <a:pt x="23" y="23"/>
                  </a:lnTo>
                  <a:close/>
                  <a:moveTo>
                    <a:pt x="73" y="31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1" y="31"/>
                    <a:pt x="81" y="31"/>
                    <a:pt x="81" y="31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209" name="Freeform 120"/>
            <p:cNvSpPr/>
            <p:nvPr/>
          </p:nvSpPr>
          <p:spPr>
            <a:xfrm>
              <a:off x="9636126" y="2476501"/>
              <a:ext cx="471488" cy="317500"/>
            </a:xfrm>
            <a:custGeom>
              <a:avLst/>
              <a:gdLst/>
              <a:ahLst/>
              <a:cxnLst>
                <a:cxn ang="0">
                  <a:pos x="467716" y="0"/>
                </a:cxn>
                <a:cxn ang="0">
                  <a:pos x="354559" y="0"/>
                </a:cxn>
                <a:cxn ang="0">
                  <a:pos x="347015" y="3780"/>
                </a:cxn>
                <a:cxn ang="0">
                  <a:pos x="275349" y="264583"/>
                </a:cxn>
                <a:cxn ang="0">
                  <a:pos x="271577" y="268363"/>
                </a:cxn>
                <a:cxn ang="0">
                  <a:pos x="3772" y="268363"/>
                </a:cxn>
                <a:cxn ang="0">
                  <a:pos x="0" y="272143"/>
                </a:cxn>
                <a:cxn ang="0">
                  <a:pos x="0" y="317500"/>
                </a:cxn>
                <a:cxn ang="0">
                  <a:pos x="3772" y="317500"/>
                </a:cxn>
                <a:cxn ang="0">
                  <a:pos x="313068" y="317500"/>
                </a:cxn>
                <a:cxn ang="0">
                  <a:pos x="316840" y="317500"/>
                </a:cxn>
                <a:cxn ang="0">
                  <a:pos x="388506" y="56696"/>
                </a:cxn>
                <a:cxn ang="0">
                  <a:pos x="392278" y="52917"/>
                </a:cxn>
                <a:cxn ang="0">
                  <a:pos x="467716" y="52917"/>
                </a:cxn>
                <a:cxn ang="0">
                  <a:pos x="471488" y="45357"/>
                </a:cxn>
                <a:cxn ang="0">
                  <a:pos x="471488" y="3780"/>
                </a:cxn>
                <a:cxn ang="0">
                  <a:pos x="467716" y="0"/>
                </a:cxn>
              </a:cxnLst>
              <a:pathLst>
                <a:path w="125" h="84">
                  <a:moveTo>
                    <a:pt x="12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3" y="0"/>
                    <a:pt x="92" y="1"/>
                  </a:cubicBezTo>
                  <a:cubicBezTo>
                    <a:pt x="92" y="2"/>
                    <a:pt x="73" y="70"/>
                    <a:pt x="73" y="70"/>
                  </a:cubicBezTo>
                  <a:cubicBezTo>
                    <a:pt x="73" y="70"/>
                    <a:pt x="73" y="71"/>
                    <a:pt x="72" y="71"/>
                  </a:cubicBezTo>
                  <a:cubicBezTo>
                    <a:pt x="71" y="71"/>
                    <a:pt x="2" y="71"/>
                    <a:pt x="1" y="71"/>
                  </a:cubicBezTo>
                  <a:cubicBezTo>
                    <a:pt x="0" y="71"/>
                    <a:pt x="0" y="72"/>
                    <a:pt x="0" y="72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1" y="84"/>
                  </a:cubicBezTo>
                  <a:cubicBezTo>
                    <a:pt x="2" y="84"/>
                    <a:pt x="82" y="84"/>
                    <a:pt x="83" y="8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4" y="84"/>
                    <a:pt x="102" y="16"/>
                    <a:pt x="103" y="15"/>
                  </a:cubicBezTo>
                  <a:cubicBezTo>
                    <a:pt x="103" y="13"/>
                    <a:pt x="104" y="14"/>
                    <a:pt x="104" y="14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14"/>
                    <a:pt x="125" y="14"/>
                    <a:pt x="125" y="12"/>
                  </a:cubicBezTo>
                  <a:cubicBezTo>
                    <a:pt x="125" y="11"/>
                    <a:pt x="125" y="2"/>
                    <a:pt x="125" y="1"/>
                  </a:cubicBezTo>
                  <a:cubicBezTo>
                    <a:pt x="125" y="0"/>
                    <a:pt x="124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5210" name="Oval 121"/>
            <p:cNvSpPr/>
            <p:nvPr/>
          </p:nvSpPr>
          <p:spPr>
            <a:xfrm>
              <a:off x="9632951" y="2830513"/>
              <a:ext cx="134938" cy="1317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211" name="Oval 122"/>
            <p:cNvSpPr/>
            <p:nvPr/>
          </p:nvSpPr>
          <p:spPr>
            <a:xfrm>
              <a:off x="9820276" y="2830513"/>
              <a:ext cx="136525" cy="1317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</p:grpSp>
      <p:cxnSp>
        <p:nvCxnSpPr>
          <p:cNvPr id="315" name="直接连接符 314"/>
          <p:cNvCxnSpPr/>
          <p:nvPr/>
        </p:nvCxnSpPr>
        <p:spPr>
          <a:xfrm>
            <a:off x="8769350" y="4498975"/>
            <a:ext cx="1881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3" name="文本框 315"/>
          <p:cNvSpPr txBox="1"/>
          <p:nvPr/>
        </p:nvSpPr>
        <p:spPr>
          <a:xfrm>
            <a:off x="1282065" y="4632325"/>
            <a:ext cx="188087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altLang="zh-CN" sz="2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Alfian Isnan</a:t>
            </a:r>
            <a:endParaRPr lang="id-ID" altLang="zh-CN"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id-ID" altLang="zh-CN"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id-ID" altLang="zh-CN"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id-ID" altLang="zh-CN" sz="2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1806148643</a:t>
            </a:r>
            <a:endParaRPr lang="id-ID" altLang="zh-CN"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14" name="文本框 316"/>
          <p:cNvSpPr txBox="1"/>
          <p:nvPr/>
        </p:nvSpPr>
        <p:spPr>
          <a:xfrm>
            <a:off x="3793490" y="4646930"/>
            <a:ext cx="188277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altLang="zh-CN" sz="2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Hanvey Xavero</a:t>
            </a:r>
            <a:endParaRPr lang="id-ID" altLang="zh-CN"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id-ID" altLang="zh-CN"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id-ID" sz="2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1806200135</a:t>
            </a:r>
            <a:endParaRPr lang="en-US" altLang="id-ID" sz="20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15" name="文本框 317"/>
          <p:cNvSpPr txBox="1"/>
          <p:nvPr/>
        </p:nvSpPr>
        <p:spPr>
          <a:xfrm>
            <a:off x="6275070" y="4632325"/>
            <a:ext cx="188214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altLang="zh-CN" sz="1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Muhammad As'ad Muyassir</a:t>
            </a:r>
            <a:endParaRPr lang="id-ID" altLang="zh-CN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id-ID" altLang="zh-CN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id-ID" altLang="zh-CN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id-ID" altLang="zh-CN" sz="1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1806199953</a:t>
            </a:r>
            <a:endParaRPr lang="id-ID" altLang="zh-CN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16" name="文本框 318"/>
          <p:cNvSpPr txBox="1"/>
          <p:nvPr/>
        </p:nvSpPr>
        <p:spPr>
          <a:xfrm>
            <a:off x="8872855" y="4646930"/>
            <a:ext cx="17780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altLang="zh-CN" sz="1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Vincentius Indra</a:t>
            </a:r>
            <a:endParaRPr lang="id-ID" altLang="zh-CN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id-ID" altLang="zh-CN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id-ID" altLang="zh-CN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id-ID" altLang="zh-CN" sz="16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1806200362</a:t>
            </a:r>
            <a:endParaRPr lang="id-ID" altLang="zh-CN" sz="16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217" name="组合 319"/>
          <p:cNvGrpSpPr/>
          <p:nvPr/>
        </p:nvGrpSpPr>
        <p:grpSpPr>
          <a:xfrm>
            <a:off x="169863" y="282575"/>
            <a:ext cx="3576637" cy="671513"/>
            <a:chOff x="236224" y="2653748"/>
            <a:chExt cx="5982064" cy="1123134"/>
          </a:xfrm>
        </p:grpSpPr>
        <p:sp>
          <p:nvSpPr>
            <p:cNvPr id="321" name="任意多边形 320"/>
            <p:cNvSpPr/>
            <p:nvPr/>
          </p:nvSpPr>
          <p:spPr>
            <a:xfrm rot="21229977">
              <a:off x="236224" y="2653748"/>
              <a:ext cx="5982064" cy="1123134"/>
            </a:xfrm>
            <a:custGeom>
              <a:avLst/>
              <a:gdLst>
                <a:gd name="connsiteX0" fmla="*/ 0 w 5046643"/>
                <a:gd name="connsiteY0" fmla="*/ 0 h 1652672"/>
                <a:gd name="connsiteX1" fmla="*/ 5046643 w 5046643"/>
                <a:gd name="connsiteY1" fmla="*/ 242711 h 1652672"/>
                <a:gd name="connsiteX2" fmla="*/ 4668845 w 5046643"/>
                <a:gd name="connsiteY2" fmla="*/ 1652672 h 1652672"/>
                <a:gd name="connsiteX3" fmla="*/ 689139 w 5046643"/>
                <a:gd name="connsiteY3" fmla="*/ 1652672 h 165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6643" h="1652672">
                  <a:moveTo>
                    <a:pt x="0" y="0"/>
                  </a:moveTo>
                  <a:lnTo>
                    <a:pt x="5046643" y="242711"/>
                  </a:lnTo>
                  <a:lnTo>
                    <a:pt x="4668845" y="1652672"/>
                  </a:lnTo>
                  <a:lnTo>
                    <a:pt x="689139" y="1652672"/>
                  </a:lnTo>
                  <a:close/>
                </a:path>
              </a:pathLst>
            </a:custGeom>
            <a:solidFill>
              <a:srgbClr val="488C9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2" name="任意多边形 321"/>
            <p:cNvSpPr/>
            <p:nvPr/>
          </p:nvSpPr>
          <p:spPr>
            <a:xfrm>
              <a:off x="377520" y="2653748"/>
              <a:ext cx="5589559" cy="1123134"/>
            </a:xfrm>
            <a:custGeom>
              <a:avLst/>
              <a:gdLst>
                <a:gd name="connsiteX0" fmla="*/ 0 w 5046643"/>
                <a:gd name="connsiteY0" fmla="*/ 0 h 1652672"/>
                <a:gd name="connsiteX1" fmla="*/ 5046643 w 5046643"/>
                <a:gd name="connsiteY1" fmla="*/ 242711 h 1652672"/>
                <a:gd name="connsiteX2" fmla="*/ 4668845 w 5046643"/>
                <a:gd name="connsiteY2" fmla="*/ 1652672 h 1652672"/>
                <a:gd name="connsiteX3" fmla="*/ 689139 w 5046643"/>
                <a:gd name="connsiteY3" fmla="*/ 1652672 h 1652672"/>
                <a:gd name="connsiteX0-1" fmla="*/ 0 w 4864457"/>
                <a:gd name="connsiteY0-2" fmla="*/ 0 h 1652672"/>
                <a:gd name="connsiteX1-3" fmla="*/ 4864457 w 4864457"/>
                <a:gd name="connsiteY1-4" fmla="*/ 242711 h 1652672"/>
                <a:gd name="connsiteX2-5" fmla="*/ 4486659 w 4864457"/>
                <a:gd name="connsiteY2-6" fmla="*/ 1652672 h 1652672"/>
                <a:gd name="connsiteX3-7" fmla="*/ 506953 w 4864457"/>
                <a:gd name="connsiteY3-8" fmla="*/ 1652672 h 1652672"/>
                <a:gd name="connsiteX4" fmla="*/ 0 w 4864457"/>
                <a:gd name="connsiteY4" fmla="*/ 0 h 16526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4457" h="1652672">
                  <a:moveTo>
                    <a:pt x="0" y="0"/>
                  </a:moveTo>
                  <a:lnTo>
                    <a:pt x="4864457" y="242711"/>
                  </a:lnTo>
                  <a:lnTo>
                    <a:pt x="4486659" y="1652672"/>
                  </a:lnTo>
                  <a:lnTo>
                    <a:pt x="506953" y="1652672"/>
                  </a:lnTo>
                  <a:cubicBezTo>
                    <a:pt x="277240" y="1101781"/>
                    <a:pt x="229713" y="55089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20" name="文本框 322"/>
            <p:cNvSpPr txBox="1"/>
            <p:nvPr/>
          </p:nvSpPr>
          <p:spPr>
            <a:xfrm>
              <a:off x="1387584" y="2822065"/>
              <a:ext cx="4148642" cy="8730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id-ID" altLang="en-US" sz="2800" b="1" dirty="0">
                  <a:solidFill>
                    <a:srgbClr val="26262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Anggota</a:t>
              </a:r>
              <a:endParaRPr lang="id-ID" altLang="en-US" sz="28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249555" y="344170"/>
            <a:ext cx="50647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Re-Implementation</a:t>
            </a:r>
            <a:endParaRPr lang="id-ID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66065" y="892175"/>
            <a:ext cx="5679440" cy="405130"/>
            <a:chOff x="419" y="1405"/>
            <a:chExt cx="8944" cy="638"/>
          </a:xfrm>
        </p:grpSpPr>
        <p:sp>
          <p:nvSpPr>
            <p:cNvPr id="3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id-ID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Method and Code</a:t>
              </a:r>
              <a:endParaRPr lang="id-ID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" name="直接连接符 30"/>
            <p:cNvCxnSpPr/>
            <p:nvPr/>
          </p:nvCxnSpPr>
          <p:spPr>
            <a:xfrm>
              <a:off x="434" y="2033"/>
              <a:ext cx="3849" cy="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9514205" y="1556385"/>
            <a:ext cx="1414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0000"/>
                </a:solidFill>
              </a:rPr>
              <a:t>penerapan rumus mse</a:t>
            </a:r>
            <a:endParaRPr lang="en-U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298940" y="3763645"/>
            <a:ext cx="1637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FF00"/>
                </a:solidFill>
              </a:rPr>
              <a:t>mse tiap bulan (dibandingkan dengan data aktual)</a:t>
            </a:r>
            <a:endParaRPr lang="en-US">
              <a:ln>
                <a:noFill/>
              </a:ln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20100" y="1297305"/>
            <a:ext cx="3394075" cy="11626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0100" y="2740660"/>
            <a:ext cx="3394075" cy="355409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rcRect l="20023" t="32082" r="50439" b="21921"/>
          <a:stretch>
            <a:fillRect/>
          </a:stretch>
        </p:blipFill>
        <p:spPr>
          <a:xfrm>
            <a:off x="415290" y="1297305"/>
            <a:ext cx="5707380" cy="49980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249555" y="344170"/>
            <a:ext cx="50647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Re-Implementation</a:t>
            </a:r>
            <a:endParaRPr lang="id-ID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66065" y="892175"/>
            <a:ext cx="5679440" cy="405130"/>
            <a:chOff x="419" y="1405"/>
            <a:chExt cx="8944" cy="638"/>
          </a:xfrm>
        </p:grpSpPr>
        <p:sp>
          <p:nvSpPr>
            <p:cNvPr id="3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id-ID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Method and Code</a:t>
              </a:r>
              <a:endParaRPr lang="id-ID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" name="直接连接符 30"/>
            <p:cNvCxnSpPr/>
            <p:nvPr/>
          </p:nvCxnSpPr>
          <p:spPr>
            <a:xfrm>
              <a:off x="434" y="2033"/>
              <a:ext cx="3849" cy="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9521825" y="1778635"/>
            <a:ext cx="1414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0000"/>
                </a:solidFill>
              </a:rPr>
              <a:t>code untuk grafik</a:t>
            </a:r>
            <a:endParaRPr lang="en-U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298940" y="3763645"/>
            <a:ext cx="1637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FF00"/>
                </a:solidFill>
              </a:rPr>
              <a:t>grafik Data pengguna KRL 2018 (prediksi-data aktual)</a:t>
            </a:r>
            <a:endParaRPr lang="en-US">
              <a:ln>
                <a:noFill/>
              </a:ln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20100" y="1297305"/>
            <a:ext cx="3394075" cy="16084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0100" y="3172460"/>
            <a:ext cx="3394075" cy="312229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1044" t="20339" r="20547" b="8368"/>
          <a:stretch>
            <a:fillRect/>
          </a:stretch>
        </p:blipFill>
        <p:spPr>
          <a:xfrm>
            <a:off x="275590" y="1297305"/>
            <a:ext cx="7599680" cy="52152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249555" y="344170"/>
            <a:ext cx="50647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Re-Implementation</a:t>
            </a:r>
            <a:endParaRPr lang="id-ID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66065" y="892175"/>
            <a:ext cx="5679440" cy="405130"/>
            <a:chOff x="419" y="1405"/>
            <a:chExt cx="8944" cy="638"/>
          </a:xfrm>
        </p:grpSpPr>
        <p:sp>
          <p:nvSpPr>
            <p:cNvPr id="3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id-ID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Method and Code</a:t>
              </a:r>
              <a:endParaRPr lang="id-ID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" name="直接连接符 30"/>
            <p:cNvCxnSpPr/>
            <p:nvPr/>
          </p:nvCxnSpPr>
          <p:spPr>
            <a:xfrm>
              <a:off x="434" y="2033"/>
              <a:ext cx="3849" cy="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9521825" y="1778635"/>
            <a:ext cx="1414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0000"/>
                </a:solidFill>
              </a:rPr>
              <a:t>library untuk penggunaan metode SARIMA</a:t>
            </a:r>
            <a:endParaRPr lang="en-U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298940" y="4587875"/>
            <a:ext cx="1637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FF00"/>
                </a:solidFill>
              </a:rPr>
              <a:t>Mencari kombinasi SARIMAX yang paling cocok.</a:t>
            </a:r>
            <a:endParaRPr lang="en-US">
              <a:ln>
                <a:noFill/>
              </a:ln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20100" y="1297305"/>
            <a:ext cx="3394075" cy="25063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0100" y="3954145"/>
            <a:ext cx="3394075" cy="265493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20356" t="20946" r="21806" b="44792"/>
          <a:stretch>
            <a:fillRect/>
          </a:stretch>
        </p:blipFill>
        <p:spPr>
          <a:xfrm>
            <a:off x="393065" y="1297305"/>
            <a:ext cx="7525385" cy="2506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9444" t="36207" r="22831" b="27491"/>
          <a:stretch>
            <a:fillRect/>
          </a:stretch>
        </p:blipFill>
        <p:spPr>
          <a:xfrm>
            <a:off x="393065" y="3953510"/>
            <a:ext cx="7510780" cy="26555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249555" y="344170"/>
            <a:ext cx="50647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Re-Implementation</a:t>
            </a:r>
            <a:endParaRPr lang="id-ID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66065" y="892175"/>
            <a:ext cx="5679440" cy="405130"/>
            <a:chOff x="419" y="1405"/>
            <a:chExt cx="8944" cy="638"/>
          </a:xfrm>
        </p:grpSpPr>
        <p:sp>
          <p:nvSpPr>
            <p:cNvPr id="3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id-ID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Method and Code</a:t>
              </a:r>
              <a:endParaRPr lang="id-ID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" name="直接连接符 30"/>
            <p:cNvCxnSpPr/>
            <p:nvPr/>
          </p:nvCxnSpPr>
          <p:spPr>
            <a:xfrm>
              <a:off x="434" y="2033"/>
              <a:ext cx="3849" cy="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9081770" y="219519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0000"/>
                </a:solidFill>
              </a:rPr>
              <a:t>grafik</a:t>
            </a:r>
            <a:endParaRPr lang="en-U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970645" y="4135755"/>
            <a:ext cx="1637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FF00"/>
                </a:solidFill>
              </a:rPr>
              <a:t>Hasil plot metode SARIMAX ke berbagai macam bentuk diagram</a:t>
            </a:r>
            <a:endParaRPr lang="en-US">
              <a:ln>
                <a:noFill/>
              </a:ln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92440" y="1428115"/>
            <a:ext cx="3394075" cy="16084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92440" y="3451225"/>
            <a:ext cx="3394075" cy="312229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1"/>
          <a:srcRect l="25367" t="20588" r="20477" b="5698"/>
          <a:stretch>
            <a:fillRect/>
          </a:stretch>
        </p:blipFill>
        <p:spPr>
          <a:xfrm>
            <a:off x="647700" y="1428115"/>
            <a:ext cx="6724015" cy="5145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249555" y="344170"/>
            <a:ext cx="50647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Re-Implementation</a:t>
            </a:r>
            <a:endParaRPr lang="id-ID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66065" y="892175"/>
            <a:ext cx="5679440" cy="405130"/>
            <a:chOff x="419" y="1405"/>
            <a:chExt cx="8944" cy="638"/>
          </a:xfrm>
        </p:grpSpPr>
        <p:sp>
          <p:nvSpPr>
            <p:cNvPr id="3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id-ID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Method and Code</a:t>
              </a:r>
              <a:endParaRPr lang="id-ID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" name="直接连接符 30"/>
            <p:cNvCxnSpPr/>
            <p:nvPr/>
          </p:nvCxnSpPr>
          <p:spPr>
            <a:xfrm>
              <a:off x="434" y="2033"/>
              <a:ext cx="3849" cy="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9298940" y="1623695"/>
            <a:ext cx="19646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0000"/>
                </a:solidFill>
              </a:rPr>
              <a:t>code untuk plotting hasil prediksi metode one step ahead</a:t>
            </a:r>
            <a:endParaRPr lang="en-U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298940" y="4092575"/>
            <a:ext cx="19653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FF00"/>
                </a:solidFill>
              </a:rPr>
              <a:t>grafik perbandingan data prediksi  ARIMA one step ahead dengan data aktual (2018)</a:t>
            </a:r>
            <a:endParaRPr lang="en-US">
              <a:ln>
                <a:noFill/>
              </a:ln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20100" y="1297305"/>
            <a:ext cx="3394075" cy="18510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0100" y="3329305"/>
            <a:ext cx="3394075" cy="327977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0132" t="20747" r="20254" b="5495"/>
          <a:stretch>
            <a:fillRect/>
          </a:stretch>
        </p:blipFill>
        <p:spPr>
          <a:xfrm>
            <a:off x="275590" y="1290955"/>
            <a:ext cx="7756525" cy="53955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249555" y="344170"/>
            <a:ext cx="50647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Re-Implementation</a:t>
            </a:r>
            <a:endParaRPr lang="id-ID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66065" y="892175"/>
            <a:ext cx="5679440" cy="405130"/>
            <a:chOff x="419" y="1405"/>
            <a:chExt cx="8944" cy="638"/>
          </a:xfrm>
        </p:grpSpPr>
        <p:sp>
          <p:nvSpPr>
            <p:cNvPr id="3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id-ID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Method and Code</a:t>
              </a:r>
              <a:endParaRPr lang="id-ID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" name="直接连接符 30"/>
            <p:cNvCxnSpPr/>
            <p:nvPr/>
          </p:nvCxnSpPr>
          <p:spPr>
            <a:xfrm>
              <a:off x="434" y="2033"/>
              <a:ext cx="3849" cy="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9344660" y="1623695"/>
            <a:ext cx="1904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0000"/>
                </a:solidFill>
              </a:rPr>
              <a:t>code untuk plotting hasil prediksi metode Dynamic Forecast</a:t>
            </a:r>
            <a:endParaRPr lang="en-U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298940" y="4092575"/>
            <a:ext cx="19500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FF00"/>
                </a:solidFill>
              </a:rPr>
              <a:t>grafik perbandingan data prediksi ARIMA Dynamic Forecast dengan data aktual (2018)</a:t>
            </a:r>
            <a:endParaRPr lang="en-US">
              <a:ln>
                <a:noFill/>
              </a:ln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20100" y="1297305"/>
            <a:ext cx="3394075" cy="18510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0100" y="3329305"/>
            <a:ext cx="3394075" cy="327977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25622" t="27457" r="43" b="6944"/>
          <a:stretch>
            <a:fillRect/>
          </a:stretch>
        </p:blipFill>
        <p:spPr>
          <a:xfrm>
            <a:off x="359410" y="2857500"/>
            <a:ext cx="7561580" cy="3751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19444" t="21155" r="20249" b="56172"/>
          <a:stretch>
            <a:fillRect/>
          </a:stretch>
        </p:blipFill>
        <p:spPr>
          <a:xfrm>
            <a:off x="275590" y="1290955"/>
            <a:ext cx="7846695" cy="16586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249555" y="344170"/>
            <a:ext cx="50647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id-ID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Re-Implementation</a:t>
            </a:r>
            <a:endParaRPr lang="id-ID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Grup 1"/>
          <p:cNvGrpSpPr/>
          <p:nvPr/>
        </p:nvGrpSpPr>
        <p:grpSpPr>
          <a:xfrm>
            <a:off x="266065" y="892175"/>
            <a:ext cx="5679440" cy="405130"/>
            <a:chOff x="419" y="1405"/>
            <a:chExt cx="8944" cy="638"/>
          </a:xfrm>
        </p:grpSpPr>
        <p:sp>
          <p:nvSpPr>
            <p:cNvPr id="3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id-ID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Method and Code</a:t>
              </a:r>
              <a:endParaRPr lang="id-ID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6" name="直接连接符 30"/>
            <p:cNvCxnSpPr/>
            <p:nvPr/>
          </p:nvCxnSpPr>
          <p:spPr>
            <a:xfrm>
              <a:off x="434" y="2033"/>
              <a:ext cx="3849" cy="1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9521825" y="1489710"/>
            <a:ext cx="1414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0000"/>
                </a:solidFill>
              </a:rPr>
              <a:t>code untuk plotting grafik keseluruhan</a:t>
            </a:r>
            <a:endParaRPr lang="en-US">
              <a:ln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179560" y="4092575"/>
            <a:ext cx="20986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>
                  <a:noFill/>
                </a:ln>
                <a:solidFill>
                  <a:srgbClr val="FFFF00"/>
                </a:solidFill>
              </a:rPr>
              <a:t>grafik perbandingan data prediksi ARIMA dinamik, ARIMA OSF, Arps Exponent, data aktual (2018)</a:t>
            </a:r>
            <a:endParaRPr lang="en-US">
              <a:ln>
                <a:noFill/>
              </a:ln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20100" y="1297305"/>
            <a:ext cx="3394075" cy="15836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0100" y="3329305"/>
            <a:ext cx="3394075" cy="327977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18414" t="20946" r="19239" b="4905"/>
          <a:stretch>
            <a:fillRect/>
          </a:stretch>
        </p:blipFill>
        <p:spPr>
          <a:xfrm>
            <a:off x="160655" y="1290955"/>
            <a:ext cx="8112125" cy="54241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969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17050" y="0"/>
            <a:ext cx="2249488" cy="1003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699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13" y="166688"/>
            <a:ext cx="1487487" cy="1728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075" y="0"/>
            <a:ext cx="1812925" cy="175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1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225" y="136525"/>
            <a:ext cx="1655763" cy="1054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363" y="5775325"/>
            <a:ext cx="1457325" cy="1082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9138" y="608013"/>
            <a:ext cx="993775" cy="77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38" y="242888"/>
            <a:ext cx="1487487" cy="1425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813175"/>
            <a:ext cx="1606550" cy="3044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525" y="6208713"/>
            <a:ext cx="642938" cy="636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4025" y="5211763"/>
            <a:ext cx="1341438" cy="167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8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0088" y="6419850"/>
            <a:ext cx="531812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9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63" y="5529263"/>
            <a:ext cx="1851025" cy="135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10" name="文本框 20"/>
          <p:cNvSpPr txBox="1"/>
          <p:nvPr/>
        </p:nvSpPr>
        <p:spPr>
          <a:xfrm>
            <a:off x="1910715" y="2498725"/>
            <a:ext cx="8370570" cy="1861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15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you!</a:t>
            </a:r>
            <a:endParaRPr lang="en-US" altLang="zh-CN" sz="115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2" name="组合 3"/>
          <p:cNvGrpSpPr/>
          <p:nvPr/>
        </p:nvGrpSpPr>
        <p:grpSpPr>
          <a:xfrm>
            <a:off x="6931025" y="1027113"/>
            <a:ext cx="5270500" cy="5729287"/>
            <a:chOff x="6931504" y="1027113"/>
            <a:chExt cx="5270499" cy="5729288"/>
          </a:xfrm>
        </p:grpSpPr>
        <p:sp>
          <p:nvSpPr>
            <p:cNvPr id="7173" name="Freeform 5"/>
            <p:cNvSpPr>
              <a:spLocks noEditPoints="1"/>
            </p:cNvSpPr>
            <p:nvPr/>
          </p:nvSpPr>
          <p:spPr>
            <a:xfrm>
              <a:off x="9093678" y="2676526"/>
              <a:ext cx="3108325" cy="4079875"/>
            </a:xfrm>
            <a:custGeom>
              <a:avLst/>
              <a:gdLst/>
              <a:ahLst/>
              <a:cxnLst>
                <a:cxn ang="0">
                  <a:pos x="2717907" y="689979"/>
                </a:cxn>
                <a:cxn ang="0">
                  <a:pos x="2327490" y="1919941"/>
                </a:cxn>
                <a:cxn ang="0">
                  <a:pos x="2297458" y="1904942"/>
                </a:cxn>
                <a:cxn ang="0">
                  <a:pos x="2102249" y="2009938"/>
                </a:cxn>
                <a:cxn ang="0">
                  <a:pos x="1156237" y="1934941"/>
                </a:cxn>
                <a:cxn ang="0">
                  <a:pos x="1141221" y="1934941"/>
                </a:cxn>
                <a:cxn ang="0">
                  <a:pos x="1036108" y="2024938"/>
                </a:cxn>
                <a:cxn ang="0">
                  <a:pos x="1141221" y="2144934"/>
                </a:cxn>
                <a:cxn ang="0">
                  <a:pos x="2087233" y="2219932"/>
                </a:cxn>
                <a:cxn ang="0">
                  <a:pos x="2177329" y="2324929"/>
                </a:cxn>
                <a:cxn ang="0">
                  <a:pos x="2297458" y="2354928"/>
                </a:cxn>
                <a:cxn ang="0">
                  <a:pos x="2447618" y="2294930"/>
                </a:cxn>
                <a:cxn ang="0">
                  <a:pos x="3108325" y="2939910"/>
                </a:cxn>
                <a:cxn ang="0">
                  <a:pos x="3108325" y="2879912"/>
                </a:cxn>
                <a:cxn ang="0">
                  <a:pos x="2477650" y="2264931"/>
                </a:cxn>
                <a:cxn ang="0">
                  <a:pos x="2492666" y="2249931"/>
                </a:cxn>
                <a:cxn ang="0">
                  <a:pos x="2402570" y="1934941"/>
                </a:cxn>
                <a:cxn ang="0">
                  <a:pos x="2808004" y="719978"/>
                </a:cxn>
                <a:cxn ang="0">
                  <a:pos x="2717907" y="689979"/>
                </a:cxn>
                <a:cxn ang="0">
                  <a:pos x="2327490" y="0"/>
                </a:cxn>
                <a:cxn ang="0">
                  <a:pos x="480514" y="1154965"/>
                </a:cxn>
                <a:cxn ang="0">
                  <a:pos x="1441542" y="3884881"/>
                </a:cxn>
                <a:cxn ang="0">
                  <a:pos x="2327490" y="4079875"/>
                </a:cxn>
                <a:cxn ang="0">
                  <a:pos x="3108325" y="3929880"/>
                </a:cxn>
                <a:cxn ang="0">
                  <a:pos x="3108325" y="3614889"/>
                </a:cxn>
                <a:cxn ang="0">
                  <a:pos x="2327490" y="3809883"/>
                </a:cxn>
                <a:cxn ang="0">
                  <a:pos x="1561671" y="3629889"/>
                </a:cxn>
                <a:cxn ang="0">
                  <a:pos x="735787" y="1274961"/>
                </a:cxn>
                <a:cxn ang="0">
                  <a:pos x="2327490" y="284991"/>
                </a:cxn>
                <a:cxn ang="0">
                  <a:pos x="3093309" y="449986"/>
                </a:cxn>
                <a:cxn ang="0">
                  <a:pos x="3108325" y="464986"/>
                </a:cxn>
                <a:cxn ang="0">
                  <a:pos x="3108325" y="149995"/>
                </a:cxn>
                <a:cxn ang="0">
                  <a:pos x="2327490" y="0"/>
                </a:cxn>
              </a:cxnLst>
              <a:pathLst>
                <a:path w="207" h="272">
                  <a:moveTo>
                    <a:pt x="181" y="46"/>
                  </a:moveTo>
                  <a:cubicBezTo>
                    <a:pt x="155" y="128"/>
                    <a:pt x="155" y="128"/>
                    <a:pt x="155" y="128"/>
                  </a:cubicBezTo>
                  <a:cubicBezTo>
                    <a:pt x="154" y="127"/>
                    <a:pt x="154" y="127"/>
                    <a:pt x="153" y="127"/>
                  </a:cubicBezTo>
                  <a:cubicBezTo>
                    <a:pt x="148" y="127"/>
                    <a:pt x="143" y="130"/>
                    <a:pt x="140" y="134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7" y="129"/>
                    <a:pt x="76" y="129"/>
                    <a:pt x="76" y="129"/>
                  </a:cubicBezTo>
                  <a:cubicBezTo>
                    <a:pt x="72" y="129"/>
                    <a:pt x="69" y="132"/>
                    <a:pt x="69" y="135"/>
                  </a:cubicBezTo>
                  <a:cubicBezTo>
                    <a:pt x="69" y="139"/>
                    <a:pt x="72" y="143"/>
                    <a:pt x="76" y="143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40" y="151"/>
                    <a:pt x="142" y="154"/>
                    <a:pt x="145" y="155"/>
                  </a:cubicBezTo>
                  <a:cubicBezTo>
                    <a:pt x="148" y="157"/>
                    <a:pt x="150" y="157"/>
                    <a:pt x="153" y="157"/>
                  </a:cubicBezTo>
                  <a:cubicBezTo>
                    <a:pt x="156" y="157"/>
                    <a:pt x="160" y="156"/>
                    <a:pt x="163" y="153"/>
                  </a:cubicBezTo>
                  <a:cubicBezTo>
                    <a:pt x="163" y="153"/>
                    <a:pt x="195" y="185"/>
                    <a:pt x="207" y="196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194" y="180"/>
                    <a:pt x="165" y="151"/>
                    <a:pt x="165" y="151"/>
                  </a:cubicBezTo>
                  <a:cubicBezTo>
                    <a:pt x="165" y="151"/>
                    <a:pt x="166" y="150"/>
                    <a:pt x="166" y="150"/>
                  </a:cubicBezTo>
                  <a:cubicBezTo>
                    <a:pt x="170" y="143"/>
                    <a:pt x="167" y="134"/>
                    <a:pt x="160" y="12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1" y="46"/>
                    <a:pt x="181" y="46"/>
                    <a:pt x="181" y="46"/>
                  </a:cubicBezTo>
                  <a:moveTo>
                    <a:pt x="155" y="0"/>
                  </a:moveTo>
                  <a:cubicBezTo>
                    <a:pt x="104" y="0"/>
                    <a:pt x="56" y="28"/>
                    <a:pt x="32" y="77"/>
                  </a:cubicBezTo>
                  <a:cubicBezTo>
                    <a:pt x="0" y="145"/>
                    <a:pt x="28" y="226"/>
                    <a:pt x="96" y="259"/>
                  </a:cubicBezTo>
                  <a:cubicBezTo>
                    <a:pt x="115" y="268"/>
                    <a:pt x="135" y="272"/>
                    <a:pt x="155" y="272"/>
                  </a:cubicBezTo>
                  <a:cubicBezTo>
                    <a:pt x="173" y="272"/>
                    <a:pt x="190" y="269"/>
                    <a:pt x="207" y="262"/>
                  </a:cubicBezTo>
                  <a:cubicBezTo>
                    <a:pt x="207" y="241"/>
                    <a:pt x="207" y="241"/>
                    <a:pt x="207" y="241"/>
                  </a:cubicBezTo>
                  <a:cubicBezTo>
                    <a:pt x="191" y="249"/>
                    <a:pt x="173" y="254"/>
                    <a:pt x="155" y="254"/>
                  </a:cubicBezTo>
                  <a:cubicBezTo>
                    <a:pt x="138" y="254"/>
                    <a:pt x="120" y="250"/>
                    <a:pt x="104" y="242"/>
                  </a:cubicBezTo>
                  <a:cubicBezTo>
                    <a:pt x="45" y="214"/>
                    <a:pt x="21" y="143"/>
                    <a:pt x="49" y="85"/>
                  </a:cubicBezTo>
                  <a:cubicBezTo>
                    <a:pt x="69" y="43"/>
                    <a:pt x="111" y="19"/>
                    <a:pt x="155" y="19"/>
                  </a:cubicBezTo>
                  <a:cubicBezTo>
                    <a:pt x="172" y="19"/>
                    <a:pt x="189" y="22"/>
                    <a:pt x="206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190" y="3"/>
                    <a:pt x="172" y="0"/>
                    <a:pt x="155" y="0"/>
                  </a:cubicBezTo>
                </a:path>
              </a:pathLst>
            </a:custGeom>
            <a:solidFill>
              <a:srgbClr val="488C9A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4" name="Freeform 6"/>
            <p:cNvSpPr>
              <a:spLocks noEditPoints="1"/>
            </p:cNvSpPr>
            <p:nvPr/>
          </p:nvSpPr>
          <p:spPr>
            <a:xfrm>
              <a:off x="6931504" y="1027113"/>
              <a:ext cx="2327275" cy="2054225"/>
            </a:xfrm>
            <a:custGeom>
              <a:avLst/>
              <a:gdLst/>
              <a:ahLst/>
              <a:cxnLst>
                <a:cxn ang="0">
                  <a:pos x="1651615" y="509808"/>
                </a:cxn>
                <a:cxn ang="0">
                  <a:pos x="1201174" y="959638"/>
                </a:cxn>
                <a:cxn ang="0">
                  <a:pos x="1126101" y="944644"/>
                </a:cxn>
                <a:cxn ang="0">
                  <a:pos x="1081057" y="959638"/>
                </a:cxn>
                <a:cxn ang="0">
                  <a:pos x="660646" y="704734"/>
                </a:cxn>
                <a:cxn ang="0">
                  <a:pos x="645631" y="689740"/>
                </a:cxn>
                <a:cxn ang="0">
                  <a:pos x="600587" y="719728"/>
                </a:cxn>
                <a:cxn ang="0">
                  <a:pos x="615602" y="794700"/>
                </a:cxn>
                <a:cxn ang="0">
                  <a:pos x="1020998" y="1049604"/>
                </a:cxn>
                <a:cxn ang="0">
                  <a:pos x="1036013" y="1124576"/>
                </a:cxn>
                <a:cxn ang="0">
                  <a:pos x="1126101" y="1169559"/>
                </a:cxn>
                <a:cxn ang="0">
                  <a:pos x="1156130" y="1169559"/>
                </a:cxn>
                <a:cxn ang="0">
                  <a:pos x="1321292" y="1649378"/>
                </a:cxn>
                <a:cxn ang="0">
                  <a:pos x="1336306" y="1634383"/>
                </a:cxn>
                <a:cxn ang="0">
                  <a:pos x="1186160" y="1154564"/>
                </a:cxn>
                <a:cxn ang="0">
                  <a:pos x="1186160" y="1154564"/>
                </a:cxn>
                <a:cxn ang="0">
                  <a:pos x="1231204" y="1004621"/>
                </a:cxn>
                <a:cxn ang="0">
                  <a:pos x="1681644" y="539796"/>
                </a:cxn>
                <a:cxn ang="0">
                  <a:pos x="1651615" y="509808"/>
                </a:cxn>
                <a:cxn ang="0">
                  <a:pos x="1171145" y="1904282"/>
                </a:cxn>
                <a:cxn ang="0">
                  <a:pos x="450440" y="1559412"/>
                </a:cxn>
                <a:cxn ang="0">
                  <a:pos x="630616" y="314881"/>
                </a:cxn>
                <a:cxn ang="0">
                  <a:pos x="1171145" y="134949"/>
                </a:cxn>
                <a:cxn ang="0">
                  <a:pos x="1876835" y="494813"/>
                </a:cxn>
                <a:cxn ang="0">
                  <a:pos x="1696659" y="1739344"/>
                </a:cxn>
                <a:cxn ang="0">
                  <a:pos x="1171145" y="1904282"/>
                </a:cxn>
                <a:cxn ang="0">
                  <a:pos x="1171145" y="0"/>
                </a:cxn>
                <a:cxn ang="0">
                  <a:pos x="555543" y="194926"/>
                </a:cxn>
                <a:cxn ang="0">
                  <a:pos x="345338" y="1634383"/>
                </a:cxn>
                <a:cxn ang="0">
                  <a:pos x="1171145" y="2054225"/>
                </a:cxn>
                <a:cxn ang="0">
                  <a:pos x="1786747" y="1844304"/>
                </a:cxn>
                <a:cxn ang="0">
                  <a:pos x="1996952" y="404847"/>
                </a:cxn>
                <a:cxn ang="0">
                  <a:pos x="1171145" y="0"/>
                </a:cxn>
              </a:cxnLst>
              <a:pathLst>
                <a:path w="155" h="137">
                  <a:moveTo>
                    <a:pt x="110" y="3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78" y="63"/>
                    <a:pt x="77" y="63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1" y="46"/>
                    <a:pt x="40" y="47"/>
                    <a:pt x="40" y="48"/>
                  </a:cubicBezTo>
                  <a:cubicBezTo>
                    <a:pt x="38" y="50"/>
                    <a:pt x="39" y="52"/>
                    <a:pt x="41" y="53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2"/>
                    <a:pt x="68" y="73"/>
                    <a:pt x="69" y="75"/>
                  </a:cubicBezTo>
                  <a:cubicBezTo>
                    <a:pt x="70" y="77"/>
                    <a:pt x="73" y="78"/>
                    <a:pt x="75" y="78"/>
                  </a:cubicBezTo>
                  <a:cubicBezTo>
                    <a:pt x="76" y="78"/>
                    <a:pt x="77" y="78"/>
                    <a:pt x="77" y="78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83" y="75"/>
                    <a:pt x="84" y="70"/>
                    <a:pt x="82" y="67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0" y="34"/>
                    <a:pt x="110" y="34"/>
                    <a:pt x="110" y="34"/>
                  </a:cubicBezTo>
                  <a:moveTo>
                    <a:pt x="78" y="127"/>
                  </a:moveTo>
                  <a:cubicBezTo>
                    <a:pt x="60" y="127"/>
                    <a:pt x="42" y="119"/>
                    <a:pt x="30" y="104"/>
                  </a:cubicBezTo>
                  <a:cubicBezTo>
                    <a:pt x="11" y="77"/>
                    <a:pt x="16" y="40"/>
                    <a:pt x="42" y="21"/>
                  </a:cubicBezTo>
                  <a:cubicBezTo>
                    <a:pt x="53" y="13"/>
                    <a:pt x="65" y="9"/>
                    <a:pt x="78" y="9"/>
                  </a:cubicBezTo>
                  <a:cubicBezTo>
                    <a:pt x="96" y="9"/>
                    <a:pt x="113" y="17"/>
                    <a:pt x="125" y="33"/>
                  </a:cubicBezTo>
                  <a:cubicBezTo>
                    <a:pt x="145" y="59"/>
                    <a:pt x="139" y="96"/>
                    <a:pt x="113" y="116"/>
                  </a:cubicBezTo>
                  <a:cubicBezTo>
                    <a:pt x="102" y="124"/>
                    <a:pt x="90" y="127"/>
                    <a:pt x="78" y="127"/>
                  </a:cubicBezTo>
                  <a:moveTo>
                    <a:pt x="78" y="0"/>
                  </a:moveTo>
                  <a:cubicBezTo>
                    <a:pt x="63" y="0"/>
                    <a:pt x="49" y="4"/>
                    <a:pt x="37" y="13"/>
                  </a:cubicBezTo>
                  <a:cubicBezTo>
                    <a:pt x="6" y="36"/>
                    <a:pt x="0" y="79"/>
                    <a:pt x="23" y="109"/>
                  </a:cubicBezTo>
                  <a:cubicBezTo>
                    <a:pt x="36" y="127"/>
                    <a:pt x="57" y="137"/>
                    <a:pt x="78" y="137"/>
                  </a:cubicBezTo>
                  <a:cubicBezTo>
                    <a:pt x="92" y="137"/>
                    <a:pt x="106" y="132"/>
                    <a:pt x="119" y="123"/>
                  </a:cubicBezTo>
                  <a:cubicBezTo>
                    <a:pt x="149" y="101"/>
                    <a:pt x="155" y="58"/>
                    <a:pt x="133" y="27"/>
                  </a:cubicBezTo>
                  <a:cubicBezTo>
                    <a:pt x="119" y="9"/>
                    <a:pt x="99" y="0"/>
                    <a:pt x="78" y="0"/>
                  </a:cubicBezTo>
                </a:path>
              </a:pathLst>
            </a:custGeom>
            <a:solidFill>
              <a:srgbClr val="FBD17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5" name="Freeform 7"/>
            <p:cNvSpPr>
              <a:spLocks noEditPoints="1"/>
            </p:cNvSpPr>
            <p:nvPr/>
          </p:nvSpPr>
          <p:spPr>
            <a:xfrm>
              <a:off x="7712553" y="3727451"/>
              <a:ext cx="781050" cy="644525"/>
            </a:xfrm>
            <a:custGeom>
              <a:avLst/>
              <a:gdLst/>
              <a:ahLst/>
              <a:cxnLst>
                <a:cxn ang="0">
                  <a:pos x="120650" y="0"/>
                </a:cxn>
                <a:cxn ang="0">
                  <a:pos x="0" y="104775"/>
                </a:cxn>
                <a:cxn ang="0">
                  <a:pos x="225425" y="314325"/>
                </a:cxn>
                <a:cxn ang="0">
                  <a:pos x="0" y="539750"/>
                </a:cxn>
                <a:cxn ang="0">
                  <a:pos x="120650" y="644525"/>
                </a:cxn>
                <a:cxn ang="0">
                  <a:pos x="434975" y="314325"/>
                </a:cxn>
                <a:cxn ang="0">
                  <a:pos x="120650" y="0"/>
                </a:cxn>
                <a:cxn ang="0">
                  <a:pos x="465138" y="0"/>
                </a:cxn>
                <a:cxn ang="0">
                  <a:pos x="346075" y="104775"/>
                </a:cxn>
                <a:cxn ang="0">
                  <a:pos x="571500" y="314325"/>
                </a:cxn>
                <a:cxn ang="0">
                  <a:pos x="346075" y="539750"/>
                </a:cxn>
                <a:cxn ang="0">
                  <a:pos x="465138" y="644525"/>
                </a:cxn>
                <a:cxn ang="0">
                  <a:pos x="736600" y="374650"/>
                </a:cxn>
                <a:cxn ang="0">
                  <a:pos x="781050" y="314325"/>
                </a:cxn>
                <a:cxn ang="0">
                  <a:pos x="736600" y="269875"/>
                </a:cxn>
                <a:cxn ang="0">
                  <a:pos x="465138" y="0"/>
                </a:cxn>
              </a:cxnLst>
              <a:pathLst>
                <a:path w="492" h="406">
                  <a:moveTo>
                    <a:pt x="76" y="0"/>
                  </a:moveTo>
                  <a:lnTo>
                    <a:pt x="0" y="66"/>
                  </a:lnTo>
                  <a:lnTo>
                    <a:pt x="142" y="198"/>
                  </a:lnTo>
                  <a:lnTo>
                    <a:pt x="0" y="340"/>
                  </a:lnTo>
                  <a:lnTo>
                    <a:pt x="76" y="406"/>
                  </a:lnTo>
                  <a:lnTo>
                    <a:pt x="274" y="198"/>
                  </a:lnTo>
                  <a:lnTo>
                    <a:pt x="76" y="0"/>
                  </a:lnTo>
                  <a:close/>
                  <a:moveTo>
                    <a:pt x="293" y="0"/>
                  </a:moveTo>
                  <a:lnTo>
                    <a:pt x="218" y="66"/>
                  </a:lnTo>
                  <a:lnTo>
                    <a:pt x="360" y="198"/>
                  </a:lnTo>
                  <a:lnTo>
                    <a:pt x="218" y="340"/>
                  </a:lnTo>
                  <a:lnTo>
                    <a:pt x="293" y="406"/>
                  </a:lnTo>
                  <a:lnTo>
                    <a:pt x="464" y="236"/>
                  </a:lnTo>
                  <a:lnTo>
                    <a:pt x="492" y="198"/>
                  </a:lnTo>
                  <a:lnTo>
                    <a:pt x="464" y="17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7ACDE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6" name="Freeform 8"/>
            <p:cNvSpPr>
              <a:spLocks noEditPoints="1"/>
            </p:cNvSpPr>
            <p:nvPr/>
          </p:nvSpPr>
          <p:spPr>
            <a:xfrm>
              <a:off x="7712553" y="3727451"/>
              <a:ext cx="781050" cy="644525"/>
            </a:xfrm>
            <a:custGeom>
              <a:avLst/>
              <a:gdLst/>
              <a:ahLst/>
              <a:cxnLst>
                <a:cxn ang="0">
                  <a:pos x="120650" y="0"/>
                </a:cxn>
                <a:cxn ang="0">
                  <a:pos x="0" y="104775"/>
                </a:cxn>
                <a:cxn ang="0">
                  <a:pos x="225425" y="314325"/>
                </a:cxn>
                <a:cxn ang="0">
                  <a:pos x="0" y="539750"/>
                </a:cxn>
                <a:cxn ang="0">
                  <a:pos x="120650" y="644525"/>
                </a:cxn>
                <a:cxn ang="0">
                  <a:pos x="434975" y="314325"/>
                </a:cxn>
                <a:cxn ang="0">
                  <a:pos x="120650" y="0"/>
                </a:cxn>
                <a:cxn ang="0">
                  <a:pos x="465138" y="0"/>
                </a:cxn>
                <a:cxn ang="0">
                  <a:pos x="346075" y="104775"/>
                </a:cxn>
                <a:cxn ang="0">
                  <a:pos x="571500" y="314325"/>
                </a:cxn>
                <a:cxn ang="0">
                  <a:pos x="346075" y="539750"/>
                </a:cxn>
                <a:cxn ang="0">
                  <a:pos x="465138" y="644525"/>
                </a:cxn>
                <a:cxn ang="0">
                  <a:pos x="736600" y="374650"/>
                </a:cxn>
                <a:cxn ang="0">
                  <a:pos x="781050" y="314325"/>
                </a:cxn>
                <a:cxn ang="0">
                  <a:pos x="736600" y="269875"/>
                </a:cxn>
                <a:cxn ang="0">
                  <a:pos x="465138" y="0"/>
                </a:cxn>
              </a:cxnLst>
              <a:pathLst>
                <a:path w="492" h="406">
                  <a:moveTo>
                    <a:pt x="76" y="0"/>
                  </a:moveTo>
                  <a:lnTo>
                    <a:pt x="0" y="66"/>
                  </a:lnTo>
                  <a:lnTo>
                    <a:pt x="142" y="198"/>
                  </a:lnTo>
                  <a:lnTo>
                    <a:pt x="0" y="340"/>
                  </a:lnTo>
                  <a:lnTo>
                    <a:pt x="76" y="406"/>
                  </a:lnTo>
                  <a:lnTo>
                    <a:pt x="274" y="198"/>
                  </a:lnTo>
                  <a:lnTo>
                    <a:pt x="76" y="0"/>
                  </a:lnTo>
                  <a:moveTo>
                    <a:pt x="293" y="0"/>
                  </a:moveTo>
                  <a:lnTo>
                    <a:pt x="218" y="66"/>
                  </a:lnTo>
                  <a:lnTo>
                    <a:pt x="360" y="198"/>
                  </a:lnTo>
                  <a:lnTo>
                    <a:pt x="218" y="340"/>
                  </a:lnTo>
                  <a:lnTo>
                    <a:pt x="293" y="406"/>
                  </a:lnTo>
                  <a:lnTo>
                    <a:pt x="464" y="236"/>
                  </a:lnTo>
                  <a:lnTo>
                    <a:pt x="492" y="198"/>
                  </a:lnTo>
                  <a:lnTo>
                    <a:pt x="464" y="170"/>
                  </a:lnTo>
                  <a:lnTo>
                    <a:pt x="293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7" name="Freeform 9"/>
            <p:cNvSpPr>
              <a:spLocks noEditPoints="1"/>
            </p:cNvSpPr>
            <p:nvPr/>
          </p:nvSpPr>
          <p:spPr>
            <a:xfrm>
              <a:off x="10955816" y="1162051"/>
              <a:ext cx="481012" cy="404813"/>
            </a:xfrm>
            <a:custGeom>
              <a:avLst/>
              <a:gdLst/>
              <a:ahLst/>
              <a:cxnLst>
                <a:cxn ang="0">
                  <a:pos x="195262" y="0"/>
                </a:cxn>
                <a:cxn ang="0">
                  <a:pos x="30162" y="165100"/>
                </a:cxn>
                <a:cxn ang="0">
                  <a:pos x="0" y="209550"/>
                </a:cxn>
                <a:cxn ang="0">
                  <a:pos x="30162" y="239713"/>
                </a:cxn>
                <a:cxn ang="0">
                  <a:pos x="195262" y="404813"/>
                </a:cxn>
                <a:cxn ang="0">
                  <a:pos x="269875" y="330200"/>
                </a:cxn>
                <a:cxn ang="0">
                  <a:pos x="134937" y="209550"/>
                </a:cxn>
                <a:cxn ang="0">
                  <a:pos x="269875" y="74613"/>
                </a:cxn>
                <a:cxn ang="0">
                  <a:pos x="195262" y="0"/>
                </a:cxn>
                <a:cxn ang="0">
                  <a:pos x="420687" y="0"/>
                </a:cxn>
                <a:cxn ang="0">
                  <a:pos x="209550" y="209550"/>
                </a:cxn>
                <a:cxn ang="0">
                  <a:pos x="420687" y="404813"/>
                </a:cxn>
                <a:cxn ang="0">
                  <a:pos x="481012" y="330200"/>
                </a:cxn>
                <a:cxn ang="0">
                  <a:pos x="346075" y="209550"/>
                </a:cxn>
                <a:cxn ang="0">
                  <a:pos x="481012" y="74613"/>
                </a:cxn>
                <a:cxn ang="0">
                  <a:pos x="420687" y="0"/>
                </a:cxn>
              </a:cxnLst>
              <a:pathLst>
                <a:path w="303" h="255">
                  <a:moveTo>
                    <a:pt x="123" y="0"/>
                  </a:moveTo>
                  <a:lnTo>
                    <a:pt x="19" y="104"/>
                  </a:lnTo>
                  <a:lnTo>
                    <a:pt x="0" y="132"/>
                  </a:lnTo>
                  <a:lnTo>
                    <a:pt x="19" y="151"/>
                  </a:lnTo>
                  <a:lnTo>
                    <a:pt x="123" y="255"/>
                  </a:lnTo>
                  <a:lnTo>
                    <a:pt x="170" y="208"/>
                  </a:lnTo>
                  <a:lnTo>
                    <a:pt x="85" y="132"/>
                  </a:lnTo>
                  <a:lnTo>
                    <a:pt x="170" y="47"/>
                  </a:lnTo>
                  <a:lnTo>
                    <a:pt x="123" y="0"/>
                  </a:lnTo>
                  <a:close/>
                  <a:moveTo>
                    <a:pt x="265" y="0"/>
                  </a:moveTo>
                  <a:lnTo>
                    <a:pt x="132" y="132"/>
                  </a:lnTo>
                  <a:lnTo>
                    <a:pt x="265" y="255"/>
                  </a:lnTo>
                  <a:lnTo>
                    <a:pt x="303" y="208"/>
                  </a:lnTo>
                  <a:lnTo>
                    <a:pt x="218" y="132"/>
                  </a:lnTo>
                  <a:lnTo>
                    <a:pt x="303" y="4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7ACDE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8" name="Freeform 10"/>
            <p:cNvSpPr>
              <a:spLocks noEditPoints="1"/>
            </p:cNvSpPr>
            <p:nvPr/>
          </p:nvSpPr>
          <p:spPr>
            <a:xfrm>
              <a:off x="10955816" y="1162051"/>
              <a:ext cx="481012" cy="404813"/>
            </a:xfrm>
            <a:custGeom>
              <a:avLst/>
              <a:gdLst/>
              <a:ahLst/>
              <a:cxnLst>
                <a:cxn ang="0">
                  <a:pos x="195262" y="0"/>
                </a:cxn>
                <a:cxn ang="0">
                  <a:pos x="30162" y="165100"/>
                </a:cxn>
                <a:cxn ang="0">
                  <a:pos x="0" y="209550"/>
                </a:cxn>
                <a:cxn ang="0">
                  <a:pos x="30162" y="239713"/>
                </a:cxn>
                <a:cxn ang="0">
                  <a:pos x="195262" y="404813"/>
                </a:cxn>
                <a:cxn ang="0">
                  <a:pos x="269875" y="330200"/>
                </a:cxn>
                <a:cxn ang="0">
                  <a:pos x="134937" y="209550"/>
                </a:cxn>
                <a:cxn ang="0">
                  <a:pos x="269875" y="74613"/>
                </a:cxn>
                <a:cxn ang="0">
                  <a:pos x="195262" y="0"/>
                </a:cxn>
                <a:cxn ang="0">
                  <a:pos x="420687" y="0"/>
                </a:cxn>
                <a:cxn ang="0">
                  <a:pos x="209550" y="209550"/>
                </a:cxn>
                <a:cxn ang="0">
                  <a:pos x="420687" y="404813"/>
                </a:cxn>
                <a:cxn ang="0">
                  <a:pos x="481012" y="330200"/>
                </a:cxn>
                <a:cxn ang="0">
                  <a:pos x="346075" y="209550"/>
                </a:cxn>
                <a:cxn ang="0">
                  <a:pos x="481012" y="74613"/>
                </a:cxn>
                <a:cxn ang="0">
                  <a:pos x="420687" y="0"/>
                </a:cxn>
              </a:cxnLst>
              <a:pathLst>
                <a:path w="303" h="255">
                  <a:moveTo>
                    <a:pt x="123" y="0"/>
                  </a:moveTo>
                  <a:lnTo>
                    <a:pt x="19" y="104"/>
                  </a:lnTo>
                  <a:lnTo>
                    <a:pt x="0" y="132"/>
                  </a:lnTo>
                  <a:lnTo>
                    <a:pt x="19" y="151"/>
                  </a:lnTo>
                  <a:lnTo>
                    <a:pt x="123" y="255"/>
                  </a:lnTo>
                  <a:lnTo>
                    <a:pt x="170" y="208"/>
                  </a:lnTo>
                  <a:lnTo>
                    <a:pt x="85" y="132"/>
                  </a:lnTo>
                  <a:lnTo>
                    <a:pt x="170" y="47"/>
                  </a:lnTo>
                  <a:lnTo>
                    <a:pt x="123" y="0"/>
                  </a:lnTo>
                  <a:moveTo>
                    <a:pt x="265" y="0"/>
                  </a:moveTo>
                  <a:lnTo>
                    <a:pt x="132" y="132"/>
                  </a:lnTo>
                  <a:lnTo>
                    <a:pt x="265" y="255"/>
                  </a:lnTo>
                  <a:lnTo>
                    <a:pt x="303" y="208"/>
                  </a:lnTo>
                  <a:lnTo>
                    <a:pt x="218" y="132"/>
                  </a:lnTo>
                  <a:lnTo>
                    <a:pt x="303" y="47"/>
                  </a:lnTo>
                  <a:lnTo>
                    <a:pt x="265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</p:grpSp>
      <p:grpSp>
        <p:nvGrpSpPr>
          <p:cNvPr id="7179" name="组合 10"/>
          <p:cNvGrpSpPr/>
          <p:nvPr/>
        </p:nvGrpSpPr>
        <p:grpSpPr>
          <a:xfrm>
            <a:off x="1327150" y="3367404"/>
            <a:ext cx="4846638" cy="1285095"/>
            <a:chOff x="1404569" y="3445322"/>
            <a:chExt cx="4847393" cy="1286025"/>
          </a:xfrm>
        </p:grpSpPr>
        <p:sp>
          <p:nvSpPr>
            <p:cNvPr id="7180" name="文本框 11"/>
            <p:cNvSpPr txBox="1"/>
            <p:nvPr/>
          </p:nvSpPr>
          <p:spPr>
            <a:xfrm>
              <a:off x="1404569" y="4270639"/>
              <a:ext cx="4847393" cy="4607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id-ID" sz="2400">
                  <a:solidFill>
                    <a:schemeClr val="bg1"/>
                  </a:solidFill>
                  <a:sym typeface="+mn-ea"/>
                </a:rPr>
                <a:t>Laju Produksi Panas Bumi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509623" y="4152332"/>
              <a:ext cx="4678423" cy="0"/>
            </a:xfrm>
            <a:prstGeom prst="line">
              <a:avLst/>
            </a:prstGeom>
            <a:ln>
              <a:solidFill>
                <a:srgbClr val="FBD1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2" name="文本框 13"/>
            <p:cNvSpPr txBox="1"/>
            <p:nvPr/>
          </p:nvSpPr>
          <p:spPr>
            <a:xfrm>
              <a:off x="1436324" y="3445322"/>
              <a:ext cx="4783565" cy="7072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lang="id-ID" altLang="en-US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Data and Source</a:t>
              </a:r>
              <a:endParaRPr lang="id-ID" altLang="en-US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183" name="Freeform 6"/>
          <p:cNvSpPr>
            <a:spLocks noEditPoints="1"/>
          </p:cNvSpPr>
          <p:nvPr/>
        </p:nvSpPr>
        <p:spPr>
          <a:xfrm>
            <a:off x="1558925" y="2112963"/>
            <a:ext cx="1096963" cy="968375"/>
          </a:xfrm>
          <a:custGeom>
            <a:avLst/>
            <a:gdLst/>
            <a:ahLst/>
            <a:cxnLst>
              <a:cxn ang="0">
                <a:pos x="778581" y="240326"/>
              </a:cxn>
              <a:cxn ang="0">
                <a:pos x="566241" y="452379"/>
              </a:cxn>
              <a:cxn ang="0">
                <a:pos x="530850" y="445311"/>
              </a:cxn>
              <a:cxn ang="0">
                <a:pos x="509616" y="452379"/>
              </a:cxn>
              <a:cxn ang="0">
                <a:pos x="311432" y="332216"/>
              </a:cxn>
              <a:cxn ang="0">
                <a:pos x="304354" y="325147"/>
              </a:cxn>
              <a:cxn ang="0">
                <a:pos x="283120" y="339284"/>
              </a:cxn>
              <a:cxn ang="0">
                <a:pos x="290198" y="374626"/>
              </a:cxn>
              <a:cxn ang="0">
                <a:pos x="481304" y="494790"/>
              </a:cxn>
              <a:cxn ang="0">
                <a:pos x="488382" y="530132"/>
              </a:cxn>
              <a:cxn ang="0">
                <a:pos x="530850" y="551337"/>
              </a:cxn>
              <a:cxn ang="0">
                <a:pos x="545006" y="551337"/>
              </a:cxn>
              <a:cxn ang="0">
                <a:pos x="622865" y="777527"/>
              </a:cxn>
              <a:cxn ang="0">
                <a:pos x="629943" y="770458"/>
              </a:cxn>
              <a:cxn ang="0">
                <a:pos x="559163" y="544269"/>
              </a:cxn>
              <a:cxn ang="0">
                <a:pos x="559163" y="544269"/>
              </a:cxn>
              <a:cxn ang="0">
                <a:pos x="580397" y="473584"/>
              </a:cxn>
              <a:cxn ang="0">
                <a:pos x="792737" y="254463"/>
              </a:cxn>
              <a:cxn ang="0">
                <a:pos x="778581" y="240326"/>
              </a:cxn>
              <a:cxn ang="0">
                <a:pos x="552085" y="897690"/>
              </a:cxn>
              <a:cxn ang="0">
                <a:pos x="212340" y="735116"/>
              </a:cxn>
              <a:cxn ang="0">
                <a:pos x="297276" y="148437"/>
              </a:cxn>
              <a:cxn ang="0">
                <a:pos x="552085" y="63616"/>
              </a:cxn>
              <a:cxn ang="0">
                <a:pos x="884751" y="233258"/>
              </a:cxn>
              <a:cxn ang="0">
                <a:pos x="799815" y="819937"/>
              </a:cxn>
              <a:cxn ang="0">
                <a:pos x="552085" y="897690"/>
              </a:cxn>
              <a:cxn ang="0">
                <a:pos x="552085" y="0"/>
              </a:cxn>
              <a:cxn ang="0">
                <a:pos x="261886" y="91890"/>
              </a:cxn>
              <a:cxn ang="0">
                <a:pos x="162794" y="770458"/>
              </a:cxn>
              <a:cxn ang="0">
                <a:pos x="552085" y="968374"/>
              </a:cxn>
              <a:cxn ang="0">
                <a:pos x="842283" y="869416"/>
              </a:cxn>
              <a:cxn ang="0">
                <a:pos x="941375" y="190847"/>
              </a:cxn>
              <a:cxn ang="0">
                <a:pos x="552085" y="0"/>
              </a:cxn>
            </a:cxnLst>
            <a:pathLst>
              <a:path w="155" h="137">
                <a:moveTo>
                  <a:pt x="110" y="34"/>
                </a:moveTo>
                <a:cubicBezTo>
                  <a:pt x="80" y="64"/>
                  <a:pt x="80" y="64"/>
                  <a:pt x="80" y="64"/>
                </a:cubicBezTo>
                <a:cubicBezTo>
                  <a:pt x="78" y="63"/>
                  <a:pt x="77" y="63"/>
                  <a:pt x="75" y="63"/>
                </a:cubicBezTo>
                <a:cubicBezTo>
                  <a:pt x="74" y="63"/>
                  <a:pt x="73" y="63"/>
                  <a:pt x="72" y="64"/>
                </a:cubicBezTo>
                <a:cubicBezTo>
                  <a:pt x="44" y="47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1" y="46"/>
                  <a:pt x="40" y="47"/>
                  <a:pt x="40" y="48"/>
                </a:cubicBezTo>
                <a:cubicBezTo>
                  <a:pt x="38" y="50"/>
                  <a:pt x="39" y="52"/>
                  <a:pt x="41" y="53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72"/>
                  <a:pt x="68" y="73"/>
                  <a:pt x="69" y="75"/>
                </a:cubicBezTo>
                <a:cubicBezTo>
                  <a:pt x="70" y="77"/>
                  <a:pt x="73" y="78"/>
                  <a:pt x="75" y="78"/>
                </a:cubicBezTo>
                <a:cubicBezTo>
                  <a:pt x="76" y="78"/>
                  <a:pt x="77" y="78"/>
                  <a:pt x="77" y="78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9" y="109"/>
                  <a:pt x="89" y="109"/>
                  <a:pt x="89" y="109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9" y="77"/>
                  <a:pt x="79" y="77"/>
                </a:cubicBezTo>
                <a:cubicBezTo>
                  <a:pt x="83" y="75"/>
                  <a:pt x="84" y="70"/>
                  <a:pt x="82" y="67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0" y="34"/>
                  <a:pt x="110" y="34"/>
                  <a:pt x="110" y="34"/>
                </a:cubicBezTo>
                <a:moveTo>
                  <a:pt x="78" y="127"/>
                </a:moveTo>
                <a:cubicBezTo>
                  <a:pt x="60" y="127"/>
                  <a:pt x="42" y="119"/>
                  <a:pt x="30" y="104"/>
                </a:cubicBezTo>
                <a:cubicBezTo>
                  <a:pt x="11" y="77"/>
                  <a:pt x="16" y="40"/>
                  <a:pt x="42" y="21"/>
                </a:cubicBezTo>
                <a:cubicBezTo>
                  <a:pt x="53" y="13"/>
                  <a:pt x="65" y="9"/>
                  <a:pt x="78" y="9"/>
                </a:cubicBezTo>
                <a:cubicBezTo>
                  <a:pt x="96" y="9"/>
                  <a:pt x="113" y="17"/>
                  <a:pt x="125" y="33"/>
                </a:cubicBezTo>
                <a:cubicBezTo>
                  <a:pt x="145" y="59"/>
                  <a:pt x="139" y="96"/>
                  <a:pt x="113" y="116"/>
                </a:cubicBezTo>
                <a:cubicBezTo>
                  <a:pt x="102" y="124"/>
                  <a:pt x="90" y="127"/>
                  <a:pt x="78" y="127"/>
                </a:cubicBezTo>
                <a:moveTo>
                  <a:pt x="78" y="0"/>
                </a:moveTo>
                <a:cubicBezTo>
                  <a:pt x="63" y="0"/>
                  <a:pt x="49" y="4"/>
                  <a:pt x="37" y="13"/>
                </a:cubicBezTo>
                <a:cubicBezTo>
                  <a:pt x="6" y="36"/>
                  <a:pt x="0" y="79"/>
                  <a:pt x="23" y="109"/>
                </a:cubicBezTo>
                <a:cubicBezTo>
                  <a:pt x="36" y="127"/>
                  <a:pt x="57" y="137"/>
                  <a:pt x="78" y="137"/>
                </a:cubicBezTo>
                <a:cubicBezTo>
                  <a:pt x="92" y="137"/>
                  <a:pt x="106" y="132"/>
                  <a:pt x="119" y="123"/>
                </a:cubicBezTo>
                <a:cubicBezTo>
                  <a:pt x="149" y="101"/>
                  <a:pt x="155" y="58"/>
                  <a:pt x="133" y="27"/>
                </a:cubicBezTo>
                <a:cubicBezTo>
                  <a:pt x="119" y="9"/>
                  <a:pt x="99" y="0"/>
                  <a:pt x="78" y="0"/>
                </a:cubicBezTo>
              </a:path>
            </a:pathLst>
          </a:custGeom>
          <a:solidFill>
            <a:srgbClr val="7ACDEF"/>
          </a:solidFill>
          <a:ln w="9525">
            <a:noFill/>
          </a:ln>
        </p:spPr>
        <p:txBody>
          <a:bodyPr/>
          <a:p>
            <a:endParaRPr lang="id-ID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742315" y="4898390"/>
            <a:ext cx="6188710" cy="36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en-US"/>
              <a:t>Paper source : https://fmipa.unmul.ac.id/files/docs/1.%20Sri.pdf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146" name="图片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" y="2192338"/>
            <a:ext cx="6511925" cy="4665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文本框 101"/>
          <p:cNvSpPr txBox="1"/>
          <p:nvPr/>
        </p:nvSpPr>
        <p:spPr>
          <a:xfrm>
            <a:off x="7467600" y="2909888"/>
            <a:ext cx="35718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id-ID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and Source</a:t>
            </a:r>
            <a:endParaRPr lang="id-ID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48" name="文本框 102"/>
          <p:cNvSpPr txBox="1"/>
          <p:nvPr/>
        </p:nvSpPr>
        <p:spPr>
          <a:xfrm>
            <a:off x="7562850" y="3432175"/>
            <a:ext cx="3476625" cy="17532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l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yang digunakan adalah data laju produksi panas bumi yang diambil dari suatu sumur geothermal di Kamojang, Jawa Barat, tahun 1996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1134725" y="2533650"/>
            <a:ext cx="1057275" cy="2867025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715250" y="5185410"/>
            <a:ext cx="3324225" cy="21590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el 1"/>
          <p:cNvGraphicFramePr/>
          <p:nvPr/>
        </p:nvGraphicFramePr>
        <p:xfrm>
          <a:off x="193675" y="1586230"/>
          <a:ext cx="853186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000"/>
                <a:gridCol w="1116000"/>
                <a:gridCol w="864000"/>
                <a:gridCol w="1152000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Bulan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Laju Produksi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 i="1">
                          <a:solidFill>
                            <a:schemeClr val="bg1"/>
                          </a:solidFill>
                        </a:rPr>
                        <a:t>Loss</a:t>
                      </a:r>
                      <a:endParaRPr lang="en-US" altLang="id-ID" sz="2000" i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 i="1">
                          <a:solidFill>
                            <a:schemeClr val="bg1"/>
                          </a:solidFill>
                        </a:rPr>
                        <a:t>Loss Ratio</a:t>
                      </a:r>
                      <a:endParaRPr lang="en-US" altLang="id-ID" sz="2000" i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Januari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77,234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-0,251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-308,005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Februari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75,313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-1,921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-39,212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Maret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74,296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-1,017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-73,044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April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72,600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-1,696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-42,812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Mei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72,133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-0,467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-154,490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Juni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71,135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-0,999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-71,226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Juli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70,351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-0,783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-89,810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Agustus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70,262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-0,089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-788,558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September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69,610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-0,652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-106,699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  <a:tr h="36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Oktober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69,263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-0,347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id-ID" sz="2000">
                          <a:solidFill>
                            <a:schemeClr val="bg1"/>
                          </a:solidFill>
                        </a:rPr>
                        <a:t>-199,612</a:t>
                      </a:r>
                      <a:endParaRPr lang="en-US" altLang="id-ID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424C6D"/>
                    </a:solidFill>
                  </a:tcPr>
                </a:tc>
              </a:tr>
            </a:tbl>
          </a:graphicData>
        </a:graphic>
      </p:graphicFrame>
      <p:sp>
        <p:nvSpPr>
          <p:cNvPr id="3" name="Kotak Teks 2"/>
          <p:cNvSpPr txBox="1"/>
          <p:nvPr/>
        </p:nvSpPr>
        <p:spPr>
          <a:xfrm>
            <a:off x="403543" y="606425"/>
            <a:ext cx="4043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id-ID" sz="2400">
                <a:solidFill>
                  <a:schemeClr val="bg1"/>
                </a:solidFill>
              </a:rPr>
              <a:t>Tabel Laju Produksi Panas Bumi</a:t>
            </a:r>
            <a:endParaRPr lang="en-US" altLang="id-ID" sz="2400">
              <a:solidFill>
                <a:schemeClr val="bg1"/>
              </a:solidFill>
            </a:endParaRPr>
          </a:p>
          <a:p>
            <a:pPr algn="ctr"/>
            <a:r>
              <a:rPr lang="en-US" altLang="id-ID" sz="2400">
                <a:solidFill>
                  <a:schemeClr val="bg1"/>
                </a:solidFill>
              </a:rPr>
              <a:t>(ton/jam) pada Tahun 1996</a:t>
            </a:r>
            <a:endParaRPr lang="en-US" altLang="id-ID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7172" name="组合 3"/>
          <p:cNvGrpSpPr/>
          <p:nvPr/>
        </p:nvGrpSpPr>
        <p:grpSpPr>
          <a:xfrm>
            <a:off x="6931025" y="1027113"/>
            <a:ext cx="5270500" cy="5729287"/>
            <a:chOff x="6931504" y="1027113"/>
            <a:chExt cx="5270499" cy="5729288"/>
          </a:xfrm>
        </p:grpSpPr>
        <p:sp>
          <p:nvSpPr>
            <p:cNvPr id="7173" name="Freeform 5"/>
            <p:cNvSpPr>
              <a:spLocks noEditPoints="1"/>
            </p:cNvSpPr>
            <p:nvPr/>
          </p:nvSpPr>
          <p:spPr>
            <a:xfrm>
              <a:off x="9093678" y="2676526"/>
              <a:ext cx="3108325" cy="4079875"/>
            </a:xfrm>
            <a:custGeom>
              <a:avLst/>
              <a:gdLst/>
              <a:ahLst/>
              <a:cxnLst>
                <a:cxn ang="0">
                  <a:pos x="2717907" y="689979"/>
                </a:cxn>
                <a:cxn ang="0">
                  <a:pos x="2327490" y="1919941"/>
                </a:cxn>
                <a:cxn ang="0">
                  <a:pos x="2297458" y="1904942"/>
                </a:cxn>
                <a:cxn ang="0">
                  <a:pos x="2102249" y="2009938"/>
                </a:cxn>
                <a:cxn ang="0">
                  <a:pos x="1156237" y="1934941"/>
                </a:cxn>
                <a:cxn ang="0">
                  <a:pos x="1141221" y="1934941"/>
                </a:cxn>
                <a:cxn ang="0">
                  <a:pos x="1036108" y="2024938"/>
                </a:cxn>
                <a:cxn ang="0">
                  <a:pos x="1141221" y="2144934"/>
                </a:cxn>
                <a:cxn ang="0">
                  <a:pos x="2087233" y="2219932"/>
                </a:cxn>
                <a:cxn ang="0">
                  <a:pos x="2177329" y="2324929"/>
                </a:cxn>
                <a:cxn ang="0">
                  <a:pos x="2297458" y="2354928"/>
                </a:cxn>
                <a:cxn ang="0">
                  <a:pos x="2447618" y="2294930"/>
                </a:cxn>
                <a:cxn ang="0">
                  <a:pos x="3108325" y="2939910"/>
                </a:cxn>
                <a:cxn ang="0">
                  <a:pos x="3108325" y="2879912"/>
                </a:cxn>
                <a:cxn ang="0">
                  <a:pos x="2477650" y="2264931"/>
                </a:cxn>
                <a:cxn ang="0">
                  <a:pos x="2492666" y="2249931"/>
                </a:cxn>
                <a:cxn ang="0">
                  <a:pos x="2402570" y="1934941"/>
                </a:cxn>
                <a:cxn ang="0">
                  <a:pos x="2808004" y="719978"/>
                </a:cxn>
                <a:cxn ang="0">
                  <a:pos x="2717907" y="689979"/>
                </a:cxn>
                <a:cxn ang="0">
                  <a:pos x="2327490" y="0"/>
                </a:cxn>
                <a:cxn ang="0">
                  <a:pos x="480514" y="1154965"/>
                </a:cxn>
                <a:cxn ang="0">
                  <a:pos x="1441542" y="3884881"/>
                </a:cxn>
                <a:cxn ang="0">
                  <a:pos x="2327490" y="4079875"/>
                </a:cxn>
                <a:cxn ang="0">
                  <a:pos x="3108325" y="3929880"/>
                </a:cxn>
                <a:cxn ang="0">
                  <a:pos x="3108325" y="3614889"/>
                </a:cxn>
                <a:cxn ang="0">
                  <a:pos x="2327490" y="3809883"/>
                </a:cxn>
                <a:cxn ang="0">
                  <a:pos x="1561671" y="3629889"/>
                </a:cxn>
                <a:cxn ang="0">
                  <a:pos x="735787" y="1274961"/>
                </a:cxn>
                <a:cxn ang="0">
                  <a:pos x="2327490" y="284991"/>
                </a:cxn>
                <a:cxn ang="0">
                  <a:pos x="3093309" y="449986"/>
                </a:cxn>
                <a:cxn ang="0">
                  <a:pos x="3108325" y="464986"/>
                </a:cxn>
                <a:cxn ang="0">
                  <a:pos x="3108325" y="149995"/>
                </a:cxn>
                <a:cxn ang="0">
                  <a:pos x="2327490" y="0"/>
                </a:cxn>
              </a:cxnLst>
              <a:pathLst>
                <a:path w="207" h="272">
                  <a:moveTo>
                    <a:pt x="181" y="46"/>
                  </a:moveTo>
                  <a:cubicBezTo>
                    <a:pt x="155" y="128"/>
                    <a:pt x="155" y="128"/>
                    <a:pt x="155" y="128"/>
                  </a:cubicBezTo>
                  <a:cubicBezTo>
                    <a:pt x="154" y="127"/>
                    <a:pt x="154" y="127"/>
                    <a:pt x="153" y="127"/>
                  </a:cubicBezTo>
                  <a:cubicBezTo>
                    <a:pt x="148" y="127"/>
                    <a:pt x="143" y="130"/>
                    <a:pt x="140" y="134"/>
                  </a:cubicBezTo>
                  <a:cubicBezTo>
                    <a:pt x="77" y="129"/>
                    <a:pt x="77" y="129"/>
                    <a:pt x="77" y="129"/>
                  </a:cubicBezTo>
                  <a:cubicBezTo>
                    <a:pt x="77" y="129"/>
                    <a:pt x="76" y="129"/>
                    <a:pt x="76" y="129"/>
                  </a:cubicBezTo>
                  <a:cubicBezTo>
                    <a:pt x="72" y="129"/>
                    <a:pt x="69" y="132"/>
                    <a:pt x="69" y="135"/>
                  </a:cubicBezTo>
                  <a:cubicBezTo>
                    <a:pt x="69" y="139"/>
                    <a:pt x="72" y="143"/>
                    <a:pt x="76" y="143"/>
                  </a:cubicBezTo>
                  <a:cubicBezTo>
                    <a:pt x="139" y="148"/>
                    <a:pt x="139" y="148"/>
                    <a:pt x="139" y="148"/>
                  </a:cubicBezTo>
                  <a:cubicBezTo>
                    <a:pt x="140" y="151"/>
                    <a:pt x="142" y="154"/>
                    <a:pt x="145" y="155"/>
                  </a:cubicBezTo>
                  <a:cubicBezTo>
                    <a:pt x="148" y="157"/>
                    <a:pt x="150" y="157"/>
                    <a:pt x="153" y="157"/>
                  </a:cubicBezTo>
                  <a:cubicBezTo>
                    <a:pt x="156" y="157"/>
                    <a:pt x="160" y="156"/>
                    <a:pt x="163" y="153"/>
                  </a:cubicBezTo>
                  <a:cubicBezTo>
                    <a:pt x="163" y="153"/>
                    <a:pt x="195" y="185"/>
                    <a:pt x="207" y="196"/>
                  </a:cubicBezTo>
                  <a:cubicBezTo>
                    <a:pt x="207" y="192"/>
                    <a:pt x="207" y="192"/>
                    <a:pt x="207" y="192"/>
                  </a:cubicBezTo>
                  <a:cubicBezTo>
                    <a:pt x="194" y="180"/>
                    <a:pt x="165" y="151"/>
                    <a:pt x="165" y="151"/>
                  </a:cubicBezTo>
                  <a:cubicBezTo>
                    <a:pt x="165" y="151"/>
                    <a:pt x="166" y="150"/>
                    <a:pt x="166" y="150"/>
                  </a:cubicBezTo>
                  <a:cubicBezTo>
                    <a:pt x="170" y="143"/>
                    <a:pt x="167" y="134"/>
                    <a:pt x="160" y="129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1" y="46"/>
                    <a:pt x="181" y="46"/>
                    <a:pt x="181" y="46"/>
                  </a:cubicBezTo>
                  <a:moveTo>
                    <a:pt x="155" y="0"/>
                  </a:moveTo>
                  <a:cubicBezTo>
                    <a:pt x="104" y="0"/>
                    <a:pt x="56" y="28"/>
                    <a:pt x="32" y="77"/>
                  </a:cubicBezTo>
                  <a:cubicBezTo>
                    <a:pt x="0" y="145"/>
                    <a:pt x="28" y="226"/>
                    <a:pt x="96" y="259"/>
                  </a:cubicBezTo>
                  <a:cubicBezTo>
                    <a:pt x="115" y="268"/>
                    <a:pt x="135" y="272"/>
                    <a:pt x="155" y="272"/>
                  </a:cubicBezTo>
                  <a:cubicBezTo>
                    <a:pt x="173" y="272"/>
                    <a:pt x="190" y="269"/>
                    <a:pt x="207" y="262"/>
                  </a:cubicBezTo>
                  <a:cubicBezTo>
                    <a:pt x="207" y="241"/>
                    <a:pt x="207" y="241"/>
                    <a:pt x="207" y="241"/>
                  </a:cubicBezTo>
                  <a:cubicBezTo>
                    <a:pt x="191" y="249"/>
                    <a:pt x="173" y="254"/>
                    <a:pt x="155" y="254"/>
                  </a:cubicBezTo>
                  <a:cubicBezTo>
                    <a:pt x="138" y="254"/>
                    <a:pt x="120" y="250"/>
                    <a:pt x="104" y="242"/>
                  </a:cubicBezTo>
                  <a:cubicBezTo>
                    <a:pt x="45" y="214"/>
                    <a:pt x="21" y="143"/>
                    <a:pt x="49" y="85"/>
                  </a:cubicBezTo>
                  <a:cubicBezTo>
                    <a:pt x="69" y="43"/>
                    <a:pt x="111" y="19"/>
                    <a:pt x="155" y="19"/>
                  </a:cubicBezTo>
                  <a:cubicBezTo>
                    <a:pt x="172" y="19"/>
                    <a:pt x="189" y="22"/>
                    <a:pt x="206" y="30"/>
                  </a:cubicBezTo>
                  <a:cubicBezTo>
                    <a:pt x="207" y="31"/>
                    <a:pt x="207" y="31"/>
                    <a:pt x="207" y="31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190" y="3"/>
                    <a:pt x="172" y="0"/>
                    <a:pt x="155" y="0"/>
                  </a:cubicBezTo>
                </a:path>
              </a:pathLst>
            </a:custGeom>
            <a:solidFill>
              <a:srgbClr val="488C9A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4" name="Freeform 6"/>
            <p:cNvSpPr>
              <a:spLocks noEditPoints="1"/>
            </p:cNvSpPr>
            <p:nvPr/>
          </p:nvSpPr>
          <p:spPr>
            <a:xfrm>
              <a:off x="6931504" y="1027113"/>
              <a:ext cx="2327275" cy="2054225"/>
            </a:xfrm>
            <a:custGeom>
              <a:avLst/>
              <a:gdLst/>
              <a:ahLst/>
              <a:cxnLst>
                <a:cxn ang="0">
                  <a:pos x="1651615" y="509808"/>
                </a:cxn>
                <a:cxn ang="0">
                  <a:pos x="1201174" y="959638"/>
                </a:cxn>
                <a:cxn ang="0">
                  <a:pos x="1126101" y="944644"/>
                </a:cxn>
                <a:cxn ang="0">
                  <a:pos x="1081057" y="959638"/>
                </a:cxn>
                <a:cxn ang="0">
                  <a:pos x="660646" y="704734"/>
                </a:cxn>
                <a:cxn ang="0">
                  <a:pos x="645631" y="689740"/>
                </a:cxn>
                <a:cxn ang="0">
                  <a:pos x="600587" y="719728"/>
                </a:cxn>
                <a:cxn ang="0">
                  <a:pos x="615602" y="794700"/>
                </a:cxn>
                <a:cxn ang="0">
                  <a:pos x="1020998" y="1049604"/>
                </a:cxn>
                <a:cxn ang="0">
                  <a:pos x="1036013" y="1124576"/>
                </a:cxn>
                <a:cxn ang="0">
                  <a:pos x="1126101" y="1169559"/>
                </a:cxn>
                <a:cxn ang="0">
                  <a:pos x="1156130" y="1169559"/>
                </a:cxn>
                <a:cxn ang="0">
                  <a:pos x="1321292" y="1649378"/>
                </a:cxn>
                <a:cxn ang="0">
                  <a:pos x="1336306" y="1634383"/>
                </a:cxn>
                <a:cxn ang="0">
                  <a:pos x="1186160" y="1154564"/>
                </a:cxn>
                <a:cxn ang="0">
                  <a:pos x="1186160" y="1154564"/>
                </a:cxn>
                <a:cxn ang="0">
                  <a:pos x="1231204" y="1004621"/>
                </a:cxn>
                <a:cxn ang="0">
                  <a:pos x="1681644" y="539796"/>
                </a:cxn>
                <a:cxn ang="0">
                  <a:pos x="1651615" y="509808"/>
                </a:cxn>
                <a:cxn ang="0">
                  <a:pos x="1171145" y="1904282"/>
                </a:cxn>
                <a:cxn ang="0">
                  <a:pos x="450440" y="1559412"/>
                </a:cxn>
                <a:cxn ang="0">
                  <a:pos x="630616" y="314881"/>
                </a:cxn>
                <a:cxn ang="0">
                  <a:pos x="1171145" y="134949"/>
                </a:cxn>
                <a:cxn ang="0">
                  <a:pos x="1876835" y="494813"/>
                </a:cxn>
                <a:cxn ang="0">
                  <a:pos x="1696659" y="1739344"/>
                </a:cxn>
                <a:cxn ang="0">
                  <a:pos x="1171145" y="1904282"/>
                </a:cxn>
                <a:cxn ang="0">
                  <a:pos x="1171145" y="0"/>
                </a:cxn>
                <a:cxn ang="0">
                  <a:pos x="555543" y="194926"/>
                </a:cxn>
                <a:cxn ang="0">
                  <a:pos x="345338" y="1634383"/>
                </a:cxn>
                <a:cxn ang="0">
                  <a:pos x="1171145" y="2054225"/>
                </a:cxn>
                <a:cxn ang="0">
                  <a:pos x="1786747" y="1844304"/>
                </a:cxn>
                <a:cxn ang="0">
                  <a:pos x="1996952" y="404847"/>
                </a:cxn>
                <a:cxn ang="0">
                  <a:pos x="1171145" y="0"/>
                </a:cxn>
              </a:cxnLst>
              <a:pathLst>
                <a:path w="155" h="137">
                  <a:moveTo>
                    <a:pt x="110" y="3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78" y="63"/>
                    <a:pt x="77" y="63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1" y="46"/>
                    <a:pt x="40" y="47"/>
                    <a:pt x="40" y="48"/>
                  </a:cubicBezTo>
                  <a:cubicBezTo>
                    <a:pt x="38" y="50"/>
                    <a:pt x="39" y="52"/>
                    <a:pt x="41" y="53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68" y="72"/>
                    <a:pt x="68" y="73"/>
                    <a:pt x="69" y="75"/>
                  </a:cubicBezTo>
                  <a:cubicBezTo>
                    <a:pt x="70" y="77"/>
                    <a:pt x="73" y="78"/>
                    <a:pt x="75" y="78"/>
                  </a:cubicBezTo>
                  <a:cubicBezTo>
                    <a:pt x="76" y="78"/>
                    <a:pt x="77" y="78"/>
                    <a:pt x="77" y="78"/>
                  </a:cubicBezTo>
                  <a:cubicBezTo>
                    <a:pt x="88" y="110"/>
                    <a:pt x="88" y="110"/>
                    <a:pt x="88" y="110"/>
                  </a:cubicBezTo>
                  <a:cubicBezTo>
                    <a:pt x="89" y="109"/>
                    <a:pt x="89" y="109"/>
                    <a:pt x="89" y="109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83" y="75"/>
                    <a:pt x="84" y="70"/>
                    <a:pt x="82" y="67"/>
                  </a:cubicBezTo>
                  <a:cubicBezTo>
                    <a:pt x="112" y="36"/>
                    <a:pt x="112" y="36"/>
                    <a:pt x="112" y="36"/>
                  </a:cubicBezTo>
                  <a:cubicBezTo>
                    <a:pt x="110" y="34"/>
                    <a:pt x="110" y="34"/>
                    <a:pt x="110" y="34"/>
                  </a:cubicBezTo>
                  <a:moveTo>
                    <a:pt x="78" y="127"/>
                  </a:moveTo>
                  <a:cubicBezTo>
                    <a:pt x="60" y="127"/>
                    <a:pt x="42" y="119"/>
                    <a:pt x="30" y="104"/>
                  </a:cubicBezTo>
                  <a:cubicBezTo>
                    <a:pt x="11" y="77"/>
                    <a:pt x="16" y="40"/>
                    <a:pt x="42" y="21"/>
                  </a:cubicBezTo>
                  <a:cubicBezTo>
                    <a:pt x="53" y="13"/>
                    <a:pt x="65" y="9"/>
                    <a:pt x="78" y="9"/>
                  </a:cubicBezTo>
                  <a:cubicBezTo>
                    <a:pt x="96" y="9"/>
                    <a:pt x="113" y="17"/>
                    <a:pt x="125" y="33"/>
                  </a:cubicBezTo>
                  <a:cubicBezTo>
                    <a:pt x="145" y="59"/>
                    <a:pt x="139" y="96"/>
                    <a:pt x="113" y="116"/>
                  </a:cubicBezTo>
                  <a:cubicBezTo>
                    <a:pt x="102" y="124"/>
                    <a:pt x="90" y="127"/>
                    <a:pt x="78" y="127"/>
                  </a:cubicBezTo>
                  <a:moveTo>
                    <a:pt x="78" y="0"/>
                  </a:moveTo>
                  <a:cubicBezTo>
                    <a:pt x="63" y="0"/>
                    <a:pt x="49" y="4"/>
                    <a:pt x="37" y="13"/>
                  </a:cubicBezTo>
                  <a:cubicBezTo>
                    <a:pt x="6" y="36"/>
                    <a:pt x="0" y="79"/>
                    <a:pt x="23" y="109"/>
                  </a:cubicBezTo>
                  <a:cubicBezTo>
                    <a:pt x="36" y="127"/>
                    <a:pt x="57" y="137"/>
                    <a:pt x="78" y="137"/>
                  </a:cubicBezTo>
                  <a:cubicBezTo>
                    <a:pt x="92" y="137"/>
                    <a:pt x="106" y="132"/>
                    <a:pt x="119" y="123"/>
                  </a:cubicBezTo>
                  <a:cubicBezTo>
                    <a:pt x="149" y="101"/>
                    <a:pt x="155" y="58"/>
                    <a:pt x="133" y="27"/>
                  </a:cubicBezTo>
                  <a:cubicBezTo>
                    <a:pt x="119" y="9"/>
                    <a:pt x="99" y="0"/>
                    <a:pt x="78" y="0"/>
                  </a:cubicBezTo>
                </a:path>
              </a:pathLst>
            </a:custGeom>
            <a:solidFill>
              <a:srgbClr val="FBD179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5" name="Freeform 7"/>
            <p:cNvSpPr>
              <a:spLocks noEditPoints="1"/>
            </p:cNvSpPr>
            <p:nvPr/>
          </p:nvSpPr>
          <p:spPr>
            <a:xfrm>
              <a:off x="7712553" y="3727451"/>
              <a:ext cx="781050" cy="644525"/>
            </a:xfrm>
            <a:custGeom>
              <a:avLst/>
              <a:gdLst/>
              <a:ahLst/>
              <a:cxnLst>
                <a:cxn ang="0">
                  <a:pos x="120650" y="0"/>
                </a:cxn>
                <a:cxn ang="0">
                  <a:pos x="0" y="104775"/>
                </a:cxn>
                <a:cxn ang="0">
                  <a:pos x="225425" y="314325"/>
                </a:cxn>
                <a:cxn ang="0">
                  <a:pos x="0" y="539750"/>
                </a:cxn>
                <a:cxn ang="0">
                  <a:pos x="120650" y="644525"/>
                </a:cxn>
                <a:cxn ang="0">
                  <a:pos x="434975" y="314325"/>
                </a:cxn>
                <a:cxn ang="0">
                  <a:pos x="120650" y="0"/>
                </a:cxn>
                <a:cxn ang="0">
                  <a:pos x="465138" y="0"/>
                </a:cxn>
                <a:cxn ang="0">
                  <a:pos x="346075" y="104775"/>
                </a:cxn>
                <a:cxn ang="0">
                  <a:pos x="571500" y="314325"/>
                </a:cxn>
                <a:cxn ang="0">
                  <a:pos x="346075" y="539750"/>
                </a:cxn>
                <a:cxn ang="0">
                  <a:pos x="465138" y="644525"/>
                </a:cxn>
                <a:cxn ang="0">
                  <a:pos x="736600" y="374650"/>
                </a:cxn>
                <a:cxn ang="0">
                  <a:pos x="781050" y="314325"/>
                </a:cxn>
                <a:cxn ang="0">
                  <a:pos x="736600" y="269875"/>
                </a:cxn>
                <a:cxn ang="0">
                  <a:pos x="465138" y="0"/>
                </a:cxn>
              </a:cxnLst>
              <a:pathLst>
                <a:path w="492" h="406">
                  <a:moveTo>
                    <a:pt x="76" y="0"/>
                  </a:moveTo>
                  <a:lnTo>
                    <a:pt x="0" y="66"/>
                  </a:lnTo>
                  <a:lnTo>
                    <a:pt x="142" y="198"/>
                  </a:lnTo>
                  <a:lnTo>
                    <a:pt x="0" y="340"/>
                  </a:lnTo>
                  <a:lnTo>
                    <a:pt x="76" y="406"/>
                  </a:lnTo>
                  <a:lnTo>
                    <a:pt x="274" y="198"/>
                  </a:lnTo>
                  <a:lnTo>
                    <a:pt x="76" y="0"/>
                  </a:lnTo>
                  <a:close/>
                  <a:moveTo>
                    <a:pt x="293" y="0"/>
                  </a:moveTo>
                  <a:lnTo>
                    <a:pt x="218" y="66"/>
                  </a:lnTo>
                  <a:lnTo>
                    <a:pt x="360" y="198"/>
                  </a:lnTo>
                  <a:lnTo>
                    <a:pt x="218" y="340"/>
                  </a:lnTo>
                  <a:lnTo>
                    <a:pt x="293" y="406"/>
                  </a:lnTo>
                  <a:lnTo>
                    <a:pt x="464" y="236"/>
                  </a:lnTo>
                  <a:lnTo>
                    <a:pt x="492" y="198"/>
                  </a:lnTo>
                  <a:lnTo>
                    <a:pt x="464" y="17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7ACDE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6" name="Freeform 8"/>
            <p:cNvSpPr>
              <a:spLocks noEditPoints="1"/>
            </p:cNvSpPr>
            <p:nvPr/>
          </p:nvSpPr>
          <p:spPr>
            <a:xfrm>
              <a:off x="7712553" y="3727451"/>
              <a:ext cx="781050" cy="644525"/>
            </a:xfrm>
            <a:custGeom>
              <a:avLst/>
              <a:gdLst/>
              <a:ahLst/>
              <a:cxnLst>
                <a:cxn ang="0">
                  <a:pos x="120650" y="0"/>
                </a:cxn>
                <a:cxn ang="0">
                  <a:pos x="0" y="104775"/>
                </a:cxn>
                <a:cxn ang="0">
                  <a:pos x="225425" y="314325"/>
                </a:cxn>
                <a:cxn ang="0">
                  <a:pos x="0" y="539750"/>
                </a:cxn>
                <a:cxn ang="0">
                  <a:pos x="120650" y="644525"/>
                </a:cxn>
                <a:cxn ang="0">
                  <a:pos x="434975" y="314325"/>
                </a:cxn>
                <a:cxn ang="0">
                  <a:pos x="120650" y="0"/>
                </a:cxn>
                <a:cxn ang="0">
                  <a:pos x="465138" y="0"/>
                </a:cxn>
                <a:cxn ang="0">
                  <a:pos x="346075" y="104775"/>
                </a:cxn>
                <a:cxn ang="0">
                  <a:pos x="571500" y="314325"/>
                </a:cxn>
                <a:cxn ang="0">
                  <a:pos x="346075" y="539750"/>
                </a:cxn>
                <a:cxn ang="0">
                  <a:pos x="465138" y="644525"/>
                </a:cxn>
                <a:cxn ang="0">
                  <a:pos x="736600" y="374650"/>
                </a:cxn>
                <a:cxn ang="0">
                  <a:pos x="781050" y="314325"/>
                </a:cxn>
                <a:cxn ang="0">
                  <a:pos x="736600" y="269875"/>
                </a:cxn>
                <a:cxn ang="0">
                  <a:pos x="465138" y="0"/>
                </a:cxn>
              </a:cxnLst>
              <a:pathLst>
                <a:path w="492" h="406">
                  <a:moveTo>
                    <a:pt x="76" y="0"/>
                  </a:moveTo>
                  <a:lnTo>
                    <a:pt x="0" y="66"/>
                  </a:lnTo>
                  <a:lnTo>
                    <a:pt x="142" y="198"/>
                  </a:lnTo>
                  <a:lnTo>
                    <a:pt x="0" y="340"/>
                  </a:lnTo>
                  <a:lnTo>
                    <a:pt x="76" y="406"/>
                  </a:lnTo>
                  <a:lnTo>
                    <a:pt x="274" y="198"/>
                  </a:lnTo>
                  <a:lnTo>
                    <a:pt x="76" y="0"/>
                  </a:lnTo>
                  <a:moveTo>
                    <a:pt x="293" y="0"/>
                  </a:moveTo>
                  <a:lnTo>
                    <a:pt x="218" y="66"/>
                  </a:lnTo>
                  <a:lnTo>
                    <a:pt x="360" y="198"/>
                  </a:lnTo>
                  <a:lnTo>
                    <a:pt x="218" y="340"/>
                  </a:lnTo>
                  <a:lnTo>
                    <a:pt x="293" y="406"/>
                  </a:lnTo>
                  <a:lnTo>
                    <a:pt x="464" y="236"/>
                  </a:lnTo>
                  <a:lnTo>
                    <a:pt x="492" y="198"/>
                  </a:lnTo>
                  <a:lnTo>
                    <a:pt x="464" y="170"/>
                  </a:lnTo>
                  <a:lnTo>
                    <a:pt x="293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7" name="Freeform 9"/>
            <p:cNvSpPr>
              <a:spLocks noEditPoints="1"/>
            </p:cNvSpPr>
            <p:nvPr/>
          </p:nvSpPr>
          <p:spPr>
            <a:xfrm>
              <a:off x="10955816" y="1162051"/>
              <a:ext cx="481012" cy="404813"/>
            </a:xfrm>
            <a:custGeom>
              <a:avLst/>
              <a:gdLst/>
              <a:ahLst/>
              <a:cxnLst>
                <a:cxn ang="0">
                  <a:pos x="195262" y="0"/>
                </a:cxn>
                <a:cxn ang="0">
                  <a:pos x="30162" y="165100"/>
                </a:cxn>
                <a:cxn ang="0">
                  <a:pos x="0" y="209550"/>
                </a:cxn>
                <a:cxn ang="0">
                  <a:pos x="30162" y="239713"/>
                </a:cxn>
                <a:cxn ang="0">
                  <a:pos x="195262" y="404813"/>
                </a:cxn>
                <a:cxn ang="0">
                  <a:pos x="269875" y="330200"/>
                </a:cxn>
                <a:cxn ang="0">
                  <a:pos x="134937" y="209550"/>
                </a:cxn>
                <a:cxn ang="0">
                  <a:pos x="269875" y="74613"/>
                </a:cxn>
                <a:cxn ang="0">
                  <a:pos x="195262" y="0"/>
                </a:cxn>
                <a:cxn ang="0">
                  <a:pos x="420687" y="0"/>
                </a:cxn>
                <a:cxn ang="0">
                  <a:pos x="209550" y="209550"/>
                </a:cxn>
                <a:cxn ang="0">
                  <a:pos x="420687" y="404813"/>
                </a:cxn>
                <a:cxn ang="0">
                  <a:pos x="481012" y="330200"/>
                </a:cxn>
                <a:cxn ang="0">
                  <a:pos x="346075" y="209550"/>
                </a:cxn>
                <a:cxn ang="0">
                  <a:pos x="481012" y="74613"/>
                </a:cxn>
                <a:cxn ang="0">
                  <a:pos x="420687" y="0"/>
                </a:cxn>
              </a:cxnLst>
              <a:pathLst>
                <a:path w="303" h="255">
                  <a:moveTo>
                    <a:pt x="123" y="0"/>
                  </a:moveTo>
                  <a:lnTo>
                    <a:pt x="19" y="104"/>
                  </a:lnTo>
                  <a:lnTo>
                    <a:pt x="0" y="132"/>
                  </a:lnTo>
                  <a:lnTo>
                    <a:pt x="19" y="151"/>
                  </a:lnTo>
                  <a:lnTo>
                    <a:pt x="123" y="255"/>
                  </a:lnTo>
                  <a:lnTo>
                    <a:pt x="170" y="208"/>
                  </a:lnTo>
                  <a:lnTo>
                    <a:pt x="85" y="132"/>
                  </a:lnTo>
                  <a:lnTo>
                    <a:pt x="170" y="47"/>
                  </a:lnTo>
                  <a:lnTo>
                    <a:pt x="123" y="0"/>
                  </a:lnTo>
                  <a:close/>
                  <a:moveTo>
                    <a:pt x="265" y="0"/>
                  </a:moveTo>
                  <a:lnTo>
                    <a:pt x="132" y="132"/>
                  </a:lnTo>
                  <a:lnTo>
                    <a:pt x="265" y="255"/>
                  </a:lnTo>
                  <a:lnTo>
                    <a:pt x="303" y="208"/>
                  </a:lnTo>
                  <a:lnTo>
                    <a:pt x="218" y="132"/>
                  </a:lnTo>
                  <a:lnTo>
                    <a:pt x="303" y="47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7ACDEF"/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sp>
          <p:nvSpPr>
            <p:cNvPr id="7178" name="Freeform 10"/>
            <p:cNvSpPr>
              <a:spLocks noEditPoints="1"/>
            </p:cNvSpPr>
            <p:nvPr/>
          </p:nvSpPr>
          <p:spPr>
            <a:xfrm>
              <a:off x="10955816" y="1162051"/>
              <a:ext cx="481012" cy="404813"/>
            </a:xfrm>
            <a:custGeom>
              <a:avLst/>
              <a:gdLst/>
              <a:ahLst/>
              <a:cxnLst>
                <a:cxn ang="0">
                  <a:pos x="195262" y="0"/>
                </a:cxn>
                <a:cxn ang="0">
                  <a:pos x="30162" y="165100"/>
                </a:cxn>
                <a:cxn ang="0">
                  <a:pos x="0" y="209550"/>
                </a:cxn>
                <a:cxn ang="0">
                  <a:pos x="30162" y="239713"/>
                </a:cxn>
                <a:cxn ang="0">
                  <a:pos x="195262" y="404813"/>
                </a:cxn>
                <a:cxn ang="0">
                  <a:pos x="269875" y="330200"/>
                </a:cxn>
                <a:cxn ang="0">
                  <a:pos x="134937" y="209550"/>
                </a:cxn>
                <a:cxn ang="0">
                  <a:pos x="269875" y="74613"/>
                </a:cxn>
                <a:cxn ang="0">
                  <a:pos x="195262" y="0"/>
                </a:cxn>
                <a:cxn ang="0">
                  <a:pos x="420687" y="0"/>
                </a:cxn>
                <a:cxn ang="0">
                  <a:pos x="209550" y="209550"/>
                </a:cxn>
                <a:cxn ang="0">
                  <a:pos x="420687" y="404813"/>
                </a:cxn>
                <a:cxn ang="0">
                  <a:pos x="481012" y="330200"/>
                </a:cxn>
                <a:cxn ang="0">
                  <a:pos x="346075" y="209550"/>
                </a:cxn>
                <a:cxn ang="0">
                  <a:pos x="481012" y="74613"/>
                </a:cxn>
                <a:cxn ang="0">
                  <a:pos x="420687" y="0"/>
                </a:cxn>
              </a:cxnLst>
              <a:pathLst>
                <a:path w="303" h="255">
                  <a:moveTo>
                    <a:pt x="123" y="0"/>
                  </a:moveTo>
                  <a:lnTo>
                    <a:pt x="19" y="104"/>
                  </a:lnTo>
                  <a:lnTo>
                    <a:pt x="0" y="132"/>
                  </a:lnTo>
                  <a:lnTo>
                    <a:pt x="19" y="151"/>
                  </a:lnTo>
                  <a:lnTo>
                    <a:pt x="123" y="255"/>
                  </a:lnTo>
                  <a:lnTo>
                    <a:pt x="170" y="208"/>
                  </a:lnTo>
                  <a:lnTo>
                    <a:pt x="85" y="132"/>
                  </a:lnTo>
                  <a:lnTo>
                    <a:pt x="170" y="47"/>
                  </a:lnTo>
                  <a:lnTo>
                    <a:pt x="123" y="0"/>
                  </a:lnTo>
                  <a:moveTo>
                    <a:pt x="265" y="0"/>
                  </a:moveTo>
                  <a:lnTo>
                    <a:pt x="132" y="132"/>
                  </a:lnTo>
                  <a:lnTo>
                    <a:pt x="265" y="255"/>
                  </a:lnTo>
                  <a:lnTo>
                    <a:pt x="303" y="208"/>
                  </a:lnTo>
                  <a:lnTo>
                    <a:pt x="218" y="132"/>
                  </a:lnTo>
                  <a:lnTo>
                    <a:pt x="303" y="47"/>
                  </a:lnTo>
                  <a:lnTo>
                    <a:pt x="265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</p:grpSp>
      <p:grpSp>
        <p:nvGrpSpPr>
          <p:cNvPr id="7179" name="组合 10"/>
          <p:cNvGrpSpPr/>
          <p:nvPr/>
        </p:nvGrpSpPr>
        <p:grpSpPr>
          <a:xfrm>
            <a:off x="1327150" y="3422649"/>
            <a:ext cx="4846638" cy="1229850"/>
            <a:chOff x="1404569" y="3500607"/>
            <a:chExt cx="4847393" cy="1230740"/>
          </a:xfrm>
        </p:grpSpPr>
        <p:sp>
          <p:nvSpPr>
            <p:cNvPr id="7180" name="文本框 11"/>
            <p:cNvSpPr txBox="1"/>
            <p:nvPr/>
          </p:nvSpPr>
          <p:spPr>
            <a:xfrm>
              <a:off x="1404569" y="4270639"/>
              <a:ext cx="4847393" cy="4607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Arps Eksponential Method</a:t>
              </a:r>
              <a:endPara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509623" y="4152332"/>
              <a:ext cx="4678423" cy="0"/>
            </a:xfrm>
            <a:prstGeom prst="line">
              <a:avLst/>
            </a:prstGeom>
            <a:ln>
              <a:solidFill>
                <a:srgbClr val="FBD1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2" name="文本框 13"/>
            <p:cNvSpPr txBox="1"/>
            <p:nvPr/>
          </p:nvSpPr>
          <p:spPr>
            <a:xfrm>
              <a:off x="2391397" y="3500607"/>
              <a:ext cx="2873306" cy="7072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Metode</a:t>
              </a:r>
              <a:endPara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183" name="Freeform 6"/>
          <p:cNvSpPr>
            <a:spLocks noEditPoints="1"/>
          </p:cNvSpPr>
          <p:nvPr/>
        </p:nvSpPr>
        <p:spPr>
          <a:xfrm>
            <a:off x="1558925" y="2112963"/>
            <a:ext cx="1096963" cy="968375"/>
          </a:xfrm>
          <a:custGeom>
            <a:avLst/>
            <a:gdLst/>
            <a:ahLst/>
            <a:cxnLst>
              <a:cxn ang="0">
                <a:pos x="778581" y="240326"/>
              </a:cxn>
              <a:cxn ang="0">
                <a:pos x="566241" y="452379"/>
              </a:cxn>
              <a:cxn ang="0">
                <a:pos x="530850" y="445311"/>
              </a:cxn>
              <a:cxn ang="0">
                <a:pos x="509616" y="452379"/>
              </a:cxn>
              <a:cxn ang="0">
                <a:pos x="311432" y="332216"/>
              </a:cxn>
              <a:cxn ang="0">
                <a:pos x="304354" y="325147"/>
              </a:cxn>
              <a:cxn ang="0">
                <a:pos x="283120" y="339284"/>
              </a:cxn>
              <a:cxn ang="0">
                <a:pos x="290198" y="374626"/>
              </a:cxn>
              <a:cxn ang="0">
                <a:pos x="481304" y="494790"/>
              </a:cxn>
              <a:cxn ang="0">
                <a:pos x="488382" y="530132"/>
              </a:cxn>
              <a:cxn ang="0">
                <a:pos x="530850" y="551337"/>
              </a:cxn>
              <a:cxn ang="0">
                <a:pos x="545006" y="551337"/>
              </a:cxn>
              <a:cxn ang="0">
                <a:pos x="622865" y="777527"/>
              </a:cxn>
              <a:cxn ang="0">
                <a:pos x="629943" y="770458"/>
              </a:cxn>
              <a:cxn ang="0">
                <a:pos x="559163" y="544269"/>
              </a:cxn>
              <a:cxn ang="0">
                <a:pos x="559163" y="544269"/>
              </a:cxn>
              <a:cxn ang="0">
                <a:pos x="580397" y="473584"/>
              </a:cxn>
              <a:cxn ang="0">
                <a:pos x="792737" y="254463"/>
              </a:cxn>
              <a:cxn ang="0">
                <a:pos x="778581" y="240326"/>
              </a:cxn>
              <a:cxn ang="0">
                <a:pos x="552085" y="897690"/>
              </a:cxn>
              <a:cxn ang="0">
                <a:pos x="212340" y="735116"/>
              </a:cxn>
              <a:cxn ang="0">
                <a:pos x="297276" y="148437"/>
              </a:cxn>
              <a:cxn ang="0">
                <a:pos x="552085" y="63616"/>
              </a:cxn>
              <a:cxn ang="0">
                <a:pos x="884751" y="233258"/>
              </a:cxn>
              <a:cxn ang="0">
                <a:pos x="799815" y="819937"/>
              </a:cxn>
              <a:cxn ang="0">
                <a:pos x="552085" y="897690"/>
              </a:cxn>
              <a:cxn ang="0">
                <a:pos x="552085" y="0"/>
              </a:cxn>
              <a:cxn ang="0">
                <a:pos x="261886" y="91890"/>
              </a:cxn>
              <a:cxn ang="0">
                <a:pos x="162794" y="770458"/>
              </a:cxn>
              <a:cxn ang="0">
                <a:pos x="552085" y="968374"/>
              </a:cxn>
              <a:cxn ang="0">
                <a:pos x="842283" y="869416"/>
              </a:cxn>
              <a:cxn ang="0">
                <a:pos x="941375" y="190847"/>
              </a:cxn>
              <a:cxn ang="0">
                <a:pos x="552085" y="0"/>
              </a:cxn>
            </a:cxnLst>
            <a:pathLst>
              <a:path w="155" h="137">
                <a:moveTo>
                  <a:pt x="110" y="34"/>
                </a:moveTo>
                <a:cubicBezTo>
                  <a:pt x="80" y="64"/>
                  <a:pt x="80" y="64"/>
                  <a:pt x="80" y="64"/>
                </a:cubicBezTo>
                <a:cubicBezTo>
                  <a:pt x="78" y="63"/>
                  <a:pt x="77" y="63"/>
                  <a:pt x="75" y="63"/>
                </a:cubicBezTo>
                <a:cubicBezTo>
                  <a:pt x="74" y="63"/>
                  <a:pt x="73" y="63"/>
                  <a:pt x="72" y="64"/>
                </a:cubicBezTo>
                <a:cubicBezTo>
                  <a:pt x="44" y="47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1" y="46"/>
                  <a:pt x="40" y="47"/>
                  <a:pt x="40" y="48"/>
                </a:cubicBezTo>
                <a:cubicBezTo>
                  <a:pt x="38" y="50"/>
                  <a:pt x="39" y="52"/>
                  <a:pt x="41" y="53"/>
                </a:cubicBezTo>
                <a:cubicBezTo>
                  <a:pt x="68" y="70"/>
                  <a:pt x="68" y="70"/>
                  <a:pt x="68" y="70"/>
                </a:cubicBezTo>
                <a:cubicBezTo>
                  <a:pt x="68" y="72"/>
                  <a:pt x="68" y="73"/>
                  <a:pt x="69" y="75"/>
                </a:cubicBezTo>
                <a:cubicBezTo>
                  <a:pt x="70" y="77"/>
                  <a:pt x="73" y="78"/>
                  <a:pt x="75" y="78"/>
                </a:cubicBezTo>
                <a:cubicBezTo>
                  <a:pt x="76" y="78"/>
                  <a:pt x="77" y="78"/>
                  <a:pt x="77" y="78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89" y="109"/>
                  <a:pt x="89" y="109"/>
                  <a:pt x="89" y="109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9" y="77"/>
                  <a:pt x="79" y="77"/>
                </a:cubicBezTo>
                <a:cubicBezTo>
                  <a:pt x="83" y="75"/>
                  <a:pt x="84" y="70"/>
                  <a:pt x="82" y="67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0" y="34"/>
                  <a:pt x="110" y="34"/>
                  <a:pt x="110" y="34"/>
                </a:cubicBezTo>
                <a:moveTo>
                  <a:pt x="78" y="127"/>
                </a:moveTo>
                <a:cubicBezTo>
                  <a:pt x="60" y="127"/>
                  <a:pt x="42" y="119"/>
                  <a:pt x="30" y="104"/>
                </a:cubicBezTo>
                <a:cubicBezTo>
                  <a:pt x="11" y="77"/>
                  <a:pt x="16" y="40"/>
                  <a:pt x="42" y="21"/>
                </a:cubicBezTo>
                <a:cubicBezTo>
                  <a:pt x="53" y="13"/>
                  <a:pt x="65" y="9"/>
                  <a:pt x="78" y="9"/>
                </a:cubicBezTo>
                <a:cubicBezTo>
                  <a:pt x="96" y="9"/>
                  <a:pt x="113" y="17"/>
                  <a:pt x="125" y="33"/>
                </a:cubicBezTo>
                <a:cubicBezTo>
                  <a:pt x="145" y="59"/>
                  <a:pt x="139" y="96"/>
                  <a:pt x="113" y="116"/>
                </a:cubicBezTo>
                <a:cubicBezTo>
                  <a:pt x="102" y="124"/>
                  <a:pt x="90" y="127"/>
                  <a:pt x="78" y="127"/>
                </a:cubicBezTo>
                <a:moveTo>
                  <a:pt x="78" y="0"/>
                </a:moveTo>
                <a:cubicBezTo>
                  <a:pt x="63" y="0"/>
                  <a:pt x="49" y="4"/>
                  <a:pt x="37" y="13"/>
                </a:cubicBezTo>
                <a:cubicBezTo>
                  <a:pt x="6" y="36"/>
                  <a:pt x="0" y="79"/>
                  <a:pt x="23" y="109"/>
                </a:cubicBezTo>
                <a:cubicBezTo>
                  <a:pt x="36" y="127"/>
                  <a:pt x="57" y="137"/>
                  <a:pt x="78" y="137"/>
                </a:cubicBezTo>
                <a:cubicBezTo>
                  <a:pt x="92" y="137"/>
                  <a:pt x="106" y="132"/>
                  <a:pt x="119" y="123"/>
                </a:cubicBezTo>
                <a:cubicBezTo>
                  <a:pt x="149" y="101"/>
                  <a:pt x="155" y="58"/>
                  <a:pt x="133" y="27"/>
                </a:cubicBezTo>
                <a:cubicBezTo>
                  <a:pt x="119" y="9"/>
                  <a:pt x="99" y="0"/>
                  <a:pt x="78" y="0"/>
                </a:cubicBezTo>
              </a:path>
            </a:pathLst>
          </a:custGeom>
          <a:solidFill>
            <a:srgbClr val="7ACDEF"/>
          </a:solidFill>
          <a:ln w="9525">
            <a:noFill/>
          </a:ln>
        </p:spPr>
        <p:txBody>
          <a:bodyPr/>
          <a:p>
            <a:endParaRPr lang="id-ID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文本框 2"/>
          <p:cNvSpPr txBox="1"/>
          <p:nvPr/>
        </p:nvSpPr>
        <p:spPr>
          <a:xfrm>
            <a:off x="249238" y="344170"/>
            <a:ext cx="44815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Metod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endParaRPr lang="en-US" altLang="zh-CN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196" name="组合 3"/>
          <p:cNvGrpSpPr/>
          <p:nvPr/>
        </p:nvGrpSpPr>
        <p:grpSpPr>
          <a:xfrm>
            <a:off x="1363663" y="1246188"/>
            <a:ext cx="10845800" cy="5629275"/>
            <a:chOff x="946151" y="758032"/>
            <a:chExt cx="11253603" cy="5839875"/>
          </a:xfrm>
        </p:grpSpPr>
        <p:sp>
          <p:nvSpPr>
            <p:cNvPr id="8197" name="Freeform 21"/>
            <p:cNvSpPr/>
            <p:nvPr/>
          </p:nvSpPr>
          <p:spPr>
            <a:xfrm>
              <a:off x="3366159" y="1669045"/>
              <a:ext cx="8833595" cy="4928862"/>
            </a:xfrm>
            <a:custGeom>
              <a:avLst/>
              <a:gdLst/>
              <a:ahLst/>
              <a:cxnLst>
                <a:cxn ang="0">
                  <a:pos x="1042842" y="0"/>
                </a:cxn>
                <a:cxn ang="0">
                  <a:pos x="0" y="1368903"/>
                </a:cxn>
                <a:cxn ang="0">
                  <a:pos x="1901381" y="4908545"/>
                </a:cxn>
                <a:cxn ang="0">
                  <a:pos x="8810441" y="4928862"/>
                </a:cxn>
                <a:cxn ang="0">
                  <a:pos x="8833595" y="2118819"/>
                </a:cxn>
                <a:cxn ang="0">
                  <a:pos x="1042842" y="0"/>
                </a:cxn>
              </a:cxnLst>
              <a:pathLst>
                <a:path w="9538" h="10917">
                  <a:moveTo>
                    <a:pt x="1126" y="0"/>
                  </a:moveTo>
                  <a:lnTo>
                    <a:pt x="0" y="3032"/>
                  </a:lnTo>
                  <a:lnTo>
                    <a:pt x="2053" y="10872"/>
                  </a:lnTo>
                  <a:lnTo>
                    <a:pt x="9513" y="10917"/>
                  </a:lnTo>
                  <a:cubicBezTo>
                    <a:pt x="9521" y="8842"/>
                    <a:pt x="9530" y="6768"/>
                    <a:pt x="9538" y="4693"/>
                  </a:cubicBezTo>
                  <a:lnTo>
                    <a:pt x="1126" y="0"/>
                  </a:lnTo>
                  <a:close/>
                </a:path>
              </a:pathLst>
            </a:custGeom>
            <a:solidFill>
              <a:schemeClr val="bg1">
                <a:alpha val="58038"/>
              </a:schemeClr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grpSp>
          <p:nvGrpSpPr>
            <p:cNvPr id="8198" name="组合 5"/>
            <p:cNvGrpSpPr/>
            <p:nvPr/>
          </p:nvGrpSpPr>
          <p:grpSpPr>
            <a:xfrm>
              <a:off x="946151" y="758032"/>
              <a:ext cx="3573197" cy="5818981"/>
              <a:chOff x="946151" y="758032"/>
              <a:chExt cx="3573197" cy="5818981"/>
            </a:xfrm>
          </p:grpSpPr>
          <p:sp>
            <p:nvSpPr>
              <p:cNvPr id="8199" name="Freeform 5"/>
              <p:cNvSpPr/>
              <p:nvPr/>
            </p:nvSpPr>
            <p:spPr>
              <a:xfrm>
                <a:off x="1081088" y="1581150"/>
                <a:ext cx="1793875" cy="4806950"/>
              </a:xfrm>
              <a:custGeom>
                <a:avLst/>
                <a:gdLst/>
                <a:ahLst/>
                <a:cxnLst>
                  <a:cxn ang="0">
                    <a:pos x="957263" y="4806950"/>
                  </a:cxn>
                  <a:cxn ang="0">
                    <a:pos x="0" y="2209800"/>
                  </a:cxn>
                  <a:cxn ang="0">
                    <a:pos x="1549400" y="0"/>
                  </a:cxn>
                  <a:cxn ang="0">
                    <a:pos x="1793875" y="147638"/>
                  </a:cxn>
                  <a:cxn ang="0">
                    <a:pos x="312738" y="2249488"/>
                  </a:cxn>
                  <a:cxn ang="0">
                    <a:pos x="1231900" y="4724400"/>
                  </a:cxn>
                  <a:cxn ang="0">
                    <a:pos x="957263" y="4806950"/>
                  </a:cxn>
                </a:cxnLst>
                <a:pathLst>
                  <a:path w="1130" h="3028">
                    <a:moveTo>
                      <a:pt x="603" y="3028"/>
                    </a:moveTo>
                    <a:lnTo>
                      <a:pt x="0" y="1392"/>
                    </a:lnTo>
                    <a:lnTo>
                      <a:pt x="976" y="0"/>
                    </a:lnTo>
                    <a:lnTo>
                      <a:pt x="1130" y="93"/>
                    </a:lnTo>
                    <a:lnTo>
                      <a:pt x="197" y="1417"/>
                    </a:lnTo>
                    <a:lnTo>
                      <a:pt x="776" y="2976"/>
                    </a:lnTo>
                    <a:lnTo>
                      <a:pt x="603" y="30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id-ID" altLang="en-US"/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946151" y="3529013"/>
                <a:ext cx="630238" cy="6302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8201" name="Oval 7"/>
              <p:cNvSpPr/>
              <p:nvPr/>
            </p:nvSpPr>
            <p:spPr>
              <a:xfrm>
                <a:off x="1123951" y="3708400"/>
                <a:ext cx="273050" cy="271463"/>
              </a:xfrm>
              <a:prstGeom prst="ellipse">
                <a:avLst/>
              </a:prstGeom>
              <a:solidFill>
                <a:srgbClr val="9BD3CA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720851" y="5843588"/>
                <a:ext cx="633413" cy="6302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8203" name="Oval 9"/>
              <p:cNvSpPr/>
              <p:nvPr/>
            </p:nvSpPr>
            <p:spPr>
              <a:xfrm>
                <a:off x="2438401" y="1347788"/>
                <a:ext cx="630238" cy="633413"/>
              </a:xfrm>
              <a:prstGeom prst="ellipse">
                <a:avLst/>
              </a:prstGeom>
              <a:solidFill>
                <a:srgbClr val="9A9A8E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04" name="Freeform 10"/>
              <p:cNvSpPr/>
              <p:nvPr/>
            </p:nvSpPr>
            <p:spPr>
              <a:xfrm>
                <a:off x="1206501" y="6049963"/>
                <a:ext cx="1639888" cy="527050"/>
              </a:xfrm>
              <a:custGeom>
                <a:avLst/>
                <a:gdLst/>
                <a:ahLst/>
                <a:cxnLst>
                  <a:cxn ang="0">
                    <a:pos x="830151" y="0"/>
                  </a:cxn>
                  <a:cxn ang="0">
                    <a:pos x="0" y="527050"/>
                  </a:cxn>
                  <a:cxn ang="0">
                    <a:pos x="1639888" y="527050"/>
                  </a:cxn>
                  <a:cxn ang="0">
                    <a:pos x="830151" y="0"/>
                  </a:cxn>
                </a:cxnLst>
                <a:pathLst>
                  <a:path w="723" h="232">
                    <a:moveTo>
                      <a:pt x="366" y="0"/>
                    </a:moveTo>
                    <a:cubicBezTo>
                      <a:pt x="170" y="0"/>
                      <a:pt x="9" y="128"/>
                      <a:pt x="0" y="232"/>
                    </a:cubicBezTo>
                    <a:cubicBezTo>
                      <a:pt x="723" y="232"/>
                      <a:pt x="723" y="232"/>
                      <a:pt x="723" y="232"/>
                    </a:cubicBezTo>
                    <a:cubicBezTo>
                      <a:pt x="714" y="128"/>
                      <a:pt x="563" y="0"/>
                      <a:pt x="366" y="0"/>
                    </a:cubicBezTo>
                    <a:close/>
                  </a:path>
                </a:pathLst>
              </a:custGeom>
              <a:solidFill>
                <a:srgbClr val="285872"/>
              </a:solidFill>
              <a:ln w="9525">
                <a:noFill/>
              </a:ln>
            </p:spPr>
            <p:txBody>
              <a:bodyPr/>
              <a:p>
                <a:endParaRPr lang="id-ID" altLang="en-US"/>
              </a:p>
            </p:txBody>
          </p:sp>
          <p:sp>
            <p:nvSpPr>
              <p:cNvPr id="8205" name="Oval 11"/>
              <p:cNvSpPr/>
              <p:nvPr/>
            </p:nvSpPr>
            <p:spPr>
              <a:xfrm>
                <a:off x="2298701" y="6262688"/>
                <a:ext cx="158750" cy="157163"/>
              </a:xfrm>
              <a:prstGeom prst="ellipse">
                <a:avLst/>
              </a:prstGeom>
              <a:solidFill>
                <a:srgbClr val="83B3AB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206" name="组合 13"/>
              <p:cNvGrpSpPr/>
              <p:nvPr/>
            </p:nvGrpSpPr>
            <p:grpSpPr>
              <a:xfrm rot="-1119584">
                <a:off x="2333360" y="758032"/>
                <a:ext cx="2185988" cy="2208213"/>
                <a:chOff x="2303463" y="811213"/>
                <a:chExt cx="2185988" cy="2208213"/>
              </a:xfrm>
            </p:grpSpPr>
            <p:sp>
              <p:nvSpPr>
                <p:cNvPr id="15" name="Freeform 14"/>
                <p:cNvSpPr/>
                <p:nvPr/>
              </p:nvSpPr>
              <p:spPr bwMode="auto">
                <a:xfrm>
                  <a:off x="2303463" y="811213"/>
                  <a:ext cx="1474788" cy="1573213"/>
                </a:xfrm>
                <a:custGeom>
                  <a:avLst/>
                  <a:gdLst>
                    <a:gd name="T0" fmla="*/ 0 w 929"/>
                    <a:gd name="T1" fmla="*/ 282 h 991"/>
                    <a:gd name="T2" fmla="*/ 389 w 929"/>
                    <a:gd name="T3" fmla="*/ 0 h 991"/>
                    <a:gd name="T4" fmla="*/ 929 w 929"/>
                    <a:gd name="T5" fmla="*/ 627 h 991"/>
                    <a:gd name="T6" fmla="*/ 427 w 929"/>
                    <a:gd name="T7" fmla="*/ 991 h 991"/>
                    <a:gd name="T8" fmla="*/ 0 w 929"/>
                    <a:gd name="T9" fmla="*/ 282 h 9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9" h="991">
                      <a:moveTo>
                        <a:pt x="0" y="282"/>
                      </a:moveTo>
                      <a:lnTo>
                        <a:pt x="389" y="0"/>
                      </a:lnTo>
                      <a:lnTo>
                        <a:pt x="929" y="627"/>
                      </a:lnTo>
                      <a:lnTo>
                        <a:pt x="427" y="991"/>
                      </a:lnTo>
                      <a:lnTo>
                        <a:pt x="0" y="282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icrosoft YaHei" panose="020B0503020204020204" pitchFamily="34" charset="-122"/>
                    <a:cs typeface="+mn-cs"/>
                  </a:endParaRPr>
                </a:p>
              </p:txBody>
            </p:sp>
            <p:grpSp>
              <p:nvGrpSpPr>
                <p:cNvPr id="8208" name="组合 15"/>
                <p:cNvGrpSpPr/>
                <p:nvPr/>
              </p:nvGrpSpPr>
              <p:grpSpPr>
                <a:xfrm>
                  <a:off x="2376488" y="871538"/>
                  <a:ext cx="2112963" cy="2147888"/>
                  <a:chOff x="2376488" y="871538"/>
                  <a:chExt cx="2112963" cy="2147888"/>
                </a:xfrm>
              </p:grpSpPr>
              <p:sp>
                <p:nvSpPr>
                  <p:cNvPr id="8209" name="Freeform 12"/>
                  <p:cNvSpPr/>
                  <p:nvPr/>
                </p:nvSpPr>
                <p:spPr>
                  <a:xfrm>
                    <a:off x="4335463" y="2001838"/>
                    <a:ext cx="153988" cy="60325"/>
                  </a:xfrm>
                  <a:custGeom>
                    <a:avLst/>
                    <a:gdLst/>
                    <a:ahLst/>
                    <a:cxnLst>
                      <a:cxn ang="0">
                        <a:pos x="95250" y="0"/>
                      </a:cxn>
                      <a:cxn ang="0">
                        <a:pos x="0" y="0"/>
                      </a:cxn>
                      <a:cxn ang="0">
                        <a:pos x="46038" y="26988"/>
                      </a:cxn>
                      <a:cxn ang="0">
                        <a:pos x="109538" y="60325"/>
                      </a:cxn>
                      <a:cxn ang="0">
                        <a:pos x="153988" y="26988"/>
                      </a:cxn>
                      <a:cxn ang="0">
                        <a:pos x="95250" y="0"/>
                      </a:cxn>
                    </a:cxnLst>
                    <a:pathLst>
                      <a:path w="97" h="38">
                        <a:moveTo>
                          <a:pt x="60" y="0"/>
                        </a:moveTo>
                        <a:lnTo>
                          <a:pt x="0" y="0"/>
                        </a:lnTo>
                        <a:lnTo>
                          <a:pt x="29" y="17"/>
                        </a:lnTo>
                        <a:lnTo>
                          <a:pt x="69" y="38"/>
                        </a:lnTo>
                        <a:lnTo>
                          <a:pt x="97" y="17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E1E3E6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0" name="Freeform 13"/>
                  <p:cNvSpPr/>
                  <p:nvPr/>
                </p:nvSpPr>
                <p:spPr>
                  <a:xfrm>
                    <a:off x="4335463" y="2001838"/>
                    <a:ext cx="153988" cy="60325"/>
                  </a:xfrm>
                  <a:custGeom>
                    <a:avLst/>
                    <a:gdLst/>
                    <a:ahLst/>
                    <a:cxnLst>
                      <a:cxn ang="0">
                        <a:pos x="95250" y="0"/>
                      </a:cxn>
                      <a:cxn ang="0">
                        <a:pos x="0" y="0"/>
                      </a:cxn>
                      <a:cxn ang="0">
                        <a:pos x="46038" y="26988"/>
                      </a:cxn>
                      <a:cxn ang="0">
                        <a:pos x="109538" y="60325"/>
                      </a:cxn>
                      <a:cxn ang="0">
                        <a:pos x="153988" y="26988"/>
                      </a:cxn>
                      <a:cxn ang="0">
                        <a:pos x="95250" y="0"/>
                      </a:cxn>
                    </a:cxnLst>
                    <a:pathLst>
                      <a:path w="97" h="38">
                        <a:moveTo>
                          <a:pt x="60" y="0"/>
                        </a:moveTo>
                        <a:lnTo>
                          <a:pt x="0" y="0"/>
                        </a:lnTo>
                        <a:lnTo>
                          <a:pt x="29" y="17"/>
                        </a:lnTo>
                        <a:lnTo>
                          <a:pt x="69" y="38"/>
                        </a:lnTo>
                        <a:lnTo>
                          <a:pt x="97" y="17"/>
                        </a:lnTo>
                        <a:lnTo>
                          <a:pt x="60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9" name="Freeform 15"/>
                  <p:cNvSpPr/>
                  <p:nvPr/>
                </p:nvSpPr>
                <p:spPr bwMode="auto">
                  <a:xfrm>
                    <a:off x="2757488" y="1439863"/>
                    <a:ext cx="1624013" cy="1579563"/>
                  </a:xfrm>
                  <a:custGeom>
                    <a:avLst/>
                    <a:gdLst>
                      <a:gd name="T0" fmla="*/ 1023 w 1023"/>
                      <a:gd name="T1" fmla="*/ 371 h 995"/>
                      <a:gd name="T2" fmla="*/ 136 w 1023"/>
                      <a:gd name="T3" fmla="*/ 995 h 995"/>
                      <a:gd name="T4" fmla="*/ 0 w 1023"/>
                      <a:gd name="T5" fmla="*/ 289 h 995"/>
                      <a:gd name="T6" fmla="*/ 396 w 1023"/>
                      <a:gd name="T7" fmla="*/ 0 h 995"/>
                      <a:gd name="T8" fmla="*/ 1023 w 1023"/>
                      <a:gd name="T9" fmla="*/ 371 h 9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3" h="995">
                        <a:moveTo>
                          <a:pt x="1023" y="371"/>
                        </a:moveTo>
                        <a:lnTo>
                          <a:pt x="136" y="995"/>
                        </a:lnTo>
                        <a:lnTo>
                          <a:pt x="0" y="289"/>
                        </a:lnTo>
                        <a:lnTo>
                          <a:pt x="396" y="0"/>
                        </a:lnTo>
                        <a:lnTo>
                          <a:pt x="1023" y="37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icrosoft YaHei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8212" name="Freeform 16"/>
                  <p:cNvSpPr/>
                  <p:nvPr/>
                </p:nvSpPr>
                <p:spPr>
                  <a:xfrm>
                    <a:off x="2757488" y="1439863"/>
                    <a:ext cx="1624013" cy="1579563"/>
                  </a:xfrm>
                  <a:custGeom>
                    <a:avLst/>
                    <a:gdLst/>
                    <a:ahLst/>
                    <a:cxnLst>
                      <a:cxn ang="0">
                        <a:pos x="1624013" y="588963"/>
                      </a:cxn>
                      <a:cxn ang="0">
                        <a:pos x="215900" y="1579563"/>
                      </a:cxn>
                      <a:cxn ang="0">
                        <a:pos x="0" y="458788"/>
                      </a:cxn>
                      <a:cxn ang="0">
                        <a:pos x="628650" y="0"/>
                      </a:cxn>
                      <a:cxn ang="0">
                        <a:pos x="1624013" y="588963"/>
                      </a:cxn>
                    </a:cxnLst>
                    <a:pathLst>
                      <a:path w="1023" h="995">
                        <a:moveTo>
                          <a:pt x="1023" y="371"/>
                        </a:moveTo>
                        <a:lnTo>
                          <a:pt x="136" y="995"/>
                        </a:lnTo>
                        <a:lnTo>
                          <a:pt x="0" y="289"/>
                        </a:lnTo>
                        <a:lnTo>
                          <a:pt x="396" y="0"/>
                        </a:lnTo>
                        <a:lnTo>
                          <a:pt x="1023" y="371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3" name="Freeform 17"/>
                  <p:cNvSpPr/>
                  <p:nvPr/>
                </p:nvSpPr>
                <p:spPr>
                  <a:xfrm>
                    <a:off x="2773363" y="871538"/>
                    <a:ext cx="160338" cy="179388"/>
                  </a:xfrm>
                  <a:custGeom>
                    <a:avLst/>
                    <a:gdLst/>
                    <a:ahLst/>
                    <a:cxnLst>
                      <a:cxn ang="0">
                        <a:pos x="95250" y="179388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79388"/>
                      </a:cxn>
                    </a:cxnLst>
                    <a:pathLst>
                      <a:path w="101" h="113">
                        <a:moveTo>
                          <a:pt x="60" y="113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4" name="Freeform 18"/>
                  <p:cNvSpPr/>
                  <p:nvPr/>
                </p:nvSpPr>
                <p:spPr>
                  <a:xfrm>
                    <a:off x="2640013" y="966788"/>
                    <a:ext cx="163513" cy="179388"/>
                  </a:xfrm>
                  <a:custGeom>
                    <a:avLst/>
                    <a:gdLst/>
                    <a:ahLst/>
                    <a:cxnLst>
                      <a:cxn ang="0">
                        <a:pos x="96838" y="179388"/>
                      </a:cxn>
                      <a:cxn ang="0">
                        <a:pos x="0" y="47625"/>
                      </a:cxn>
                      <a:cxn ang="0">
                        <a:pos x="68263" y="0"/>
                      </a:cxn>
                      <a:cxn ang="0">
                        <a:pos x="163513" y="131763"/>
                      </a:cxn>
                      <a:cxn ang="0">
                        <a:pos x="96838" y="179388"/>
                      </a:cxn>
                    </a:cxnLst>
                    <a:pathLst>
                      <a:path w="103" h="113">
                        <a:moveTo>
                          <a:pt x="61" y="113"/>
                        </a:moveTo>
                        <a:lnTo>
                          <a:pt x="0" y="30"/>
                        </a:lnTo>
                        <a:lnTo>
                          <a:pt x="43" y="0"/>
                        </a:lnTo>
                        <a:lnTo>
                          <a:pt x="103" y="83"/>
                        </a:lnTo>
                        <a:lnTo>
                          <a:pt x="61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5" name="Freeform 19"/>
                  <p:cNvSpPr/>
                  <p:nvPr/>
                </p:nvSpPr>
                <p:spPr>
                  <a:xfrm>
                    <a:off x="2508251" y="1062038"/>
                    <a:ext cx="160338" cy="179388"/>
                  </a:xfrm>
                  <a:custGeom>
                    <a:avLst/>
                    <a:gdLst/>
                    <a:ahLst/>
                    <a:cxnLst>
                      <a:cxn ang="0">
                        <a:pos x="95250" y="179388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79388"/>
                      </a:cxn>
                    </a:cxnLst>
                    <a:pathLst>
                      <a:path w="101" h="113">
                        <a:moveTo>
                          <a:pt x="60" y="113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6" name="Freeform 20"/>
                  <p:cNvSpPr/>
                  <p:nvPr/>
                </p:nvSpPr>
                <p:spPr>
                  <a:xfrm>
                    <a:off x="2376488" y="1157288"/>
                    <a:ext cx="160338" cy="180975"/>
                  </a:xfrm>
                  <a:custGeom>
                    <a:avLst/>
                    <a:gdLst/>
                    <a:ahLst/>
                    <a:cxnLst>
                      <a:cxn ang="0">
                        <a:pos x="95250" y="180975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80975"/>
                      </a:cxn>
                    </a:cxnLst>
                    <a:pathLst>
                      <a:path w="101" h="114">
                        <a:moveTo>
                          <a:pt x="60" y="114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7" name="Freeform 23"/>
                  <p:cNvSpPr/>
                  <p:nvPr/>
                </p:nvSpPr>
                <p:spPr>
                  <a:xfrm>
                    <a:off x="3989388" y="2028825"/>
                    <a:ext cx="455613" cy="354013"/>
                  </a:xfrm>
                  <a:custGeom>
                    <a:avLst/>
                    <a:gdLst/>
                    <a:ahLst/>
                    <a:cxnLst>
                      <a:cxn ang="0">
                        <a:pos x="392113" y="0"/>
                      </a:cxn>
                      <a:cxn ang="0">
                        <a:pos x="392113" y="0"/>
                      </a:cxn>
                      <a:cxn ang="0">
                        <a:pos x="0" y="274638"/>
                      </a:cxn>
                      <a:cxn ang="0">
                        <a:pos x="0" y="354013"/>
                      </a:cxn>
                      <a:cxn ang="0">
                        <a:pos x="455613" y="33338"/>
                      </a:cxn>
                      <a:cxn ang="0">
                        <a:pos x="392113" y="0"/>
                      </a:cxn>
                    </a:cxnLst>
                    <a:pathLst>
                      <a:path w="287" h="223">
                        <a:moveTo>
                          <a:pt x="247" y="0"/>
                        </a:moveTo>
                        <a:lnTo>
                          <a:pt x="247" y="0"/>
                        </a:lnTo>
                        <a:lnTo>
                          <a:pt x="0" y="173"/>
                        </a:lnTo>
                        <a:lnTo>
                          <a:pt x="0" y="223"/>
                        </a:lnTo>
                        <a:lnTo>
                          <a:pt x="287" y="21"/>
                        </a:lnTo>
                        <a:lnTo>
                          <a:pt x="24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8" name="Freeform 24"/>
                  <p:cNvSpPr/>
                  <p:nvPr/>
                </p:nvSpPr>
                <p:spPr>
                  <a:xfrm>
                    <a:off x="3989388" y="2028825"/>
                    <a:ext cx="455613" cy="354013"/>
                  </a:xfrm>
                  <a:custGeom>
                    <a:avLst/>
                    <a:gdLst/>
                    <a:ahLst/>
                    <a:cxnLst>
                      <a:cxn ang="0">
                        <a:pos x="392113" y="0"/>
                      </a:cxn>
                      <a:cxn ang="0">
                        <a:pos x="392113" y="0"/>
                      </a:cxn>
                      <a:cxn ang="0">
                        <a:pos x="0" y="274638"/>
                      </a:cxn>
                      <a:cxn ang="0">
                        <a:pos x="0" y="354013"/>
                      </a:cxn>
                      <a:cxn ang="0">
                        <a:pos x="455613" y="33338"/>
                      </a:cxn>
                      <a:cxn ang="0">
                        <a:pos x="392113" y="0"/>
                      </a:cxn>
                    </a:cxnLst>
                    <a:pathLst>
                      <a:path w="287" h="223">
                        <a:moveTo>
                          <a:pt x="247" y="0"/>
                        </a:moveTo>
                        <a:lnTo>
                          <a:pt x="247" y="0"/>
                        </a:lnTo>
                        <a:lnTo>
                          <a:pt x="0" y="173"/>
                        </a:lnTo>
                        <a:lnTo>
                          <a:pt x="0" y="223"/>
                        </a:lnTo>
                        <a:lnTo>
                          <a:pt x="287" y="21"/>
                        </a:lnTo>
                        <a:lnTo>
                          <a:pt x="247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9" name="Freeform 25"/>
                  <p:cNvSpPr/>
                  <p:nvPr/>
                </p:nvSpPr>
                <p:spPr>
                  <a:xfrm>
                    <a:off x="2973388" y="2028825"/>
                    <a:ext cx="1408113" cy="990600"/>
                  </a:xfrm>
                  <a:custGeom>
                    <a:avLst/>
                    <a:gdLst/>
                    <a:ahLst/>
                    <a:cxnLst>
                      <a:cxn ang="0">
                        <a:pos x="1408113" y="0"/>
                      </a:cxn>
                      <a:cxn ang="0">
                        <a:pos x="0" y="990600"/>
                      </a:cxn>
                      <a:cxn ang="0">
                        <a:pos x="1016000" y="274638"/>
                      </a:cxn>
                      <a:cxn ang="0">
                        <a:pos x="1408113" y="0"/>
                      </a:cxn>
                    </a:cxnLst>
                    <a:pathLst>
                      <a:path w="887" h="624">
                        <a:moveTo>
                          <a:pt x="887" y="0"/>
                        </a:moveTo>
                        <a:lnTo>
                          <a:pt x="0" y="624"/>
                        </a:lnTo>
                        <a:lnTo>
                          <a:pt x="640" y="173"/>
                        </a:lnTo>
                        <a:lnTo>
                          <a:pt x="887" y="0"/>
                        </a:lnTo>
                        <a:close/>
                      </a:path>
                    </a:pathLst>
                  </a:custGeom>
                  <a:solidFill>
                    <a:srgbClr val="A7DAD4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20" name="Freeform 26"/>
                  <p:cNvSpPr/>
                  <p:nvPr/>
                </p:nvSpPr>
                <p:spPr>
                  <a:xfrm>
                    <a:off x="2973388" y="2028825"/>
                    <a:ext cx="1408113" cy="990600"/>
                  </a:xfrm>
                  <a:custGeom>
                    <a:avLst/>
                    <a:gdLst/>
                    <a:ahLst/>
                    <a:cxnLst>
                      <a:cxn ang="0">
                        <a:pos x="1408113" y="0"/>
                      </a:cxn>
                      <a:cxn ang="0">
                        <a:pos x="0" y="990600"/>
                      </a:cxn>
                      <a:cxn ang="0">
                        <a:pos x="1016000" y="274638"/>
                      </a:cxn>
                      <a:cxn ang="0">
                        <a:pos x="1408113" y="0"/>
                      </a:cxn>
                    </a:cxnLst>
                    <a:pathLst>
                      <a:path w="887" h="624">
                        <a:moveTo>
                          <a:pt x="887" y="0"/>
                        </a:moveTo>
                        <a:lnTo>
                          <a:pt x="0" y="624"/>
                        </a:lnTo>
                        <a:lnTo>
                          <a:pt x="640" y="173"/>
                        </a:lnTo>
                        <a:lnTo>
                          <a:pt x="887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</p:grpSp>
          </p:grpSp>
        </p:grpSp>
      </p:grpSp>
      <p:grpSp>
        <p:nvGrpSpPr>
          <p:cNvPr id="7" name="Grup 6"/>
          <p:cNvGrpSpPr/>
          <p:nvPr/>
        </p:nvGrpSpPr>
        <p:grpSpPr>
          <a:xfrm>
            <a:off x="3763010" y="3448685"/>
            <a:ext cx="8446770" cy="3354070"/>
            <a:chOff x="8299" y="6266"/>
            <a:chExt cx="9919" cy="4526"/>
          </a:xfrm>
        </p:grpSpPr>
        <p:sp>
          <p:nvSpPr>
            <p:cNvPr id="8222" name="文本框 29"/>
            <p:cNvSpPr txBox="1"/>
            <p:nvPr/>
          </p:nvSpPr>
          <p:spPr>
            <a:xfrm>
              <a:off x="8299" y="6266"/>
              <a:ext cx="9919" cy="37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Analisis kurva penurunan</a:t>
              </a:r>
              <a:endParaRPr lang="zh-CN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menggunakan typecurves untuk menganalisis data produksi. Sri Wahyuningsih</a:t>
              </a:r>
              <a:endParaRPr lang="zh-CN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menegaskan bahwa pembuatan tulisan yang berjudul Pendekatan Stokastik</a:t>
              </a:r>
              <a:endParaRPr lang="zh-CN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pada Analisa Kurva Penurunan Tipe Eksponensial ini adalah untuk melakukan</a:t>
              </a:r>
              <a:endParaRPr lang="zh-CN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tantangan investigasi pada estimasi cadangan dengan metode probabilitas</a:t>
              </a:r>
              <a:endParaRPr lang="zh-CN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pada analisis kurva penurunan. </a:t>
              </a:r>
              <a:endParaRPr lang="zh-CN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zh-CN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	</a:t>
              </a:r>
              <a:r>
                <a:rPr lang="zh-CN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Kemudian untuk membangun representasi</a:t>
              </a:r>
              <a:endParaRPr lang="zh-CN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dari penggunaan persamaan Arps dengan pendekatan stokastik. Dengan</a:t>
              </a:r>
              <a:endParaRPr lang="zh-CN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zh-CN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  didefinisikannya persamaan Arps sebagai berikut : </a:t>
              </a:r>
              <a:endParaRPr lang="zh-CN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zh-CN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aphicFrame>
          <p:nvGraphicFramePr>
            <p:cNvPr id="4" name="Objek 3"/>
            <p:cNvGraphicFramePr>
              <a:graphicFrameLocks noChangeAspect="1"/>
            </p:cNvGraphicFramePr>
            <p:nvPr/>
          </p:nvGraphicFramePr>
          <p:xfrm>
            <a:off x="14575" y="9343"/>
            <a:ext cx="3609" cy="1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" imgW="1016000" imgH="419100" progId="Equation.KSEE3">
                    <p:embed/>
                  </p:oleObj>
                </mc:Choice>
                <mc:Fallback>
                  <p:oleObj name="" r:id="rId1" imgW="1016000" imgH="419100" progId="Equation.KSEE3">
                    <p:embed/>
                    <p:pic>
                      <p:nvPicPr>
                        <p:cNvPr id="0" name="Gambar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575" y="9343"/>
                          <a:ext cx="3609" cy="144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up 11"/>
          <p:cNvGrpSpPr/>
          <p:nvPr/>
        </p:nvGrpSpPr>
        <p:grpSpPr>
          <a:xfrm>
            <a:off x="266065" y="892175"/>
            <a:ext cx="5679440" cy="398780"/>
            <a:chOff x="419" y="1405"/>
            <a:chExt cx="8944" cy="628"/>
          </a:xfrm>
        </p:grpSpPr>
        <p:sp>
          <p:nvSpPr>
            <p:cNvPr id="9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Arps Eksponential Method</a:t>
              </a:r>
              <a:endParaRPr lang="zh-CN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11" name="直接连接符 30"/>
            <p:cNvCxnSpPr/>
            <p:nvPr/>
          </p:nvCxnSpPr>
          <p:spPr>
            <a:xfrm>
              <a:off x="434" y="2033"/>
              <a:ext cx="5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文本框 2"/>
          <p:cNvSpPr txBox="1"/>
          <p:nvPr/>
        </p:nvSpPr>
        <p:spPr>
          <a:xfrm>
            <a:off x="249238" y="344170"/>
            <a:ext cx="44815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Metod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endParaRPr lang="en-US" altLang="zh-CN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196" name="组合 3"/>
          <p:cNvGrpSpPr/>
          <p:nvPr/>
        </p:nvGrpSpPr>
        <p:grpSpPr>
          <a:xfrm>
            <a:off x="1363663" y="1246188"/>
            <a:ext cx="10845800" cy="5629275"/>
            <a:chOff x="946151" y="758032"/>
            <a:chExt cx="11253603" cy="5839875"/>
          </a:xfrm>
        </p:grpSpPr>
        <p:sp>
          <p:nvSpPr>
            <p:cNvPr id="8197" name="Freeform 21"/>
            <p:cNvSpPr/>
            <p:nvPr/>
          </p:nvSpPr>
          <p:spPr>
            <a:xfrm>
              <a:off x="3366159" y="1669045"/>
              <a:ext cx="8833595" cy="4928862"/>
            </a:xfrm>
            <a:custGeom>
              <a:avLst/>
              <a:gdLst/>
              <a:ahLst/>
              <a:cxnLst>
                <a:cxn ang="0">
                  <a:pos x="1042842" y="0"/>
                </a:cxn>
                <a:cxn ang="0">
                  <a:pos x="0" y="1368903"/>
                </a:cxn>
                <a:cxn ang="0">
                  <a:pos x="1901381" y="4908545"/>
                </a:cxn>
                <a:cxn ang="0">
                  <a:pos x="8810441" y="4928862"/>
                </a:cxn>
                <a:cxn ang="0">
                  <a:pos x="8833595" y="2118819"/>
                </a:cxn>
                <a:cxn ang="0">
                  <a:pos x="1042842" y="0"/>
                </a:cxn>
              </a:cxnLst>
              <a:pathLst>
                <a:path w="9538" h="10917">
                  <a:moveTo>
                    <a:pt x="1126" y="0"/>
                  </a:moveTo>
                  <a:lnTo>
                    <a:pt x="0" y="3032"/>
                  </a:lnTo>
                  <a:lnTo>
                    <a:pt x="2053" y="10872"/>
                  </a:lnTo>
                  <a:lnTo>
                    <a:pt x="9513" y="10917"/>
                  </a:lnTo>
                  <a:cubicBezTo>
                    <a:pt x="9521" y="8842"/>
                    <a:pt x="9530" y="6768"/>
                    <a:pt x="9538" y="4693"/>
                  </a:cubicBezTo>
                  <a:lnTo>
                    <a:pt x="1126" y="0"/>
                  </a:lnTo>
                  <a:close/>
                </a:path>
              </a:pathLst>
            </a:custGeom>
            <a:solidFill>
              <a:schemeClr val="bg1">
                <a:alpha val="58038"/>
              </a:schemeClr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grpSp>
          <p:nvGrpSpPr>
            <p:cNvPr id="8198" name="组合 5"/>
            <p:cNvGrpSpPr/>
            <p:nvPr/>
          </p:nvGrpSpPr>
          <p:grpSpPr>
            <a:xfrm>
              <a:off x="946151" y="758032"/>
              <a:ext cx="3573197" cy="5818981"/>
              <a:chOff x="946151" y="758032"/>
              <a:chExt cx="3573197" cy="5818981"/>
            </a:xfrm>
          </p:grpSpPr>
          <p:sp>
            <p:nvSpPr>
              <p:cNvPr id="8199" name="Freeform 5"/>
              <p:cNvSpPr/>
              <p:nvPr/>
            </p:nvSpPr>
            <p:spPr>
              <a:xfrm>
                <a:off x="1081088" y="1581150"/>
                <a:ext cx="1793875" cy="4806950"/>
              </a:xfrm>
              <a:custGeom>
                <a:avLst/>
                <a:gdLst/>
                <a:ahLst/>
                <a:cxnLst>
                  <a:cxn ang="0">
                    <a:pos x="957263" y="4806950"/>
                  </a:cxn>
                  <a:cxn ang="0">
                    <a:pos x="0" y="2209800"/>
                  </a:cxn>
                  <a:cxn ang="0">
                    <a:pos x="1549400" y="0"/>
                  </a:cxn>
                  <a:cxn ang="0">
                    <a:pos x="1793875" y="147638"/>
                  </a:cxn>
                  <a:cxn ang="0">
                    <a:pos x="312738" y="2249488"/>
                  </a:cxn>
                  <a:cxn ang="0">
                    <a:pos x="1231900" y="4724400"/>
                  </a:cxn>
                  <a:cxn ang="0">
                    <a:pos x="957263" y="4806950"/>
                  </a:cxn>
                </a:cxnLst>
                <a:pathLst>
                  <a:path w="1130" h="3028">
                    <a:moveTo>
                      <a:pt x="603" y="3028"/>
                    </a:moveTo>
                    <a:lnTo>
                      <a:pt x="0" y="1392"/>
                    </a:lnTo>
                    <a:lnTo>
                      <a:pt x="976" y="0"/>
                    </a:lnTo>
                    <a:lnTo>
                      <a:pt x="1130" y="93"/>
                    </a:lnTo>
                    <a:lnTo>
                      <a:pt x="197" y="1417"/>
                    </a:lnTo>
                    <a:lnTo>
                      <a:pt x="776" y="2976"/>
                    </a:lnTo>
                    <a:lnTo>
                      <a:pt x="603" y="30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id-ID" altLang="en-US"/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946151" y="3529013"/>
                <a:ext cx="630238" cy="6302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8201" name="Oval 7"/>
              <p:cNvSpPr/>
              <p:nvPr/>
            </p:nvSpPr>
            <p:spPr>
              <a:xfrm>
                <a:off x="1123951" y="3708400"/>
                <a:ext cx="273050" cy="271463"/>
              </a:xfrm>
              <a:prstGeom prst="ellipse">
                <a:avLst/>
              </a:prstGeom>
              <a:solidFill>
                <a:srgbClr val="9BD3CA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720851" y="5843588"/>
                <a:ext cx="633413" cy="6302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8203" name="Oval 9"/>
              <p:cNvSpPr/>
              <p:nvPr/>
            </p:nvSpPr>
            <p:spPr>
              <a:xfrm>
                <a:off x="2438401" y="1347788"/>
                <a:ext cx="630238" cy="633413"/>
              </a:xfrm>
              <a:prstGeom prst="ellipse">
                <a:avLst/>
              </a:prstGeom>
              <a:solidFill>
                <a:srgbClr val="9A9A8E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04" name="Freeform 10"/>
              <p:cNvSpPr/>
              <p:nvPr/>
            </p:nvSpPr>
            <p:spPr>
              <a:xfrm>
                <a:off x="1206501" y="6049963"/>
                <a:ext cx="1639888" cy="527050"/>
              </a:xfrm>
              <a:custGeom>
                <a:avLst/>
                <a:gdLst/>
                <a:ahLst/>
                <a:cxnLst>
                  <a:cxn ang="0">
                    <a:pos x="830151" y="0"/>
                  </a:cxn>
                  <a:cxn ang="0">
                    <a:pos x="0" y="527050"/>
                  </a:cxn>
                  <a:cxn ang="0">
                    <a:pos x="1639888" y="527050"/>
                  </a:cxn>
                  <a:cxn ang="0">
                    <a:pos x="830151" y="0"/>
                  </a:cxn>
                </a:cxnLst>
                <a:pathLst>
                  <a:path w="723" h="232">
                    <a:moveTo>
                      <a:pt x="366" y="0"/>
                    </a:moveTo>
                    <a:cubicBezTo>
                      <a:pt x="170" y="0"/>
                      <a:pt x="9" y="128"/>
                      <a:pt x="0" y="232"/>
                    </a:cubicBezTo>
                    <a:cubicBezTo>
                      <a:pt x="723" y="232"/>
                      <a:pt x="723" y="232"/>
                      <a:pt x="723" y="232"/>
                    </a:cubicBezTo>
                    <a:cubicBezTo>
                      <a:pt x="714" y="128"/>
                      <a:pt x="563" y="0"/>
                      <a:pt x="366" y="0"/>
                    </a:cubicBezTo>
                    <a:close/>
                  </a:path>
                </a:pathLst>
              </a:custGeom>
              <a:solidFill>
                <a:srgbClr val="285872"/>
              </a:solidFill>
              <a:ln w="9525">
                <a:noFill/>
              </a:ln>
            </p:spPr>
            <p:txBody>
              <a:bodyPr/>
              <a:p>
                <a:endParaRPr lang="id-ID" altLang="en-US"/>
              </a:p>
            </p:txBody>
          </p:sp>
          <p:sp>
            <p:nvSpPr>
              <p:cNvPr id="8205" name="Oval 11"/>
              <p:cNvSpPr/>
              <p:nvPr/>
            </p:nvSpPr>
            <p:spPr>
              <a:xfrm>
                <a:off x="2298701" y="6262688"/>
                <a:ext cx="158750" cy="157163"/>
              </a:xfrm>
              <a:prstGeom prst="ellipse">
                <a:avLst/>
              </a:prstGeom>
              <a:solidFill>
                <a:srgbClr val="83B3AB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206" name="组合 13"/>
              <p:cNvGrpSpPr/>
              <p:nvPr/>
            </p:nvGrpSpPr>
            <p:grpSpPr>
              <a:xfrm rot="-1119584">
                <a:off x="2333360" y="758032"/>
                <a:ext cx="2185988" cy="2208213"/>
                <a:chOff x="2303463" y="811213"/>
                <a:chExt cx="2185988" cy="2208213"/>
              </a:xfrm>
            </p:grpSpPr>
            <p:sp>
              <p:nvSpPr>
                <p:cNvPr id="15" name="Freeform 14"/>
                <p:cNvSpPr/>
                <p:nvPr/>
              </p:nvSpPr>
              <p:spPr bwMode="auto">
                <a:xfrm>
                  <a:off x="2303463" y="811213"/>
                  <a:ext cx="1474788" cy="1573213"/>
                </a:xfrm>
                <a:custGeom>
                  <a:avLst/>
                  <a:gdLst>
                    <a:gd name="T0" fmla="*/ 0 w 929"/>
                    <a:gd name="T1" fmla="*/ 282 h 991"/>
                    <a:gd name="T2" fmla="*/ 389 w 929"/>
                    <a:gd name="T3" fmla="*/ 0 h 991"/>
                    <a:gd name="T4" fmla="*/ 929 w 929"/>
                    <a:gd name="T5" fmla="*/ 627 h 991"/>
                    <a:gd name="T6" fmla="*/ 427 w 929"/>
                    <a:gd name="T7" fmla="*/ 991 h 991"/>
                    <a:gd name="T8" fmla="*/ 0 w 929"/>
                    <a:gd name="T9" fmla="*/ 282 h 9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9" h="991">
                      <a:moveTo>
                        <a:pt x="0" y="282"/>
                      </a:moveTo>
                      <a:lnTo>
                        <a:pt x="389" y="0"/>
                      </a:lnTo>
                      <a:lnTo>
                        <a:pt x="929" y="627"/>
                      </a:lnTo>
                      <a:lnTo>
                        <a:pt x="427" y="991"/>
                      </a:lnTo>
                      <a:lnTo>
                        <a:pt x="0" y="282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icrosoft YaHei" panose="020B0503020204020204" pitchFamily="34" charset="-122"/>
                    <a:cs typeface="+mn-cs"/>
                  </a:endParaRPr>
                </a:p>
              </p:txBody>
            </p:sp>
            <p:grpSp>
              <p:nvGrpSpPr>
                <p:cNvPr id="8208" name="组合 15"/>
                <p:cNvGrpSpPr/>
                <p:nvPr/>
              </p:nvGrpSpPr>
              <p:grpSpPr>
                <a:xfrm>
                  <a:off x="2376488" y="871538"/>
                  <a:ext cx="2112963" cy="2147888"/>
                  <a:chOff x="2376488" y="871538"/>
                  <a:chExt cx="2112963" cy="2147888"/>
                </a:xfrm>
              </p:grpSpPr>
              <p:sp>
                <p:nvSpPr>
                  <p:cNvPr id="8209" name="Freeform 12"/>
                  <p:cNvSpPr/>
                  <p:nvPr/>
                </p:nvSpPr>
                <p:spPr>
                  <a:xfrm>
                    <a:off x="4335463" y="2001838"/>
                    <a:ext cx="153988" cy="60325"/>
                  </a:xfrm>
                  <a:custGeom>
                    <a:avLst/>
                    <a:gdLst/>
                    <a:ahLst/>
                    <a:cxnLst>
                      <a:cxn ang="0">
                        <a:pos x="95250" y="0"/>
                      </a:cxn>
                      <a:cxn ang="0">
                        <a:pos x="0" y="0"/>
                      </a:cxn>
                      <a:cxn ang="0">
                        <a:pos x="46038" y="26988"/>
                      </a:cxn>
                      <a:cxn ang="0">
                        <a:pos x="109538" y="60325"/>
                      </a:cxn>
                      <a:cxn ang="0">
                        <a:pos x="153988" y="26988"/>
                      </a:cxn>
                      <a:cxn ang="0">
                        <a:pos x="95250" y="0"/>
                      </a:cxn>
                    </a:cxnLst>
                    <a:pathLst>
                      <a:path w="97" h="38">
                        <a:moveTo>
                          <a:pt x="60" y="0"/>
                        </a:moveTo>
                        <a:lnTo>
                          <a:pt x="0" y="0"/>
                        </a:lnTo>
                        <a:lnTo>
                          <a:pt x="29" y="17"/>
                        </a:lnTo>
                        <a:lnTo>
                          <a:pt x="69" y="38"/>
                        </a:lnTo>
                        <a:lnTo>
                          <a:pt x="97" y="17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E1E3E6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0" name="Freeform 13"/>
                  <p:cNvSpPr/>
                  <p:nvPr/>
                </p:nvSpPr>
                <p:spPr>
                  <a:xfrm>
                    <a:off x="4335463" y="2001838"/>
                    <a:ext cx="153988" cy="60325"/>
                  </a:xfrm>
                  <a:custGeom>
                    <a:avLst/>
                    <a:gdLst/>
                    <a:ahLst/>
                    <a:cxnLst>
                      <a:cxn ang="0">
                        <a:pos x="95250" y="0"/>
                      </a:cxn>
                      <a:cxn ang="0">
                        <a:pos x="0" y="0"/>
                      </a:cxn>
                      <a:cxn ang="0">
                        <a:pos x="46038" y="26988"/>
                      </a:cxn>
                      <a:cxn ang="0">
                        <a:pos x="109538" y="60325"/>
                      </a:cxn>
                      <a:cxn ang="0">
                        <a:pos x="153988" y="26988"/>
                      </a:cxn>
                      <a:cxn ang="0">
                        <a:pos x="95250" y="0"/>
                      </a:cxn>
                    </a:cxnLst>
                    <a:pathLst>
                      <a:path w="97" h="38">
                        <a:moveTo>
                          <a:pt x="60" y="0"/>
                        </a:moveTo>
                        <a:lnTo>
                          <a:pt x="0" y="0"/>
                        </a:lnTo>
                        <a:lnTo>
                          <a:pt x="29" y="17"/>
                        </a:lnTo>
                        <a:lnTo>
                          <a:pt x="69" y="38"/>
                        </a:lnTo>
                        <a:lnTo>
                          <a:pt x="97" y="17"/>
                        </a:lnTo>
                        <a:lnTo>
                          <a:pt x="60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9" name="Freeform 15"/>
                  <p:cNvSpPr/>
                  <p:nvPr/>
                </p:nvSpPr>
                <p:spPr bwMode="auto">
                  <a:xfrm>
                    <a:off x="2757488" y="1439863"/>
                    <a:ext cx="1624013" cy="1579563"/>
                  </a:xfrm>
                  <a:custGeom>
                    <a:avLst/>
                    <a:gdLst>
                      <a:gd name="T0" fmla="*/ 1023 w 1023"/>
                      <a:gd name="T1" fmla="*/ 371 h 995"/>
                      <a:gd name="T2" fmla="*/ 136 w 1023"/>
                      <a:gd name="T3" fmla="*/ 995 h 995"/>
                      <a:gd name="T4" fmla="*/ 0 w 1023"/>
                      <a:gd name="T5" fmla="*/ 289 h 995"/>
                      <a:gd name="T6" fmla="*/ 396 w 1023"/>
                      <a:gd name="T7" fmla="*/ 0 h 995"/>
                      <a:gd name="T8" fmla="*/ 1023 w 1023"/>
                      <a:gd name="T9" fmla="*/ 371 h 9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3" h="995">
                        <a:moveTo>
                          <a:pt x="1023" y="371"/>
                        </a:moveTo>
                        <a:lnTo>
                          <a:pt x="136" y="995"/>
                        </a:lnTo>
                        <a:lnTo>
                          <a:pt x="0" y="289"/>
                        </a:lnTo>
                        <a:lnTo>
                          <a:pt x="396" y="0"/>
                        </a:lnTo>
                        <a:lnTo>
                          <a:pt x="1023" y="37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icrosoft YaHei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8212" name="Freeform 16"/>
                  <p:cNvSpPr/>
                  <p:nvPr/>
                </p:nvSpPr>
                <p:spPr>
                  <a:xfrm>
                    <a:off x="2757488" y="1439863"/>
                    <a:ext cx="1624013" cy="1579563"/>
                  </a:xfrm>
                  <a:custGeom>
                    <a:avLst/>
                    <a:gdLst/>
                    <a:ahLst/>
                    <a:cxnLst>
                      <a:cxn ang="0">
                        <a:pos x="1624013" y="588963"/>
                      </a:cxn>
                      <a:cxn ang="0">
                        <a:pos x="215900" y="1579563"/>
                      </a:cxn>
                      <a:cxn ang="0">
                        <a:pos x="0" y="458788"/>
                      </a:cxn>
                      <a:cxn ang="0">
                        <a:pos x="628650" y="0"/>
                      </a:cxn>
                      <a:cxn ang="0">
                        <a:pos x="1624013" y="588963"/>
                      </a:cxn>
                    </a:cxnLst>
                    <a:pathLst>
                      <a:path w="1023" h="995">
                        <a:moveTo>
                          <a:pt x="1023" y="371"/>
                        </a:moveTo>
                        <a:lnTo>
                          <a:pt x="136" y="995"/>
                        </a:lnTo>
                        <a:lnTo>
                          <a:pt x="0" y="289"/>
                        </a:lnTo>
                        <a:lnTo>
                          <a:pt x="396" y="0"/>
                        </a:lnTo>
                        <a:lnTo>
                          <a:pt x="1023" y="371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3" name="Freeform 17"/>
                  <p:cNvSpPr/>
                  <p:nvPr/>
                </p:nvSpPr>
                <p:spPr>
                  <a:xfrm>
                    <a:off x="2773363" y="871538"/>
                    <a:ext cx="160338" cy="179388"/>
                  </a:xfrm>
                  <a:custGeom>
                    <a:avLst/>
                    <a:gdLst/>
                    <a:ahLst/>
                    <a:cxnLst>
                      <a:cxn ang="0">
                        <a:pos x="95250" y="179388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79388"/>
                      </a:cxn>
                    </a:cxnLst>
                    <a:pathLst>
                      <a:path w="101" h="113">
                        <a:moveTo>
                          <a:pt x="60" y="113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4" name="Freeform 18"/>
                  <p:cNvSpPr/>
                  <p:nvPr/>
                </p:nvSpPr>
                <p:spPr>
                  <a:xfrm>
                    <a:off x="2640013" y="966788"/>
                    <a:ext cx="163513" cy="179388"/>
                  </a:xfrm>
                  <a:custGeom>
                    <a:avLst/>
                    <a:gdLst/>
                    <a:ahLst/>
                    <a:cxnLst>
                      <a:cxn ang="0">
                        <a:pos x="96838" y="179388"/>
                      </a:cxn>
                      <a:cxn ang="0">
                        <a:pos x="0" y="47625"/>
                      </a:cxn>
                      <a:cxn ang="0">
                        <a:pos x="68263" y="0"/>
                      </a:cxn>
                      <a:cxn ang="0">
                        <a:pos x="163513" y="131763"/>
                      </a:cxn>
                      <a:cxn ang="0">
                        <a:pos x="96838" y="179388"/>
                      </a:cxn>
                    </a:cxnLst>
                    <a:pathLst>
                      <a:path w="103" h="113">
                        <a:moveTo>
                          <a:pt x="61" y="113"/>
                        </a:moveTo>
                        <a:lnTo>
                          <a:pt x="0" y="30"/>
                        </a:lnTo>
                        <a:lnTo>
                          <a:pt x="43" y="0"/>
                        </a:lnTo>
                        <a:lnTo>
                          <a:pt x="103" y="83"/>
                        </a:lnTo>
                        <a:lnTo>
                          <a:pt x="61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5" name="Freeform 19"/>
                  <p:cNvSpPr/>
                  <p:nvPr/>
                </p:nvSpPr>
                <p:spPr>
                  <a:xfrm>
                    <a:off x="2508251" y="1062038"/>
                    <a:ext cx="160338" cy="179388"/>
                  </a:xfrm>
                  <a:custGeom>
                    <a:avLst/>
                    <a:gdLst/>
                    <a:ahLst/>
                    <a:cxnLst>
                      <a:cxn ang="0">
                        <a:pos x="95250" y="179388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79388"/>
                      </a:cxn>
                    </a:cxnLst>
                    <a:pathLst>
                      <a:path w="101" h="113">
                        <a:moveTo>
                          <a:pt x="60" y="113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6" name="Freeform 20"/>
                  <p:cNvSpPr/>
                  <p:nvPr/>
                </p:nvSpPr>
                <p:spPr>
                  <a:xfrm>
                    <a:off x="2376488" y="1157288"/>
                    <a:ext cx="160338" cy="180975"/>
                  </a:xfrm>
                  <a:custGeom>
                    <a:avLst/>
                    <a:gdLst/>
                    <a:ahLst/>
                    <a:cxnLst>
                      <a:cxn ang="0">
                        <a:pos x="95250" y="180975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80975"/>
                      </a:cxn>
                    </a:cxnLst>
                    <a:pathLst>
                      <a:path w="101" h="114">
                        <a:moveTo>
                          <a:pt x="60" y="114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7" name="Freeform 23"/>
                  <p:cNvSpPr/>
                  <p:nvPr/>
                </p:nvSpPr>
                <p:spPr>
                  <a:xfrm>
                    <a:off x="3989388" y="2028825"/>
                    <a:ext cx="455613" cy="354013"/>
                  </a:xfrm>
                  <a:custGeom>
                    <a:avLst/>
                    <a:gdLst/>
                    <a:ahLst/>
                    <a:cxnLst>
                      <a:cxn ang="0">
                        <a:pos x="392113" y="0"/>
                      </a:cxn>
                      <a:cxn ang="0">
                        <a:pos x="392113" y="0"/>
                      </a:cxn>
                      <a:cxn ang="0">
                        <a:pos x="0" y="274638"/>
                      </a:cxn>
                      <a:cxn ang="0">
                        <a:pos x="0" y="354013"/>
                      </a:cxn>
                      <a:cxn ang="0">
                        <a:pos x="455613" y="33338"/>
                      </a:cxn>
                      <a:cxn ang="0">
                        <a:pos x="392113" y="0"/>
                      </a:cxn>
                    </a:cxnLst>
                    <a:pathLst>
                      <a:path w="287" h="223">
                        <a:moveTo>
                          <a:pt x="247" y="0"/>
                        </a:moveTo>
                        <a:lnTo>
                          <a:pt x="247" y="0"/>
                        </a:lnTo>
                        <a:lnTo>
                          <a:pt x="0" y="173"/>
                        </a:lnTo>
                        <a:lnTo>
                          <a:pt x="0" y="223"/>
                        </a:lnTo>
                        <a:lnTo>
                          <a:pt x="287" y="21"/>
                        </a:lnTo>
                        <a:lnTo>
                          <a:pt x="24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8" name="Freeform 24"/>
                  <p:cNvSpPr/>
                  <p:nvPr/>
                </p:nvSpPr>
                <p:spPr>
                  <a:xfrm>
                    <a:off x="3989388" y="2028825"/>
                    <a:ext cx="455613" cy="354013"/>
                  </a:xfrm>
                  <a:custGeom>
                    <a:avLst/>
                    <a:gdLst/>
                    <a:ahLst/>
                    <a:cxnLst>
                      <a:cxn ang="0">
                        <a:pos x="392113" y="0"/>
                      </a:cxn>
                      <a:cxn ang="0">
                        <a:pos x="392113" y="0"/>
                      </a:cxn>
                      <a:cxn ang="0">
                        <a:pos x="0" y="274638"/>
                      </a:cxn>
                      <a:cxn ang="0">
                        <a:pos x="0" y="354013"/>
                      </a:cxn>
                      <a:cxn ang="0">
                        <a:pos x="455613" y="33338"/>
                      </a:cxn>
                      <a:cxn ang="0">
                        <a:pos x="392113" y="0"/>
                      </a:cxn>
                    </a:cxnLst>
                    <a:pathLst>
                      <a:path w="287" h="223">
                        <a:moveTo>
                          <a:pt x="247" y="0"/>
                        </a:moveTo>
                        <a:lnTo>
                          <a:pt x="247" y="0"/>
                        </a:lnTo>
                        <a:lnTo>
                          <a:pt x="0" y="173"/>
                        </a:lnTo>
                        <a:lnTo>
                          <a:pt x="0" y="223"/>
                        </a:lnTo>
                        <a:lnTo>
                          <a:pt x="287" y="21"/>
                        </a:lnTo>
                        <a:lnTo>
                          <a:pt x="247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9" name="Freeform 25"/>
                  <p:cNvSpPr/>
                  <p:nvPr/>
                </p:nvSpPr>
                <p:spPr>
                  <a:xfrm>
                    <a:off x="2973388" y="2028825"/>
                    <a:ext cx="1408113" cy="990600"/>
                  </a:xfrm>
                  <a:custGeom>
                    <a:avLst/>
                    <a:gdLst/>
                    <a:ahLst/>
                    <a:cxnLst>
                      <a:cxn ang="0">
                        <a:pos x="1408113" y="0"/>
                      </a:cxn>
                      <a:cxn ang="0">
                        <a:pos x="0" y="990600"/>
                      </a:cxn>
                      <a:cxn ang="0">
                        <a:pos x="1016000" y="274638"/>
                      </a:cxn>
                      <a:cxn ang="0">
                        <a:pos x="1408113" y="0"/>
                      </a:cxn>
                    </a:cxnLst>
                    <a:pathLst>
                      <a:path w="887" h="624">
                        <a:moveTo>
                          <a:pt x="887" y="0"/>
                        </a:moveTo>
                        <a:lnTo>
                          <a:pt x="0" y="624"/>
                        </a:lnTo>
                        <a:lnTo>
                          <a:pt x="640" y="173"/>
                        </a:lnTo>
                        <a:lnTo>
                          <a:pt x="887" y="0"/>
                        </a:lnTo>
                        <a:close/>
                      </a:path>
                    </a:pathLst>
                  </a:custGeom>
                  <a:solidFill>
                    <a:srgbClr val="A7DAD4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20" name="Freeform 26"/>
                  <p:cNvSpPr/>
                  <p:nvPr/>
                </p:nvSpPr>
                <p:spPr>
                  <a:xfrm>
                    <a:off x="2973388" y="2028825"/>
                    <a:ext cx="1408113" cy="990600"/>
                  </a:xfrm>
                  <a:custGeom>
                    <a:avLst/>
                    <a:gdLst/>
                    <a:ahLst/>
                    <a:cxnLst>
                      <a:cxn ang="0">
                        <a:pos x="1408113" y="0"/>
                      </a:cxn>
                      <a:cxn ang="0">
                        <a:pos x="0" y="990600"/>
                      </a:cxn>
                      <a:cxn ang="0">
                        <a:pos x="1016000" y="274638"/>
                      </a:cxn>
                      <a:cxn ang="0">
                        <a:pos x="1408113" y="0"/>
                      </a:cxn>
                    </a:cxnLst>
                    <a:pathLst>
                      <a:path w="887" h="624">
                        <a:moveTo>
                          <a:pt x="887" y="0"/>
                        </a:moveTo>
                        <a:lnTo>
                          <a:pt x="0" y="624"/>
                        </a:lnTo>
                        <a:lnTo>
                          <a:pt x="640" y="173"/>
                        </a:lnTo>
                        <a:lnTo>
                          <a:pt x="887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</p:grpSp>
          </p:grpSp>
        </p:grpSp>
      </p:grpSp>
      <p:pic>
        <p:nvPicPr>
          <p:cNvPr id="1026" name="Picture 2" descr="Hasil gambar untuk arps exponential decline equation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80" y="3030855"/>
            <a:ext cx="56896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31"/>
          <p:cNvSpPr txBox="1"/>
          <p:nvPr/>
        </p:nvSpPr>
        <p:spPr>
          <a:xfrm rot="900000">
            <a:off x="4516431" y="2796540"/>
            <a:ext cx="5679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Jenis-jenis kurva produksi</a:t>
            </a:r>
            <a:endParaRPr lang="en-US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grpSp>
        <p:nvGrpSpPr>
          <p:cNvPr id="12" name="Grup 11"/>
          <p:cNvGrpSpPr/>
          <p:nvPr/>
        </p:nvGrpSpPr>
        <p:grpSpPr>
          <a:xfrm>
            <a:off x="266065" y="892175"/>
            <a:ext cx="5679440" cy="398780"/>
            <a:chOff x="419" y="1405"/>
            <a:chExt cx="8944" cy="628"/>
          </a:xfrm>
        </p:grpSpPr>
        <p:sp>
          <p:nvSpPr>
            <p:cNvPr id="9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Arps Eksponential Method</a:t>
              </a:r>
              <a:endParaRPr lang="zh-CN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11" name="直接连接符 30"/>
            <p:cNvCxnSpPr/>
            <p:nvPr/>
          </p:nvCxnSpPr>
          <p:spPr>
            <a:xfrm>
              <a:off x="434" y="2033"/>
              <a:ext cx="5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文本框 2"/>
          <p:cNvSpPr txBox="1"/>
          <p:nvPr/>
        </p:nvSpPr>
        <p:spPr>
          <a:xfrm>
            <a:off x="249238" y="344170"/>
            <a:ext cx="44815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Metod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endParaRPr lang="en-US" altLang="zh-CN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196" name="组合 3"/>
          <p:cNvGrpSpPr/>
          <p:nvPr/>
        </p:nvGrpSpPr>
        <p:grpSpPr>
          <a:xfrm>
            <a:off x="1363663" y="1246188"/>
            <a:ext cx="10845800" cy="5629275"/>
            <a:chOff x="946151" y="758032"/>
            <a:chExt cx="11253603" cy="5839875"/>
          </a:xfrm>
        </p:grpSpPr>
        <p:sp>
          <p:nvSpPr>
            <p:cNvPr id="8197" name="Freeform 21"/>
            <p:cNvSpPr/>
            <p:nvPr/>
          </p:nvSpPr>
          <p:spPr>
            <a:xfrm>
              <a:off x="3366159" y="1669045"/>
              <a:ext cx="8833595" cy="4928862"/>
            </a:xfrm>
            <a:custGeom>
              <a:avLst/>
              <a:gdLst/>
              <a:ahLst/>
              <a:cxnLst>
                <a:cxn ang="0">
                  <a:pos x="1042842" y="0"/>
                </a:cxn>
                <a:cxn ang="0">
                  <a:pos x="0" y="1368903"/>
                </a:cxn>
                <a:cxn ang="0">
                  <a:pos x="1901381" y="4908545"/>
                </a:cxn>
                <a:cxn ang="0">
                  <a:pos x="8810441" y="4928862"/>
                </a:cxn>
                <a:cxn ang="0">
                  <a:pos x="8833595" y="2118819"/>
                </a:cxn>
                <a:cxn ang="0">
                  <a:pos x="1042842" y="0"/>
                </a:cxn>
              </a:cxnLst>
              <a:pathLst>
                <a:path w="9538" h="10917">
                  <a:moveTo>
                    <a:pt x="1126" y="0"/>
                  </a:moveTo>
                  <a:lnTo>
                    <a:pt x="0" y="3032"/>
                  </a:lnTo>
                  <a:lnTo>
                    <a:pt x="2053" y="10872"/>
                  </a:lnTo>
                  <a:lnTo>
                    <a:pt x="9513" y="10917"/>
                  </a:lnTo>
                  <a:cubicBezTo>
                    <a:pt x="9521" y="8842"/>
                    <a:pt x="9530" y="6768"/>
                    <a:pt x="9538" y="4693"/>
                  </a:cubicBezTo>
                  <a:lnTo>
                    <a:pt x="1126" y="0"/>
                  </a:lnTo>
                  <a:close/>
                </a:path>
              </a:pathLst>
            </a:custGeom>
            <a:solidFill>
              <a:schemeClr val="bg1">
                <a:alpha val="58038"/>
              </a:schemeClr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grpSp>
          <p:nvGrpSpPr>
            <p:cNvPr id="8198" name="组合 5"/>
            <p:cNvGrpSpPr/>
            <p:nvPr/>
          </p:nvGrpSpPr>
          <p:grpSpPr>
            <a:xfrm>
              <a:off x="946151" y="758032"/>
              <a:ext cx="3573197" cy="5818981"/>
              <a:chOff x="946151" y="758032"/>
              <a:chExt cx="3573197" cy="5818981"/>
            </a:xfrm>
          </p:grpSpPr>
          <p:sp>
            <p:nvSpPr>
              <p:cNvPr id="8199" name="Freeform 5"/>
              <p:cNvSpPr/>
              <p:nvPr/>
            </p:nvSpPr>
            <p:spPr>
              <a:xfrm>
                <a:off x="1081088" y="1581150"/>
                <a:ext cx="1793875" cy="4806950"/>
              </a:xfrm>
              <a:custGeom>
                <a:avLst/>
                <a:gdLst/>
                <a:ahLst/>
                <a:cxnLst>
                  <a:cxn ang="0">
                    <a:pos x="957263" y="4806950"/>
                  </a:cxn>
                  <a:cxn ang="0">
                    <a:pos x="0" y="2209800"/>
                  </a:cxn>
                  <a:cxn ang="0">
                    <a:pos x="1549400" y="0"/>
                  </a:cxn>
                  <a:cxn ang="0">
                    <a:pos x="1793875" y="147638"/>
                  </a:cxn>
                  <a:cxn ang="0">
                    <a:pos x="312738" y="2249488"/>
                  </a:cxn>
                  <a:cxn ang="0">
                    <a:pos x="1231900" y="4724400"/>
                  </a:cxn>
                  <a:cxn ang="0">
                    <a:pos x="957263" y="4806950"/>
                  </a:cxn>
                </a:cxnLst>
                <a:pathLst>
                  <a:path w="1130" h="3028">
                    <a:moveTo>
                      <a:pt x="603" y="3028"/>
                    </a:moveTo>
                    <a:lnTo>
                      <a:pt x="0" y="1392"/>
                    </a:lnTo>
                    <a:lnTo>
                      <a:pt x="976" y="0"/>
                    </a:lnTo>
                    <a:lnTo>
                      <a:pt x="1130" y="93"/>
                    </a:lnTo>
                    <a:lnTo>
                      <a:pt x="197" y="1417"/>
                    </a:lnTo>
                    <a:lnTo>
                      <a:pt x="776" y="2976"/>
                    </a:lnTo>
                    <a:lnTo>
                      <a:pt x="603" y="30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id-ID" altLang="en-US"/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946151" y="3529013"/>
                <a:ext cx="630238" cy="6302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8201" name="Oval 7"/>
              <p:cNvSpPr/>
              <p:nvPr/>
            </p:nvSpPr>
            <p:spPr>
              <a:xfrm>
                <a:off x="1123951" y="3708400"/>
                <a:ext cx="273050" cy="271463"/>
              </a:xfrm>
              <a:prstGeom prst="ellipse">
                <a:avLst/>
              </a:prstGeom>
              <a:solidFill>
                <a:srgbClr val="9BD3CA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720851" y="5843588"/>
                <a:ext cx="633413" cy="6302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8203" name="Oval 9"/>
              <p:cNvSpPr/>
              <p:nvPr/>
            </p:nvSpPr>
            <p:spPr>
              <a:xfrm>
                <a:off x="2438401" y="1347788"/>
                <a:ext cx="630238" cy="633413"/>
              </a:xfrm>
              <a:prstGeom prst="ellipse">
                <a:avLst/>
              </a:prstGeom>
              <a:solidFill>
                <a:srgbClr val="9A9A8E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04" name="Freeform 10"/>
              <p:cNvSpPr/>
              <p:nvPr/>
            </p:nvSpPr>
            <p:spPr>
              <a:xfrm>
                <a:off x="1206501" y="6049963"/>
                <a:ext cx="1639888" cy="527050"/>
              </a:xfrm>
              <a:custGeom>
                <a:avLst/>
                <a:gdLst/>
                <a:ahLst/>
                <a:cxnLst>
                  <a:cxn ang="0">
                    <a:pos x="830151" y="0"/>
                  </a:cxn>
                  <a:cxn ang="0">
                    <a:pos x="0" y="527050"/>
                  </a:cxn>
                  <a:cxn ang="0">
                    <a:pos x="1639888" y="527050"/>
                  </a:cxn>
                  <a:cxn ang="0">
                    <a:pos x="830151" y="0"/>
                  </a:cxn>
                </a:cxnLst>
                <a:pathLst>
                  <a:path w="723" h="232">
                    <a:moveTo>
                      <a:pt x="366" y="0"/>
                    </a:moveTo>
                    <a:cubicBezTo>
                      <a:pt x="170" y="0"/>
                      <a:pt x="9" y="128"/>
                      <a:pt x="0" y="232"/>
                    </a:cubicBezTo>
                    <a:cubicBezTo>
                      <a:pt x="723" y="232"/>
                      <a:pt x="723" y="232"/>
                      <a:pt x="723" y="232"/>
                    </a:cubicBezTo>
                    <a:cubicBezTo>
                      <a:pt x="714" y="128"/>
                      <a:pt x="563" y="0"/>
                      <a:pt x="366" y="0"/>
                    </a:cubicBezTo>
                    <a:close/>
                  </a:path>
                </a:pathLst>
              </a:custGeom>
              <a:solidFill>
                <a:srgbClr val="285872"/>
              </a:solidFill>
              <a:ln w="9525">
                <a:noFill/>
              </a:ln>
            </p:spPr>
            <p:txBody>
              <a:bodyPr/>
              <a:p>
                <a:endParaRPr lang="id-ID" altLang="en-US"/>
              </a:p>
            </p:txBody>
          </p:sp>
          <p:sp>
            <p:nvSpPr>
              <p:cNvPr id="8205" name="Oval 11"/>
              <p:cNvSpPr/>
              <p:nvPr/>
            </p:nvSpPr>
            <p:spPr>
              <a:xfrm>
                <a:off x="2298701" y="6262688"/>
                <a:ext cx="158750" cy="157163"/>
              </a:xfrm>
              <a:prstGeom prst="ellipse">
                <a:avLst/>
              </a:prstGeom>
              <a:solidFill>
                <a:srgbClr val="83B3AB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206" name="组合 13"/>
              <p:cNvGrpSpPr/>
              <p:nvPr/>
            </p:nvGrpSpPr>
            <p:grpSpPr>
              <a:xfrm rot="-1119584">
                <a:off x="2333360" y="758032"/>
                <a:ext cx="2185988" cy="2208213"/>
                <a:chOff x="2303463" y="811213"/>
                <a:chExt cx="2185988" cy="2208213"/>
              </a:xfrm>
            </p:grpSpPr>
            <p:sp>
              <p:nvSpPr>
                <p:cNvPr id="15" name="Freeform 14"/>
                <p:cNvSpPr/>
                <p:nvPr/>
              </p:nvSpPr>
              <p:spPr bwMode="auto">
                <a:xfrm>
                  <a:off x="2303463" y="811213"/>
                  <a:ext cx="1474788" cy="1573213"/>
                </a:xfrm>
                <a:custGeom>
                  <a:avLst/>
                  <a:gdLst>
                    <a:gd name="T0" fmla="*/ 0 w 929"/>
                    <a:gd name="T1" fmla="*/ 282 h 991"/>
                    <a:gd name="T2" fmla="*/ 389 w 929"/>
                    <a:gd name="T3" fmla="*/ 0 h 991"/>
                    <a:gd name="T4" fmla="*/ 929 w 929"/>
                    <a:gd name="T5" fmla="*/ 627 h 991"/>
                    <a:gd name="T6" fmla="*/ 427 w 929"/>
                    <a:gd name="T7" fmla="*/ 991 h 991"/>
                    <a:gd name="T8" fmla="*/ 0 w 929"/>
                    <a:gd name="T9" fmla="*/ 282 h 9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9" h="991">
                      <a:moveTo>
                        <a:pt x="0" y="282"/>
                      </a:moveTo>
                      <a:lnTo>
                        <a:pt x="389" y="0"/>
                      </a:lnTo>
                      <a:lnTo>
                        <a:pt x="929" y="627"/>
                      </a:lnTo>
                      <a:lnTo>
                        <a:pt x="427" y="991"/>
                      </a:lnTo>
                      <a:lnTo>
                        <a:pt x="0" y="282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icrosoft YaHei" panose="020B0503020204020204" pitchFamily="34" charset="-122"/>
                    <a:cs typeface="+mn-cs"/>
                  </a:endParaRPr>
                </a:p>
              </p:txBody>
            </p:sp>
            <p:grpSp>
              <p:nvGrpSpPr>
                <p:cNvPr id="8208" name="组合 15"/>
                <p:cNvGrpSpPr/>
                <p:nvPr/>
              </p:nvGrpSpPr>
              <p:grpSpPr>
                <a:xfrm>
                  <a:off x="2376488" y="871538"/>
                  <a:ext cx="2112963" cy="2147888"/>
                  <a:chOff x="2376488" y="871538"/>
                  <a:chExt cx="2112963" cy="2147888"/>
                </a:xfrm>
              </p:grpSpPr>
              <p:sp>
                <p:nvSpPr>
                  <p:cNvPr id="8209" name="Freeform 12"/>
                  <p:cNvSpPr/>
                  <p:nvPr/>
                </p:nvSpPr>
                <p:spPr>
                  <a:xfrm>
                    <a:off x="4335463" y="2001838"/>
                    <a:ext cx="153988" cy="60325"/>
                  </a:xfrm>
                  <a:custGeom>
                    <a:avLst/>
                    <a:gdLst/>
                    <a:ahLst/>
                    <a:cxnLst>
                      <a:cxn ang="0">
                        <a:pos x="95250" y="0"/>
                      </a:cxn>
                      <a:cxn ang="0">
                        <a:pos x="0" y="0"/>
                      </a:cxn>
                      <a:cxn ang="0">
                        <a:pos x="46038" y="26988"/>
                      </a:cxn>
                      <a:cxn ang="0">
                        <a:pos x="109538" y="60325"/>
                      </a:cxn>
                      <a:cxn ang="0">
                        <a:pos x="153988" y="26988"/>
                      </a:cxn>
                      <a:cxn ang="0">
                        <a:pos x="95250" y="0"/>
                      </a:cxn>
                    </a:cxnLst>
                    <a:pathLst>
                      <a:path w="97" h="38">
                        <a:moveTo>
                          <a:pt x="60" y="0"/>
                        </a:moveTo>
                        <a:lnTo>
                          <a:pt x="0" y="0"/>
                        </a:lnTo>
                        <a:lnTo>
                          <a:pt x="29" y="17"/>
                        </a:lnTo>
                        <a:lnTo>
                          <a:pt x="69" y="38"/>
                        </a:lnTo>
                        <a:lnTo>
                          <a:pt x="97" y="17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E1E3E6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0" name="Freeform 13"/>
                  <p:cNvSpPr/>
                  <p:nvPr/>
                </p:nvSpPr>
                <p:spPr>
                  <a:xfrm>
                    <a:off x="4335463" y="2001838"/>
                    <a:ext cx="153988" cy="60325"/>
                  </a:xfrm>
                  <a:custGeom>
                    <a:avLst/>
                    <a:gdLst/>
                    <a:ahLst/>
                    <a:cxnLst>
                      <a:cxn ang="0">
                        <a:pos x="95250" y="0"/>
                      </a:cxn>
                      <a:cxn ang="0">
                        <a:pos x="0" y="0"/>
                      </a:cxn>
                      <a:cxn ang="0">
                        <a:pos x="46038" y="26988"/>
                      </a:cxn>
                      <a:cxn ang="0">
                        <a:pos x="109538" y="60325"/>
                      </a:cxn>
                      <a:cxn ang="0">
                        <a:pos x="153988" y="26988"/>
                      </a:cxn>
                      <a:cxn ang="0">
                        <a:pos x="95250" y="0"/>
                      </a:cxn>
                    </a:cxnLst>
                    <a:pathLst>
                      <a:path w="97" h="38">
                        <a:moveTo>
                          <a:pt x="60" y="0"/>
                        </a:moveTo>
                        <a:lnTo>
                          <a:pt x="0" y="0"/>
                        </a:lnTo>
                        <a:lnTo>
                          <a:pt x="29" y="17"/>
                        </a:lnTo>
                        <a:lnTo>
                          <a:pt x="69" y="38"/>
                        </a:lnTo>
                        <a:lnTo>
                          <a:pt x="97" y="17"/>
                        </a:lnTo>
                        <a:lnTo>
                          <a:pt x="60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9" name="Freeform 15"/>
                  <p:cNvSpPr/>
                  <p:nvPr/>
                </p:nvSpPr>
                <p:spPr bwMode="auto">
                  <a:xfrm>
                    <a:off x="2757488" y="1439863"/>
                    <a:ext cx="1624013" cy="1579563"/>
                  </a:xfrm>
                  <a:custGeom>
                    <a:avLst/>
                    <a:gdLst>
                      <a:gd name="T0" fmla="*/ 1023 w 1023"/>
                      <a:gd name="T1" fmla="*/ 371 h 995"/>
                      <a:gd name="T2" fmla="*/ 136 w 1023"/>
                      <a:gd name="T3" fmla="*/ 995 h 995"/>
                      <a:gd name="T4" fmla="*/ 0 w 1023"/>
                      <a:gd name="T5" fmla="*/ 289 h 995"/>
                      <a:gd name="T6" fmla="*/ 396 w 1023"/>
                      <a:gd name="T7" fmla="*/ 0 h 995"/>
                      <a:gd name="T8" fmla="*/ 1023 w 1023"/>
                      <a:gd name="T9" fmla="*/ 371 h 9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3" h="995">
                        <a:moveTo>
                          <a:pt x="1023" y="371"/>
                        </a:moveTo>
                        <a:lnTo>
                          <a:pt x="136" y="995"/>
                        </a:lnTo>
                        <a:lnTo>
                          <a:pt x="0" y="289"/>
                        </a:lnTo>
                        <a:lnTo>
                          <a:pt x="396" y="0"/>
                        </a:lnTo>
                        <a:lnTo>
                          <a:pt x="1023" y="37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icrosoft YaHei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8212" name="Freeform 16"/>
                  <p:cNvSpPr/>
                  <p:nvPr/>
                </p:nvSpPr>
                <p:spPr>
                  <a:xfrm>
                    <a:off x="2757488" y="1439863"/>
                    <a:ext cx="1624013" cy="1579563"/>
                  </a:xfrm>
                  <a:custGeom>
                    <a:avLst/>
                    <a:gdLst/>
                    <a:ahLst/>
                    <a:cxnLst>
                      <a:cxn ang="0">
                        <a:pos x="1624013" y="588963"/>
                      </a:cxn>
                      <a:cxn ang="0">
                        <a:pos x="215900" y="1579563"/>
                      </a:cxn>
                      <a:cxn ang="0">
                        <a:pos x="0" y="458788"/>
                      </a:cxn>
                      <a:cxn ang="0">
                        <a:pos x="628650" y="0"/>
                      </a:cxn>
                      <a:cxn ang="0">
                        <a:pos x="1624013" y="588963"/>
                      </a:cxn>
                    </a:cxnLst>
                    <a:pathLst>
                      <a:path w="1023" h="995">
                        <a:moveTo>
                          <a:pt x="1023" y="371"/>
                        </a:moveTo>
                        <a:lnTo>
                          <a:pt x="136" y="995"/>
                        </a:lnTo>
                        <a:lnTo>
                          <a:pt x="0" y="289"/>
                        </a:lnTo>
                        <a:lnTo>
                          <a:pt x="396" y="0"/>
                        </a:lnTo>
                        <a:lnTo>
                          <a:pt x="1023" y="371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3" name="Freeform 17"/>
                  <p:cNvSpPr/>
                  <p:nvPr/>
                </p:nvSpPr>
                <p:spPr>
                  <a:xfrm>
                    <a:off x="2773363" y="871538"/>
                    <a:ext cx="160338" cy="179388"/>
                  </a:xfrm>
                  <a:custGeom>
                    <a:avLst/>
                    <a:gdLst/>
                    <a:ahLst/>
                    <a:cxnLst>
                      <a:cxn ang="0">
                        <a:pos x="95250" y="179388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79388"/>
                      </a:cxn>
                    </a:cxnLst>
                    <a:pathLst>
                      <a:path w="101" h="113">
                        <a:moveTo>
                          <a:pt x="60" y="113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4" name="Freeform 18"/>
                  <p:cNvSpPr/>
                  <p:nvPr/>
                </p:nvSpPr>
                <p:spPr>
                  <a:xfrm>
                    <a:off x="2640013" y="966788"/>
                    <a:ext cx="163513" cy="179388"/>
                  </a:xfrm>
                  <a:custGeom>
                    <a:avLst/>
                    <a:gdLst/>
                    <a:ahLst/>
                    <a:cxnLst>
                      <a:cxn ang="0">
                        <a:pos x="96838" y="179388"/>
                      </a:cxn>
                      <a:cxn ang="0">
                        <a:pos x="0" y="47625"/>
                      </a:cxn>
                      <a:cxn ang="0">
                        <a:pos x="68263" y="0"/>
                      </a:cxn>
                      <a:cxn ang="0">
                        <a:pos x="163513" y="131763"/>
                      </a:cxn>
                      <a:cxn ang="0">
                        <a:pos x="96838" y="179388"/>
                      </a:cxn>
                    </a:cxnLst>
                    <a:pathLst>
                      <a:path w="103" h="113">
                        <a:moveTo>
                          <a:pt x="61" y="113"/>
                        </a:moveTo>
                        <a:lnTo>
                          <a:pt x="0" y="30"/>
                        </a:lnTo>
                        <a:lnTo>
                          <a:pt x="43" y="0"/>
                        </a:lnTo>
                        <a:lnTo>
                          <a:pt x="103" y="83"/>
                        </a:lnTo>
                        <a:lnTo>
                          <a:pt x="61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5" name="Freeform 19"/>
                  <p:cNvSpPr/>
                  <p:nvPr/>
                </p:nvSpPr>
                <p:spPr>
                  <a:xfrm>
                    <a:off x="2508251" y="1062038"/>
                    <a:ext cx="160338" cy="179388"/>
                  </a:xfrm>
                  <a:custGeom>
                    <a:avLst/>
                    <a:gdLst/>
                    <a:ahLst/>
                    <a:cxnLst>
                      <a:cxn ang="0">
                        <a:pos x="95250" y="179388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79388"/>
                      </a:cxn>
                    </a:cxnLst>
                    <a:pathLst>
                      <a:path w="101" h="113">
                        <a:moveTo>
                          <a:pt x="60" y="113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6" name="Freeform 20"/>
                  <p:cNvSpPr/>
                  <p:nvPr/>
                </p:nvSpPr>
                <p:spPr>
                  <a:xfrm>
                    <a:off x="2376488" y="1157288"/>
                    <a:ext cx="160338" cy="180975"/>
                  </a:xfrm>
                  <a:custGeom>
                    <a:avLst/>
                    <a:gdLst/>
                    <a:ahLst/>
                    <a:cxnLst>
                      <a:cxn ang="0">
                        <a:pos x="95250" y="180975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80975"/>
                      </a:cxn>
                    </a:cxnLst>
                    <a:pathLst>
                      <a:path w="101" h="114">
                        <a:moveTo>
                          <a:pt x="60" y="114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7" name="Freeform 23"/>
                  <p:cNvSpPr/>
                  <p:nvPr/>
                </p:nvSpPr>
                <p:spPr>
                  <a:xfrm>
                    <a:off x="3989388" y="2028825"/>
                    <a:ext cx="455613" cy="354013"/>
                  </a:xfrm>
                  <a:custGeom>
                    <a:avLst/>
                    <a:gdLst/>
                    <a:ahLst/>
                    <a:cxnLst>
                      <a:cxn ang="0">
                        <a:pos x="392113" y="0"/>
                      </a:cxn>
                      <a:cxn ang="0">
                        <a:pos x="392113" y="0"/>
                      </a:cxn>
                      <a:cxn ang="0">
                        <a:pos x="0" y="274638"/>
                      </a:cxn>
                      <a:cxn ang="0">
                        <a:pos x="0" y="354013"/>
                      </a:cxn>
                      <a:cxn ang="0">
                        <a:pos x="455613" y="33338"/>
                      </a:cxn>
                      <a:cxn ang="0">
                        <a:pos x="392113" y="0"/>
                      </a:cxn>
                    </a:cxnLst>
                    <a:pathLst>
                      <a:path w="287" h="223">
                        <a:moveTo>
                          <a:pt x="247" y="0"/>
                        </a:moveTo>
                        <a:lnTo>
                          <a:pt x="247" y="0"/>
                        </a:lnTo>
                        <a:lnTo>
                          <a:pt x="0" y="173"/>
                        </a:lnTo>
                        <a:lnTo>
                          <a:pt x="0" y="223"/>
                        </a:lnTo>
                        <a:lnTo>
                          <a:pt x="287" y="21"/>
                        </a:lnTo>
                        <a:lnTo>
                          <a:pt x="24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8" name="Freeform 24"/>
                  <p:cNvSpPr/>
                  <p:nvPr/>
                </p:nvSpPr>
                <p:spPr>
                  <a:xfrm>
                    <a:off x="3989388" y="2028825"/>
                    <a:ext cx="455613" cy="354013"/>
                  </a:xfrm>
                  <a:custGeom>
                    <a:avLst/>
                    <a:gdLst/>
                    <a:ahLst/>
                    <a:cxnLst>
                      <a:cxn ang="0">
                        <a:pos x="392113" y="0"/>
                      </a:cxn>
                      <a:cxn ang="0">
                        <a:pos x="392113" y="0"/>
                      </a:cxn>
                      <a:cxn ang="0">
                        <a:pos x="0" y="274638"/>
                      </a:cxn>
                      <a:cxn ang="0">
                        <a:pos x="0" y="354013"/>
                      </a:cxn>
                      <a:cxn ang="0">
                        <a:pos x="455613" y="33338"/>
                      </a:cxn>
                      <a:cxn ang="0">
                        <a:pos x="392113" y="0"/>
                      </a:cxn>
                    </a:cxnLst>
                    <a:pathLst>
                      <a:path w="287" h="223">
                        <a:moveTo>
                          <a:pt x="247" y="0"/>
                        </a:moveTo>
                        <a:lnTo>
                          <a:pt x="247" y="0"/>
                        </a:lnTo>
                        <a:lnTo>
                          <a:pt x="0" y="173"/>
                        </a:lnTo>
                        <a:lnTo>
                          <a:pt x="0" y="223"/>
                        </a:lnTo>
                        <a:lnTo>
                          <a:pt x="287" y="21"/>
                        </a:lnTo>
                        <a:lnTo>
                          <a:pt x="247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9" name="Freeform 25"/>
                  <p:cNvSpPr/>
                  <p:nvPr/>
                </p:nvSpPr>
                <p:spPr>
                  <a:xfrm>
                    <a:off x="2973388" y="2028825"/>
                    <a:ext cx="1408113" cy="990600"/>
                  </a:xfrm>
                  <a:custGeom>
                    <a:avLst/>
                    <a:gdLst/>
                    <a:ahLst/>
                    <a:cxnLst>
                      <a:cxn ang="0">
                        <a:pos x="1408113" y="0"/>
                      </a:cxn>
                      <a:cxn ang="0">
                        <a:pos x="0" y="990600"/>
                      </a:cxn>
                      <a:cxn ang="0">
                        <a:pos x="1016000" y="274638"/>
                      </a:cxn>
                      <a:cxn ang="0">
                        <a:pos x="1408113" y="0"/>
                      </a:cxn>
                    </a:cxnLst>
                    <a:pathLst>
                      <a:path w="887" h="624">
                        <a:moveTo>
                          <a:pt x="887" y="0"/>
                        </a:moveTo>
                        <a:lnTo>
                          <a:pt x="0" y="624"/>
                        </a:lnTo>
                        <a:lnTo>
                          <a:pt x="640" y="173"/>
                        </a:lnTo>
                        <a:lnTo>
                          <a:pt x="887" y="0"/>
                        </a:lnTo>
                        <a:close/>
                      </a:path>
                    </a:pathLst>
                  </a:custGeom>
                  <a:solidFill>
                    <a:srgbClr val="A7DAD4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20" name="Freeform 26"/>
                  <p:cNvSpPr/>
                  <p:nvPr/>
                </p:nvSpPr>
                <p:spPr>
                  <a:xfrm>
                    <a:off x="2973388" y="2028825"/>
                    <a:ext cx="1408113" cy="990600"/>
                  </a:xfrm>
                  <a:custGeom>
                    <a:avLst/>
                    <a:gdLst/>
                    <a:ahLst/>
                    <a:cxnLst>
                      <a:cxn ang="0">
                        <a:pos x="1408113" y="0"/>
                      </a:cxn>
                      <a:cxn ang="0">
                        <a:pos x="0" y="990600"/>
                      </a:cxn>
                      <a:cxn ang="0">
                        <a:pos x="1016000" y="274638"/>
                      </a:cxn>
                      <a:cxn ang="0">
                        <a:pos x="1408113" y="0"/>
                      </a:cxn>
                    </a:cxnLst>
                    <a:pathLst>
                      <a:path w="887" h="624">
                        <a:moveTo>
                          <a:pt x="887" y="0"/>
                        </a:moveTo>
                        <a:lnTo>
                          <a:pt x="0" y="624"/>
                        </a:lnTo>
                        <a:lnTo>
                          <a:pt x="640" y="173"/>
                        </a:lnTo>
                        <a:lnTo>
                          <a:pt x="887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</p:grpSp>
          </p:grpSp>
        </p:grpSp>
      </p:grpSp>
      <p:graphicFrame>
        <p:nvGraphicFramePr>
          <p:cNvPr id="3" name="Tabel 2"/>
          <p:cNvGraphicFramePr/>
          <p:nvPr/>
        </p:nvGraphicFramePr>
        <p:xfrm>
          <a:off x="5856605" y="4728210"/>
          <a:ext cx="8533765" cy="197975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160000"/>
                <a:gridCol w="1800000"/>
                <a:gridCol w="2160000"/>
              </a:tblGrid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id-ID" sz="2800" b="1"/>
                        <a:t>Exponential</a:t>
                      </a:r>
                      <a:endParaRPr lang="en-US" altLang="id-ID" sz="2800" b="1"/>
                    </a:p>
                  </a:txBody>
                  <a:tcPr anchor="ctr" anchorCtr="0">
                    <a:solidFill>
                      <a:schemeClr val="accent3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id-ID" sz="2000"/>
                        <a:t>b = 0</a:t>
                      </a:r>
                      <a:endParaRPr lang="en-US" altLang="id-ID" sz="2000"/>
                    </a:p>
                  </a:txBody>
                  <a:tcPr anchor="ctr" anchorCtr="0">
                    <a:solidFill>
                      <a:schemeClr val="accent3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id-ID" sz="2000"/>
                        <a:t>q</a:t>
                      </a:r>
                      <a:r>
                        <a:rPr lang="en-US" altLang="id-ID" sz="2000" baseline="-25000"/>
                        <a:t>t</a:t>
                      </a:r>
                      <a:r>
                        <a:rPr lang="en-US" altLang="id-ID" sz="2000"/>
                        <a:t> = q</a:t>
                      </a:r>
                      <a:r>
                        <a:rPr lang="en-US" altLang="id-ID" sz="2000" baseline="-25000"/>
                        <a:t>i</a:t>
                      </a:r>
                      <a:r>
                        <a:rPr lang="en-US" altLang="id-ID" sz="2000"/>
                        <a:t> exp(-D</a:t>
                      </a:r>
                      <a:r>
                        <a:rPr lang="en-US" altLang="id-ID" sz="2000" baseline="-25000"/>
                        <a:t>i</a:t>
                      </a:r>
                      <a:r>
                        <a:rPr lang="en-US" altLang="id-ID" sz="2000"/>
                        <a:t>t)</a:t>
                      </a:r>
                      <a:endParaRPr lang="en-US" altLang="id-ID" sz="2000"/>
                    </a:p>
                  </a:txBody>
                  <a:tcPr anchor="ctr" anchorCtr="0">
                    <a:solidFill>
                      <a:schemeClr val="accent3">
                        <a:tint val="40000"/>
                        <a:alpha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id-ID" sz="2800" b="1"/>
                        <a:t>Hyperbolic</a:t>
                      </a:r>
                      <a:endParaRPr lang="en-US" altLang="id-ID" sz="2800" b="1"/>
                    </a:p>
                  </a:txBody>
                  <a:tcPr anchor="ctr" anchorCtr="0">
                    <a:solidFill>
                      <a:schemeClr val="accent3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id-ID" sz="2000"/>
                        <a:t>0 &lt; b &lt; 1</a:t>
                      </a:r>
                      <a:endParaRPr lang="en-US" altLang="id-ID" sz="2000"/>
                    </a:p>
                  </a:txBody>
                  <a:tcPr anchor="ctr" anchorCtr="0">
                    <a:solidFill>
                      <a:schemeClr val="accent3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id-ID" sz="2000"/>
                    </a:p>
                  </a:txBody>
                  <a:tcPr anchor="ctr" anchorCtr="0">
                    <a:solidFill>
                      <a:schemeClr val="accent3">
                        <a:tint val="20000"/>
                        <a:alpha val="5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id-ID" sz="2800" b="1"/>
                        <a:t>Harmonic</a:t>
                      </a:r>
                      <a:endParaRPr lang="en-US" altLang="id-ID" sz="2800" b="1"/>
                    </a:p>
                  </a:txBody>
                  <a:tcPr anchor="ctr" anchorCtr="0">
                    <a:solidFill>
                      <a:schemeClr val="accent3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id-ID" sz="2000"/>
                        <a:t>b = 1</a:t>
                      </a:r>
                      <a:endParaRPr lang="en-US" altLang="id-ID" sz="2000"/>
                    </a:p>
                  </a:txBody>
                  <a:tcPr anchor="ctr" anchorCtr="0">
                    <a:solidFill>
                      <a:schemeClr val="accent3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id-ID" altLang="en-US" sz="2000"/>
                    </a:p>
                  </a:txBody>
                  <a:tcPr anchor="ctr" anchorCtr="0">
                    <a:solidFill>
                      <a:schemeClr val="accent3">
                        <a:tint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k 3"/>
          <p:cNvGraphicFramePr/>
          <p:nvPr/>
        </p:nvGraphicFramePr>
        <p:xfrm>
          <a:off x="10006330" y="5264150"/>
          <a:ext cx="180213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041400" imgH="431800" progId="Equation.KSEE3">
                  <p:embed/>
                </p:oleObj>
              </mc:Choice>
              <mc:Fallback>
                <p:oleObj name="" r:id="rId1" imgW="1041400" imgH="431800" progId="Equation.KSEE3">
                  <p:embed/>
                  <p:pic>
                    <p:nvPicPr>
                      <p:cNvPr id="0" name="Gambar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6330" y="5264150"/>
                        <a:ext cx="1802130" cy="727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00005" y="5990590"/>
          <a:ext cx="137096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825500" imgH="431800" progId="Equation.KSEE3">
                  <p:embed/>
                </p:oleObj>
              </mc:Choice>
              <mc:Fallback>
                <p:oleObj name="" r:id="rId3" imgW="825500" imgH="431800" progId="Equation.KSEE3">
                  <p:embed/>
                  <p:pic>
                    <p:nvPicPr>
                      <p:cNvPr id="0" name="Gambar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00005" y="5990590"/>
                        <a:ext cx="1370965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 10"/>
          <p:cNvGrpSpPr/>
          <p:nvPr/>
        </p:nvGrpSpPr>
        <p:grpSpPr>
          <a:xfrm>
            <a:off x="4532630" y="2484120"/>
            <a:ext cx="6298565" cy="2055096"/>
            <a:chOff x="8299" y="5290"/>
            <a:chExt cx="9919" cy="3236"/>
          </a:xfrm>
        </p:grpSpPr>
        <p:grpSp>
          <p:nvGrpSpPr>
            <p:cNvPr id="8221" name="组合 28"/>
            <p:cNvGrpSpPr/>
            <p:nvPr/>
          </p:nvGrpSpPr>
          <p:grpSpPr>
            <a:xfrm>
              <a:off x="8299" y="5290"/>
              <a:ext cx="9919" cy="3236"/>
              <a:chOff x="660483" y="3649995"/>
              <a:chExt cx="4097191" cy="2057242"/>
            </a:xfrm>
          </p:grpSpPr>
          <p:sp>
            <p:nvSpPr>
              <p:cNvPr id="8222" name="文本框 29"/>
              <p:cNvSpPr txBox="1"/>
              <p:nvPr/>
            </p:nvSpPr>
            <p:spPr>
              <a:xfrm>
                <a:off x="660483" y="4270639"/>
                <a:ext cx="4097191" cy="14365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sz="1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Arps Equation</a:t>
                </a:r>
                <a:endParaRPr lang="en-US" altLang="zh-CN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lang="en-US" altLang="zh-CN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lang="en-US" altLang="zh-CN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altLang="zh-CN" sz="1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Detail :</a:t>
                </a:r>
                <a:endParaRPr lang="en-US" altLang="zh-CN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b = Decline Exponent		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t = Time, days</a:t>
                </a:r>
                <a:endParaRPr lang="en-US" altLang="zh-CN" sz="1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r>
                  <a:rPr lang="en-US" altLang="zh-CN" sz="1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q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= Initial Rate, Mscf/day		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D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i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 = Initial decline rate, day</a:t>
                </a:r>
                <a:r>
                  <a:rPr lang="en-US" altLang="zh-CN" sz="1400" baseline="30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-1</a:t>
                </a:r>
                <a:endParaRPr lang="en-US" altLang="zh-CN" sz="1400" baseline="30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736487" y="4152169"/>
                <a:ext cx="895525" cy="508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24" name="文本框 31"/>
              <p:cNvSpPr txBox="1"/>
              <p:nvPr/>
            </p:nvSpPr>
            <p:spPr>
              <a:xfrm>
                <a:off x="682165" y="3649995"/>
                <a:ext cx="3694459" cy="4608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+mn-ea"/>
                  </a:rPr>
                  <a:t>Fungsi</a:t>
                </a:r>
                <a:endPara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endParaRPr>
              </a:p>
            </p:txBody>
          </p:sp>
        </p:grpSp>
        <p:graphicFrame>
          <p:nvGraphicFramePr>
            <p:cNvPr id="7" name="Objek 6"/>
            <p:cNvGraphicFramePr/>
            <p:nvPr/>
          </p:nvGraphicFramePr>
          <p:xfrm>
            <a:off x="10503" y="6267"/>
            <a:ext cx="2879" cy="1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5" imgW="1041400" imgH="431800" progId="Equation.KSEE3">
                    <p:embed/>
                  </p:oleObj>
                </mc:Choice>
                <mc:Fallback>
                  <p:oleObj name="" r:id="rId5" imgW="1041400" imgH="431800" progId="Equation.KSEE3">
                    <p:embed/>
                    <p:pic>
                      <p:nvPicPr>
                        <p:cNvPr id="0" name="Gambar 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03" y="6267"/>
                          <a:ext cx="2879" cy="11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up 11"/>
          <p:cNvGrpSpPr/>
          <p:nvPr/>
        </p:nvGrpSpPr>
        <p:grpSpPr>
          <a:xfrm>
            <a:off x="266065" y="892175"/>
            <a:ext cx="5679440" cy="398780"/>
            <a:chOff x="419" y="1405"/>
            <a:chExt cx="8944" cy="628"/>
          </a:xfrm>
        </p:grpSpPr>
        <p:sp>
          <p:nvSpPr>
            <p:cNvPr id="13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Arps Eksponential Method</a:t>
              </a:r>
              <a:endParaRPr lang="zh-CN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14" name="直接连接符 30"/>
            <p:cNvCxnSpPr/>
            <p:nvPr/>
          </p:nvCxnSpPr>
          <p:spPr>
            <a:xfrm>
              <a:off x="434" y="2033"/>
              <a:ext cx="5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C6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1325"/>
            <a:ext cx="160338" cy="450850"/>
          </a:xfrm>
          <a:prstGeom prst="rect">
            <a:avLst/>
          </a:prstGeom>
          <a:solidFill>
            <a:srgbClr val="488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文本框 2"/>
          <p:cNvSpPr txBox="1"/>
          <p:nvPr/>
        </p:nvSpPr>
        <p:spPr>
          <a:xfrm>
            <a:off x="249238" y="344170"/>
            <a:ext cx="44815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Metod</a:t>
            </a:r>
            <a:r>
              <a:rPr lang="en-US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endParaRPr lang="en-US" altLang="zh-CN" sz="3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196" name="组合 3"/>
          <p:cNvGrpSpPr/>
          <p:nvPr/>
        </p:nvGrpSpPr>
        <p:grpSpPr>
          <a:xfrm>
            <a:off x="1363663" y="1246188"/>
            <a:ext cx="10845800" cy="5629275"/>
            <a:chOff x="946151" y="758032"/>
            <a:chExt cx="11253603" cy="5839875"/>
          </a:xfrm>
        </p:grpSpPr>
        <p:sp>
          <p:nvSpPr>
            <p:cNvPr id="8197" name="Freeform 21"/>
            <p:cNvSpPr/>
            <p:nvPr/>
          </p:nvSpPr>
          <p:spPr>
            <a:xfrm>
              <a:off x="3366159" y="1669045"/>
              <a:ext cx="8833595" cy="4928862"/>
            </a:xfrm>
            <a:custGeom>
              <a:avLst/>
              <a:gdLst/>
              <a:ahLst/>
              <a:cxnLst>
                <a:cxn ang="0">
                  <a:pos x="1042842" y="0"/>
                </a:cxn>
                <a:cxn ang="0">
                  <a:pos x="0" y="1368903"/>
                </a:cxn>
                <a:cxn ang="0">
                  <a:pos x="1901381" y="4908545"/>
                </a:cxn>
                <a:cxn ang="0">
                  <a:pos x="8810441" y="4928862"/>
                </a:cxn>
                <a:cxn ang="0">
                  <a:pos x="8833595" y="2118819"/>
                </a:cxn>
                <a:cxn ang="0">
                  <a:pos x="1042842" y="0"/>
                </a:cxn>
              </a:cxnLst>
              <a:pathLst>
                <a:path w="9538" h="10917">
                  <a:moveTo>
                    <a:pt x="1126" y="0"/>
                  </a:moveTo>
                  <a:lnTo>
                    <a:pt x="0" y="3032"/>
                  </a:lnTo>
                  <a:lnTo>
                    <a:pt x="2053" y="10872"/>
                  </a:lnTo>
                  <a:lnTo>
                    <a:pt x="9513" y="10917"/>
                  </a:lnTo>
                  <a:cubicBezTo>
                    <a:pt x="9521" y="8842"/>
                    <a:pt x="9530" y="6768"/>
                    <a:pt x="9538" y="4693"/>
                  </a:cubicBezTo>
                  <a:lnTo>
                    <a:pt x="1126" y="0"/>
                  </a:lnTo>
                  <a:close/>
                </a:path>
              </a:pathLst>
            </a:custGeom>
            <a:solidFill>
              <a:schemeClr val="bg1">
                <a:alpha val="58038"/>
              </a:schemeClr>
            </a:solidFill>
            <a:ln w="9525">
              <a:noFill/>
            </a:ln>
          </p:spPr>
          <p:txBody>
            <a:bodyPr/>
            <a:p>
              <a:endParaRPr lang="id-ID" altLang="en-US"/>
            </a:p>
          </p:txBody>
        </p:sp>
        <p:grpSp>
          <p:nvGrpSpPr>
            <p:cNvPr id="8198" name="组合 5"/>
            <p:cNvGrpSpPr/>
            <p:nvPr/>
          </p:nvGrpSpPr>
          <p:grpSpPr>
            <a:xfrm>
              <a:off x="946151" y="758032"/>
              <a:ext cx="3573197" cy="5818981"/>
              <a:chOff x="946151" y="758032"/>
              <a:chExt cx="3573197" cy="5818981"/>
            </a:xfrm>
          </p:grpSpPr>
          <p:sp>
            <p:nvSpPr>
              <p:cNvPr id="8199" name="Freeform 5"/>
              <p:cNvSpPr/>
              <p:nvPr/>
            </p:nvSpPr>
            <p:spPr>
              <a:xfrm>
                <a:off x="1081088" y="1581150"/>
                <a:ext cx="1793875" cy="4806950"/>
              </a:xfrm>
              <a:custGeom>
                <a:avLst/>
                <a:gdLst/>
                <a:ahLst/>
                <a:cxnLst>
                  <a:cxn ang="0">
                    <a:pos x="957263" y="4806950"/>
                  </a:cxn>
                  <a:cxn ang="0">
                    <a:pos x="0" y="2209800"/>
                  </a:cxn>
                  <a:cxn ang="0">
                    <a:pos x="1549400" y="0"/>
                  </a:cxn>
                  <a:cxn ang="0">
                    <a:pos x="1793875" y="147638"/>
                  </a:cxn>
                  <a:cxn ang="0">
                    <a:pos x="312738" y="2249488"/>
                  </a:cxn>
                  <a:cxn ang="0">
                    <a:pos x="1231900" y="4724400"/>
                  </a:cxn>
                  <a:cxn ang="0">
                    <a:pos x="957263" y="4806950"/>
                  </a:cxn>
                </a:cxnLst>
                <a:pathLst>
                  <a:path w="1130" h="3028">
                    <a:moveTo>
                      <a:pt x="603" y="3028"/>
                    </a:moveTo>
                    <a:lnTo>
                      <a:pt x="0" y="1392"/>
                    </a:lnTo>
                    <a:lnTo>
                      <a:pt x="976" y="0"/>
                    </a:lnTo>
                    <a:lnTo>
                      <a:pt x="1130" y="93"/>
                    </a:lnTo>
                    <a:lnTo>
                      <a:pt x="197" y="1417"/>
                    </a:lnTo>
                    <a:lnTo>
                      <a:pt x="776" y="2976"/>
                    </a:lnTo>
                    <a:lnTo>
                      <a:pt x="603" y="30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id-ID" altLang="en-US"/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946151" y="3529013"/>
                <a:ext cx="630238" cy="6302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8201" name="Oval 7"/>
              <p:cNvSpPr/>
              <p:nvPr/>
            </p:nvSpPr>
            <p:spPr>
              <a:xfrm>
                <a:off x="1123951" y="3708400"/>
                <a:ext cx="273050" cy="271463"/>
              </a:xfrm>
              <a:prstGeom prst="ellipse">
                <a:avLst/>
              </a:prstGeom>
              <a:solidFill>
                <a:srgbClr val="9BD3CA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720851" y="5843588"/>
                <a:ext cx="633413" cy="6302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icrosoft YaHei" panose="020B0503020204020204" pitchFamily="34" charset="-122"/>
                  <a:cs typeface="+mn-cs"/>
                </a:endParaRPr>
              </a:p>
            </p:txBody>
          </p:sp>
          <p:sp>
            <p:nvSpPr>
              <p:cNvPr id="8203" name="Oval 9"/>
              <p:cNvSpPr/>
              <p:nvPr/>
            </p:nvSpPr>
            <p:spPr>
              <a:xfrm>
                <a:off x="2438401" y="1347788"/>
                <a:ext cx="630238" cy="633413"/>
              </a:xfrm>
              <a:prstGeom prst="ellipse">
                <a:avLst/>
              </a:prstGeom>
              <a:solidFill>
                <a:srgbClr val="9A9A8E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04" name="Freeform 10"/>
              <p:cNvSpPr/>
              <p:nvPr/>
            </p:nvSpPr>
            <p:spPr>
              <a:xfrm>
                <a:off x="1206501" y="6049963"/>
                <a:ext cx="1639888" cy="527050"/>
              </a:xfrm>
              <a:custGeom>
                <a:avLst/>
                <a:gdLst/>
                <a:ahLst/>
                <a:cxnLst>
                  <a:cxn ang="0">
                    <a:pos x="830151" y="0"/>
                  </a:cxn>
                  <a:cxn ang="0">
                    <a:pos x="0" y="527050"/>
                  </a:cxn>
                  <a:cxn ang="0">
                    <a:pos x="1639888" y="527050"/>
                  </a:cxn>
                  <a:cxn ang="0">
                    <a:pos x="830151" y="0"/>
                  </a:cxn>
                </a:cxnLst>
                <a:pathLst>
                  <a:path w="723" h="232">
                    <a:moveTo>
                      <a:pt x="366" y="0"/>
                    </a:moveTo>
                    <a:cubicBezTo>
                      <a:pt x="170" y="0"/>
                      <a:pt x="9" y="128"/>
                      <a:pt x="0" y="232"/>
                    </a:cubicBezTo>
                    <a:cubicBezTo>
                      <a:pt x="723" y="232"/>
                      <a:pt x="723" y="232"/>
                      <a:pt x="723" y="232"/>
                    </a:cubicBezTo>
                    <a:cubicBezTo>
                      <a:pt x="714" y="128"/>
                      <a:pt x="563" y="0"/>
                      <a:pt x="366" y="0"/>
                    </a:cubicBezTo>
                    <a:close/>
                  </a:path>
                </a:pathLst>
              </a:custGeom>
              <a:solidFill>
                <a:srgbClr val="285872"/>
              </a:solidFill>
              <a:ln w="9525">
                <a:noFill/>
              </a:ln>
            </p:spPr>
            <p:txBody>
              <a:bodyPr/>
              <a:p>
                <a:endParaRPr lang="id-ID" altLang="en-US"/>
              </a:p>
            </p:txBody>
          </p:sp>
          <p:sp>
            <p:nvSpPr>
              <p:cNvPr id="8205" name="Oval 11"/>
              <p:cNvSpPr/>
              <p:nvPr/>
            </p:nvSpPr>
            <p:spPr>
              <a:xfrm>
                <a:off x="2298701" y="6262688"/>
                <a:ext cx="158750" cy="157163"/>
              </a:xfrm>
              <a:prstGeom prst="ellipse">
                <a:avLst/>
              </a:prstGeom>
              <a:solidFill>
                <a:srgbClr val="83B3AB"/>
              </a:solidFill>
              <a:ln w="9525">
                <a:noFill/>
              </a:ln>
            </p:spPr>
            <p:txBody>
              <a:bodyPr anchor="t"/>
              <a:p>
                <a:endParaRPr lang="zh-CN" altLang="en-US" dirty="0">
                  <a:solidFill>
                    <a:srgbClr val="000000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206" name="组合 13"/>
              <p:cNvGrpSpPr/>
              <p:nvPr/>
            </p:nvGrpSpPr>
            <p:grpSpPr>
              <a:xfrm rot="-1119584">
                <a:off x="2333360" y="758032"/>
                <a:ext cx="2185988" cy="2208213"/>
                <a:chOff x="2303463" y="811213"/>
                <a:chExt cx="2185988" cy="2208213"/>
              </a:xfrm>
            </p:grpSpPr>
            <p:sp>
              <p:nvSpPr>
                <p:cNvPr id="15" name="Freeform 14"/>
                <p:cNvSpPr/>
                <p:nvPr/>
              </p:nvSpPr>
              <p:spPr bwMode="auto">
                <a:xfrm>
                  <a:off x="2303463" y="811213"/>
                  <a:ext cx="1474788" cy="1573213"/>
                </a:xfrm>
                <a:custGeom>
                  <a:avLst/>
                  <a:gdLst>
                    <a:gd name="T0" fmla="*/ 0 w 929"/>
                    <a:gd name="T1" fmla="*/ 282 h 991"/>
                    <a:gd name="T2" fmla="*/ 389 w 929"/>
                    <a:gd name="T3" fmla="*/ 0 h 991"/>
                    <a:gd name="T4" fmla="*/ 929 w 929"/>
                    <a:gd name="T5" fmla="*/ 627 h 991"/>
                    <a:gd name="T6" fmla="*/ 427 w 929"/>
                    <a:gd name="T7" fmla="*/ 991 h 991"/>
                    <a:gd name="T8" fmla="*/ 0 w 929"/>
                    <a:gd name="T9" fmla="*/ 282 h 9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9" h="991">
                      <a:moveTo>
                        <a:pt x="0" y="282"/>
                      </a:moveTo>
                      <a:lnTo>
                        <a:pt x="389" y="0"/>
                      </a:lnTo>
                      <a:lnTo>
                        <a:pt x="929" y="627"/>
                      </a:lnTo>
                      <a:lnTo>
                        <a:pt x="427" y="991"/>
                      </a:lnTo>
                      <a:lnTo>
                        <a:pt x="0" y="282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Microsoft YaHei" panose="020B0503020204020204" pitchFamily="34" charset="-122"/>
                    <a:cs typeface="+mn-cs"/>
                  </a:endParaRPr>
                </a:p>
              </p:txBody>
            </p:sp>
            <p:grpSp>
              <p:nvGrpSpPr>
                <p:cNvPr id="8208" name="组合 15"/>
                <p:cNvGrpSpPr/>
                <p:nvPr/>
              </p:nvGrpSpPr>
              <p:grpSpPr>
                <a:xfrm>
                  <a:off x="2376488" y="871538"/>
                  <a:ext cx="2112963" cy="2147888"/>
                  <a:chOff x="2376488" y="871538"/>
                  <a:chExt cx="2112963" cy="2147888"/>
                </a:xfrm>
              </p:grpSpPr>
              <p:sp>
                <p:nvSpPr>
                  <p:cNvPr id="8209" name="Freeform 12"/>
                  <p:cNvSpPr/>
                  <p:nvPr/>
                </p:nvSpPr>
                <p:spPr>
                  <a:xfrm>
                    <a:off x="4335463" y="2001838"/>
                    <a:ext cx="153988" cy="60325"/>
                  </a:xfrm>
                  <a:custGeom>
                    <a:avLst/>
                    <a:gdLst/>
                    <a:ahLst/>
                    <a:cxnLst>
                      <a:cxn ang="0">
                        <a:pos x="95250" y="0"/>
                      </a:cxn>
                      <a:cxn ang="0">
                        <a:pos x="0" y="0"/>
                      </a:cxn>
                      <a:cxn ang="0">
                        <a:pos x="46038" y="26988"/>
                      </a:cxn>
                      <a:cxn ang="0">
                        <a:pos x="109538" y="60325"/>
                      </a:cxn>
                      <a:cxn ang="0">
                        <a:pos x="153988" y="26988"/>
                      </a:cxn>
                      <a:cxn ang="0">
                        <a:pos x="95250" y="0"/>
                      </a:cxn>
                    </a:cxnLst>
                    <a:pathLst>
                      <a:path w="97" h="38">
                        <a:moveTo>
                          <a:pt x="60" y="0"/>
                        </a:moveTo>
                        <a:lnTo>
                          <a:pt x="0" y="0"/>
                        </a:lnTo>
                        <a:lnTo>
                          <a:pt x="29" y="17"/>
                        </a:lnTo>
                        <a:lnTo>
                          <a:pt x="69" y="38"/>
                        </a:lnTo>
                        <a:lnTo>
                          <a:pt x="97" y="17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E1E3E6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0" name="Freeform 13"/>
                  <p:cNvSpPr/>
                  <p:nvPr/>
                </p:nvSpPr>
                <p:spPr>
                  <a:xfrm>
                    <a:off x="4335463" y="2001838"/>
                    <a:ext cx="153988" cy="60325"/>
                  </a:xfrm>
                  <a:custGeom>
                    <a:avLst/>
                    <a:gdLst/>
                    <a:ahLst/>
                    <a:cxnLst>
                      <a:cxn ang="0">
                        <a:pos x="95250" y="0"/>
                      </a:cxn>
                      <a:cxn ang="0">
                        <a:pos x="0" y="0"/>
                      </a:cxn>
                      <a:cxn ang="0">
                        <a:pos x="46038" y="26988"/>
                      </a:cxn>
                      <a:cxn ang="0">
                        <a:pos x="109538" y="60325"/>
                      </a:cxn>
                      <a:cxn ang="0">
                        <a:pos x="153988" y="26988"/>
                      </a:cxn>
                      <a:cxn ang="0">
                        <a:pos x="95250" y="0"/>
                      </a:cxn>
                    </a:cxnLst>
                    <a:pathLst>
                      <a:path w="97" h="38">
                        <a:moveTo>
                          <a:pt x="60" y="0"/>
                        </a:moveTo>
                        <a:lnTo>
                          <a:pt x="0" y="0"/>
                        </a:lnTo>
                        <a:lnTo>
                          <a:pt x="29" y="17"/>
                        </a:lnTo>
                        <a:lnTo>
                          <a:pt x="69" y="38"/>
                        </a:lnTo>
                        <a:lnTo>
                          <a:pt x="97" y="17"/>
                        </a:lnTo>
                        <a:lnTo>
                          <a:pt x="60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19" name="Freeform 15"/>
                  <p:cNvSpPr/>
                  <p:nvPr/>
                </p:nvSpPr>
                <p:spPr bwMode="auto">
                  <a:xfrm>
                    <a:off x="2757488" y="1439863"/>
                    <a:ext cx="1624013" cy="1579563"/>
                  </a:xfrm>
                  <a:custGeom>
                    <a:avLst/>
                    <a:gdLst>
                      <a:gd name="T0" fmla="*/ 1023 w 1023"/>
                      <a:gd name="T1" fmla="*/ 371 h 995"/>
                      <a:gd name="T2" fmla="*/ 136 w 1023"/>
                      <a:gd name="T3" fmla="*/ 995 h 995"/>
                      <a:gd name="T4" fmla="*/ 0 w 1023"/>
                      <a:gd name="T5" fmla="*/ 289 h 995"/>
                      <a:gd name="T6" fmla="*/ 396 w 1023"/>
                      <a:gd name="T7" fmla="*/ 0 h 995"/>
                      <a:gd name="T8" fmla="*/ 1023 w 1023"/>
                      <a:gd name="T9" fmla="*/ 371 h 9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3" h="995">
                        <a:moveTo>
                          <a:pt x="1023" y="371"/>
                        </a:moveTo>
                        <a:lnTo>
                          <a:pt x="136" y="995"/>
                        </a:lnTo>
                        <a:lnTo>
                          <a:pt x="0" y="289"/>
                        </a:lnTo>
                        <a:lnTo>
                          <a:pt x="396" y="0"/>
                        </a:lnTo>
                        <a:lnTo>
                          <a:pt x="1023" y="371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Microsoft YaHei" panose="020B0503020204020204" pitchFamily="34" charset="-122"/>
                      <a:cs typeface="+mn-cs"/>
                    </a:endParaRPr>
                  </a:p>
                </p:txBody>
              </p:sp>
              <p:sp>
                <p:nvSpPr>
                  <p:cNvPr id="8212" name="Freeform 16"/>
                  <p:cNvSpPr/>
                  <p:nvPr/>
                </p:nvSpPr>
                <p:spPr>
                  <a:xfrm>
                    <a:off x="2757488" y="1439863"/>
                    <a:ext cx="1624013" cy="1579563"/>
                  </a:xfrm>
                  <a:custGeom>
                    <a:avLst/>
                    <a:gdLst/>
                    <a:ahLst/>
                    <a:cxnLst>
                      <a:cxn ang="0">
                        <a:pos x="1624013" y="588963"/>
                      </a:cxn>
                      <a:cxn ang="0">
                        <a:pos x="215900" y="1579563"/>
                      </a:cxn>
                      <a:cxn ang="0">
                        <a:pos x="0" y="458788"/>
                      </a:cxn>
                      <a:cxn ang="0">
                        <a:pos x="628650" y="0"/>
                      </a:cxn>
                      <a:cxn ang="0">
                        <a:pos x="1624013" y="588963"/>
                      </a:cxn>
                    </a:cxnLst>
                    <a:pathLst>
                      <a:path w="1023" h="995">
                        <a:moveTo>
                          <a:pt x="1023" y="371"/>
                        </a:moveTo>
                        <a:lnTo>
                          <a:pt x="136" y="995"/>
                        </a:lnTo>
                        <a:lnTo>
                          <a:pt x="0" y="289"/>
                        </a:lnTo>
                        <a:lnTo>
                          <a:pt x="396" y="0"/>
                        </a:lnTo>
                        <a:lnTo>
                          <a:pt x="1023" y="371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3" name="Freeform 17"/>
                  <p:cNvSpPr/>
                  <p:nvPr/>
                </p:nvSpPr>
                <p:spPr>
                  <a:xfrm>
                    <a:off x="2773363" y="871538"/>
                    <a:ext cx="160338" cy="179388"/>
                  </a:xfrm>
                  <a:custGeom>
                    <a:avLst/>
                    <a:gdLst/>
                    <a:ahLst/>
                    <a:cxnLst>
                      <a:cxn ang="0">
                        <a:pos x="95250" y="179388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79388"/>
                      </a:cxn>
                    </a:cxnLst>
                    <a:pathLst>
                      <a:path w="101" h="113">
                        <a:moveTo>
                          <a:pt x="60" y="113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4" name="Freeform 18"/>
                  <p:cNvSpPr/>
                  <p:nvPr/>
                </p:nvSpPr>
                <p:spPr>
                  <a:xfrm>
                    <a:off x="2640013" y="966788"/>
                    <a:ext cx="163513" cy="179388"/>
                  </a:xfrm>
                  <a:custGeom>
                    <a:avLst/>
                    <a:gdLst/>
                    <a:ahLst/>
                    <a:cxnLst>
                      <a:cxn ang="0">
                        <a:pos x="96838" y="179388"/>
                      </a:cxn>
                      <a:cxn ang="0">
                        <a:pos x="0" y="47625"/>
                      </a:cxn>
                      <a:cxn ang="0">
                        <a:pos x="68263" y="0"/>
                      </a:cxn>
                      <a:cxn ang="0">
                        <a:pos x="163513" y="131763"/>
                      </a:cxn>
                      <a:cxn ang="0">
                        <a:pos x="96838" y="179388"/>
                      </a:cxn>
                    </a:cxnLst>
                    <a:pathLst>
                      <a:path w="103" h="113">
                        <a:moveTo>
                          <a:pt x="61" y="113"/>
                        </a:moveTo>
                        <a:lnTo>
                          <a:pt x="0" y="30"/>
                        </a:lnTo>
                        <a:lnTo>
                          <a:pt x="43" y="0"/>
                        </a:lnTo>
                        <a:lnTo>
                          <a:pt x="103" y="83"/>
                        </a:lnTo>
                        <a:lnTo>
                          <a:pt x="61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5" name="Freeform 19"/>
                  <p:cNvSpPr/>
                  <p:nvPr/>
                </p:nvSpPr>
                <p:spPr>
                  <a:xfrm>
                    <a:off x="2508251" y="1062038"/>
                    <a:ext cx="160338" cy="179388"/>
                  </a:xfrm>
                  <a:custGeom>
                    <a:avLst/>
                    <a:gdLst/>
                    <a:ahLst/>
                    <a:cxnLst>
                      <a:cxn ang="0">
                        <a:pos x="95250" y="179388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79388"/>
                      </a:cxn>
                    </a:cxnLst>
                    <a:pathLst>
                      <a:path w="101" h="113">
                        <a:moveTo>
                          <a:pt x="60" y="113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6" name="Freeform 20"/>
                  <p:cNvSpPr/>
                  <p:nvPr/>
                </p:nvSpPr>
                <p:spPr>
                  <a:xfrm>
                    <a:off x="2376488" y="1157288"/>
                    <a:ext cx="160338" cy="180975"/>
                  </a:xfrm>
                  <a:custGeom>
                    <a:avLst/>
                    <a:gdLst/>
                    <a:ahLst/>
                    <a:cxnLst>
                      <a:cxn ang="0">
                        <a:pos x="95250" y="180975"/>
                      </a:cxn>
                      <a:cxn ang="0">
                        <a:pos x="0" y="47625"/>
                      </a:cxn>
                      <a:cxn ang="0">
                        <a:pos x="65088" y="0"/>
                      </a:cxn>
                      <a:cxn ang="0">
                        <a:pos x="160338" y="131763"/>
                      </a:cxn>
                      <a:cxn ang="0">
                        <a:pos x="95250" y="180975"/>
                      </a:cxn>
                    </a:cxnLst>
                    <a:pathLst>
                      <a:path w="101" h="114">
                        <a:moveTo>
                          <a:pt x="60" y="114"/>
                        </a:moveTo>
                        <a:lnTo>
                          <a:pt x="0" y="30"/>
                        </a:lnTo>
                        <a:lnTo>
                          <a:pt x="41" y="0"/>
                        </a:lnTo>
                        <a:lnTo>
                          <a:pt x="101" y="83"/>
                        </a:lnTo>
                        <a:lnTo>
                          <a:pt x="60" y="11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7" name="Freeform 23"/>
                  <p:cNvSpPr/>
                  <p:nvPr/>
                </p:nvSpPr>
                <p:spPr>
                  <a:xfrm>
                    <a:off x="3989388" y="2028825"/>
                    <a:ext cx="455613" cy="354013"/>
                  </a:xfrm>
                  <a:custGeom>
                    <a:avLst/>
                    <a:gdLst/>
                    <a:ahLst/>
                    <a:cxnLst>
                      <a:cxn ang="0">
                        <a:pos x="392113" y="0"/>
                      </a:cxn>
                      <a:cxn ang="0">
                        <a:pos x="392113" y="0"/>
                      </a:cxn>
                      <a:cxn ang="0">
                        <a:pos x="0" y="274638"/>
                      </a:cxn>
                      <a:cxn ang="0">
                        <a:pos x="0" y="354013"/>
                      </a:cxn>
                      <a:cxn ang="0">
                        <a:pos x="455613" y="33338"/>
                      </a:cxn>
                      <a:cxn ang="0">
                        <a:pos x="392113" y="0"/>
                      </a:cxn>
                    </a:cxnLst>
                    <a:pathLst>
                      <a:path w="287" h="223">
                        <a:moveTo>
                          <a:pt x="247" y="0"/>
                        </a:moveTo>
                        <a:lnTo>
                          <a:pt x="247" y="0"/>
                        </a:lnTo>
                        <a:lnTo>
                          <a:pt x="0" y="173"/>
                        </a:lnTo>
                        <a:lnTo>
                          <a:pt x="0" y="223"/>
                        </a:lnTo>
                        <a:lnTo>
                          <a:pt x="287" y="21"/>
                        </a:lnTo>
                        <a:lnTo>
                          <a:pt x="24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8" name="Freeform 24"/>
                  <p:cNvSpPr/>
                  <p:nvPr/>
                </p:nvSpPr>
                <p:spPr>
                  <a:xfrm>
                    <a:off x="3989388" y="2028825"/>
                    <a:ext cx="455613" cy="354013"/>
                  </a:xfrm>
                  <a:custGeom>
                    <a:avLst/>
                    <a:gdLst/>
                    <a:ahLst/>
                    <a:cxnLst>
                      <a:cxn ang="0">
                        <a:pos x="392113" y="0"/>
                      </a:cxn>
                      <a:cxn ang="0">
                        <a:pos x="392113" y="0"/>
                      </a:cxn>
                      <a:cxn ang="0">
                        <a:pos x="0" y="274638"/>
                      </a:cxn>
                      <a:cxn ang="0">
                        <a:pos x="0" y="354013"/>
                      </a:cxn>
                      <a:cxn ang="0">
                        <a:pos x="455613" y="33338"/>
                      </a:cxn>
                      <a:cxn ang="0">
                        <a:pos x="392113" y="0"/>
                      </a:cxn>
                    </a:cxnLst>
                    <a:pathLst>
                      <a:path w="287" h="223">
                        <a:moveTo>
                          <a:pt x="247" y="0"/>
                        </a:moveTo>
                        <a:lnTo>
                          <a:pt x="247" y="0"/>
                        </a:lnTo>
                        <a:lnTo>
                          <a:pt x="0" y="173"/>
                        </a:lnTo>
                        <a:lnTo>
                          <a:pt x="0" y="223"/>
                        </a:lnTo>
                        <a:lnTo>
                          <a:pt x="287" y="21"/>
                        </a:lnTo>
                        <a:lnTo>
                          <a:pt x="247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19" name="Freeform 25"/>
                  <p:cNvSpPr/>
                  <p:nvPr/>
                </p:nvSpPr>
                <p:spPr>
                  <a:xfrm>
                    <a:off x="2973388" y="2028825"/>
                    <a:ext cx="1408113" cy="990600"/>
                  </a:xfrm>
                  <a:custGeom>
                    <a:avLst/>
                    <a:gdLst/>
                    <a:ahLst/>
                    <a:cxnLst>
                      <a:cxn ang="0">
                        <a:pos x="1408113" y="0"/>
                      </a:cxn>
                      <a:cxn ang="0">
                        <a:pos x="0" y="990600"/>
                      </a:cxn>
                      <a:cxn ang="0">
                        <a:pos x="1016000" y="274638"/>
                      </a:cxn>
                      <a:cxn ang="0">
                        <a:pos x="1408113" y="0"/>
                      </a:cxn>
                    </a:cxnLst>
                    <a:pathLst>
                      <a:path w="887" h="624">
                        <a:moveTo>
                          <a:pt x="887" y="0"/>
                        </a:moveTo>
                        <a:lnTo>
                          <a:pt x="0" y="624"/>
                        </a:lnTo>
                        <a:lnTo>
                          <a:pt x="640" y="173"/>
                        </a:lnTo>
                        <a:lnTo>
                          <a:pt x="887" y="0"/>
                        </a:lnTo>
                        <a:close/>
                      </a:path>
                    </a:pathLst>
                  </a:custGeom>
                  <a:solidFill>
                    <a:srgbClr val="A7DAD4"/>
                  </a:solidFill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  <p:sp>
                <p:nvSpPr>
                  <p:cNvPr id="8220" name="Freeform 26"/>
                  <p:cNvSpPr/>
                  <p:nvPr/>
                </p:nvSpPr>
                <p:spPr>
                  <a:xfrm>
                    <a:off x="2973388" y="2028825"/>
                    <a:ext cx="1408113" cy="990600"/>
                  </a:xfrm>
                  <a:custGeom>
                    <a:avLst/>
                    <a:gdLst/>
                    <a:ahLst/>
                    <a:cxnLst>
                      <a:cxn ang="0">
                        <a:pos x="1408113" y="0"/>
                      </a:cxn>
                      <a:cxn ang="0">
                        <a:pos x="0" y="990600"/>
                      </a:cxn>
                      <a:cxn ang="0">
                        <a:pos x="1016000" y="274638"/>
                      </a:cxn>
                      <a:cxn ang="0">
                        <a:pos x="1408113" y="0"/>
                      </a:cxn>
                    </a:cxnLst>
                    <a:pathLst>
                      <a:path w="887" h="624">
                        <a:moveTo>
                          <a:pt x="887" y="0"/>
                        </a:moveTo>
                        <a:lnTo>
                          <a:pt x="0" y="624"/>
                        </a:lnTo>
                        <a:lnTo>
                          <a:pt x="640" y="173"/>
                        </a:lnTo>
                        <a:lnTo>
                          <a:pt x="887" y="0"/>
                        </a:lnTo>
                      </a:path>
                    </a:pathLst>
                  </a:custGeom>
                  <a:noFill/>
                  <a:ln w="9525">
                    <a:noFill/>
                  </a:ln>
                </p:spPr>
                <p:txBody>
                  <a:bodyPr/>
                  <a:p>
                    <a:endParaRPr lang="id-ID" altLang="en-US"/>
                  </a:p>
                </p:txBody>
              </p:sp>
            </p:grpSp>
          </p:grpSp>
        </p:grpSp>
      </p:grpSp>
      <p:grpSp>
        <p:nvGrpSpPr>
          <p:cNvPr id="7" name="Grup 6"/>
          <p:cNvGrpSpPr/>
          <p:nvPr/>
        </p:nvGrpSpPr>
        <p:grpSpPr>
          <a:xfrm>
            <a:off x="3777615" y="3448685"/>
            <a:ext cx="7319645" cy="2799715"/>
            <a:chOff x="6691" y="6266"/>
            <a:chExt cx="11527" cy="4409"/>
          </a:xfrm>
        </p:grpSpPr>
        <p:sp>
          <p:nvSpPr>
            <p:cNvPr id="8222" name="文本框 29"/>
            <p:cNvSpPr txBox="1"/>
            <p:nvPr/>
          </p:nvSpPr>
          <p:spPr>
            <a:xfrm>
              <a:off x="6691" y="6266"/>
              <a:ext cx="11527" cy="44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Penurunan tipe hiperbolik, yang pada kenyataannya paling</a:t>
              </a:r>
              <a:endPara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banyak diaplikasikan dapat dicocokkan dengan fakta bahwa</a:t>
              </a:r>
              <a:endParaRPr lang="en-US" altLang="zh-CN" sz="1600" i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zh-CN" sz="1600" i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</a:t>
              </a:r>
              <a:r>
                <a:rPr lang="en-US" altLang="zh-CN" sz="1600" i="1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loss ratio </a:t>
              </a:r>
              <a:r>
                <a:rPr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mendekati deret aritmatika, serta turunan pertama</a:t>
              </a:r>
              <a:endParaRPr lang="en-US" altLang="zh-CN" sz="1600" i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zh-CN" sz="1600" i="1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</a:t>
              </a:r>
              <a:r>
                <a:rPr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dari </a:t>
              </a:r>
              <a:r>
                <a:rPr lang="en-US" altLang="zh-CN" sz="1600" i="1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loss ratio </a:t>
              </a:r>
              <a:r>
                <a:rPr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mendekati konstan, yang dapat diterangkan</a:t>
              </a:r>
              <a:endPara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</a:t>
              </a:r>
              <a:r>
                <a:rPr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dengan persamaan </a:t>
              </a:r>
              <a:r>
                <a:rPr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diferensial sebagai berikut :</a:t>
              </a:r>
              <a:endPara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lvl="1"/>
              <a:r>
                <a:rPr lang="en-US" altLang="zh-CN" sz="16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	         dimana b &lt; 0.</a:t>
              </a:r>
              <a:endParaRPr lang="en-US" altLang="zh-CN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aphicFrame>
          <p:nvGraphicFramePr>
            <p:cNvPr id="4" name="Objek 3"/>
            <p:cNvGraphicFramePr/>
            <p:nvPr/>
          </p:nvGraphicFramePr>
          <p:xfrm>
            <a:off x="8598" y="8250"/>
            <a:ext cx="2988" cy="1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" imgW="977900" imgH="609600" progId="Equation.KSEE3">
                    <p:embed/>
                  </p:oleObj>
                </mc:Choice>
                <mc:Fallback>
                  <p:oleObj name="" r:id="rId1" imgW="977900" imgH="609600" progId="Equation.KSEE3">
                    <p:embed/>
                    <p:pic>
                      <p:nvPicPr>
                        <p:cNvPr id="0" name="Gambar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598" y="8250"/>
                          <a:ext cx="2988" cy="18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up 11"/>
          <p:cNvGrpSpPr/>
          <p:nvPr/>
        </p:nvGrpSpPr>
        <p:grpSpPr>
          <a:xfrm>
            <a:off x="266065" y="892175"/>
            <a:ext cx="5679440" cy="398780"/>
            <a:chOff x="419" y="1405"/>
            <a:chExt cx="8944" cy="628"/>
          </a:xfrm>
        </p:grpSpPr>
        <p:sp>
          <p:nvSpPr>
            <p:cNvPr id="9" name="文本框 31"/>
            <p:cNvSpPr txBox="1"/>
            <p:nvPr/>
          </p:nvSpPr>
          <p:spPr>
            <a:xfrm>
              <a:off x="419" y="1405"/>
              <a:ext cx="894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zh-CN" sz="20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Arps Eksponential Method</a:t>
              </a:r>
              <a:endParaRPr lang="zh-CN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endParaRPr>
            </a:p>
          </p:txBody>
        </p:sp>
        <p:cxnSp>
          <p:nvCxnSpPr>
            <p:cNvPr id="11" name="直接连接符 30"/>
            <p:cNvCxnSpPr/>
            <p:nvPr/>
          </p:nvCxnSpPr>
          <p:spPr>
            <a:xfrm>
              <a:off x="434" y="2033"/>
              <a:ext cx="5625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5009</Words>
  <Application>WPS Presentation</Application>
  <PresentationFormat>宽屏</PresentationFormat>
  <Paragraphs>436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47" baseType="lpstr">
      <vt:lpstr>Arial</vt:lpstr>
      <vt:lpstr>SimSun</vt:lpstr>
      <vt:lpstr>Wingdings</vt:lpstr>
      <vt:lpstr>Calibri</vt:lpstr>
      <vt:lpstr>Impact</vt:lpstr>
      <vt:lpstr>Microsoft YaHei</vt:lpstr>
      <vt:lpstr>Arial Unicode MS</vt:lpstr>
      <vt:lpstr>Calibri Light</vt:lpstr>
      <vt:lpstr>Gill Sans</vt:lpstr>
      <vt:lpstr>Heiti SC Light</vt:lpstr>
      <vt:lpstr>Gill Sans MT</vt:lpstr>
      <vt:lpstr>Office 主题</vt:lpstr>
      <vt:lpstr>1_Office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HANVEY</cp:lastModifiedBy>
  <cp:revision>48</cp:revision>
  <dcterms:created xsi:type="dcterms:W3CDTF">2015-12-29T03:21:00Z</dcterms:created>
  <dcterms:modified xsi:type="dcterms:W3CDTF">2019-11-23T05:23:08Z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1033-11.2.0.8340</vt:lpwstr>
  </property>
</Properties>
</file>