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AndLine" id="12" name="Google Shape;12;p2"/>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2"/>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42900" lvl="3" marL="1828800" algn="l">
              <a:lnSpc>
                <a:spcPct val="110000"/>
              </a:lnSpc>
              <a:spcBef>
                <a:spcPts val="500"/>
              </a:spcBef>
              <a:spcAft>
                <a:spcPts val="0"/>
              </a:spcAft>
              <a:buClr>
                <a:schemeClr val="dk1"/>
              </a:buClr>
              <a:buSzPts val="1800"/>
              <a:buChar char="•"/>
              <a:defRPr sz="1800"/>
            </a:lvl4pPr>
            <a:lvl5pPr indent="-342900" lvl="4" marL="2286000" algn="l">
              <a:lnSpc>
                <a:spcPct val="11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24" name="Google Shape;24;p3"/>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41248" y="448056"/>
            <a:ext cx="10515600" cy="40690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rgbClr val="888888"/>
              </a:buClr>
              <a:buSzPts val="2800"/>
              <a:buNone/>
              <a:defRPr sz="2800">
                <a:solidFill>
                  <a:srgbClr val="888888"/>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1" name="Google Shape;31;p4"/>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8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9" name="Google Shape;39;p5"/>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938528"/>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926080"/>
            <a:ext cx="5157787"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938528"/>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926080"/>
            <a:ext cx="5183188"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49" name="Google Shape;49;p6"/>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2203704" y="1728216"/>
            <a:ext cx="7781544" cy="339242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55" name="Google Shape;55;p7"/>
          <p:cNvSpPr/>
          <p:nvPr/>
        </p:nvSpPr>
        <p:spPr>
          <a:xfrm>
            <a:off x="3974206" y="5126892"/>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303520" y="548640"/>
            <a:ext cx="6053328" cy="5431536"/>
          </a:xfrm>
          <a:prstGeom prst="rect">
            <a:avLst/>
          </a:prstGeom>
          <a:noFill/>
          <a:ln>
            <a:noFill/>
          </a:ln>
        </p:spPr>
        <p:txBody>
          <a:bodyPr anchorCtr="0" anchor="ctr"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3977640"/>
            <a:ext cx="3932237"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7" name="Google Shape;67;p9"/>
          <p:cNvSpPr/>
          <p:nvPr/>
        </p:nvSpPr>
        <p:spPr>
          <a:xfrm rot="5400000">
            <a:off x="2797492"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1920"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5303520" y="548640"/>
            <a:ext cx="6053328" cy="5431536"/>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1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1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10"/>
          <p:cNvSpPr txBox="1"/>
          <p:nvPr>
            <p:ph idx="1" type="body"/>
          </p:nvPr>
        </p:nvSpPr>
        <p:spPr>
          <a:xfrm>
            <a:off x="839788" y="3977640"/>
            <a:ext cx="3931920"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75" name="Google Shape;75;p10"/>
          <p:cNvSpPr/>
          <p:nvPr/>
        </p:nvSpPr>
        <p:spPr>
          <a:xfrm rot="5400000">
            <a:off x="2798064"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1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Arial"/>
                <a:ea typeface="Arial"/>
                <a:cs typeface="Arial"/>
                <a:sym typeface="Arial"/>
              </a:defRPr>
            </a:lvl1pPr>
            <a:lvl2pPr indent="0" lvl="1" marL="0" marR="0" rtl="0" algn="r">
              <a:spcBef>
                <a:spcPts val="0"/>
              </a:spcBef>
              <a:buNone/>
              <a:defRPr b="0" i="0" sz="1600" u="none" cap="none" strike="noStrike">
                <a:solidFill>
                  <a:srgbClr val="888888"/>
                </a:solidFill>
                <a:latin typeface="Arial"/>
                <a:ea typeface="Arial"/>
                <a:cs typeface="Arial"/>
                <a:sym typeface="Arial"/>
              </a:defRPr>
            </a:lvl2pPr>
            <a:lvl3pPr indent="0" lvl="2" marL="0" marR="0" rtl="0" algn="r">
              <a:spcBef>
                <a:spcPts val="0"/>
              </a:spcBef>
              <a:buNone/>
              <a:defRPr b="0" i="0" sz="1600" u="none" cap="none" strike="noStrike">
                <a:solidFill>
                  <a:srgbClr val="888888"/>
                </a:solidFill>
                <a:latin typeface="Arial"/>
                <a:ea typeface="Arial"/>
                <a:cs typeface="Arial"/>
                <a:sym typeface="Arial"/>
              </a:defRPr>
            </a:lvl3pPr>
            <a:lvl4pPr indent="0" lvl="3" marL="0" marR="0" rtl="0" algn="r">
              <a:spcBef>
                <a:spcPts val="0"/>
              </a:spcBef>
              <a:buNone/>
              <a:defRPr b="0" i="0" sz="1600" u="none" cap="none" strike="noStrike">
                <a:solidFill>
                  <a:srgbClr val="888888"/>
                </a:solidFill>
                <a:latin typeface="Arial"/>
                <a:ea typeface="Arial"/>
                <a:cs typeface="Arial"/>
                <a:sym typeface="Arial"/>
              </a:defRPr>
            </a:lvl4pPr>
            <a:lvl5pPr indent="0" lvl="4" marL="0" marR="0" rtl="0" algn="r">
              <a:spcBef>
                <a:spcPts val="0"/>
              </a:spcBef>
              <a:buNone/>
              <a:defRPr b="0" i="0" sz="1600" u="none" cap="none" strike="noStrike">
                <a:solidFill>
                  <a:srgbClr val="888888"/>
                </a:solidFill>
                <a:latin typeface="Arial"/>
                <a:ea typeface="Arial"/>
                <a:cs typeface="Arial"/>
                <a:sym typeface="Arial"/>
              </a:defRPr>
            </a:lvl5pPr>
            <a:lvl6pPr indent="0" lvl="5" marL="0" marR="0" rtl="0" algn="r">
              <a:spcBef>
                <a:spcPts val="0"/>
              </a:spcBef>
              <a:buNone/>
              <a:defRPr b="0" i="0" sz="1600" u="none" cap="none" strike="noStrike">
                <a:solidFill>
                  <a:srgbClr val="888888"/>
                </a:solidFill>
                <a:latin typeface="Arial"/>
                <a:ea typeface="Arial"/>
                <a:cs typeface="Arial"/>
                <a:sym typeface="Arial"/>
              </a:defRPr>
            </a:lvl6pPr>
            <a:lvl7pPr indent="0" lvl="6" marL="0" marR="0" rtl="0" algn="r">
              <a:spcBef>
                <a:spcPts val="0"/>
              </a:spcBef>
              <a:buNone/>
              <a:defRPr b="0" i="0" sz="1600" u="none" cap="none" strike="noStrike">
                <a:solidFill>
                  <a:srgbClr val="888888"/>
                </a:solidFill>
                <a:latin typeface="Arial"/>
                <a:ea typeface="Arial"/>
                <a:cs typeface="Arial"/>
                <a:sym typeface="Arial"/>
              </a:defRPr>
            </a:lvl7pPr>
            <a:lvl8pPr indent="0" lvl="7" marL="0" marR="0" rtl="0" algn="r">
              <a:spcBef>
                <a:spcPts val="0"/>
              </a:spcBef>
              <a:buNone/>
              <a:defRPr b="0" i="0" sz="1600" u="none" cap="none" strike="noStrike">
                <a:solidFill>
                  <a:srgbClr val="888888"/>
                </a:solidFill>
                <a:latin typeface="Arial"/>
                <a:ea typeface="Arial"/>
                <a:cs typeface="Arial"/>
                <a:sym typeface="Arial"/>
              </a:defRPr>
            </a:lvl8pPr>
            <a:lvl9pPr indent="0" lvl="8" marL="0" marR="0" rtl="0" algn="r">
              <a:spcBef>
                <a:spcPts val="0"/>
              </a:spcBef>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3"/>
          <p:cNvSpPr txBox="1"/>
          <p:nvPr>
            <p:ph type="ctrTitle"/>
          </p:nvPr>
        </p:nvSpPr>
        <p:spPr>
          <a:xfrm>
            <a:off x="647132" y="1295231"/>
            <a:ext cx="5895178" cy="380744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500"/>
              <a:buFont typeface="Arial"/>
              <a:buNone/>
            </a:pPr>
            <a:r>
              <a:rPr lang="en-US" sz="5500"/>
              <a:t>Aplikasi Pengukur Detak Jantung dan Tekanan Darah</a:t>
            </a:r>
            <a:endParaRPr/>
          </a:p>
        </p:txBody>
      </p:sp>
      <p:sp>
        <p:nvSpPr>
          <p:cNvPr id="94" name="Google Shape;94;p13"/>
          <p:cNvSpPr/>
          <p:nvPr/>
        </p:nvSpPr>
        <p:spPr>
          <a:xfrm>
            <a:off x="7307082" y="0"/>
            <a:ext cx="4884918" cy="6858000"/>
          </a:xfrm>
          <a:custGeom>
            <a:rect b="b" l="l" r="r" t="t"/>
            <a:pathLst>
              <a:path extrusionOk="0" h="6858000" w="4884918">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rgbClr val="D23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3"/>
          <p:cNvSpPr txBox="1"/>
          <p:nvPr>
            <p:ph idx="1" type="subTitle"/>
          </p:nvPr>
        </p:nvSpPr>
        <p:spPr>
          <a:xfrm>
            <a:off x="7624689" y="1122363"/>
            <a:ext cx="4318782" cy="3807446"/>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600"/>
              <a:buNone/>
            </a:pPr>
            <a:r>
              <a:rPr lang="en-US" sz="3600"/>
              <a:t>Kelompok 5</a:t>
            </a:r>
            <a:endParaRPr/>
          </a:p>
          <a:p>
            <a:pPr indent="0" lvl="0" marL="0" rtl="0" algn="l">
              <a:lnSpc>
                <a:spcPct val="110000"/>
              </a:lnSpc>
              <a:spcBef>
                <a:spcPts val="1000"/>
              </a:spcBef>
              <a:spcAft>
                <a:spcPts val="0"/>
              </a:spcAft>
              <a:buClr>
                <a:schemeClr val="dk1"/>
              </a:buClr>
              <a:buSzPts val="3600"/>
              <a:buNone/>
            </a:pPr>
            <a:r>
              <a:rPr lang="en-US" sz="3600"/>
              <a:t>Alfianita Arifa – 1303181114</a:t>
            </a:r>
            <a:endParaRPr/>
          </a:p>
          <a:p>
            <a:pPr indent="0" lvl="0" marL="0" rtl="0" algn="l">
              <a:lnSpc>
                <a:spcPct val="110000"/>
              </a:lnSpc>
              <a:spcBef>
                <a:spcPts val="1000"/>
              </a:spcBef>
              <a:spcAft>
                <a:spcPts val="0"/>
              </a:spcAft>
              <a:buClr>
                <a:schemeClr val="dk1"/>
              </a:buClr>
              <a:buSzPts val="3600"/>
              <a:buNone/>
            </a:pPr>
            <a:r>
              <a:rPr lang="en-US" sz="3600"/>
              <a:t>Miranty Srie Andini - 1303184039</a:t>
            </a:r>
            <a:endParaRPr/>
          </a:p>
        </p:txBody>
      </p:sp>
      <p:sp>
        <p:nvSpPr>
          <p:cNvPr id="96" name="Google Shape;96;p13"/>
          <p:cNvSpPr/>
          <p:nvPr/>
        </p:nvSpPr>
        <p:spPr>
          <a:xfrm>
            <a:off x="650180" y="5439978"/>
            <a:ext cx="5897880" cy="27432"/>
          </a:xfrm>
          <a:custGeom>
            <a:rect b="b" l="l" r="r" t="t"/>
            <a:pathLst>
              <a:path extrusionOk="0" fill="none" h="27432" w="589788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716" y="13055"/>
                  <a:pt x="5897707" y="18641"/>
                  <a:pt x="5897880" y="27432"/>
                </a:cubicBezTo>
                <a:cubicBezTo>
                  <a:pt x="5682742" y="40412"/>
                  <a:pt x="5520014" y="23844"/>
                  <a:pt x="5419496" y="27432"/>
                </a:cubicBezTo>
                <a:cubicBezTo>
                  <a:pt x="5318978" y="31020"/>
                  <a:pt x="5012864" y="6698"/>
                  <a:pt x="4882134" y="27432"/>
                </a:cubicBezTo>
                <a:cubicBezTo>
                  <a:pt x="4751404" y="48166"/>
                  <a:pt x="4313676" y="5207"/>
                  <a:pt x="4167835" y="27432"/>
                </a:cubicBezTo>
                <a:cubicBezTo>
                  <a:pt x="4021994" y="49657"/>
                  <a:pt x="3715729" y="59193"/>
                  <a:pt x="3394558" y="27432"/>
                </a:cubicBezTo>
                <a:cubicBezTo>
                  <a:pt x="3073387" y="-4329"/>
                  <a:pt x="3093227" y="38972"/>
                  <a:pt x="2798216" y="27432"/>
                </a:cubicBezTo>
                <a:cubicBezTo>
                  <a:pt x="2503205" y="15892"/>
                  <a:pt x="2297615" y="31603"/>
                  <a:pt x="2024939" y="27432"/>
                </a:cubicBezTo>
                <a:cubicBezTo>
                  <a:pt x="1752263" y="23261"/>
                  <a:pt x="1629814" y="3659"/>
                  <a:pt x="1487576" y="27432"/>
                </a:cubicBezTo>
                <a:cubicBezTo>
                  <a:pt x="1345338" y="51205"/>
                  <a:pt x="1238885" y="24954"/>
                  <a:pt x="1009193" y="27432"/>
                </a:cubicBezTo>
                <a:cubicBezTo>
                  <a:pt x="779501" y="29910"/>
                  <a:pt x="441829" y="-15535"/>
                  <a:pt x="0" y="27432"/>
                </a:cubicBezTo>
                <a:cubicBezTo>
                  <a:pt x="988" y="17221"/>
                  <a:pt x="-970" y="7538"/>
                  <a:pt x="0" y="0"/>
                </a:cubicBezTo>
                <a:close/>
              </a:path>
              <a:path extrusionOk="0" h="27432" w="589788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677" y="11634"/>
                  <a:pt x="5899083" y="16994"/>
                  <a:pt x="5897880" y="27432"/>
                </a:cubicBezTo>
                <a:cubicBezTo>
                  <a:pt x="5630425" y="7719"/>
                  <a:pt x="5532865" y="21388"/>
                  <a:pt x="5242560" y="27432"/>
                </a:cubicBezTo>
                <a:cubicBezTo>
                  <a:pt x="4952255" y="33476"/>
                  <a:pt x="4783060" y="14892"/>
                  <a:pt x="4646219" y="27432"/>
                </a:cubicBezTo>
                <a:cubicBezTo>
                  <a:pt x="4509378" y="39972"/>
                  <a:pt x="4163771" y="-4851"/>
                  <a:pt x="3872941" y="27432"/>
                </a:cubicBezTo>
                <a:cubicBezTo>
                  <a:pt x="3582111" y="59715"/>
                  <a:pt x="3362704" y="7742"/>
                  <a:pt x="3099664" y="27432"/>
                </a:cubicBezTo>
                <a:cubicBezTo>
                  <a:pt x="2836624" y="47122"/>
                  <a:pt x="2747441" y="28801"/>
                  <a:pt x="2562301" y="27432"/>
                </a:cubicBezTo>
                <a:cubicBezTo>
                  <a:pt x="2377161" y="26063"/>
                  <a:pt x="2104946" y="30879"/>
                  <a:pt x="1906981" y="27432"/>
                </a:cubicBezTo>
                <a:cubicBezTo>
                  <a:pt x="1709016" y="23985"/>
                  <a:pt x="1304654" y="6821"/>
                  <a:pt x="1133704" y="27432"/>
                </a:cubicBezTo>
                <a:cubicBezTo>
                  <a:pt x="962754" y="48043"/>
                  <a:pt x="457048" y="12129"/>
                  <a:pt x="0" y="27432"/>
                </a:cubicBezTo>
                <a:cubicBezTo>
                  <a:pt x="894" y="14250"/>
                  <a:pt x="667" y="11053"/>
                  <a:pt x="0" y="0"/>
                </a:cubicBezTo>
                <a:close/>
              </a:path>
            </a:pathLst>
          </a:custGeom>
          <a:solidFill>
            <a:srgbClr val="D23EB2"/>
          </a:solidFill>
          <a:ln cap="rnd" cmpd="sng" w="41275">
            <a:solidFill>
              <a:srgbClr val="D23E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13"/>
          <p:cNvSpPr/>
          <p:nvPr/>
        </p:nvSpPr>
        <p:spPr>
          <a:xfrm>
            <a:off x="8129016" y="5440680"/>
            <a:ext cx="3200400" cy="27432"/>
          </a:xfrm>
          <a:custGeom>
            <a:rect b="b" l="l" r="r" t="t"/>
            <a:pathLst>
              <a:path extrusionOk="0" fill="none" h="27432" w="3200400">
                <a:moveTo>
                  <a:pt x="0" y="0"/>
                </a:moveTo>
                <a:cubicBezTo>
                  <a:pt x="176560" y="-17034"/>
                  <a:pt x="345323" y="-28956"/>
                  <a:pt x="608076" y="0"/>
                </a:cubicBezTo>
                <a:cubicBezTo>
                  <a:pt x="870829" y="28956"/>
                  <a:pt x="955637" y="-27357"/>
                  <a:pt x="1248156" y="0"/>
                </a:cubicBezTo>
                <a:cubicBezTo>
                  <a:pt x="1540675" y="27357"/>
                  <a:pt x="1624069" y="30558"/>
                  <a:pt x="1920240" y="0"/>
                </a:cubicBezTo>
                <a:cubicBezTo>
                  <a:pt x="2216411" y="-30558"/>
                  <a:pt x="2344585" y="12271"/>
                  <a:pt x="2592324" y="0"/>
                </a:cubicBezTo>
                <a:cubicBezTo>
                  <a:pt x="2840063" y="-12271"/>
                  <a:pt x="2987913" y="7129"/>
                  <a:pt x="3200400" y="0"/>
                </a:cubicBezTo>
                <a:cubicBezTo>
                  <a:pt x="3199234" y="7395"/>
                  <a:pt x="3200445" y="21864"/>
                  <a:pt x="3200400" y="27432"/>
                </a:cubicBezTo>
                <a:cubicBezTo>
                  <a:pt x="2991642" y="45977"/>
                  <a:pt x="2778729" y="1200"/>
                  <a:pt x="2496312" y="27432"/>
                </a:cubicBezTo>
                <a:cubicBezTo>
                  <a:pt x="2213895" y="53664"/>
                  <a:pt x="2080041" y="8460"/>
                  <a:pt x="1792224" y="27432"/>
                </a:cubicBezTo>
                <a:cubicBezTo>
                  <a:pt x="1504407" y="46404"/>
                  <a:pt x="1357364" y="6320"/>
                  <a:pt x="1152144" y="27432"/>
                </a:cubicBezTo>
                <a:cubicBezTo>
                  <a:pt x="946924" y="48544"/>
                  <a:pt x="515176" y="61411"/>
                  <a:pt x="0" y="27432"/>
                </a:cubicBezTo>
                <a:cubicBezTo>
                  <a:pt x="-503" y="20663"/>
                  <a:pt x="1168" y="5855"/>
                  <a:pt x="0" y="0"/>
                </a:cubicBezTo>
                <a:close/>
              </a:path>
              <a:path extrusionOk="0" h="27432" w="3200400">
                <a:moveTo>
                  <a:pt x="0" y="0"/>
                </a:moveTo>
                <a:cubicBezTo>
                  <a:pt x="273892" y="-2049"/>
                  <a:pt x="368520" y="4190"/>
                  <a:pt x="608076" y="0"/>
                </a:cubicBezTo>
                <a:cubicBezTo>
                  <a:pt x="847632" y="-4190"/>
                  <a:pt x="971999" y="7437"/>
                  <a:pt x="1152144" y="0"/>
                </a:cubicBezTo>
                <a:cubicBezTo>
                  <a:pt x="1332289" y="-7437"/>
                  <a:pt x="1665848" y="24107"/>
                  <a:pt x="1856232" y="0"/>
                </a:cubicBezTo>
                <a:cubicBezTo>
                  <a:pt x="2046616" y="-24107"/>
                  <a:pt x="2167965" y="18079"/>
                  <a:pt x="2464308" y="0"/>
                </a:cubicBezTo>
                <a:cubicBezTo>
                  <a:pt x="2760651" y="-18079"/>
                  <a:pt x="2877599" y="28161"/>
                  <a:pt x="3200400" y="0"/>
                </a:cubicBezTo>
                <a:cubicBezTo>
                  <a:pt x="3200593" y="12649"/>
                  <a:pt x="3199412" y="17989"/>
                  <a:pt x="3200400" y="27432"/>
                </a:cubicBezTo>
                <a:cubicBezTo>
                  <a:pt x="2978255" y="22115"/>
                  <a:pt x="2854979" y="18349"/>
                  <a:pt x="2560320" y="27432"/>
                </a:cubicBezTo>
                <a:cubicBezTo>
                  <a:pt x="2265661" y="36515"/>
                  <a:pt x="2043241" y="2929"/>
                  <a:pt x="1856232" y="27432"/>
                </a:cubicBezTo>
                <a:cubicBezTo>
                  <a:pt x="1669223" y="51935"/>
                  <a:pt x="1428863" y="5228"/>
                  <a:pt x="1312164" y="27432"/>
                </a:cubicBezTo>
                <a:cubicBezTo>
                  <a:pt x="1195465" y="49636"/>
                  <a:pt x="838125" y="31438"/>
                  <a:pt x="672084" y="27432"/>
                </a:cubicBezTo>
                <a:cubicBezTo>
                  <a:pt x="506043" y="23426"/>
                  <a:pt x="200317" y="-1243"/>
                  <a:pt x="0" y="27432"/>
                </a:cubicBezTo>
                <a:cubicBezTo>
                  <a:pt x="1300" y="19678"/>
                  <a:pt x="-86" y="1204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2"/>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22"/>
          <p:cNvSpPr/>
          <p:nvPr/>
        </p:nvSpPr>
        <p:spPr>
          <a:xfrm flipH="1" rot="-5400000">
            <a:off x="3203463" y="-2060461"/>
            <a:ext cx="5649003" cy="10651671"/>
          </a:xfrm>
          <a:custGeom>
            <a:rect b="b" l="l" r="r" t="t"/>
            <a:pathLst>
              <a:path extrusionOk="0" fill="none" h="10651671" w="5649003">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extrusionOk="0" h="10651671" w="5649003">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D23EB2"/>
          </a:solidFill>
          <a:ln cap="flat" cmpd="sng" w="57150">
            <a:solidFill>
              <a:srgbClr val="D23E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2"/>
          <p:cNvSpPr txBox="1"/>
          <p:nvPr>
            <p:ph type="title"/>
          </p:nvPr>
        </p:nvSpPr>
        <p:spPr>
          <a:xfrm>
            <a:off x="2066544" y="1911096"/>
            <a:ext cx="8055864" cy="2076651"/>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FFFFF"/>
              </a:buClr>
              <a:buSzPts val="8000"/>
              <a:buFont typeface="Arial"/>
              <a:buNone/>
            </a:pPr>
            <a:r>
              <a:rPr lang="en-US" sz="8000">
                <a:solidFill>
                  <a:srgbClr val="FFFFFF"/>
                </a:solidFill>
              </a:rPr>
              <a:t>TERIMA KASIH</a:t>
            </a:r>
            <a:endParaRPr/>
          </a:p>
        </p:txBody>
      </p:sp>
      <p:sp>
        <p:nvSpPr>
          <p:cNvPr id="182" name="Google Shape;182;p22"/>
          <p:cNvSpPr/>
          <p:nvPr/>
        </p:nvSpPr>
        <p:spPr>
          <a:xfrm>
            <a:off x="3974206" y="4173498"/>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cap="rnd"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81"/>
                                        </p:tgtEl>
                                        <p:attrNameLst>
                                          <p:attrName>style.visibility</p:attrName>
                                        </p:attrNameLst>
                                      </p:cBhvr>
                                      <p:to>
                                        <p:strVal val="visible"/>
                                      </p:to>
                                    </p:set>
                                    <p:animEffect filter="fade" transition="in">
                                      <p:cBhvr>
                                        <p:cTn dur="7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14"/>
          <p:cNvSpPr/>
          <p:nvPr/>
        </p:nvSpPr>
        <p:spPr>
          <a:xfrm rot="8888549">
            <a:off x="-1059474" y="-1108988"/>
            <a:ext cx="7179830" cy="5226565"/>
          </a:xfrm>
          <a:custGeom>
            <a:rect b="b" l="l" r="r" t="t"/>
            <a:pathLst>
              <a:path extrusionOk="0" h="5226565" w="7179830">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D23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4"/>
          <p:cNvSpPr txBox="1"/>
          <p:nvPr>
            <p:ph type="title"/>
          </p:nvPr>
        </p:nvSpPr>
        <p:spPr>
          <a:xfrm>
            <a:off x="841246" y="673770"/>
            <a:ext cx="3644489" cy="24144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6100"/>
              <a:buFont typeface="Arial"/>
              <a:buNone/>
            </a:pPr>
            <a:r>
              <a:rPr lang="en-US" sz="6100">
                <a:solidFill>
                  <a:schemeClr val="lt1"/>
                </a:solidFill>
              </a:rPr>
              <a:t>Latar Belakang</a:t>
            </a:r>
            <a:endParaRPr sz="6100">
              <a:solidFill>
                <a:schemeClr val="lt1"/>
              </a:solidFill>
            </a:endParaRPr>
          </a:p>
        </p:txBody>
      </p:sp>
      <p:sp>
        <p:nvSpPr>
          <p:cNvPr id="105" name="Google Shape;105;p14"/>
          <p:cNvSpPr txBox="1"/>
          <p:nvPr>
            <p:ph idx="1" type="body"/>
          </p:nvPr>
        </p:nvSpPr>
        <p:spPr>
          <a:xfrm>
            <a:off x="6095999" y="882315"/>
            <a:ext cx="5254754" cy="529464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600"/>
              <a:buChar char="•"/>
            </a:pPr>
            <a:r>
              <a:rPr lang="en-US" sz="1600">
                <a:latin typeface="Arial"/>
                <a:ea typeface="Arial"/>
                <a:cs typeface="Arial"/>
                <a:sym typeface="Arial"/>
              </a:rPr>
              <a:t>Diketahui pada awal 2020, virus corona (covid-19) mulai menyebar di Indonesia dan masih berlanjut hingga sekarang. </a:t>
            </a:r>
            <a:endParaRPr/>
          </a:p>
          <a:p>
            <a:pPr indent="-228600" lvl="0" marL="228600" rtl="0" algn="l">
              <a:lnSpc>
                <a:spcPct val="100000"/>
              </a:lnSpc>
              <a:spcBef>
                <a:spcPts val="1000"/>
              </a:spcBef>
              <a:spcAft>
                <a:spcPts val="0"/>
              </a:spcAft>
              <a:buClr>
                <a:schemeClr val="dk1"/>
              </a:buClr>
              <a:buSzPts val="1600"/>
              <a:buChar char="•"/>
            </a:pPr>
            <a:r>
              <a:rPr lang="en-US" sz="1600">
                <a:latin typeface="Arial"/>
                <a:ea typeface="Arial"/>
                <a:cs typeface="Arial"/>
                <a:sym typeface="Arial"/>
              </a:rPr>
              <a:t>Pemerintah menetapkan protokol kesehatan untuk mencegah penularan covid-19 di masyarakat. Masyarakat juga harus waspada jika melakukan kegiatan dengan banyak orang. </a:t>
            </a:r>
            <a:endParaRPr sz="1600">
              <a:latin typeface="Arial"/>
              <a:ea typeface="Arial"/>
              <a:cs typeface="Arial"/>
              <a:sym typeface="Arial"/>
            </a:endParaRPr>
          </a:p>
          <a:p>
            <a:pPr indent="-228600" lvl="0" marL="228600" rtl="0" algn="l">
              <a:lnSpc>
                <a:spcPct val="100000"/>
              </a:lnSpc>
              <a:spcBef>
                <a:spcPts val="1000"/>
              </a:spcBef>
              <a:spcAft>
                <a:spcPts val="0"/>
              </a:spcAft>
              <a:buClr>
                <a:schemeClr val="dk1"/>
              </a:buClr>
              <a:buSzPts val="1600"/>
              <a:buChar char="•"/>
            </a:pPr>
            <a:r>
              <a:rPr lang="en-US" sz="1600">
                <a:latin typeface="Arial"/>
                <a:ea typeface="Arial"/>
                <a:cs typeface="Arial"/>
                <a:sym typeface="Arial"/>
              </a:rPr>
              <a:t>Selain itu, kita harus mengetahui gejala-gejala covid-19. Banyak cara yang bisa dilakukan untuk mengetahui gejala covid-19. Salah satu caranya yaitu dengan mengukur detak jantung dan tekanan darah. </a:t>
            </a:r>
            <a:endParaRPr sz="1600">
              <a:latin typeface="Arial"/>
              <a:ea typeface="Arial"/>
              <a:cs typeface="Arial"/>
              <a:sym typeface="Arial"/>
            </a:endParaRPr>
          </a:p>
          <a:p>
            <a:pPr indent="-228600" lvl="0" marL="228600" rtl="0" algn="l">
              <a:lnSpc>
                <a:spcPct val="100000"/>
              </a:lnSpc>
              <a:spcBef>
                <a:spcPts val="1000"/>
              </a:spcBef>
              <a:spcAft>
                <a:spcPts val="0"/>
              </a:spcAft>
              <a:buClr>
                <a:schemeClr val="dk1"/>
              </a:buClr>
              <a:buSzPts val="1600"/>
              <a:buChar char="•"/>
            </a:pPr>
            <a:r>
              <a:rPr lang="en-US" sz="1600">
                <a:latin typeface="Arial"/>
                <a:ea typeface="Arial"/>
                <a:cs typeface="Arial"/>
                <a:sym typeface="Arial"/>
              </a:rPr>
              <a:t>Di zaman yang semakin canggih ini, hal itu bisa dilakukan tanpa harus pergi ke rumah sakit. Mengukur detak jantung dan tekanan darah bisa dilakukan menggunakan aplikasi di smartphone. </a:t>
            </a:r>
            <a:endParaRPr/>
          </a:p>
          <a:p>
            <a:pPr indent="0" lvl="0" marL="0" rtl="0" algn="l">
              <a:lnSpc>
                <a:spcPct val="100000"/>
              </a:lnSpc>
              <a:spcBef>
                <a:spcPts val="1000"/>
              </a:spcBef>
              <a:spcAft>
                <a:spcPts val="0"/>
              </a:spcAft>
              <a:buClr>
                <a:schemeClr val="dk1"/>
              </a:buClr>
              <a:buSzPts val="1600"/>
              <a:buNone/>
            </a:pPr>
            <a:r>
              <a:t/>
            </a:r>
            <a:endParaRPr sz="1600">
              <a:latin typeface="Arial"/>
              <a:ea typeface="Arial"/>
              <a:cs typeface="Arial"/>
              <a:sym typeface="Arial"/>
            </a:endParaRPr>
          </a:p>
        </p:txBody>
      </p:sp>
      <p:sp>
        <p:nvSpPr>
          <p:cNvPr id="106" name="Google Shape;106;p14"/>
          <p:cNvSpPr txBox="1"/>
          <p:nvPr/>
        </p:nvSpPr>
        <p:spPr>
          <a:xfrm>
            <a:off x="1109585" y="5439227"/>
            <a:ext cx="10241168" cy="96313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Dengan begitu, kami membuat suatu aplikasi pengukur detak jantung dan tekanan darah dengan tujuan memberikan kemudahan untuk mengukur detak jantung dan tekanan darah tanpa harus mengeluarkan biaya dan ke rumah sakit.</a:t>
            </a:r>
            <a:endParaRPr sz="1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5"/>
          <p:cNvSpPr/>
          <p:nvPr/>
        </p:nvSpPr>
        <p:spPr>
          <a:xfrm>
            <a:off x="1318417" y="0"/>
            <a:ext cx="9570431" cy="6858000"/>
          </a:xfrm>
          <a:custGeom>
            <a:rect b="b" l="l" r="r" t="t"/>
            <a:pathLst>
              <a:path extrusionOk="0" h="5150263" w="7187261">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rgbClr val="D23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5"/>
          <p:cNvSpPr txBox="1"/>
          <p:nvPr>
            <p:ph type="title"/>
          </p:nvPr>
        </p:nvSpPr>
        <p:spPr>
          <a:xfrm>
            <a:off x="2612571" y="1420591"/>
            <a:ext cx="6809014" cy="110286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600"/>
              <a:buFont typeface="Arial"/>
              <a:buNone/>
            </a:pPr>
            <a:r>
              <a:rPr lang="en-US" sz="6600">
                <a:solidFill>
                  <a:srgbClr val="FFFFFF"/>
                </a:solidFill>
              </a:rPr>
              <a:t>Pembahasan</a:t>
            </a:r>
            <a:endParaRPr/>
          </a:p>
        </p:txBody>
      </p:sp>
      <p:sp>
        <p:nvSpPr>
          <p:cNvPr id="114" name="Google Shape;114;p15"/>
          <p:cNvSpPr txBox="1"/>
          <p:nvPr>
            <p:ph idx="1" type="body"/>
          </p:nvPr>
        </p:nvSpPr>
        <p:spPr>
          <a:xfrm>
            <a:off x="1969477" y="2664783"/>
            <a:ext cx="8609428" cy="333953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rgbClr val="FFFFFF"/>
              </a:buClr>
              <a:buSzPts val="1800"/>
              <a:buChar char="•"/>
            </a:pPr>
            <a:r>
              <a:rPr lang="en-US" sz="1800">
                <a:solidFill>
                  <a:srgbClr val="FFFFFF"/>
                </a:solidFill>
                <a:latin typeface="Arial"/>
                <a:ea typeface="Arial"/>
                <a:cs typeface="Arial"/>
                <a:sym typeface="Arial"/>
              </a:rPr>
              <a:t>Salah satu gejala terkena covid-19 adalah detak jantung yang tidak normal. Dalam keadaan normal detak jantung berkisar antara 60-100 bpm. Jika detak jantung dibawah 60 bpm atau diatas 100 bpm dan berlangsung beberapa kali, maka perlu diwaspadai. Dan juga berdasarkan data yang dihimpun oleh Satuan Tugas Penanganan COVID-19 pada tanggal 13 Oktober 2020, dari total kasus yang terkonfirmasi positif covid-19, sebanyak 1.488 pasien tercatat memiliki penyakit penyerta. Di mana presentase terbanyak diantaranya penyakit hipertensi sebesar 50,5%. </a:t>
            </a:r>
            <a:endParaRPr/>
          </a:p>
          <a:p>
            <a:pPr indent="0" lvl="0" marL="0" rtl="0" algn="l">
              <a:lnSpc>
                <a:spcPct val="150000"/>
              </a:lnSpc>
              <a:spcBef>
                <a:spcPts val="1000"/>
              </a:spcBef>
              <a:spcAft>
                <a:spcPts val="0"/>
              </a:spcAft>
              <a:buClr>
                <a:schemeClr val="dk1"/>
              </a:buClr>
              <a:buSzPts val="1800"/>
              <a:buNone/>
            </a:pPr>
            <a:r>
              <a:t/>
            </a:r>
            <a:endParaRPr sz="18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16"/>
          <p:cNvSpPr txBox="1"/>
          <p:nvPr>
            <p:ph type="title"/>
          </p:nvPr>
        </p:nvSpPr>
        <p:spPr>
          <a:xfrm>
            <a:off x="841248" y="548640"/>
            <a:ext cx="3419540" cy="543153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Arial"/>
              <a:buNone/>
            </a:pPr>
            <a:r>
              <a:rPr lang="en-US" sz="6000"/>
              <a:t>Konsep Aplikasi</a:t>
            </a:r>
            <a:endParaRPr/>
          </a:p>
        </p:txBody>
      </p:sp>
      <p:sp>
        <p:nvSpPr>
          <p:cNvPr id="121" name="Google Shape;121;p16"/>
          <p:cNvSpPr/>
          <p:nvPr/>
        </p:nvSpPr>
        <p:spPr>
          <a:xfrm rot="5400000">
            <a:off x="2539411"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D23EB2"/>
          </a:solidFill>
          <a:ln cap="rnd" cmpd="sng" w="41275">
            <a:solidFill>
              <a:srgbClr val="D23E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16"/>
          <p:cNvSpPr txBox="1"/>
          <p:nvPr>
            <p:ph idx="1" type="body"/>
          </p:nvPr>
        </p:nvSpPr>
        <p:spPr>
          <a:xfrm>
            <a:off x="5298595" y="552091"/>
            <a:ext cx="6052158" cy="5431536"/>
          </a:xfrm>
          <a:prstGeom prst="rect">
            <a:avLst/>
          </a:prstGeom>
          <a:noFill/>
          <a:ln>
            <a:noFill/>
          </a:ln>
        </p:spPr>
        <p:txBody>
          <a:bodyPr anchorCtr="0" anchor="ctr"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a:latin typeface="Arial"/>
                <a:ea typeface="Arial"/>
                <a:cs typeface="Arial"/>
                <a:sym typeface="Arial"/>
              </a:rPr>
              <a:t>Aplikasi ini dapat digunakan oleh semua orang.</a:t>
            </a:r>
            <a:endParaRPr/>
          </a:p>
          <a:p>
            <a:pPr indent="-228600" lvl="0" marL="228600" rtl="0" algn="l">
              <a:lnSpc>
                <a:spcPct val="110000"/>
              </a:lnSpc>
              <a:spcBef>
                <a:spcPts val="1000"/>
              </a:spcBef>
              <a:spcAft>
                <a:spcPts val="0"/>
              </a:spcAft>
              <a:buClr>
                <a:schemeClr val="dk1"/>
              </a:buClr>
              <a:buSzPts val="2800"/>
              <a:buChar char="•"/>
            </a:pPr>
            <a:r>
              <a:rPr lang="en-US">
                <a:latin typeface="Arial"/>
                <a:ea typeface="Arial"/>
                <a:cs typeface="Arial"/>
                <a:sym typeface="Arial"/>
              </a:rPr>
              <a:t>Aplikasi ini menggunakan sensor kamera dan flash smartphone.</a:t>
            </a:r>
            <a:endParaRPr/>
          </a:p>
          <a:p>
            <a:pPr indent="-228600" lvl="0" marL="228600" rtl="0" algn="l">
              <a:lnSpc>
                <a:spcPct val="110000"/>
              </a:lnSpc>
              <a:spcBef>
                <a:spcPts val="1000"/>
              </a:spcBef>
              <a:spcAft>
                <a:spcPts val="0"/>
              </a:spcAft>
              <a:buClr>
                <a:schemeClr val="dk1"/>
              </a:buClr>
              <a:buSzPts val="2800"/>
              <a:buChar char="•"/>
            </a:pPr>
            <a:r>
              <a:rPr lang="en-US">
                <a:latin typeface="Arial"/>
                <a:ea typeface="Arial"/>
                <a:cs typeface="Arial"/>
                <a:sym typeface="Arial"/>
              </a:rPr>
              <a:t>Aplikasi ini menggunakan database sqlite dan dibangun menggunakan bahasa 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7"/>
          <p:cNvSpPr/>
          <p:nvPr/>
        </p:nvSpPr>
        <p:spPr>
          <a:xfrm>
            <a:off x="6658969" y="1168517"/>
            <a:ext cx="4889565" cy="4424065"/>
          </a:xfrm>
          <a:custGeom>
            <a:rect b="b" l="l" r="r" t="t"/>
            <a:pathLst>
              <a:path extrusionOk="0" h="4424065" w="5531319">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D23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7"/>
          <p:cNvSpPr txBox="1"/>
          <p:nvPr>
            <p:ph type="title"/>
          </p:nvPr>
        </p:nvSpPr>
        <p:spPr>
          <a:xfrm>
            <a:off x="7124135" y="2156348"/>
            <a:ext cx="3971495" cy="186674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FFFFF"/>
              </a:buClr>
              <a:buSzPts val="5800"/>
              <a:buFont typeface="Arial"/>
              <a:buNone/>
            </a:pPr>
            <a:r>
              <a:rPr lang="en-US" sz="5800">
                <a:solidFill>
                  <a:srgbClr val="FFFFFF"/>
                </a:solidFill>
              </a:rPr>
              <a:t>Cara Kerja Aplikasi</a:t>
            </a:r>
            <a:endParaRPr sz="5800">
              <a:solidFill>
                <a:srgbClr val="FFFFFF"/>
              </a:solidFill>
            </a:endParaRPr>
          </a:p>
        </p:txBody>
      </p:sp>
      <p:sp>
        <p:nvSpPr>
          <p:cNvPr id="131" name="Google Shape;131;p17"/>
          <p:cNvSpPr/>
          <p:nvPr/>
        </p:nvSpPr>
        <p:spPr>
          <a:xfrm>
            <a:off x="8005874" y="4409267"/>
            <a:ext cx="3242551" cy="27432"/>
          </a:xfrm>
          <a:custGeom>
            <a:rect b="b" l="l" r="r" t="t"/>
            <a:pathLst>
              <a:path extrusionOk="0" fill="none" h="27432" w="3242551">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extrusionOk="0" h="27432" w="3242551">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D23EB2"/>
          </a:solidFill>
          <a:ln cap="rnd" cmpd="sng" w="38100">
            <a:solidFill>
              <a:srgbClr val="D23E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7"/>
          <p:cNvSpPr txBox="1"/>
          <p:nvPr>
            <p:ph idx="1" type="body"/>
          </p:nvPr>
        </p:nvSpPr>
        <p:spPr>
          <a:xfrm>
            <a:off x="373034" y="718156"/>
            <a:ext cx="6285935" cy="5843719"/>
          </a:xfrm>
          <a:prstGeom prst="rect">
            <a:avLst/>
          </a:prstGeom>
          <a:noFill/>
          <a:ln>
            <a:noFill/>
          </a:ln>
        </p:spPr>
        <p:txBody>
          <a:bodyPr anchorCtr="0" anchor="t" bIns="45700" lIns="91425" spcFirstLastPara="1" rIns="91425" wrap="square" tIns="45700">
            <a:normAutofit/>
          </a:bodyPr>
          <a:lstStyle/>
          <a:p>
            <a:pPr indent="-457200" lvl="0" marL="457200" rtl="0" algn="l">
              <a:lnSpc>
                <a:spcPct val="110000"/>
              </a:lnSpc>
              <a:spcBef>
                <a:spcPts val="0"/>
              </a:spcBef>
              <a:spcAft>
                <a:spcPts val="0"/>
              </a:spcAft>
              <a:buClr>
                <a:schemeClr val="dk1"/>
              </a:buClr>
              <a:buSzPts val="1800"/>
              <a:buFont typeface="Arial"/>
              <a:buAutoNum type="arabicPeriod"/>
            </a:pPr>
            <a:r>
              <a:rPr lang="en-US" sz="1800">
                <a:latin typeface="Arial"/>
                <a:ea typeface="Arial"/>
                <a:cs typeface="Arial"/>
                <a:sym typeface="Arial"/>
              </a:rPr>
              <a:t>User login menggunakan akun yang sudah terdaftar. Jika belum terdaftar, maka user harus mendaftar terlebih dahulu.</a:t>
            </a:r>
            <a:endParaRPr/>
          </a:p>
          <a:p>
            <a:pPr indent="-457200" lvl="0" marL="457200" rtl="0" algn="l">
              <a:lnSpc>
                <a:spcPct val="110000"/>
              </a:lnSpc>
              <a:spcBef>
                <a:spcPts val="1000"/>
              </a:spcBef>
              <a:spcAft>
                <a:spcPts val="0"/>
              </a:spcAft>
              <a:buClr>
                <a:schemeClr val="dk1"/>
              </a:buClr>
              <a:buSzPts val="1800"/>
              <a:buFont typeface="Arial"/>
              <a:buAutoNum type="arabicPeriod"/>
            </a:pPr>
            <a:r>
              <a:rPr lang="en-US" sz="1800">
                <a:latin typeface="Arial"/>
                <a:ea typeface="Arial"/>
                <a:cs typeface="Arial"/>
                <a:sym typeface="Arial"/>
              </a:rPr>
              <a:t>Lalu aplikasi akan menampilkan menu utama yaitu pengukuran detak jantung dan tekanan darah.</a:t>
            </a:r>
            <a:endParaRPr/>
          </a:p>
          <a:p>
            <a:pPr indent="-457200" lvl="0" marL="457200" rtl="0" algn="l">
              <a:lnSpc>
                <a:spcPct val="110000"/>
              </a:lnSpc>
              <a:spcBef>
                <a:spcPts val="1000"/>
              </a:spcBef>
              <a:spcAft>
                <a:spcPts val="0"/>
              </a:spcAft>
              <a:buClr>
                <a:schemeClr val="dk1"/>
              </a:buClr>
              <a:buSzPts val="1800"/>
              <a:buFont typeface="Arial"/>
              <a:buAutoNum type="arabicPeriod"/>
            </a:pPr>
            <a:r>
              <a:rPr lang="en-US" sz="1800">
                <a:latin typeface="Arial"/>
                <a:ea typeface="Arial"/>
                <a:cs typeface="Arial"/>
                <a:sym typeface="Arial"/>
              </a:rPr>
              <a:t>Setelah memilih menu, akan terdapat instruksi untuk dapat mengukur detak jantung atau tekanan darah. Setelah itu klik “start”.</a:t>
            </a:r>
            <a:endParaRPr/>
          </a:p>
          <a:p>
            <a:pPr indent="-457200" lvl="0" marL="457200" rtl="0" algn="l">
              <a:lnSpc>
                <a:spcPct val="110000"/>
              </a:lnSpc>
              <a:spcBef>
                <a:spcPts val="1000"/>
              </a:spcBef>
              <a:spcAft>
                <a:spcPts val="0"/>
              </a:spcAft>
              <a:buClr>
                <a:schemeClr val="dk1"/>
              </a:buClr>
              <a:buSzPts val="1800"/>
              <a:buFont typeface="Arial"/>
              <a:buAutoNum type="arabicPeriod"/>
            </a:pPr>
            <a:r>
              <a:rPr lang="en-US" sz="1800">
                <a:latin typeface="Arial"/>
                <a:ea typeface="Arial"/>
                <a:cs typeface="Arial"/>
                <a:sym typeface="Arial"/>
              </a:rPr>
              <a:t>Lalu aplikasi akan membuka camera dan menyalakan flash.</a:t>
            </a:r>
            <a:endParaRPr/>
          </a:p>
          <a:p>
            <a:pPr indent="-457200" lvl="0" marL="457200" rtl="0" algn="l">
              <a:lnSpc>
                <a:spcPct val="110000"/>
              </a:lnSpc>
              <a:spcBef>
                <a:spcPts val="1000"/>
              </a:spcBef>
              <a:spcAft>
                <a:spcPts val="0"/>
              </a:spcAft>
              <a:buClr>
                <a:schemeClr val="dk1"/>
              </a:buClr>
              <a:buSzPts val="1800"/>
              <a:buFont typeface="Arial"/>
              <a:buAutoNum type="arabicPeriod"/>
            </a:pPr>
            <a:r>
              <a:rPr lang="en-US" sz="1800">
                <a:latin typeface="Arial"/>
                <a:ea typeface="Arial"/>
                <a:cs typeface="Arial"/>
                <a:sym typeface="Arial"/>
              </a:rPr>
              <a:t>User lalu menempelkan jari jada kamera dan aplikasi akan memproses selama 30 detik untuk menampilkan hasil.</a:t>
            </a:r>
            <a:endParaRPr/>
          </a:p>
          <a:p>
            <a:pPr indent="-457200" lvl="0" marL="457200" rtl="0" algn="l">
              <a:lnSpc>
                <a:spcPct val="110000"/>
              </a:lnSpc>
              <a:spcBef>
                <a:spcPts val="1000"/>
              </a:spcBef>
              <a:spcAft>
                <a:spcPts val="0"/>
              </a:spcAft>
              <a:buClr>
                <a:schemeClr val="dk1"/>
              </a:buClr>
              <a:buSzPts val="1800"/>
              <a:buFont typeface="Arial"/>
              <a:buAutoNum type="arabicPeriod"/>
            </a:pPr>
            <a:r>
              <a:rPr lang="en-US" sz="1800">
                <a:latin typeface="Arial"/>
                <a:ea typeface="Arial"/>
                <a:cs typeface="Arial"/>
                <a:sym typeface="Arial"/>
              </a:rPr>
              <a:t>Setelah 30 detik, sistem akan menampilkan hasil detak jantung atau tekanan darah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18"/>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8"/>
          <p:cNvSpPr txBox="1"/>
          <p:nvPr>
            <p:ph type="title"/>
          </p:nvPr>
        </p:nvSpPr>
        <p:spPr>
          <a:xfrm>
            <a:off x="640080" y="667512"/>
            <a:ext cx="10908792" cy="106984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6000"/>
              <a:buFont typeface="Arial"/>
              <a:buNone/>
            </a:pPr>
            <a:r>
              <a:rPr lang="en-US" sz="6000"/>
              <a:t>Hasil Test</a:t>
            </a:r>
            <a:endParaRPr/>
          </a:p>
        </p:txBody>
      </p:sp>
      <p:sp>
        <p:nvSpPr>
          <p:cNvPr id="140" name="Google Shape;140;p18"/>
          <p:cNvSpPr/>
          <p:nvPr/>
        </p:nvSpPr>
        <p:spPr>
          <a:xfrm>
            <a:off x="3810000" y="1776977"/>
            <a:ext cx="4572000" cy="27432"/>
          </a:xfrm>
          <a:custGeom>
            <a:rect b="b" l="l" r="r" t="t"/>
            <a:pathLst>
              <a:path extrusionOk="0" fill="none" h="27432" w="457200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extrusionOk="0" h="27432" w="457200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D23EB2"/>
          </a:solidFill>
          <a:ln cap="rnd" cmpd="sng" w="38100">
            <a:solidFill>
              <a:srgbClr val="D23E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raphical user interface, application, Teams&#10;&#10;Description automatically generated" id="141" name="Google Shape;141;p18"/>
          <p:cNvPicPr preferRelativeResize="0"/>
          <p:nvPr>
            <p:ph idx="1" type="body"/>
          </p:nvPr>
        </p:nvPicPr>
        <p:blipFill rotWithShape="1">
          <a:blip r:embed="rId3">
            <a:alphaModFix/>
          </a:blip>
          <a:srcRect b="0" l="0" r="0" t="0"/>
          <a:stretch/>
        </p:blipFill>
        <p:spPr>
          <a:xfrm>
            <a:off x="355084" y="2610545"/>
            <a:ext cx="2518167" cy="4037062"/>
          </a:xfrm>
          <a:prstGeom prst="rect">
            <a:avLst/>
          </a:prstGeom>
          <a:noFill/>
          <a:ln>
            <a:noFill/>
          </a:ln>
        </p:spPr>
      </p:pic>
      <p:pic>
        <p:nvPicPr>
          <p:cNvPr descr="Funnel chart&#10;&#10;Description automatically generated with medium confidence" id="142" name="Google Shape;142;p18"/>
          <p:cNvPicPr preferRelativeResize="0"/>
          <p:nvPr/>
        </p:nvPicPr>
        <p:blipFill rotWithShape="1">
          <a:blip r:embed="rId4">
            <a:alphaModFix/>
          </a:blip>
          <a:srcRect b="0" l="0" r="0" t="0"/>
          <a:stretch/>
        </p:blipFill>
        <p:spPr>
          <a:xfrm>
            <a:off x="6416801" y="2610544"/>
            <a:ext cx="2422236" cy="4037061"/>
          </a:xfrm>
          <a:prstGeom prst="rect">
            <a:avLst/>
          </a:prstGeom>
          <a:noFill/>
          <a:ln>
            <a:noFill/>
          </a:ln>
        </p:spPr>
      </p:pic>
      <p:pic>
        <p:nvPicPr>
          <p:cNvPr descr="Graphical user interface, text, application, Teams&#10;&#10;Description automatically generated" id="143" name="Google Shape;143;p18"/>
          <p:cNvPicPr preferRelativeResize="0"/>
          <p:nvPr/>
        </p:nvPicPr>
        <p:blipFill rotWithShape="1">
          <a:blip r:embed="rId5">
            <a:alphaModFix/>
          </a:blip>
          <a:srcRect b="0" l="0" r="0" t="0"/>
          <a:stretch/>
        </p:blipFill>
        <p:spPr>
          <a:xfrm>
            <a:off x="3522398" y="2610545"/>
            <a:ext cx="2331402" cy="4037060"/>
          </a:xfrm>
          <a:prstGeom prst="rect">
            <a:avLst/>
          </a:prstGeom>
          <a:noFill/>
          <a:ln>
            <a:noFill/>
          </a:ln>
        </p:spPr>
      </p:pic>
      <p:pic>
        <p:nvPicPr>
          <p:cNvPr descr="Text, letter&#10;&#10;Description automatically generated" id="144" name="Google Shape;144;p18"/>
          <p:cNvPicPr preferRelativeResize="0"/>
          <p:nvPr/>
        </p:nvPicPr>
        <p:blipFill rotWithShape="1">
          <a:blip r:embed="rId6">
            <a:alphaModFix/>
          </a:blip>
          <a:srcRect b="0" l="0" r="0" t="0"/>
          <a:stretch/>
        </p:blipFill>
        <p:spPr>
          <a:xfrm>
            <a:off x="9402038" y="2610546"/>
            <a:ext cx="2351587" cy="40370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9"/>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9"/>
          <p:cNvSpPr txBox="1"/>
          <p:nvPr>
            <p:ph type="title"/>
          </p:nvPr>
        </p:nvSpPr>
        <p:spPr>
          <a:xfrm>
            <a:off x="640080" y="667512"/>
            <a:ext cx="10908792" cy="106984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6000"/>
              <a:buFont typeface="Arial"/>
              <a:buNone/>
            </a:pPr>
            <a:r>
              <a:rPr lang="en-US" sz="6000"/>
              <a:t>Hasil Test</a:t>
            </a:r>
            <a:endParaRPr/>
          </a:p>
        </p:txBody>
      </p:sp>
      <p:sp>
        <p:nvSpPr>
          <p:cNvPr id="152" name="Google Shape;152;p19"/>
          <p:cNvSpPr/>
          <p:nvPr/>
        </p:nvSpPr>
        <p:spPr>
          <a:xfrm>
            <a:off x="3810000" y="1776977"/>
            <a:ext cx="4572000" cy="27432"/>
          </a:xfrm>
          <a:custGeom>
            <a:rect b="b" l="l" r="r" t="t"/>
            <a:pathLst>
              <a:path extrusionOk="0" fill="none" h="27432" w="457200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extrusionOk="0" h="27432" w="457200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D23EB2"/>
          </a:solidFill>
          <a:ln cap="rnd" cmpd="sng" w="38100">
            <a:solidFill>
              <a:srgbClr val="D23E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raphical user interface, application, Teams&#10;&#10;Description automatically generated" id="153" name="Google Shape;153;p19"/>
          <p:cNvPicPr preferRelativeResize="0"/>
          <p:nvPr/>
        </p:nvPicPr>
        <p:blipFill rotWithShape="1">
          <a:blip r:embed="rId3">
            <a:alphaModFix/>
          </a:blip>
          <a:srcRect b="0" l="0" r="0" t="0"/>
          <a:stretch/>
        </p:blipFill>
        <p:spPr>
          <a:xfrm>
            <a:off x="6433475" y="2544800"/>
            <a:ext cx="2402051" cy="4037062"/>
          </a:xfrm>
          <a:prstGeom prst="rect">
            <a:avLst/>
          </a:prstGeom>
          <a:noFill/>
          <a:ln>
            <a:noFill/>
          </a:ln>
        </p:spPr>
      </p:pic>
      <p:pic>
        <p:nvPicPr>
          <p:cNvPr descr="A picture containing text, underpants&#10;&#10;Description automatically generated" id="154" name="Google Shape;154;p19"/>
          <p:cNvPicPr preferRelativeResize="0"/>
          <p:nvPr/>
        </p:nvPicPr>
        <p:blipFill rotWithShape="1">
          <a:blip r:embed="rId4">
            <a:alphaModFix/>
          </a:blip>
          <a:srcRect b="0" l="0" r="0" t="0"/>
          <a:stretch/>
        </p:blipFill>
        <p:spPr>
          <a:xfrm>
            <a:off x="514582" y="2544801"/>
            <a:ext cx="2381865" cy="4037061"/>
          </a:xfrm>
          <a:prstGeom prst="rect">
            <a:avLst/>
          </a:prstGeom>
          <a:noFill/>
          <a:ln>
            <a:noFill/>
          </a:ln>
        </p:spPr>
      </p:pic>
      <p:pic>
        <p:nvPicPr>
          <p:cNvPr descr="Graphical user interface, application&#10;&#10;Description automatically generated" id="155" name="Google Shape;155;p19"/>
          <p:cNvPicPr preferRelativeResize="0"/>
          <p:nvPr/>
        </p:nvPicPr>
        <p:blipFill rotWithShape="1">
          <a:blip r:embed="rId5">
            <a:alphaModFix/>
          </a:blip>
          <a:srcRect b="0" l="0" r="0" t="0"/>
          <a:stretch/>
        </p:blipFill>
        <p:spPr>
          <a:xfrm>
            <a:off x="9470996" y="2610546"/>
            <a:ext cx="2089178" cy="4037060"/>
          </a:xfrm>
          <a:prstGeom prst="rect">
            <a:avLst/>
          </a:prstGeom>
          <a:noFill/>
          <a:ln>
            <a:noFill/>
          </a:ln>
        </p:spPr>
      </p:pic>
      <p:pic>
        <p:nvPicPr>
          <p:cNvPr descr="Shape, background pattern&#10;&#10;Description automatically generated" id="156" name="Google Shape;156;p19"/>
          <p:cNvPicPr preferRelativeResize="0"/>
          <p:nvPr>
            <p:ph idx="1" type="body"/>
          </p:nvPr>
        </p:nvPicPr>
        <p:blipFill rotWithShape="1">
          <a:blip r:embed="rId6">
            <a:alphaModFix/>
          </a:blip>
          <a:srcRect b="0" l="0" r="0" t="0"/>
          <a:stretch/>
        </p:blipFill>
        <p:spPr>
          <a:xfrm>
            <a:off x="3523316" y="2544800"/>
            <a:ext cx="2252823" cy="40370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20"/>
          <p:cNvSpPr/>
          <p:nvPr/>
        </p:nvSpPr>
        <p:spPr>
          <a:xfrm>
            <a:off x="575564" y="493776"/>
            <a:ext cx="11040872" cy="5722227"/>
          </a:xfrm>
          <a:custGeom>
            <a:rect b="b" l="l" r="r" t="t"/>
            <a:pathLst>
              <a:path extrusionOk="0" fill="none" h="5722227" w="11040872">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extrusionOk="0" h="5722227" w="11040872">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D23EB2"/>
          </a:solidFill>
          <a:ln cap="flat" cmpd="sng" w="25400">
            <a:solidFill>
              <a:srgbClr val="D23E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20"/>
          <p:cNvSpPr txBox="1"/>
          <p:nvPr>
            <p:ph type="title"/>
          </p:nvPr>
        </p:nvSpPr>
        <p:spPr>
          <a:xfrm>
            <a:off x="1151467" y="887973"/>
            <a:ext cx="9889067"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6600"/>
              <a:buFont typeface="Arial"/>
              <a:buNone/>
            </a:pPr>
            <a:r>
              <a:rPr lang="en-US" sz="6600">
                <a:solidFill>
                  <a:schemeClr val="lt1"/>
                </a:solidFill>
              </a:rPr>
              <a:t>Kesimpulan</a:t>
            </a:r>
            <a:endParaRPr/>
          </a:p>
        </p:txBody>
      </p:sp>
      <p:sp>
        <p:nvSpPr>
          <p:cNvPr id="164" name="Google Shape;164;p20"/>
          <p:cNvSpPr/>
          <p:nvPr/>
        </p:nvSpPr>
        <p:spPr>
          <a:xfrm>
            <a:off x="1117092" y="2325880"/>
            <a:ext cx="9957816" cy="18288"/>
          </a:xfrm>
          <a:custGeom>
            <a:rect b="b" l="l" r="r" t="t"/>
            <a:pathLst>
              <a:path extrusionOk="0" fill="none" h="18288" w="9957816">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extrusionOk="0" h="18288" w="9957816">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20"/>
          <p:cNvSpPr txBox="1"/>
          <p:nvPr>
            <p:ph idx="1" type="body"/>
          </p:nvPr>
        </p:nvSpPr>
        <p:spPr>
          <a:xfrm>
            <a:off x="1151467" y="2607733"/>
            <a:ext cx="9889067" cy="328506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2400"/>
              <a:buChar char="•"/>
            </a:pPr>
            <a:r>
              <a:rPr lang="en-US" sz="2400">
                <a:solidFill>
                  <a:schemeClr val="lt1"/>
                </a:solidFill>
                <a:latin typeface="Times New Roman"/>
                <a:ea typeface="Times New Roman"/>
                <a:cs typeface="Times New Roman"/>
                <a:sym typeface="Times New Roman"/>
              </a:rPr>
              <a:t>Dengan teknologi yang semakin berkembang, banyak hal yang bisa dilakukan menggunakan smartphone. Salah satunya mengukur detak jantung dan tekanan darah tidak perlu lagi ke rumah sakit, melainkan bisa menggunakan smartphone. Sensor pada kamera smartphone dibantu dengan </a:t>
            </a:r>
            <a:r>
              <a:rPr i="1" lang="en-US" sz="2400">
                <a:solidFill>
                  <a:schemeClr val="lt1"/>
                </a:solidFill>
                <a:latin typeface="Times New Roman"/>
                <a:ea typeface="Times New Roman"/>
                <a:cs typeface="Times New Roman"/>
                <a:sym typeface="Times New Roman"/>
              </a:rPr>
              <a:t>flash light </a:t>
            </a:r>
            <a:r>
              <a:rPr lang="en-US" sz="2400">
                <a:solidFill>
                  <a:schemeClr val="lt1"/>
                </a:solidFill>
                <a:latin typeface="Times New Roman"/>
                <a:ea typeface="Times New Roman"/>
                <a:cs typeface="Times New Roman"/>
                <a:sym typeface="Times New Roman"/>
              </a:rPr>
              <a:t>bisa digunakan untuk mendeteksi detak jantung dan tekanan darah. Detak jantung yang terlalu rendah (dibawah 60 bpm) atau terlalu tinggi (diatas 100 bpm) perlu diwaspadai. Begitu juga pada tekanan rendah yang terlalu tinggi berpotensi mengakibatkan komplikasi pada penderita covid-19.</a:t>
            </a:r>
            <a:endParaRPr sz="2400">
              <a:solidFill>
                <a:schemeClr val="lt1"/>
              </a:solidFill>
              <a:latin typeface="Calibri"/>
              <a:ea typeface="Calibri"/>
              <a:cs typeface="Calibri"/>
              <a:sym typeface="Calibri"/>
            </a:endParaRPr>
          </a:p>
          <a:p>
            <a:pPr indent="-76200" lvl="0" marL="228600" rtl="0" algn="l">
              <a:lnSpc>
                <a:spcPct val="100000"/>
              </a:lnSpc>
              <a:spcBef>
                <a:spcPts val="1000"/>
              </a:spcBef>
              <a:spcAft>
                <a:spcPts val="0"/>
              </a:spcAft>
              <a:buClr>
                <a:schemeClr val="dk1"/>
              </a:buClr>
              <a:buSzPts val="2400"/>
              <a:buNone/>
            </a:pPr>
            <a:r>
              <a:t/>
            </a:r>
            <a:endParaRPr sz="2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1"/>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21"/>
          <p:cNvSpPr txBox="1"/>
          <p:nvPr>
            <p:ph type="title"/>
          </p:nvPr>
        </p:nvSpPr>
        <p:spPr>
          <a:xfrm>
            <a:off x="639656" y="320040"/>
            <a:ext cx="10909640" cy="9049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600"/>
              <a:buFont typeface="Arial"/>
              <a:buNone/>
            </a:pPr>
            <a:r>
              <a:rPr lang="en-US" sz="5600"/>
              <a:t>Video Demo Aplikasi</a:t>
            </a:r>
            <a:endParaRPr sz="5600"/>
          </a:p>
        </p:txBody>
      </p:sp>
      <p:sp>
        <p:nvSpPr>
          <p:cNvPr id="173" name="Google Shape;173;p21"/>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Clr>
                <a:schemeClr val="dk1"/>
              </a:buClr>
              <a:buSzPts val="2800"/>
              <a:buNone/>
            </a:pPr>
            <a:r>
              <a:t/>
            </a:r>
            <a:endParaRPr/>
          </a:p>
          <a:p>
            <a:pPr indent="0" lvl="0" marL="0" rtl="0" algn="l">
              <a:lnSpc>
                <a:spcPct val="110000"/>
              </a:lnSpc>
              <a:spcBef>
                <a:spcPts val="1000"/>
              </a:spcBef>
              <a:spcAft>
                <a:spcPts val="0"/>
              </a:spcAft>
              <a:buClr>
                <a:schemeClr val="dk1"/>
              </a:buClr>
              <a:buSzPts val="2800"/>
              <a:buNone/>
            </a:pPr>
            <a:r>
              <a:rPr lang="en-US"/>
              <a:t>Link video demo aplikasi :</a:t>
            </a:r>
            <a:endParaRPr/>
          </a:p>
          <a:p>
            <a:pPr indent="0" lvl="0" marL="0" rtl="0" algn="l">
              <a:lnSpc>
                <a:spcPct val="110000"/>
              </a:lnSpc>
              <a:spcBef>
                <a:spcPts val="1000"/>
              </a:spcBef>
              <a:spcAft>
                <a:spcPts val="0"/>
              </a:spcAft>
              <a:buClr>
                <a:schemeClr val="dk1"/>
              </a:buClr>
              <a:buSzPts val="2800"/>
              <a:buNone/>
            </a:pPr>
            <a:r>
              <a:rPr lang="en-US"/>
              <a:t>https://drive.google.com/file/d/1B1XhCRzwPkrQxxtiMZWYzVDWNyDjYwbf/view?usp=sharing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yVTI">
  <a:themeElements>
    <a:clrScheme name="AnalogousFromDarkSeedLeftStep">
      <a:dk1>
        <a:srgbClr val="000000"/>
      </a:dk1>
      <a:lt1>
        <a:srgbClr val="FFFFFF"/>
      </a:lt1>
      <a:dk2>
        <a:srgbClr val="1A252F"/>
      </a:dk2>
      <a:lt2>
        <a:srgbClr val="F0F3F1"/>
      </a:lt2>
      <a:accent1>
        <a:srgbClr val="D23EB2"/>
      </a:accent1>
      <a:accent2>
        <a:srgbClr val="A22CC0"/>
      </a:accent2>
      <a:accent3>
        <a:srgbClr val="763ED2"/>
      </a:accent3>
      <a:accent4>
        <a:srgbClr val="3C41C5"/>
      </a:accent4>
      <a:accent5>
        <a:srgbClr val="3E81D2"/>
      </a:accent5>
      <a:accent6>
        <a:srgbClr val="2CADC0"/>
      </a:accent6>
      <a:hlink>
        <a:srgbClr val="3F64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