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sldIdLst>
    <p:sldId id="256" r:id="rId2"/>
    <p:sldId id="257" r:id="rId3"/>
    <p:sldId id="258" r:id="rId4"/>
    <p:sldId id="259" r:id="rId5"/>
    <p:sldId id="260" r:id="rId6"/>
    <p:sldId id="271" r:id="rId7"/>
    <p:sldId id="261" r:id="rId8"/>
    <p:sldId id="267" r:id="rId9"/>
    <p:sldId id="294" r:id="rId10"/>
    <p:sldId id="295" r:id="rId11"/>
    <p:sldId id="298" r:id="rId12"/>
    <p:sldId id="297" r:id="rId13"/>
    <p:sldId id="299" r:id="rId14"/>
    <p:sldId id="262" r:id="rId15"/>
    <p:sldId id="300" r:id="rId16"/>
    <p:sldId id="265" r:id="rId17"/>
    <p:sldId id="302" r:id="rId18"/>
    <p:sldId id="303" r:id="rId19"/>
    <p:sldId id="304" r:id="rId20"/>
    <p:sldId id="305" r:id="rId21"/>
    <p:sldId id="301" r:id="rId22"/>
    <p:sldId id="306" r:id="rId23"/>
    <p:sldId id="266" r:id="rId24"/>
  </p:sldIdLst>
  <p:sldSz cx="18288000" cy="10287000"/>
  <p:notesSz cx="6858000" cy="9144000"/>
  <p:embeddedFontLst>
    <p:embeddedFont>
      <p:font typeface="Arial" panose="020B0604020202020204" pitchFamily="34" charset="0"/>
      <p:regular r:id="rId26"/>
    </p:embeddedFont>
    <p:embeddedFont>
      <p:font typeface="Arial Rounded MT Bold" panose="020F0704030504030204" pitchFamily="34" charset="0"/>
      <p:regular r:id="rId27"/>
    </p:embeddedFont>
    <p:embeddedFont>
      <p:font typeface="Arimo" panose="020B0604020202020204" charset="0"/>
      <p:regular r:id="rId28"/>
    </p:embeddedFont>
    <p:embeddedFont>
      <p:font typeface="Arimo Bold" panose="020B0604020202020204" charset="0"/>
      <p:regular r:id="rId29"/>
    </p:embeddedFont>
    <p:embeddedFont>
      <p:font typeface="Calibri" panose="020F0502020204030204" pitchFamily="34" charset="0"/>
      <p:regular r:id="rId30"/>
      <p:bold r:id="rId31"/>
      <p:italic r:id="rId32"/>
      <p:boldItalic r:id="rId33"/>
    </p:embeddedFont>
    <p:embeddedFont>
      <p:font typeface="League Spartan" panose="020B0604020202020204" charset="0"/>
      <p:regular r:id="rId34"/>
    </p:embeddedFont>
    <p:embeddedFont>
      <p:font typeface="Roboto" panose="02000000000000000000" pitchFamily="2" charset="0"/>
      <p:regular r:id="rId35"/>
      <p:bold r:id="rId36"/>
      <p:italic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fi hidayat" initials="ah" lastIdx="1" clrIdx="0">
    <p:extLst>
      <p:ext uri="{19B8F6BF-5375-455C-9EA6-DF929625EA0E}">
        <p15:presenceInfo xmlns:p15="http://schemas.microsoft.com/office/powerpoint/2012/main" userId="0293b52b178fda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0" d="100"/>
          <a:sy n="40" d="100"/>
        </p:scale>
        <p:origin x="78" y="1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14T22:02:53.788" idx="1">
    <p:pos x="2289" y="5866"/>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14.06.2024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336725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032066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836276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789514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755066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519426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61378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624594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1250132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789749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699085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990858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6.png"/><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6.png"/><Relationship Id="rId7"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 Id="rId9" Type="http://schemas.openxmlformats.org/officeDocument/2006/relationships/image" Target="../media/image24.png"/></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6.png"/><Relationship Id="rId7"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6.png"/><Relationship Id="rId4" Type="http://schemas.openxmlformats.org/officeDocument/2006/relationships/image" Target="../media/image17.svg"/><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6.png"/><Relationship Id="rId7"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8.png"/><Relationship Id="rId4" Type="http://schemas.openxmlformats.org/officeDocument/2006/relationships/image" Target="../media/image17.svg"/><Relationship Id="rId9" Type="http://schemas.openxmlformats.org/officeDocument/2006/relationships/image" Target="../media/image27.png"/></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19200" y="6438900"/>
            <a:ext cx="7588350" cy="504771"/>
          </a:xfrm>
          <a:prstGeom prst="rect">
            <a:avLst/>
          </a:prstGeom>
        </p:spPr>
        <p:txBody>
          <a:bodyPr lIns="0" tIns="0" rIns="0" bIns="0" rtlCol="0" anchor="t">
            <a:spAutoFit/>
          </a:bodyPr>
          <a:lstStyle/>
          <a:p>
            <a:pPr algn="l">
              <a:lnSpc>
                <a:spcPts val="3840"/>
              </a:lnSpc>
            </a:pPr>
            <a:r>
              <a:rPr lang="en-US" sz="3200" dirty="0" err="1">
                <a:solidFill>
                  <a:srgbClr val="000000"/>
                </a:solidFill>
                <a:latin typeface="Roboto"/>
              </a:rPr>
              <a:t>Alfiansyah</a:t>
            </a:r>
            <a:r>
              <a:rPr lang="en-US" sz="3200" dirty="0">
                <a:solidFill>
                  <a:srgbClr val="000000"/>
                </a:solidFill>
                <a:latin typeface="Roboto"/>
              </a:rPr>
              <a:t> Hidayat </a:t>
            </a:r>
          </a:p>
        </p:txBody>
      </p:sp>
      <p:sp>
        <p:nvSpPr>
          <p:cNvPr id="3" name="TextBox 3"/>
          <p:cNvSpPr txBox="1"/>
          <p:nvPr/>
        </p:nvSpPr>
        <p:spPr>
          <a:xfrm>
            <a:off x="915475" y="3243617"/>
            <a:ext cx="7588350" cy="3057363"/>
          </a:xfrm>
          <a:prstGeom prst="rect">
            <a:avLst/>
          </a:prstGeom>
        </p:spPr>
        <p:txBody>
          <a:bodyPr lIns="0" tIns="0" rIns="0" bIns="0" rtlCol="0" anchor="t">
            <a:spAutoFit/>
          </a:bodyPr>
          <a:lstStyle/>
          <a:p>
            <a:pPr algn="l">
              <a:lnSpc>
                <a:spcPts val="11999"/>
              </a:lnSpc>
            </a:pPr>
            <a:r>
              <a:rPr lang="en-US" sz="9999" dirty="0">
                <a:solidFill>
                  <a:srgbClr val="000000"/>
                </a:solidFill>
                <a:latin typeface="Arial Rounded MT Bold" panose="020F0704030504030204" pitchFamily="34" charset="0"/>
              </a:rPr>
              <a:t>Credit Card Churn </a:t>
            </a:r>
          </a:p>
        </p:txBody>
      </p:sp>
      <p:sp>
        <p:nvSpPr>
          <p:cNvPr id="4" name="Freeform 4"/>
          <p:cNvSpPr/>
          <p:nvPr/>
        </p:nvSpPr>
        <p:spPr>
          <a:xfrm>
            <a:off x="10306900" y="1778276"/>
            <a:ext cx="7161946" cy="6730448"/>
          </a:xfrm>
          <a:custGeom>
            <a:avLst/>
            <a:gdLst/>
            <a:ahLst/>
            <a:cxnLst/>
            <a:rect l="l" t="t" r="r" b="b"/>
            <a:pathLst>
              <a:path w="7161946" h="6730448">
                <a:moveTo>
                  <a:pt x="0" y="0"/>
                </a:moveTo>
                <a:lnTo>
                  <a:pt x="7161946" y="0"/>
                </a:lnTo>
                <a:lnTo>
                  <a:pt x="7161946" y="6730448"/>
                </a:lnTo>
                <a:lnTo>
                  <a:pt x="0" y="673044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89375" y="883550"/>
            <a:ext cx="16292550" cy="776623"/>
          </a:xfrm>
          <a:prstGeom prst="rect">
            <a:avLst/>
          </a:prstGeom>
        </p:spPr>
        <p:txBody>
          <a:bodyPr lIns="0" tIns="0" rIns="0" bIns="0" rtlCol="0" anchor="t">
            <a:spAutoFit/>
          </a:bodyPr>
          <a:lstStyle/>
          <a:p>
            <a:pPr algn="ctr">
              <a:lnSpc>
                <a:spcPts val="6480"/>
              </a:lnSpc>
            </a:pPr>
            <a:r>
              <a:rPr lang="en-US" sz="5400" dirty="0" err="1">
                <a:solidFill>
                  <a:srgbClr val="000000"/>
                </a:solidFill>
                <a:latin typeface="Arial Rounded MT Bold" panose="020F0704030504030204" pitchFamily="34" charset="0"/>
              </a:rPr>
              <a:t>Analisis</a:t>
            </a:r>
            <a:r>
              <a:rPr lang="en-US" sz="5400" dirty="0">
                <a:solidFill>
                  <a:srgbClr val="000000"/>
                </a:solidFill>
                <a:latin typeface="Arial Rounded MT Bold" panose="020F0704030504030204" pitchFamily="34" charset="0"/>
              </a:rPr>
              <a:t> bivariate</a:t>
            </a:r>
          </a:p>
        </p:txBody>
      </p:sp>
      <p:sp>
        <p:nvSpPr>
          <p:cNvPr id="5" name="TextBox 5"/>
          <p:cNvSpPr txBox="1"/>
          <p:nvPr/>
        </p:nvSpPr>
        <p:spPr>
          <a:xfrm>
            <a:off x="10479292" y="4090703"/>
            <a:ext cx="5522707" cy="1859483"/>
          </a:xfrm>
          <a:prstGeom prst="rect">
            <a:avLst/>
          </a:prstGeom>
        </p:spPr>
        <p:txBody>
          <a:bodyPr wrap="square" lIns="0" tIns="0" rIns="0" bIns="0" rtlCol="0" anchor="t">
            <a:spAutoFit/>
          </a:bodyPr>
          <a:lstStyle/>
          <a:p>
            <a:pPr algn="l">
              <a:lnSpc>
                <a:spcPts val="2879"/>
              </a:lnSpc>
            </a:pPr>
            <a:r>
              <a:rPr lang="en-ID" sz="2800" dirty="0" err="1">
                <a:latin typeface="Arial Rounded MT Bold" panose="020F0704030504030204" pitchFamily="34" charset="0"/>
              </a:rPr>
              <a:t>Sebanyak</a:t>
            </a:r>
            <a:r>
              <a:rPr lang="en-ID" sz="2800" dirty="0">
                <a:latin typeface="Arial Rounded MT Bold" panose="020F0704030504030204" pitchFamily="34" charset="0"/>
              </a:rPr>
              <a:t> 8.88% </a:t>
            </a:r>
            <a:r>
              <a:rPr lang="en-ID" sz="2800" dirty="0" err="1">
                <a:solidFill>
                  <a:schemeClr val="accent2"/>
                </a:solidFill>
                <a:latin typeface="Arial Rounded MT Bold" panose="020F0704030504030204" pitchFamily="34" charset="0"/>
              </a:rPr>
              <a:t>nasabah</a:t>
            </a:r>
            <a:r>
              <a:rPr lang="en-ID" sz="2800" dirty="0">
                <a:solidFill>
                  <a:schemeClr val="accent2"/>
                </a:solidFill>
                <a:latin typeface="Arial Rounded MT Bold" panose="020F0704030504030204" pitchFamily="34" charset="0"/>
              </a:rPr>
              <a:t> </a:t>
            </a:r>
            <a:r>
              <a:rPr lang="en-ID" sz="2800" dirty="0" err="1">
                <a:solidFill>
                  <a:schemeClr val="accent2"/>
                </a:solidFill>
                <a:latin typeface="Arial Rounded MT Bold" panose="020F0704030504030204" pitchFamily="34" charset="0"/>
              </a:rPr>
              <a:t>chun</a:t>
            </a:r>
            <a:r>
              <a:rPr lang="en-ID" sz="2800" dirty="0">
                <a:solidFill>
                  <a:schemeClr val="accent2"/>
                </a:solidFill>
                <a:latin typeface="Arial Rounded MT Bold" panose="020F0704030504030204" pitchFamily="34" charset="0"/>
              </a:rPr>
              <a:t> </a:t>
            </a:r>
            <a:r>
              <a:rPr lang="en-ID" sz="2800" dirty="0" err="1">
                <a:latin typeface="Arial Rounded MT Bold" panose="020F0704030504030204" pitchFamily="34" charset="0"/>
              </a:rPr>
              <a:t>dari</a:t>
            </a:r>
            <a:r>
              <a:rPr lang="en-ID" sz="2800" dirty="0">
                <a:latin typeface="Arial Rounded MT Bold" panose="020F0704030504030204" pitchFamily="34" charset="0"/>
              </a:rPr>
              <a:t> </a:t>
            </a:r>
            <a:r>
              <a:rPr lang="en-ID" sz="2800" dirty="0" err="1">
                <a:latin typeface="Arial Rounded MT Bold" panose="020F0704030504030204" pitchFamily="34" charset="0"/>
              </a:rPr>
              <a:t>populasi</a:t>
            </a:r>
            <a:r>
              <a:rPr lang="en-ID" sz="2800" dirty="0">
                <a:latin typeface="Arial Rounded MT Bold" panose="020F0704030504030204" pitchFamily="34" charset="0"/>
              </a:rPr>
              <a:t> orang </a:t>
            </a:r>
            <a:r>
              <a:rPr lang="en-ID" sz="2800" dirty="0" err="1">
                <a:latin typeface="Arial Rounded MT Bold" panose="020F0704030504030204" pitchFamily="34" charset="0"/>
              </a:rPr>
              <a:t>adalah</a:t>
            </a:r>
            <a:r>
              <a:rPr lang="en-ID" sz="2800" dirty="0">
                <a:latin typeface="Arial Rounded MT Bold" panose="020F0704030504030204" pitchFamily="34" charset="0"/>
              </a:rPr>
              <a:t> </a:t>
            </a:r>
            <a:r>
              <a:rPr lang="en-ID" sz="2800" dirty="0" err="1">
                <a:latin typeface="Arial Rounded MT Bold" panose="020F0704030504030204" pitchFamily="34" charset="0"/>
              </a:rPr>
              <a:t>perempuan</a:t>
            </a:r>
            <a:r>
              <a:rPr lang="en-ID" sz="2800" dirty="0">
                <a:latin typeface="Arial Rounded MT Bold" panose="020F0704030504030204" pitchFamily="34" charset="0"/>
              </a:rPr>
              <a:t> dan 7.12 % </a:t>
            </a:r>
            <a:r>
              <a:rPr lang="en-ID" sz="2800" dirty="0" err="1">
                <a:solidFill>
                  <a:schemeClr val="accent2"/>
                </a:solidFill>
                <a:latin typeface="Arial Rounded MT Bold" panose="020F0704030504030204" pitchFamily="34" charset="0"/>
              </a:rPr>
              <a:t>nasabah</a:t>
            </a:r>
            <a:r>
              <a:rPr lang="en-ID" sz="2800" dirty="0">
                <a:solidFill>
                  <a:schemeClr val="accent2"/>
                </a:solidFill>
                <a:latin typeface="Arial Rounded MT Bold" panose="020F0704030504030204" pitchFamily="34" charset="0"/>
              </a:rPr>
              <a:t> churn </a:t>
            </a:r>
            <a:r>
              <a:rPr lang="en-ID" sz="2800" dirty="0" err="1">
                <a:latin typeface="Arial Rounded MT Bold" panose="020F0704030504030204" pitchFamily="34" charset="0"/>
              </a:rPr>
              <a:t>dari</a:t>
            </a:r>
            <a:r>
              <a:rPr lang="en-ID" sz="2800" dirty="0">
                <a:latin typeface="Arial Rounded MT Bold" panose="020F0704030504030204" pitchFamily="34" charset="0"/>
              </a:rPr>
              <a:t> </a:t>
            </a:r>
            <a:r>
              <a:rPr lang="en-ID" sz="2800" dirty="0" err="1">
                <a:latin typeface="Arial Rounded MT Bold" panose="020F0704030504030204" pitchFamily="34" charset="0"/>
              </a:rPr>
              <a:t>populasi</a:t>
            </a:r>
            <a:r>
              <a:rPr lang="en-ID" sz="2800" dirty="0">
                <a:latin typeface="Arial Rounded MT Bold" panose="020F0704030504030204" pitchFamily="34" charset="0"/>
              </a:rPr>
              <a:t> </a:t>
            </a:r>
            <a:r>
              <a:rPr lang="en-ID" sz="2800" dirty="0" err="1">
                <a:latin typeface="Arial Rounded MT Bold" panose="020F0704030504030204" pitchFamily="34" charset="0"/>
              </a:rPr>
              <a:t>adalah</a:t>
            </a:r>
            <a:r>
              <a:rPr lang="en-ID" sz="2800" dirty="0">
                <a:latin typeface="Arial Rounded MT Bold" panose="020F0704030504030204" pitchFamily="34" charset="0"/>
              </a:rPr>
              <a:t> </a:t>
            </a:r>
            <a:r>
              <a:rPr lang="en-ID" sz="2800" dirty="0" err="1">
                <a:latin typeface="Arial Rounded MT Bold" panose="020F0704030504030204" pitchFamily="34" charset="0"/>
              </a:rPr>
              <a:t>laki</a:t>
            </a:r>
            <a:r>
              <a:rPr lang="en-ID" sz="2800" dirty="0">
                <a:latin typeface="Arial Rounded MT Bold" panose="020F0704030504030204" pitchFamily="34" charset="0"/>
              </a:rPr>
              <a:t> </a:t>
            </a:r>
            <a:r>
              <a:rPr lang="en-ID" sz="2800" dirty="0" err="1">
                <a:latin typeface="Arial Rounded MT Bold" panose="020F0704030504030204" pitchFamily="34" charset="0"/>
              </a:rPr>
              <a:t>laki</a:t>
            </a:r>
            <a:r>
              <a:rPr lang="en-ID" sz="2800" dirty="0">
                <a:latin typeface="Arial Rounded MT Bold" panose="020F0704030504030204" pitchFamily="34" charset="0"/>
              </a:rPr>
              <a:t> </a:t>
            </a:r>
            <a:endParaRPr lang="en-US" sz="2800" dirty="0">
              <a:solidFill>
                <a:srgbClr val="000000"/>
              </a:solidFill>
              <a:latin typeface="Arial Rounded MT Bold" panose="020F0704030504030204" pitchFamily="34" charset="0"/>
            </a:endParaRPr>
          </a:p>
        </p:txBody>
      </p:sp>
      <p:sp>
        <p:nvSpPr>
          <p:cNvPr id="6" name="TextBox 6"/>
          <p:cNvSpPr txBox="1"/>
          <p:nvPr/>
        </p:nvSpPr>
        <p:spPr>
          <a:xfrm>
            <a:off x="873842" y="2312989"/>
            <a:ext cx="7688044" cy="562655"/>
          </a:xfrm>
          <a:prstGeom prst="rect">
            <a:avLst/>
          </a:prstGeom>
        </p:spPr>
        <p:txBody>
          <a:bodyPr wrap="square" lIns="0" tIns="0" rIns="0" bIns="0" rtlCol="0" anchor="t">
            <a:spAutoFit/>
          </a:bodyPr>
          <a:lstStyle/>
          <a:p>
            <a:pPr algn="l">
              <a:lnSpc>
                <a:spcPts val="4800"/>
              </a:lnSpc>
            </a:pPr>
            <a:r>
              <a:rPr lang="en-US" sz="3600" b="1" dirty="0">
                <a:solidFill>
                  <a:schemeClr val="tx2"/>
                </a:solidFill>
                <a:latin typeface="Arial Rounded MT Bold" panose="020F0704030504030204" pitchFamily="34" charset="0"/>
              </a:rPr>
              <a:t>Churn Rate </a:t>
            </a:r>
            <a:r>
              <a:rPr lang="en-US" sz="3600" b="1" dirty="0" err="1">
                <a:solidFill>
                  <a:schemeClr val="tx2"/>
                </a:solidFill>
                <a:latin typeface="Arial Rounded MT Bold" panose="020F0704030504030204" pitchFamily="34" charset="0"/>
              </a:rPr>
              <a:t>berdasarkan</a:t>
            </a:r>
            <a:r>
              <a:rPr lang="en-US" sz="3600" b="1" dirty="0">
                <a:solidFill>
                  <a:schemeClr val="tx2"/>
                </a:solidFill>
                <a:latin typeface="Arial Rounded MT Bold" panose="020F0704030504030204" pitchFamily="34" charset="0"/>
              </a:rPr>
              <a:t> gander</a:t>
            </a:r>
            <a:endParaRPr lang="en-US" sz="3600" dirty="0">
              <a:solidFill>
                <a:schemeClr val="tx2"/>
              </a:solidFill>
              <a:latin typeface="Arial Rounded MT Bold" panose="020F0704030504030204" pitchFamily="34" charset="0"/>
            </a:endParaRPr>
          </a:p>
        </p:txBody>
      </p:sp>
      <p:sp>
        <p:nvSpPr>
          <p:cNvPr id="15" name="TextBox 15"/>
          <p:cNvSpPr txBox="1"/>
          <p:nvPr/>
        </p:nvSpPr>
        <p:spPr>
          <a:xfrm rot="-3778860">
            <a:off x="9521897" y="6465844"/>
            <a:ext cx="2662054" cy="615553"/>
          </a:xfrm>
          <a:prstGeom prst="rect">
            <a:avLst/>
          </a:prstGeom>
        </p:spPr>
        <p:txBody>
          <a:bodyPr lIns="0" tIns="0" rIns="0" bIns="0" rtlCol="0" anchor="t">
            <a:spAutoFit/>
          </a:bodyPr>
          <a:lstStyle/>
          <a:p>
            <a:pPr algn="ctr">
              <a:lnSpc>
                <a:spcPts val="4800"/>
              </a:lnSpc>
            </a:pPr>
            <a:r>
              <a:rPr lang="en-US" sz="4000">
                <a:solidFill>
                  <a:srgbClr val="FFFFFF"/>
                </a:solidFill>
                <a:latin typeface="Arial Rounded MT Bold" panose="020F0704030504030204" pitchFamily="34" charset="0"/>
              </a:rPr>
              <a:t>Engage</a:t>
            </a:r>
          </a:p>
        </p:txBody>
      </p:sp>
      <p:sp>
        <p:nvSpPr>
          <p:cNvPr id="17" name="TextBox 17"/>
          <p:cNvSpPr txBox="1"/>
          <p:nvPr/>
        </p:nvSpPr>
        <p:spPr>
          <a:xfrm rot="3725334">
            <a:off x="6172983" y="6466091"/>
            <a:ext cx="2661408" cy="615553"/>
          </a:xfrm>
          <a:prstGeom prst="rect">
            <a:avLst/>
          </a:prstGeom>
        </p:spPr>
        <p:txBody>
          <a:bodyPr lIns="0" tIns="0" rIns="0" bIns="0" rtlCol="0" anchor="t">
            <a:spAutoFit/>
          </a:bodyPr>
          <a:lstStyle/>
          <a:p>
            <a:pPr algn="ctr">
              <a:lnSpc>
                <a:spcPts val="4800"/>
              </a:lnSpc>
            </a:pPr>
            <a:r>
              <a:rPr lang="en-US" sz="4000">
                <a:solidFill>
                  <a:srgbClr val="FFFFFF"/>
                </a:solidFill>
                <a:latin typeface="Arial Rounded MT Bold" panose="020F0704030504030204" pitchFamily="34" charset="0"/>
              </a:rPr>
              <a:t>Delight</a:t>
            </a:r>
          </a:p>
        </p:txBody>
      </p:sp>
      <p:sp>
        <p:nvSpPr>
          <p:cNvPr id="19" name="TextBox 19"/>
          <p:cNvSpPr txBox="1"/>
          <p:nvPr/>
        </p:nvSpPr>
        <p:spPr>
          <a:xfrm>
            <a:off x="7816943" y="3258375"/>
            <a:ext cx="2662350" cy="615553"/>
          </a:xfrm>
          <a:prstGeom prst="rect">
            <a:avLst/>
          </a:prstGeom>
        </p:spPr>
        <p:txBody>
          <a:bodyPr lIns="0" tIns="0" rIns="0" bIns="0" rtlCol="0" anchor="t">
            <a:spAutoFit/>
          </a:bodyPr>
          <a:lstStyle/>
          <a:p>
            <a:pPr algn="ctr">
              <a:lnSpc>
                <a:spcPts val="4800"/>
              </a:lnSpc>
            </a:pPr>
            <a:r>
              <a:rPr lang="en-US" sz="4000">
                <a:solidFill>
                  <a:srgbClr val="FFFFFF"/>
                </a:solidFill>
                <a:latin typeface="Arial Rounded MT Bold" panose="020F0704030504030204" pitchFamily="34" charset="0"/>
              </a:rPr>
              <a:t>Attract</a:t>
            </a:r>
          </a:p>
        </p:txBody>
      </p:sp>
      <p:pic>
        <p:nvPicPr>
          <p:cNvPr id="10" name="Picture 9">
            <a:extLst>
              <a:ext uri="{FF2B5EF4-FFF2-40B4-BE49-F238E27FC236}">
                <a16:creationId xmlns:a16="http://schemas.microsoft.com/office/drawing/2014/main" id="{65A69028-C6E8-43A5-8B05-8CCC20CA03DA}"/>
              </a:ext>
            </a:extLst>
          </p:cNvPr>
          <p:cNvPicPr>
            <a:picLocks noChangeAspect="1"/>
          </p:cNvPicPr>
          <p:nvPr/>
        </p:nvPicPr>
        <p:blipFill>
          <a:blip r:embed="rId3"/>
          <a:stretch>
            <a:fillRect/>
          </a:stretch>
        </p:blipFill>
        <p:spPr>
          <a:xfrm>
            <a:off x="616779" y="3041600"/>
            <a:ext cx="8202170" cy="3915321"/>
          </a:xfrm>
          <a:prstGeom prst="rect">
            <a:avLst/>
          </a:prstGeom>
        </p:spPr>
      </p:pic>
    </p:spTree>
    <p:extLst>
      <p:ext uri="{BB962C8B-B14F-4D97-AF65-F5344CB8AC3E}">
        <p14:creationId xmlns:p14="http://schemas.microsoft.com/office/powerpoint/2010/main" val="1094390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89375" y="883550"/>
            <a:ext cx="16292550" cy="776623"/>
          </a:xfrm>
          <a:prstGeom prst="rect">
            <a:avLst/>
          </a:prstGeom>
        </p:spPr>
        <p:txBody>
          <a:bodyPr lIns="0" tIns="0" rIns="0" bIns="0" rtlCol="0" anchor="t">
            <a:spAutoFit/>
          </a:bodyPr>
          <a:lstStyle/>
          <a:p>
            <a:pPr algn="ctr">
              <a:lnSpc>
                <a:spcPts val="6480"/>
              </a:lnSpc>
            </a:pPr>
            <a:r>
              <a:rPr lang="en-US" sz="5400" dirty="0" err="1">
                <a:solidFill>
                  <a:srgbClr val="000000"/>
                </a:solidFill>
                <a:latin typeface="Arial Rounded MT Bold" panose="020F0704030504030204" pitchFamily="34" charset="0"/>
              </a:rPr>
              <a:t>Analisis</a:t>
            </a:r>
            <a:r>
              <a:rPr lang="en-US" sz="5400" dirty="0">
                <a:solidFill>
                  <a:srgbClr val="000000"/>
                </a:solidFill>
                <a:latin typeface="Arial Rounded MT Bold" panose="020F0704030504030204" pitchFamily="34" charset="0"/>
              </a:rPr>
              <a:t> bivariate</a:t>
            </a:r>
          </a:p>
        </p:txBody>
      </p:sp>
      <p:sp>
        <p:nvSpPr>
          <p:cNvPr id="5" name="TextBox 5"/>
          <p:cNvSpPr txBox="1"/>
          <p:nvPr/>
        </p:nvSpPr>
        <p:spPr>
          <a:xfrm>
            <a:off x="10479292" y="4090703"/>
            <a:ext cx="5522707" cy="1115690"/>
          </a:xfrm>
          <a:prstGeom prst="rect">
            <a:avLst/>
          </a:prstGeom>
        </p:spPr>
        <p:txBody>
          <a:bodyPr wrap="square" lIns="0" tIns="0" rIns="0" bIns="0" rtlCol="0" anchor="t">
            <a:spAutoFit/>
          </a:bodyPr>
          <a:lstStyle/>
          <a:p>
            <a:pPr algn="l">
              <a:lnSpc>
                <a:spcPts val="2879"/>
              </a:lnSpc>
            </a:pPr>
            <a:r>
              <a:rPr lang="en-ID" sz="2800" dirty="0" err="1">
                <a:latin typeface="Arial Rounded MT Bold" panose="020F0704030504030204" pitchFamily="34" charset="0"/>
              </a:rPr>
              <a:t>Sebanyak</a:t>
            </a:r>
            <a:r>
              <a:rPr lang="en-ID" sz="2800" dirty="0">
                <a:latin typeface="Arial Rounded MT Bold" panose="020F0704030504030204" pitchFamily="34" charset="0"/>
              </a:rPr>
              <a:t> 4.76% </a:t>
            </a:r>
            <a:r>
              <a:rPr lang="en-ID" sz="2800" dirty="0" err="1">
                <a:solidFill>
                  <a:schemeClr val="accent2"/>
                </a:solidFill>
                <a:latin typeface="Arial Rounded MT Bold" panose="020F0704030504030204" pitchFamily="34" charset="0"/>
              </a:rPr>
              <a:t>nasabah</a:t>
            </a:r>
            <a:r>
              <a:rPr lang="en-ID" sz="2800" dirty="0">
                <a:solidFill>
                  <a:schemeClr val="accent2"/>
                </a:solidFill>
                <a:latin typeface="Arial Rounded MT Bold" panose="020F0704030504030204" pitchFamily="34" charset="0"/>
              </a:rPr>
              <a:t> churn </a:t>
            </a:r>
            <a:r>
              <a:rPr lang="en-ID" sz="2800" dirty="0" err="1">
                <a:latin typeface="Arial Rounded MT Bold" panose="020F0704030504030204" pitchFamily="34" charset="0"/>
              </a:rPr>
              <a:t>dari</a:t>
            </a:r>
            <a:r>
              <a:rPr lang="en-ID" sz="2800" dirty="0">
                <a:latin typeface="Arial Rounded MT Bold" panose="020F0704030504030204" pitchFamily="34" charset="0"/>
              </a:rPr>
              <a:t> </a:t>
            </a:r>
            <a:r>
              <a:rPr lang="en-ID" sz="2800" dirty="0" err="1">
                <a:latin typeface="Arial Rounded MT Bold" panose="020F0704030504030204" pitchFamily="34" charset="0"/>
              </a:rPr>
              <a:t>populasi</a:t>
            </a:r>
            <a:r>
              <a:rPr lang="en-ID" sz="2800" dirty="0">
                <a:latin typeface="Arial Rounded MT Bold" panose="020F0704030504030204" pitchFamily="34" charset="0"/>
              </a:rPr>
              <a:t> </a:t>
            </a:r>
            <a:r>
              <a:rPr lang="en-ID" sz="2800" dirty="0" err="1">
                <a:latin typeface="Arial Rounded MT Bold" panose="020F0704030504030204" pitchFamily="34" charset="0"/>
              </a:rPr>
              <a:t>adalah</a:t>
            </a:r>
            <a:r>
              <a:rPr lang="en-ID" sz="2800" dirty="0">
                <a:latin typeface="Arial Rounded MT Bold" panose="020F0704030504030204" pitchFamily="34" charset="0"/>
              </a:rPr>
              <a:t> </a:t>
            </a:r>
            <a:r>
              <a:rPr lang="en-ID" sz="2800" dirty="0" err="1">
                <a:latin typeface="Arial Rounded MT Bold" panose="020F0704030504030204" pitchFamily="34" charset="0"/>
              </a:rPr>
              <a:t>tingkat</a:t>
            </a:r>
            <a:r>
              <a:rPr lang="en-ID" sz="2800" dirty="0">
                <a:latin typeface="Arial Rounded MT Bold" panose="020F0704030504030204" pitchFamily="34" charset="0"/>
              </a:rPr>
              <a:t> Pendidikan graduate</a:t>
            </a:r>
            <a:endParaRPr lang="en-US" sz="2800" dirty="0">
              <a:solidFill>
                <a:srgbClr val="000000"/>
              </a:solidFill>
              <a:latin typeface="Arial Rounded MT Bold" panose="020F0704030504030204" pitchFamily="34" charset="0"/>
            </a:endParaRPr>
          </a:p>
        </p:txBody>
      </p:sp>
      <p:sp>
        <p:nvSpPr>
          <p:cNvPr id="6" name="TextBox 6"/>
          <p:cNvSpPr txBox="1"/>
          <p:nvPr/>
        </p:nvSpPr>
        <p:spPr>
          <a:xfrm>
            <a:off x="873842" y="2312989"/>
            <a:ext cx="9605450" cy="562655"/>
          </a:xfrm>
          <a:prstGeom prst="rect">
            <a:avLst/>
          </a:prstGeom>
        </p:spPr>
        <p:txBody>
          <a:bodyPr wrap="square" lIns="0" tIns="0" rIns="0" bIns="0" rtlCol="0" anchor="t">
            <a:spAutoFit/>
          </a:bodyPr>
          <a:lstStyle/>
          <a:p>
            <a:pPr algn="l">
              <a:lnSpc>
                <a:spcPts val="4800"/>
              </a:lnSpc>
            </a:pPr>
            <a:r>
              <a:rPr lang="en-US" sz="3600" b="1" dirty="0">
                <a:solidFill>
                  <a:schemeClr val="tx2"/>
                </a:solidFill>
                <a:latin typeface="Arial Rounded MT Bold" panose="020F0704030504030204" pitchFamily="34" charset="0"/>
              </a:rPr>
              <a:t>Churn Rate </a:t>
            </a:r>
            <a:r>
              <a:rPr lang="en-US" sz="3600" b="1" dirty="0" err="1">
                <a:solidFill>
                  <a:schemeClr val="tx2"/>
                </a:solidFill>
                <a:latin typeface="Arial Rounded MT Bold" panose="020F0704030504030204" pitchFamily="34" charset="0"/>
              </a:rPr>
              <a:t>berdasarkan</a:t>
            </a:r>
            <a:r>
              <a:rPr lang="en-US" sz="3600" b="1" dirty="0">
                <a:solidFill>
                  <a:schemeClr val="tx2"/>
                </a:solidFill>
                <a:latin typeface="Arial Rounded MT Bold" panose="020F0704030504030204" pitchFamily="34" charset="0"/>
              </a:rPr>
              <a:t> </a:t>
            </a:r>
            <a:r>
              <a:rPr lang="en-US" sz="3600" b="1" dirty="0" err="1">
                <a:solidFill>
                  <a:schemeClr val="tx2"/>
                </a:solidFill>
                <a:latin typeface="Arial Rounded MT Bold" panose="020F0704030504030204" pitchFamily="34" charset="0"/>
              </a:rPr>
              <a:t>pendidikan</a:t>
            </a:r>
            <a:endParaRPr lang="en-US" sz="3600" dirty="0">
              <a:solidFill>
                <a:schemeClr val="tx2"/>
              </a:solidFill>
              <a:latin typeface="Arial Rounded MT Bold" panose="020F0704030504030204" pitchFamily="34" charset="0"/>
            </a:endParaRPr>
          </a:p>
        </p:txBody>
      </p:sp>
      <p:sp>
        <p:nvSpPr>
          <p:cNvPr id="15" name="TextBox 15"/>
          <p:cNvSpPr txBox="1"/>
          <p:nvPr/>
        </p:nvSpPr>
        <p:spPr>
          <a:xfrm rot="-3778860">
            <a:off x="9521897" y="6465844"/>
            <a:ext cx="2662054" cy="615553"/>
          </a:xfrm>
          <a:prstGeom prst="rect">
            <a:avLst/>
          </a:prstGeom>
        </p:spPr>
        <p:txBody>
          <a:bodyPr lIns="0" tIns="0" rIns="0" bIns="0" rtlCol="0" anchor="t">
            <a:spAutoFit/>
          </a:bodyPr>
          <a:lstStyle/>
          <a:p>
            <a:pPr algn="ctr">
              <a:lnSpc>
                <a:spcPts val="4800"/>
              </a:lnSpc>
            </a:pPr>
            <a:r>
              <a:rPr lang="en-US" sz="4000">
                <a:solidFill>
                  <a:srgbClr val="FFFFFF"/>
                </a:solidFill>
                <a:latin typeface="Arial Rounded MT Bold" panose="020F0704030504030204" pitchFamily="34" charset="0"/>
              </a:rPr>
              <a:t>Engage</a:t>
            </a:r>
          </a:p>
        </p:txBody>
      </p:sp>
      <p:sp>
        <p:nvSpPr>
          <p:cNvPr id="17" name="TextBox 17"/>
          <p:cNvSpPr txBox="1"/>
          <p:nvPr/>
        </p:nvSpPr>
        <p:spPr>
          <a:xfrm rot="3725334">
            <a:off x="6172983" y="6466091"/>
            <a:ext cx="2661408" cy="615553"/>
          </a:xfrm>
          <a:prstGeom prst="rect">
            <a:avLst/>
          </a:prstGeom>
        </p:spPr>
        <p:txBody>
          <a:bodyPr lIns="0" tIns="0" rIns="0" bIns="0" rtlCol="0" anchor="t">
            <a:spAutoFit/>
          </a:bodyPr>
          <a:lstStyle/>
          <a:p>
            <a:pPr algn="ctr">
              <a:lnSpc>
                <a:spcPts val="4800"/>
              </a:lnSpc>
            </a:pPr>
            <a:r>
              <a:rPr lang="en-US" sz="4000">
                <a:solidFill>
                  <a:srgbClr val="FFFFFF"/>
                </a:solidFill>
                <a:latin typeface="Arial Rounded MT Bold" panose="020F0704030504030204" pitchFamily="34" charset="0"/>
              </a:rPr>
              <a:t>Delight</a:t>
            </a:r>
          </a:p>
        </p:txBody>
      </p:sp>
      <p:sp>
        <p:nvSpPr>
          <p:cNvPr id="19" name="TextBox 19"/>
          <p:cNvSpPr txBox="1"/>
          <p:nvPr/>
        </p:nvSpPr>
        <p:spPr>
          <a:xfrm>
            <a:off x="7816943" y="3258375"/>
            <a:ext cx="2662350" cy="615553"/>
          </a:xfrm>
          <a:prstGeom prst="rect">
            <a:avLst/>
          </a:prstGeom>
        </p:spPr>
        <p:txBody>
          <a:bodyPr lIns="0" tIns="0" rIns="0" bIns="0" rtlCol="0" anchor="t">
            <a:spAutoFit/>
          </a:bodyPr>
          <a:lstStyle/>
          <a:p>
            <a:pPr algn="ctr">
              <a:lnSpc>
                <a:spcPts val="4800"/>
              </a:lnSpc>
            </a:pPr>
            <a:r>
              <a:rPr lang="en-US" sz="4000">
                <a:solidFill>
                  <a:srgbClr val="FFFFFF"/>
                </a:solidFill>
                <a:latin typeface="Arial Rounded MT Bold" panose="020F0704030504030204" pitchFamily="34" charset="0"/>
              </a:rPr>
              <a:t>Attract</a:t>
            </a:r>
          </a:p>
        </p:txBody>
      </p:sp>
      <p:pic>
        <p:nvPicPr>
          <p:cNvPr id="4" name="Picture 3">
            <a:extLst>
              <a:ext uri="{FF2B5EF4-FFF2-40B4-BE49-F238E27FC236}">
                <a16:creationId xmlns:a16="http://schemas.microsoft.com/office/drawing/2014/main" id="{8C1655D8-F2B1-4A08-B3FB-C91081EFAC15}"/>
              </a:ext>
            </a:extLst>
          </p:cNvPr>
          <p:cNvPicPr>
            <a:picLocks noChangeAspect="1"/>
          </p:cNvPicPr>
          <p:nvPr/>
        </p:nvPicPr>
        <p:blipFill>
          <a:blip r:embed="rId3"/>
          <a:stretch>
            <a:fillRect/>
          </a:stretch>
        </p:blipFill>
        <p:spPr>
          <a:xfrm>
            <a:off x="1021330" y="3381720"/>
            <a:ext cx="8249801" cy="4029637"/>
          </a:xfrm>
          <a:prstGeom prst="rect">
            <a:avLst/>
          </a:prstGeom>
        </p:spPr>
      </p:pic>
    </p:spTree>
    <p:extLst>
      <p:ext uri="{BB962C8B-B14F-4D97-AF65-F5344CB8AC3E}">
        <p14:creationId xmlns:p14="http://schemas.microsoft.com/office/powerpoint/2010/main" val="588267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89375" y="883550"/>
            <a:ext cx="16292550" cy="776623"/>
          </a:xfrm>
          <a:prstGeom prst="rect">
            <a:avLst/>
          </a:prstGeom>
        </p:spPr>
        <p:txBody>
          <a:bodyPr lIns="0" tIns="0" rIns="0" bIns="0" rtlCol="0" anchor="t">
            <a:spAutoFit/>
          </a:bodyPr>
          <a:lstStyle/>
          <a:p>
            <a:pPr algn="ctr">
              <a:lnSpc>
                <a:spcPts val="6480"/>
              </a:lnSpc>
            </a:pPr>
            <a:r>
              <a:rPr lang="en-US" sz="5400" dirty="0" err="1">
                <a:solidFill>
                  <a:srgbClr val="000000"/>
                </a:solidFill>
                <a:latin typeface="Arial Rounded MT Bold" panose="020F0704030504030204" pitchFamily="34" charset="0"/>
              </a:rPr>
              <a:t>Analisis</a:t>
            </a:r>
            <a:r>
              <a:rPr lang="en-US" sz="5400" dirty="0">
                <a:solidFill>
                  <a:srgbClr val="000000"/>
                </a:solidFill>
                <a:latin typeface="Arial Rounded MT Bold" panose="020F0704030504030204" pitchFamily="34" charset="0"/>
              </a:rPr>
              <a:t> bivariate</a:t>
            </a:r>
          </a:p>
        </p:txBody>
      </p:sp>
      <p:sp>
        <p:nvSpPr>
          <p:cNvPr id="5" name="TextBox 5"/>
          <p:cNvSpPr txBox="1"/>
          <p:nvPr/>
        </p:nvSpPr>
        <p:spPr>
          <a:xfrm>
            <a:off x="10479292" y="4090703"/>
            <a:ext cx="5522707" cy="1115690"/>
          </a:xfrm>
          <a:prstGeom prst="rect">
            <a:avLst/>
          </a:prstGeom>
        </p:spPr>
        <p:txBody>
          <a:bodyPr wrap="square" lIns="0" tIns="0" rIns="0" bIns="0" rtlCol="0" anchor="t">
            <a:spAutoFit/>
          </a:bodyPr>
          <a:lstStyle/>
          <a:p>
            <a:pPr algn="l">
              <a:lnSpc>
                <a:spcPts val="2879"/>
              </a:lnSpc>
            </a:pPr>
            <a:r>
              <a:rPr lang="en-ID" sz="2800" dirty="0" err="1">
                <a:latin typeface="Arial Rounded MT Bold" panose="020F0704030504030204" pitchFamily="34" charset="0"/>
              </a:rPr>
              <a:t>Sebanyak</a:t>
            </a:r>
            <a:r>
              <a:rPr lang="en-ID" sz="2800" dirty="0">
                <a:latin typeface="Arial Rounded MT Bold" panose="020F0704030504030204" pitchFamily="34" charset="0"/>
              </a:rPr>
              <a:t> 5.88% </a:t>
            </a:r>
            <a:r>
              <a:rPr lang="en-ID" sz="2800" dirty="0" err="1">
                <a:solidFill>
                  <a:schemeClr val="accent2"/>
                </a:solidFill>
                <a:latin typeface="Arial Rounded MT Bold" panose="020F0704030504030204" pitchFamily="34" charset="0"/>
              </a:rPr>
              <a:t>nasabah</a:t>
            </a:r>
            <a:r>
              <a:rPr lang="en-ID" sz="2800" dirty="0">
                <a:solidFill>
                  <a:schemeClr val="accent2"/>
                </a:solidFill>
                <a:latin typeface="Arial Rounded MT Bold" panose="020F0704030504030204" pitchFamily="34" charset="0"/>
              </a:rPr>
              <a:t> churn </a:t>
            </a:r>
            <a:r>
              <a:rPr lang="en-ID" sz="2800" dirty="0" err="1">
                <a:latin typeface="Arial Rounded MT Bold" panose="020F0704030504030204" pitchFamily="34" charset="0"/>
              </a:rPr>
              <a:t>dari</a:t>
            </a:r>
            <a:r>
              <a:rPr lang="en-ID" sz="2800" dirty="0">
                <a:latin typeface="Arial Rounded MT Bold" panose="020F0704030504030204" pitchFamily="34" charset="0"/>
              </a:rPr>
              <a:t> </a:t>
            </a:r>
            <a:r>
              <a:rPr lang="en-ID" sz="2800" dirty="0" err="1">
                <a:latin typeface="Arial Rounded MT Bold" panose="020F0704030504030204" pitchFamily="34" charset="0"/>
              </a:rPr>
              <a:t>populasi</a:t>
            </a:r>
            <a:r>
              <a:rPr lang="en-ID" sz="2800" dirty="0">
                <a:latin typeface="Arial Rounded MT Bold" panose="020F0704030504030204" pitchFamily="34" charset="0"/>
              </a:rPr>
              <a:t> </a:t>
            </a:r>
            <a:r>
              <a:rPr lang="en-ID" sz="2800" dirty="0" err="1">
                <a:latin typeface="Arial Rounded MT Bold" panose="020F0704030504030204" pitchFamily="34" charset="0"/>
              </a:rPr>
              <a:t>berpenghasilan</a:t>
            </a:r>
            <a:r>
              <a:rPr lang="en-ID" sz="2800" dirty="0">
                <a:latin typeface="Arial Rounded MT Bold" panose="020F0704030504030204" pitchFamily="34" charset="0"/>
              </a:rPr>
              <a:t> </a:t>
            </a:r>
            <a:r>
              <a:rPr lang="en-ID" sz="2800" dirty="0" err="1">
                <a:latin typeface="Arial Rounded MT Bold" panose="020F0704030504030204" pitchFamily="34" charset="0"/>
              </a:rPr>
              <a:t>dibawah</a:t>
            </a:r>
            <a:r>
              <a:rPr lang="en-ID" sz="2800" dirty="0">
                <a:latin typeface="Arial Rounded MT Bold" panose="020F0704030504030204" pitchFamily="34" charset="0"/>
              </a:rPr>
              <a:t> $40k</a:t>
            </a:r>
            <a:endParaRPr lang="en-US" sz="2800" dirty="0">
              <a:solidFill>
                <a:srgbClr val="000000"/>
              </a:solidFill>
              <a:latin typeface="Arial Rounded MT Bold" panose="020F0704030504030204" pitchFamily="34" charset="0"/>
            </a:endParaRPr>
          </a:p>
        </p:txBody>
      </p:sp>
      <p:sp>
        <p:nvSpPr>
          <p:cNvPr id="6" name="TextBox 6"/>
          <p:cNvSpPr txBox="1"/>
          <p:nvPr/>
        </p:nvSpPr>
        <p:spPr>
          <a:xfrm>
            <a:off x="873842" y="2312989"/>
            <a:ext cx="10327558" cy="562655"/>
          </a:xfrm>
          <a:prstGeom prst="rect">
            <a:avLst/>
          </a:prstGeom>
        </p:spPr>
        <p:txBody>
          <a:bodyPr wrap="square" lIns="0" tIns="0" rIns="0" bIns="0" rtlCol="0" anchor="t">
            <a:spAutoFit/>
          </a:bodyPr>
          <a:lstStyle/>
          <a:p>
            <a:pPr algn="l">
              <a:lnSpc>
                <a:spcPts val="4800"/>
              </a:lnSpc>
            </a:pPr>
            <a:r>
              <a:rPr lang="en-US" sz="3600" b="1" dirty="0">
                <a:solidFill>
                  <a:schemeClr val="tx2"/>
                </a:solidFill>
                <a:latin typeface="Arial Rounded MT Bold" panose="020F0704030504030204" pitchFamily="34" charset="0"/>
              </a:rPr>
              <a:t>Churn Rate </a:t>
            </a:r>
            <a:r>
              <a:rPr lang="en-US" sz="3600" b="1" dirty="0" err="1">
                <a:solidFill>
                  <a:schemeClr val="tx2"/>
                </a:solidFill>
                <a:latin typeface="Arial Rounded MT Bold" panose="020F0704030504030204" pitchFamily="34" charset="0"/>
              </a:rPr>
              <a:t>berdasarkan</a:t>
            </a:r>
            <a:r>
              <a:rPr lang="en-US" sz="3600" b="1" dirty="0">
                <a:solidFill>
                  <a:schemeClr val="tx2"/>
                </a:solidFill>
                <a:latin typeface="Arial Rounded MT Bold" panose="020F0704030504030204" pitchFamily="34" charset="0"/>
              </a:rPr>
              <a:t> </a:t>
            </a:r>
            <a:r>
              <a:rPr lang="en-US" sz="3600" b="1" dirty="0" err="1">
                <a:solidFill>
                  <a:schemeClr val="tx2"/>
                </a:solidFill>
                <a:latin typeface="Arial Rounded MT Bold" panose="020F0704030504030204" pitchFamily="34" charset="0"/>
              </a:rPr>
              <a:t>penghasilan</a:t>
            </a:r>
            <a:r>
              <a:rPr lang="en-US" sz="3600" b="1" dirty="0">
                <a:solidFill>
                  <a:schemeClr val="tx2"/>
                </a:solidFill>
                <a:latin typeface="Arial Rounded MT Bold" panose="020F0704030504030204" pitchFamily="34" charset="0"/>
              </a:rPr>
              <a:t> </a:t>
            </a:r>
            <a:r>
              <a:rPr lang="en-US" sz="3600" b="1" dirty="0" err="1">
                <a:solidFill>
                  <a:schemeClr val="tx2"/>
                </a:solidFill>
                <a:latin typeface="Arial Rounded MT Bold" panose="020F0704030504030204" pitchFamily="34" charset="0"/>
              </a:rPr>
              <a:t>tahunan</a:t>
            </a:r>
            <a:endParaRPr lang="en-US" sz="3600" dirty="0">
              <a:solidFill>
                <a:schemeClr val="tx2"/>
              </a:solidFill>
              <a:latin typeface="Arial Rounded MT Bold" panose="020F0704030504030204" pitchFamily="34" charset="0"/>
            </a:endParaRPr>
          </a:p>
        </p:txBody>
      </p:sp>
      <p:sp>
        <p:nvSpPr>
          <p:cNvPr id="15" name="TextBox 15"/>
          <p:cNvSpPr txBox="1"/>
          <p:nvPr/>
        </p:nvSpPr>
        <p:spPr>
          <a:xfrm rot="-3778860">
            <a:off x="9521897" y="6465844"/>
            <a:ext cx="2662054" cy="615553"/>
          </a:xfrm>
          <a:prstGeom prst="rect">
            <a:avLst/>
          </a:prstGeom>
        </p:spPr>
        <p:txBody>
          <a:bodyPr lIns="0" tIns="0" rIns="0" bIns="0" rtlCol="0" anchor="t">
            <a:spAutoFit/>
          </a:bodyPr>
          <a:lstStyle/>
          <a:p>
            <a:pPr algn="ctr">
              <a:lnSpc>
                <a:spcPts val="4800"/>
              </a:lnSpc>
            </a:pPr>
            <a:r>
              <a:rPr lang="en-US" sz="4000">
                <a:solidFill>
                  <a:srgbClr val="FFFFFF"/>
                </a:solidFill>
                <a:latin typeface="Arial Rounded MT Bold" panose="020F0704030504030204" pitchFamily="34" charset="0"/>
              </a:rPr>
              <a:t>Engage</a:t>
            </a:r>
          </a:p>
        </p:txBody>
      </p:sp>
      <p:sp>
        <p:nvSpPr>
          <p:cNvPr id="17" name="TextBox 17"/>
          <p:cNvSpPr txBox="1"/>
          <p:nvPr/>
        </p:nvSpPr>
        <p:spPr>
          <a:xfrm rot="3725334">
            <a:off x="6172983" y="6466091"/>
            <a:ext cx="2661408" cy="615553"/>
          </a:xfrm>
          <a:prstGeom prst="rect">
            <a:avLst/>
          </a:prstGeom>
        </p:spPr>
        <p:txBody>
          <a:bodyPr lIns="0" tIns="0" rIns="0" bIns="0" rtlCol="0" anchor="t">
            <a:spAutoFit/>
          </a:bodyPr>
          <a:lstStyle/>
          <a:p>
            <a:pPr algn="ctr">
              <a:lnSpc>
                <a:spcPts val="4800"/>
              </a:lnSpc>
            </a:pPr>
            <a:r>
              <a:rPr lang="en-US" sz="4000">
                <a:solidFill>
                  <a:srgbClr val="FFFFFF"/>
                </a:solidFill>
                <a:latin typeface="Arial Rounded MT Bold" panose="020F0704030504030204" pitchFamily="34" charset="0"/>
              </a:rPr>
              <a:t>Delight</a:t>
            </a:r>
          </a:p>
        </p:txBody>
      </p:sp>
      <p:sp>
        <p:nvSpPr>
          <p:cNvPr id="19" name="TextBox 19"/>
          <p:cNvSpPr txBox="1"/>
          <p:nvPr/>
        </p:nvSpPr>
        <p:spPr>
          <a:xfrm>
            <a:off x="7816943" y="3258375"/>
            <a:ext cx="2662350" cy="615553"/>
          </a:xfrm>
          <a:prstGeom prst="rect">
            <a:avLst/>
          </a:prstGeom>
        </p:spPr>
        <p:txBody>
          <a:bodyPr lIns="0" tIns="0" rIns="0" bIns="0" rtlCol="0" anchor="t">
            <a:spAutoFit/>
          </a:bodyPr>
          <a:lstStyle/>
          <a:p>
            <a:pPr algn="ctr">
              <a:lnSpc>
                <a:spcPts val="4800"/>
              </a:lnSpc>
            </a:pPr>
            <a:r>
              <a:rPr lang="en-US" sz="4000">
                <a:solidFill>
                  <a:srgbClr val="FFFFFF"/>
                </a:solidFill>
                <a:latin typeface="Arial Rounded MT Bold" panose="020F0704030504030204" pitchFamily="34" charset="0"/>
              </a:rPr>
              <a:t>Attract</a:t>
            </a:r>
          </a:p>
        </p:txBody>
      </p:sp>
      <p:pic>
        <p:nvPicPr>
          <p:cNvPr id="7" name="Picture 6">
            <a:extLst>
              <a:ext uri="{FF2B5EF4-FFF2-40B4-BE49-F238E27FC236}">
                <a16:creationId xmlns:a16="http://schemas.microsoft.com/office/drawing/2014/main" id="{ED1B942A-A412-4363-AFF8-5D2CBE9A436D}"/>
              </a:ext>
            </a:extLst>
          </p:cNvPr>
          <p:cNvPicPr>
            <a:picLocks noChangeAspect="1"/>
          </p:cNvPicPr>
          <p:nvPr/>
        </p:nvPicPr>
        <p:blipFill>
          <a:blip r:embed="rId3"/>
          <a:stretch>
            <a:fillRect/>
          </a:stretch>
        </p:blipFill>
        <p:spPr>
          <a:xfrm>
            <a:off x="1371600" y="3133444"/>
            <a:ext cx="8230749" cy="4020111"/>
          </a:xfrm>
          <a:prstGeom prst="rect">
            <a:avLst/>
          </a:prstGeom>
        </p:spPr>
      </p:pic>
    </p:spTree>
    <p:extLst>
      <p:ext uri="{BB962C8B-B14F-4D97-AF65-F5344CB8AC3E}">
        <p14:creationId xmlns:p14="http://schemas.microsoft.com/office/powerpoint/2010/main" val="483040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89375" y="883550"/>
            <a:ext cx="16292550" cy="776623"/>
          </a:xfrm>
          <a:prstGeom prst="rect">
            <a:avLst/>
          </a:prstGeom>
        </p:spPr>
        <p:txBody>
          <a:bodyPr lIns="0" tIns="0" rIns="0" bIns="0" rtlCol="0" anchor="t">
            <a:spAutoFit/>
          </a:bodyPr>
          <a:lstStyle/>
          <a:p>
            <a:pPr algn="ctr">
              <a:lnSpc>
                <a:spcPts val="6480"/>
              </a:lnSpc>
            </a:pPr>
            <a:r>
              <a:rPr lang="en-US" sz="5400" dirty="0" err="1">
                <a:solidFill>
                  <a:srgbClr val="000000"/>
                </a:solidFill>
                <a:latin typeface="Arial Rounded MT Bold" panose="020F0704030504030204" pitchFamily="34" charset="0"/>
              </a:rPr>
              <a:t>Analisis</a:t>
            </a:r>
            <a:r>
              <a:rPr lang="en-US" sz="5400" dirty="0">
                <a:solidFill>
                  <a:srgbClr val="000000"/>
                </a:solidFill>
                <a:latin typeface="Arial Rounded MT Bold" panose="020F0704030504030204" pitchFamily="34" charset="0"/>
              </a:rPr>
              <a:t> bivariate</a:t>
            </a:r>
          </a:p>
        </p:txBody>
      </p:sp>
      <p:sp>
        <p:nvSpPr>
          <p:cNvPr id="5" name="TextBox 5"/>
          <p:cNvSpPr txBox="1"/>
          <p:nvPr/>
        </p:nvSpPr>
        <p:spPr>
          <a:xfrm>
            <a:off x="10479292" y="4090703"/>
            <a:ext cx="5522707" cy="1115690"/>
          </a:xfrm>
          <a:prstGeom prst="rect">
            <a:avLst/>
          </a:prstGeom>
        </p:spPr>
        <p:txBody>
          <a:bodyPr wrap="square" lIns="0" tIns="0" rIns="0" bIns="0" rtlCol="0" anchor="t">
            <a:spAutoFit/>
          </a:bodyPr>
          <a:lstStyle/>
          <a:p>
            <a:pPr algn="l">
              <a:lnSpc>
                <a:spcPts val="2879"/>
              </a:lnSpc>
            </a:pPr>
            <a:r>
              <a:rPr lang="en-ID" sz="2800" dirty="0" err="1">
                <a:latin typeface="Arial Rounded MT Bold" panose="020F0704030504030204" pitchFamily="34" charset="0"/>
              </a:rPr>
              <a:t>Sebanyak</a:t>
            </a:r>
            <a:r>
              <a:rPr lang="en-ID" sz="2800" dirty="0">
                <a:latin typeface="Arial Rounded MT Bold" panose="020F0704030504030204" pitchFamily="34" charset="0"/>
              </a:rPr>
              <a:t> 14.96% </a:t>
            </a:r>
            <a:r>
              <a:rPr lang="en-ID" sz="2800" dirty="0" err="1">
                <a:solidFill>
                  <a:schemeClr val="accent2"/>
                </a:solidFill>
                <a:latin typeface="Arial Rounded MT Bold" panose="020F0704030504030204" pitchFamily="34" charset="0"/>
              </a:rPr>
              <a:t>nasabah</a:t>
            </a:r>
            <a:r>
              <a:rPr lang="en-ID" sz="2800" dirty="0">
                <a:solidFill>
                  <a:schemeClr val="accent2"/>
                </a:solidFill>
                <a:latin typeface="Arial Rounded MT Bold" panose="020F0704030504030204" pitchFamily="34" charset="0"/>
              </a:rPr>
              <a:t> churn </a:t>
            </a:r>
            <a:r>
              <a:rPr lang="en-ID" sz="2800" dirty="0" err="1">
                <a:latin typeface="Arial Rounded MT Bold" panose="020F0704030504030204" pitchFamily="34" charset="0"/>
              </a:rPr>
              <a:t>dari</a:t>
            </a:r>
            <a:r>
              <a:rPr lang="en-ID" sz="2800" dirty="0">
                <a:latin typeface="Arial Rounded MT Bold" panose="020F0704030504030204" pitchFamily="34" charset="0"/>
              </a:rPr>
              <a:t> </a:t>
            </a:r>
            <a:r>
              <a:rPr lang="en-ID" sz="2800" dirty="0" err="1">
                <a:latin typeface="Arial Rounded MT Bold" panose="020F0704030504030204" pitchFamily="34" charset="0"/>
              </a:rPr>
              <a:t>populasi</a:t>
            </a:r>
            <a:r>
              <a:rPr lang="en-ID" sz="2800" dirty="0">
                <a:latin typeface="Arial Rounded MT Bold" panose="020F0704030504030204" pitchFamily="34" charset="0"/>
              </a:rPr>
              <a:t> </a:t>
            </a:r>
            <a:r>
              <a:rPr lang="en-ID" sz="2800" dirty="0" err="1">
                <a:latin typeface="Arial Rounded MT Bold" panose="020F0704030504030204" pitchFamily="34" charset="0"/>
              </a:rPr>
              <a:t>betipe</a:t>
            </a:r>
            <a:r>
              <a:rPr lang="en-ID" sz="2800" dirty="0">
                <a:latin typeface="Arial Rounded MT Bold" panose="020F0704030504030204" pitchFamily="34" charset="0"/>
              </a:rPr>
              <a:t> </a:t>
            </a:r>
            <a:r>
              <a:rPr lang="en-ID" sz="2800" dirty="0" err="1">
                <a:latin typeface="Arial Rounded MT Bold" panose="020F0704030504030204" pitchFamily="34" charset="0"/>
              </a:rPr>
              <a:t>kartu</a:t>
            </a:r>
            <a:r>
              <a:rPr lang="en-ID" sz="2800" dirty="0">
                <a:latin typeface="Arial Rounded MT Bold" panose="020F0704030504030204" pitchFamily="34" charset="0"/>
              </a:rPr>
              <a:t> </a:t>
            </a:r>
            <a:r>
              <a:rPr lang="en-ID" sz="2800" dirty="0" err="1">
                <a:latin typeface="Arial Rounded MT Bold" panose="020F0704030504030204" pitchFamily="34" charset="0"/>
              </a:rPr>
              <a:t>kredit</a:t>
            </a:r>
            <a:r>
              <a:rPr lang="en-ID" sz="2800" dirty="0">
                <a:latin typeface="Arial Rounded MT Bold" panose="020F0704030504030204" pitchFamily="34" charset="0"/>
              </a:rPr>
              <a:t> blue</a:t>
            </a:r>
            <a:endParaRPr lang="en-US" sz="2800" dirty="0">
              <a:solidFill>
                <a:srgbClr val="000000"/>
              </a:solidFill>
              <a:latin typeface="Arial Rounded MT Bold" panose="020F0704030504030204" pitchFamily="34" charset="0"/>
            </a:endParaRPr>
          </a:p>
        </p:txBody>
      </p:sp>
      <p:sp>
        <p:nvSpPr>
          <p:cNvPr id="6" name="TextBox 6"/>
          <p:cNvSpPr txBox="1"/>
          <p:nvPr/>
        </p:nvSpPr>
        <p:spPr>
          <a:xfrm>
            <a:off x="873842" y="2312989"/>
            <a:ext cx="10327558" cy="562655"/>
          </a:xfrm>
          <a:prstGeom prst="rect">
            <a:avLst/>
          </a:prstGeom>
        </p:spPr>
        <p:txBody>
          <a:bodyPr wrap="square" lIns="0" tIns="0" rIns="0" bIns="0" rtlCol="0" anchor="t">
            <a:spAutoFit/>
          </a:bodyPr>
          <a:lstStyle/>
          <a:p>
            <a:pPr algn="l">
              <a:lnSpc>
                <a:spcPts val="4800"/>
              </a:lnSpc>
            </a:pPr>
            <a:r>
              <a:rPr lang="en-US" sz="3600" b="1" dirty="0">
                <a:solidFill>
                  <a:schemeClr val="tx2"/>
                </a:solidFill>
                <a:latin typeface="Arial Rounded MT Bold" panose="020F0704030504030204" pitchFamily="34" charset="0"/>
              </a:rPr>
              <a:t>Churn Rate </a:t>
            </a:r>
            <a:r>
              <a:rPr lang="en-US" sz="3600" b="1" dirty="0" err="1">
                <a:solidFill>
                  <a:schemeClr val="tx2"/>
                </a:solidFill>
                <a:latin typeface="Arial Rounded MT Bold" panose="020F0704030504030204" pitchFamily="34" charset="0"/>
              </a:rPr>
              <a:t>berdasarkan</a:t>
            </a:r>
            <a:r>
              <a:rPr lang="en-US" sz="3600" b="1" dirty="0">
                <a:solidFill>
                  <a:schemeClr val="tx2"/>
                </a:solidFill>
                <a:latin typeface="Arial Rounded MT Bold" panose="020F0704030504030204" pitchFamily="34" charset="0"/>
              </a:rPr>
              <a:t> </a:t>
            </a:r>
            <a:r>
              <a:rPr lang="en-US" sz="3600" b="1" dirty="0" err="1">
                <a:solidFill>
                  <a:schemeClr val="tx2"/>
                </a:solidFill>
                <a:latin typeface="Arial Rounded MT Bold" panose="020F0704030504030204" pitchFamily="34" charset="0"/>
              </a:rPr>
              <a:t>Tipe</a:t>
            </a:r>
            <a:r>
              <a:rPr lang="en-US" sz="3600" b="1" dirty="0">
                <a:solidFill>
                  <a:schemeClr val="tx2"/>
                </a:solidFill>
                <a:latin typeface="Arial Rounded MT Bold" panose="020F0704030504030204" pitchFamily="34" charset="0"/>
              </a:rPr>
              <a:t> </a:t>
            </a:r>
            <a:r>
              <a:rPr lang="en-US" sz="3600" b="1" dirty="0" err="1">
                <a:solidFill>
                  <a:schemeClr val="tx2"/>
                </a:solidFill>
                <a:latin typeface="Arial Rounded MT Bold" panose="020F0704030504030204" pitchFamily="34" charset="0"/>
              </a:rPr>
              <a:t>Kartu</a:t>
            </a:r>
            <a:r>
              <a:rPr lang="en-US" sz="3600" b="1" dirty="0">
                <a:solidFill>
                  <a:schemeClr val="tx2"/>
                </a:solidFill>
                <a:latin typeface="Arial Rounded MT Bold" panose="020F0704030504030204" pitchFamily="34" charset="0"/>
              </a:rPr>
              <a:t> </a:t>
            </a:r>
            <a:r>
              <a:rPr lang="en-US" sz="3600" b="1" dirty="0" err="1">
                <a:solidFill>
                  <a:schemeClr val="tx2"/>
                </a:solidFill>
                <a:latin typeface="Arial Rounded MT Bold" panose="020F0704030504030204" pitchFamily="34" charset="0"/>
              </a:rPr>
              <a:t>Kredit</a:t>
            </a:r>
            <a:endParaRPr lang="en-US" sz="3600" dirty="0">
              <a:solidFill>
                <a:schemeClr val="tx2"/>
              </a:solidFill>
              <a:latin typeface="Arial Rounded MT Bold" panose="020F0704030504030204" pitchFamily="34" charset="0"/>
            </a:endParaRPr>
          </a:p>
        </p:txBody>
      </p:sp>
      <p:sp>
        <p:nvSpPr>
          <p:cNvPr id="15" name="TextBox 15"/>
          <p:cNvSpPr txBox="1"/>
          <p:nvPr/>
        </p:nvSpPr>
        <p:spPr>
          <a:xfrm rot="-3778860">
            <a:off x="9521897" y="6465844"/>
            <a:ext cx="2662054" cy="615553"/>
          </a:xfrm>
          <a:prstGeom prst="rect">
            <a:avLst/>
          </a:prstGeom>
        </p:spPr>
        <p:txBody>
          <a:bodyPr lIns="0" tIns="0" rIns="0" bIns="0" rtlCol="0" anchor="t">
            <a:spAutoFit/>
          </a:bodyPr>
          <a:lstStyle/>
          <a:p>
            <a:pPr algn="ctr">
              <a:lnSpc>
                <a:spcPts val="4800"/>
              </a:lnSpc>
            </a:pPr>
            <a:r>
              <a:rPr lang="en-US" sz="4000">
                <a:solidFill>
                  <a:srgbClr val="FFFFFF"/>
                </a:solidFill>
                <a:latin typeface="Arial Rounded MT Bold" panose="020F0704030504030204" pitchFamily="34" charset="0"/>
              </a:rPr>
              <a:t>Engage</a:t>
            </a:r>
          </a:p>
        </p:txBody>
      </p:sp>
      <p:sp>
        <p:nvSpPr>
          <p:cNvPr id="17" name="TextBox 17"/>
          <p:cNvSpPr txBox="1"/>
          <p:nvPr/>
        </p:nvSpPr>
        <p:spPr>
          <a:xfrm rot="3725334">
            <a:off x="6172983" y="6466091"/>
            <a:ext cx="2661408" cy="615553"/>
          </a:xfrm>
          <a:prstGeom prst="rect">
            <a:avLst/>
          </a:prstGeom>
        </p:spPr>
        <p:txBody>
          <a:bodyPr lIns="0" tIns="0" rIns="0" bIns="0" rtlCol="0" anchor="t">
            <a:spAutoFit/>
          </a:bodyPr>
          <a:lstStyle/>
          <a:p>
            <a:pPr algn="ctr">
              <a:lnSpc>
                <a:spcPts val="4800"/>
              </a:lnSpc>
            </a:pPr>
            <a:r>
              <a:rPr lang="en-US" sz="4000">
                <a:solidFill>
                  <a:srgbClr val="FFFFFF"/>
                </a:solidFill>
                <a:latin typeface="Arial Rounded MT Bold" panose="020F0704030504030204" pitchFamily="34" charset="0"/>
              </a:rPr>
              <a:t>Delight</a:t>
            </a:r>
          </a:p>
        </p:txBody>
      </p:sp>
      <p:sp>
        <p:nvSpPr>
          <p:cNvPr id="19" name="TextBox 19"/>
          <p:cNvSpPr txBox="1"/>
          <p:nvPr/>
        </p:nvSpPr>
        <p:spPr>
          <a:xfrm>
            <a:off x="7816943" y="3258375"/>
            <a:ext cx="2662350" cy="615553"/>
          </a:xfrm>
          <a:prstGeom prst="rect">
            <a:avLst/>
          </a:prstGeom>
        </p:spPr>
        <p:txBody>
          <a:bodyPr lIns="0" tIns="0" rIns="0" bIns="0" rtlCol="0" anchor="t">
            <a:spAutoFit/>
          </a:bodyPr>
          <a:lstStyle/>
          <a:p>
            <a:pPr algn="ctr">
              <a:lnSpc>
                <a:spcPts val="4800"/>
              </a:lnSpc>
            </a:pPr>
            <a:r>
              <a:rPr lang="en-US" sz="4000">
                <a:solidFill>
                  <a:srgbClr val="FFFFFF"/>
                </a:solidFill>
                <a:latin typeface="Arial Rounded MT Bold" panose="020F0704030504030204" pitchFamily="34" charset="0"/>
              </a:rPr>
              <a:t>Attract</a:t>
            </a:r>
          </a:p>
        </p:txBody>
      </p:sp>
      <p:pic>
        <p:nvPicPr>
          <p:cNvPr id="9" name="Picture 8">
            <a:extLst>
              <a:ext uri="{FF2B5EF4-FFF2-40B4-BE49-F238E27FC236}">
                <a16:creationId xmlns:a16="http://schemas.microsoft.com/office/drawing/2014/main" id="{32441AE1-EF5E-4DCB-9A04-3214399D611B}"/>
              </a:ext>
            </a:extLst>
          </p:cNvPr>
          <p:cNvPicPr>
            <a:picLocks noChangeAspect="1"/>
          </p:cNvPicPr>
          <p:nvPr/>
        </p:nvPicPr>
        <p:blipFill>
          <a:blip r:embed="rId3"/>
          <a:stretch>
            <a:fillRect/>
          </a:stretch>
        </p:blipFill>
        <p:spPr>
          <a:xfrm>
            <a:off x="1371600" y="3372193"/>
            <a:ext cx="8230749" cy="4039164"/>
          </a:xfrm>
          <a:prstGeom prst="rect">
            <a:avLst/>
          </a:prstGeom>
        </p:spPr>
      </p:pic>
    </p:spTree>
    <p:extLst>
      <p:ext uri="{BB962C8B-B14F-4D97-AF65-F5344CB8AC3E}">
        <p14:creationId xmlns:p14="http://schemas.microsoft.com/office/powerpoint/2010/main" val="364325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3309559" y="5605326"/>
            <a:ext cx="2302434" cy="9525"/>
          </a:xfrm>
          <a:prstGeom prst="line">
            <a:avLst/>
          </a:prstGeom>
          <a:ln w="9525" cap="rnd">
            <a:solidFill>
              <a:srgbClr val="000000"/>
            </a:solidFill>
            <a:prstDash val="solid"/>
            <a:headEnd type="none" w="sm" len="sm"/>
            <a:tailEnd type="none" w="sm" len="sm"/>
          </a:ln>
        </p:spPr>
      </p:sp>
      <p:sp>
        <p:nvSpPr>
          <p:cNvPr id="3" name="AutoShape 3"/>
          <p:cNvSpPr/>
          <p:nvPr/>
        </p:nvSpPr>
        <p:spPr>
          <a:xfrm>
            <a:off x="5651209" y="5605526"/>
            <a:ext cx="2302434" cy="9525"/>
          </a:xfrm>
          <a:prstGeom prst="line">
            <a:avLst/>
          </a:prstGeom>
          <a:ln w="9525" cap="rnd">
            <a:solidFill>
              <a:srgbClr val="000000"/>
            </a:solidFill>
            <a:prstDash val="solid"/>
            <a:headEnd type="none" w="sm" len="sm"/>
            <a:tailEnd type="none" w="sm" len="sm"/>
          </a:ln>
        </p:spPr>
      </p:sp>
      <p:sp>
        <p:nvSpPr>
          <p:cNvPr id="4" name="AutoShape 4"/>
          <p:cNvSpPr/>
          <p:nvPr/>
        </p:nvSpPr>
        <p:spPr>
          <a:xfrm>
            <a:off x="7992859" y="5605326"/>
            <a:ext cx="2302434" cy="9525"/>
          </a:xfrm>
          <a:prstGeom prst="line">
            <a:avLst/>
          </a:prstGeom>
          <a:ln w="9525" cap="rnd">
            <a:solidFill>
              <a:srgbClr val="000000"/>
            </a:solidFill>
            <a:prstDash val="solid"/>
            <a:headEnd type="none" w="sm" len="sm"/>
            <a:tailEnd type="none" w="sm" len="sm"/>
          </a:ln>
        </p:spPr>
      </p:sp>
      <p:sp>
        <p:nvSpPr>
          <p:cNvPr id="5" name="AutoShape 5"/>
          <p:cNvSpPr/>
          <p:nvPr/>
        </p:nvSpPr>
        <p:spPr>
          <a:xfrm>
            <a:off x="10334509" y="5605526"/>
            <a:ext cx="2302434" cy="9525"/>
          </a:xfrm>
          <a:prstGeom prst="line">
            <a:avLst/>
          </a:prstGeom>
          <a:ln w="9525" cap="rnd">
            <a:solidFill>
              <a:srgbClr val="000000"/>
            </a:solidFill>
            <a:prstDash val="solid"/>
            <a:headEnd type="none" w="sm" len="sm"/>
            <a:tailEnd type="none" w="sm" len="sm"/>
          </a:ln>
        </p:spPr>
      </p:sp>
      <p:sp>
        <p:nvSpPr>
          <p:cNvPr id="6" name="AutoShape 6"/>
          <p:cNvSpPr/>
          <p:nvPr/>
        </p:nvSpPr>
        <p:spPr>
          <a:xfrm>
            <a:off x="12676159" y="5605326"/>
            <a:ext cx="2302434" cy="9525"/>
          </a:xfrm>
          <a:prstGeom prst="line">
            <a:avLst/>
          </a:prstGeom>
          <a:ln w="9525" cap="rnd">
            <a:solidFill>
              <a:srgbClr val="000000"/>
            </a:solidFill>
            <a:prstDash val="solid"/>
            <a:headEnd type="none" w="sm" len="sm"/>
            <a:tailEnd type="none" w="sm" len="sm"/>
          </a:ln>
        </p:spPr>
      </p:sp>
      <p:sp>
        <p:nvSpPr>
          <p:cNvPr id="7" name="TextBox 7"/>
          <p:cNvSpPr txBox="1"/>
          <p:nvPr/>
        </p:nvSpPr>
        <p:spPr>
          <a:xfrm>
            <a:off x="1027671" y="472007"/>
            <a:ext cx="16292550" cy="782843"/>
          </a:xfrm>
          <a:prstGeom prst="rect">
            <a:avLst/>
          </a:prstGeom>
        </p:spPr>
        <p:txBody>
          <a:bodyPr lIns="0" tIns="0" rIns="0" bIns="0" rtlCol="0" anchor="t">
            <a:spAutoFit/>
          </a:bodyPr>
          <a:lstStyle/>
          <a:p>
            <a:pPr algn="ctr">
              <a:lnSpc>
                <a:spcPts val="6480"/>
              </a:lnSpc>
            </a:pPr>
            <a:r>
              <a:rPr lang="en-US" sz="5400" dirty="0">
                <a:solidFill>
                  <a:srgbClr val="000000"/>
                </a:solidFill>
                <a:latin typeface="Arimo"/>
              </a:rPr>
              <a:t>Data Pre-processing </a:t>
            </a:r>
          </a:p>
        </p:txBody>
      </p:sp>
      <p:sp>
        <p:nvSpPr>
          <p:cNvPr id="8" name="TextBox 8"/>
          <p:cNvSpPr txBox="1"/>
          <p:nvPr/>
        </p:nvSpPr>
        <p:spPr>
          <a:xfrm>
            <a:off x="5769001" y="1787213"/>
            <a:ext cx="4408350" cy="615553"/>
          </a:xfrm>
          <a:prstGeom prst="rect">
            <a:avLst/>
          </a:prstGeom>
        </p:spPr>
        <p:txBody>
          <a:bodyPr lIns="0" tIns="0" rIns="0" bIns="0" rtlCol="0" anchor="t">
            <a:spAutoFit/>
          </a:bodyPr>
          <a:lstStyle/>
          <a:p>
            <a:pPr algn="ctr">
              <a:lnSpc>
                <a:spcPts val="4800"/>
              </a:lnSpc>
            </a:pPr>
            <a:r>
              <a:rPr lang="en-US" sz="4000" dirty="0">
                <a:solidFill>
                  <a:srgbClr val="6E7DC3"/>
                </a:solidFill>
                <a:latin typeface="Arimo Bold"/>
              </a:rPr>
              <a:t>Duplicate </a:t>
            </a:r>
          </a:p>
        </p:txBody>
      </p:sp>
      <p:sp>
        <p:nvSpPr>
          <p:cNvPr id="9" name="TextBox 9"/>
          <p:cNvSpPr txBox="1"/>
          <p:nvPr/>
        </p:nvSpPr>
        <p:spPr>
          <a:xfrm>
            <a:off x="6088501" y="2479938"/>
            <a:ext cx="3769350" cy="355867"/>
          </a:xfrm>
          <a:prstGeom prst="rect">
            <a:avLst/>
          </a:prstGeom>
        </p:spPr>
        <p:txBody>
          <a:bodyPr lIns="0" tIns="0" rIns="0" bIns="0" rtlCol="0" anchor="t">
            <a:spAutoFit/>
          </a:bodyPr>
          <a:lstStyle/>
          <a:p>
            <a:pPr algn="ctr">
              <a:lnSpc>
                <a:spcPts val="2879"/>
              </a:lnSpc>
            </a:pPr>
            <a:r>
              <a:rPr lang="en-US" sz="2400" dirty="0" err="1">
                <a:solidFill>
                  <a:srgbClr val="000000"/>
                </a:solidFill>
                <a:latin typeface="Roboto"/>
              </a:rPr>
              <a:t>Menghapus</a:t>
            </a:r>
            <a:r>
              <a:rPr lang="en-US" sz="2400" dirty="0">
                <a:solidFill>
                  <a:srgbClr val="000000"/>
                </a:solidFill>
                <a:latin typeface="Roboto"/>
              </a:rPr>
              <a:t> data </a:t>
            </a:r>
            <a:r>
              <a:rPr lang="en-US" sz="2400" dirty="0" err="1">
                <a:solidFill>
                  <a:srgbClr val="000000"/>
                </a:solidFill>
                <a:latin typeface="Roboto"/>
              </a:rPr>
              <a:t>duplikat</a:t>
            </a:r>
            <a:endParaRPr lang="en-US" sz="2400" dirty="0">
              <a:solidFill>
                <a:srgbClr val="000000"/>
              </a:solidFill>
              <a:latin typeface="Roboto"/>
            </a:endParaRPr>
          </a:p>
        </p:txBody>
      </p:sp>
      <p:sp>
        <p:nvSpPr>
          <p:cNvPr id="10" name="TextBox 10"/>
          <p:cNvSpPr txBox="1"/>
          <p:nvPr/>
        </p:nvSpPr>
        <p:spPr>
          <a:xfrm>
            <a:off x="1085701" y="1787213"/>
            <a:ext cx="4408350" cy="615553"/>
          </a:xfrm>
          <a:prstGeom prst="rect">
            <a:avLst/>
          </a:prstGeom>
        </p:spPr>
        <p:txBody>
          <a:bodyPr lIns="0" tIns="0" rIns="0" bIns="0" rtlCol="0" anchor="t">
            <a:spAutoFit/>
          </a:bodyPr>
          <a:lstStyle/>
          <a:p>
            <a:pPr algn="ctr">
              <a:lnSpc>
                <a:spcPts val="4800"/>
              </a:lnSpc>
            </a:pPr>
            <a:r>
              <a:rPr lang="en-US" sz="4000" dirty="0">
                <a:solidFill>
                  <a:srgbClr val="3B499B"/>
                </a:solidFill>
                <a:latin typeface="Arimo Bold"/>
              </a:rPr>
              <a:t>selection</a:t>
            </a:r>
          </a:p>
        </p:txBody>
      </p:sp>
      <p:sp>
        <p:nvSpPr>
          <p:cNvPr id="11" name="TextBox 11"/>
          <p:cNvSpPr txBox="1"/>
          <p:nvPr/>
        </p:nvSpPr>
        <p:spPr>
          <a:xfrm>
            <a:off x="1405201" y="2479938"/>
            <a:ext cx="3769350" cy="727763"/>
          </a:xfrm>
          <a:prstGeom prst="rect">
            <a:avLst/>
          </a:prstGeom>
        </p:spPr>
        <p:txBody>
          <a:bodyPr lIns="0" tIns="0" rIns="0" bIns="0" rtlCol="0" anchor="t">
            <a:spAutoFit/>
          </a:bodyPr>
          <a:lstStyle/>
          <a:p>
            <a:pPr algn="ctr">
              <a:lnSpc>
                <a:spcPts val="2879"/>
              </a:lnSpc>
            </a:pPr>
            <a:r>
              <a:rPr lang="en-US" sz="2400" dirty="0" err="1">
                <a:solidFill>
                  <a:srgbClr val="000000"/>
                </a:solidFill>
                <a:latin typeface="Roboto"/>
              </a:rPr>
              <a:t>Menghapus</a:t>
            </a:r>
            <a:r>
              <a:rPr lang="en-US" sz="2400" dirty="0">
                <a:solidFill>
                  <a:srgbClr val="000000"/>
                </a:solidFill>
                <a:latin typeface="Roboto"/>
              </a:rPr>
              <a:t> </a:t>
            </a:r>
            <a:r>
              <a:rPr lang="en-US" sz="2400" dirty="0" err="1">
                <a:solidFill>
                  <a:srgbClr val="000000"/>
                </a:solidFill>
                <a:latin typeface="Roboto"/>
              </a:rPr>
              <a:t>fitur</a:t>
            </a:r>
            <a:r>
              <a:rPr lang="en-US" sz="2400" dirty="0">
                <a:solidFill>
                  <a:srgbClr val="000000"/>
                </a:solidFill>
                <a:latin typeface="Roboto"/>
              </a:rPr>
              <a:t> yang </a:t>
            </a:r>
            <a:r>
              <a:rPr lang="en-US" sz="2400" dirty="0" err="1">
                <a:solidFill>
                  <a:srgbClr val="000000"/>
                </a:solidFill>
                <a:latin typeface="Roboto"/>
              </a:rPr>
              <a:t>tidak</a:t>
            </a:r>
            <a:r>
              <a:rPr lang="en-US" sz="2400" dirty="0">
                <a:solidFill>
                  <a:srgbClr val="000000"/>
                </a:solidFill>
                <a:latin typeface="Roboto"/>
              </a:rPr>
              <a:t> </a:t>
            </a:r>
            <a:r>
              <a:rPr lang="en-US" sz="2400" dirty="0" err="1">
                <a:solidFill>
                  <a:srgbClr val="000000"/>
                </a:solidFill>
                <a:latin typeface="Roboto"/>
              </a:rPr>
              <a:t>berguna</a:t>
            </a:r>
            <a:endParaRPr lang="en-US" sz="2400" dirty="0">
              <a:solidFill>
                <a:srgbClr val="000000"/>
              </a:solidFill>
              <a:latin typeface="Roboto"/>
            </a:endParaRPr>
          </a:p>
        </p:txBody>
      </p:sp>
      <p:sp>
        <p:nvSpPr>
          <p:cNvPr id="12" name="TextBox 12"/>
          <p:cNvSpPr txBox="1"/>
          <p:nvPr/>
        </p:nvSpPr>
        <p:spPr>
          <a:xfrm>
            <a:off x="3427351" y="7970351"/>
            <a:ext cx="4408350" cy="615553"/>
          </a:xfrm>
          <a:prstGeom prst="rect">
            <a:avLst/>
          </a:prstGeom>
        </p:spPr>
        <p:txBody>
          <a:bodyPr lIns="0" tIns="0" rIns="0" bIns="0" rtlCol="0" anchor="t">
            <a:spAutoFit/>
          </a:bodyPr>
          <a:lstStyle/>
          <a:p>
            <a:pPr algn="ctr">
              <a:lnSpc>
                <a:spcPts val="4800"/>
              </a:lnSpc>
            </a:pPr>
            <a:r>
              <a:rPr lang="en-US" sz="4000" dirty="0" err="1">
                <a:solidFill>
                  <a:srgbClr val="BD4120"/>
                </a:solidFill>
                <a:latin typeface="Arimo Bold"/>
              </a:rPr>
              <a:t>Spliting</a:t>
            </a:r>
            <a:endParaRPr lang="en-US" sz="4000" dirty="0">
              <a:solidFill>
                <a:srgbClr val="BD4120"/>
              </a:solidFill>
              <a:latin typeface="Arimo Bold"/>
            </a:endParaRPr>
          </a:p>
        </p:txBody>
      </p:sp>
      <p:sp>
        <p:nvSpPr>
          <p:cNvPr id="13" name="TextBox 13"/>
          <p:cNvSpPr txBox="1"/>
          <p:nvPr/>
        </p:nvSpPr>
        <p:spPr>
          <a:xfrm>
            <a:off x="3746851" y="8663076"/>
            <a:ext cx="3769350" cy="727763"/>
          </a:xfrm>
          <a:prstGeom prst="rect">
            <a:avLst/>
          </a:prstGeom>
        </p:spPr>
        <p:txBody>
          <a:bodyPr lIns="0" tIns="0" rIns="0" bIns="0" rtlCol="0" anchor="t">
            <a:spAutoFit/>
          </a:bodyPr>
          <a:lstStyle/>
          <a:p>
            <a:pPr algn="ctr">
              <a:lnSpc>
                <a:spcPts val="2879"/>
              </a:lnSpc>
            </a:pPr>
            <a:r>
              <a:rPr lang="en-US" sz="2400" dirty="0" err="1">
                <a:solidFill>
                  <a:srgbClr val="000000"/>
                </a:solidFill>
                <a:latin typeface="Roboto"/>
              </a:rPr>
              <a:t>Memabagi</a:t>
            </a:r>
            <a:r>
              <a:rPr lang="en-US" sz="2400" dirty="0">
                <a:solidFill>
                  <a:srgbClr val="000000"/>
                </a:solidFill>
                <a:latin typeface="Roboto"/>
              </a:rPr>
              <a:t> data </a:t>
            </a:r>
            <a:r>
              <a:rPr lang="en-US" sz="2400" dirty="0" err="1">
                <a:solidFill>
                  <a:srgbClr val="000000"/>
                </a:solidFill>
                <a:latin typeface="Roboto"/>
              </a:rPr>
              <a:t>kedalam</a:t>
            </a:r>
            <a:r>
              <a:rPr lang="en-US" sz="2400" dirty="0">
                <a:solidFill>
                  <a:srgbClr val="000000"/>
                </a:solidFill>
                <a:latin typeface="Roboto"/>
              </a:rPr>
              <a:t> train dan test</a:t>
            </a:r>
          </a:p>
        </p:txBody>
      </p:sp>
      <p:sp>
        <p:nvSpPr>
          <p:cNvPr id="14" name="TextBox 14"/>
          <p:cNvSpPr txBox="1"/>
          <p:nvPr/>
        </p:nvSpPr>
        <p:spPr>
          <a:xfrm>
            <a:off x="10452301" y="1787213"/>
            <a:ext cx="4408350" cy="615553"/>
          </a:xfrm>
          <a:prstGeom prst="rect">
            <a:avLst/>
          </a:prstGeom>
        </p:spPr>
        <p:txBody>
          <a:bodyPr lIns="0" tIns="0" rIns="0" bIns="0" rtlCol="0" anchor="t">
            <a:spAutoFit/>
          </a:bodyPr>
          <a:lstStyle/>
          <a:p>
            <a:pPr algn="ctr">
              <a:lnSpc>
                <a:spcPts val="4800"/>
              </a:lnSpc>
            </a:pPr>
            <a:r>
              <a:rPr lang="en-US" sz="4000" dirty="0" err="1">
                <a:solidFill>
                  <a:srgbClr val="9599E9"/>
                </a:solidFill>
                <a:latin typeface="Arimo Bold"/>
              </a:rPr>
              <a:t>Convertion</a:t>
            </a:r>
            <a:r>
              <a:rPr lang="en-US" sz="4000" dirty="0">
                <a:solidFill>
                  <a:srgbClr val="9599E9"/>
                </a:solidFill>
                <a:latin typeface="Arimo Bold"/>
              </a:rPr>
              <a:t> </a:t>
            </a:r>
          </a:p>
        </p:txBody>
      </p:sp>
      <p:sp>
        <p:nvSpPr>
          <p:cNvPr id="15" name="TextBox 15"/>
          <p:cNvSpPr txBox="1"/>
          <p:nvPr/>
        </p:nvSpPr>
        <p:spPr>
          <a:xfrm>
            <a:off x="10771801" y="2479938"/>
            <a:ext cx="3769350" cy="727763"/>
          </a:xfrm>
          <a:prstGeom prst="rect">
            <a:avLst/>
          </a:prstGeom>
        </p:spPr>
        <p:txBody>
          <a:bodyPr lIns="0" tIns="0" rIns="0" bIns="0" rtlCol="0" anchor="t">
            <a:spAutoFit/>
          </a:bodyPr>
          <a:lstStyle/>
          <a:p>
            <a:pPr algn="ctr">
              <a:lnSpc>
                <a:spcPts val="2879"/>
              </a:lnSpc>
            </a:pPr>
            <a:r>
              <a:rPr lang="en-US" sz="2400" dirty="0" err="1">
                <a:solidFill>
                  <a:srgbClr val="000000"/>
                </a:solidFill>
                <a:latin typeface="Roboto"/>
              </a:rPr>
              <a:t>Mengkorversi</a:t>
            </a:r>
            <a:r>
              <a:rPr lang="en-US" sz="2400" dirty="0">
                <a:solidFill>
                  <a:srgbClr val="000000"/>
                </a:solidFill>
                <a:latin typeface="Roboto"/>
              </a:rPr>
              <a:t>  </a:t>
            </a:r>
            <a:r>
              <a:rPr lang="en-US" sz="2400" dirty="0" err="1">
                <a:solidFill>
                  <a:srgbClr val="000000"/>
                </a:solidFill>
                <a:latin typeface="Roboto"/>
              </a:rPr>
              <a:t>fitur</a:t>
            </a:r>
            <a:r>
              <a:rPr lang="en-US" sz="2400" dirty="0">
                <a:solidFill>
                  <a:srgbClr val="000000"/>
                </a:solidFill>
                <a:latin typeface="Roboto"/>
              </a:rPr>
              <a:t> </a:t>
            </a:r>
            <a:r>
              <a:rPr lang="en-US" sz="2400" dirty="0" err="1">
                <a:solidFill>
                  <a:srgbClr val="000000"/>
                </a:solidFill>
                <a:latin typeface="Roboto"/>
              </a:rPr>
              <a:t>kategori</a:t>
            </a:r>
            <a:r>
              <a:rPr lang="en-US" sz="2400" dirty="0">
                <a:solidFill>
                  <a:srgbClr val="000000"/>
                </a:solidFill>
                <a:latin typeface="Roboto"/>
              </a:rPr>
              <a:t> </a:t>
            </a:r>
            <a:r>
              <a:rPr lang="en-US" sz="2400" dirty="0" err="1">
                <a:solidFill>
                  <a:srgbClr val="000000"/>
                </a:solidFill>
                <a:latin typeface="Roboto"/>
              </a:rPr>
              <a:t>menjadi</a:t>
            </a:r>
            <a:r>
              <a:rPr lang="en-US" sz="2400" dirty="0">
                <a:solidFill>
                  <a:srgbClr val="000000"/>
                </a:solidFill>
                <a:latin typeface="Roboto"/>
              </a:rPr>
              <a:t> numeric</a:t>
            </a:r>
          </a:p>
        </p:txBody>
      </p:sp>
      <p:sp>
        <p:nvSpPr>
          <p:cNvPr id="16" name="TextBox 16"/>
          <p:cNvSpPr txBox="1"/>
          <p:nvPr/>
        </p:nvSpPr>
        <p:spPr>
          <a:xfrm>
            <a:off x="12793951" y="7970351"/>
            <a:ext cx="4408350" cy="615553"/>
          </a:xfrm>
          <a:prstGeom prst="rect">
            <a:avLst/>
          </a:prstGeom>
        </p:spPr>
        <p:txBody>
          <a:bodyPr lIns="0" tIns="0" rIns="0" bIns="0" rtlCol="0" anchor="t">
            <a:spAutoFit/>
          </a:bodyPr>
          <a:lstStyle/>
          <a:p>
            <a:pPr algn="ctr">
              <a:lnSpc>
                <a:spcPts val="4800"/>
              </a:lnSpc>
            </a:pPr>
            <a:r>
              <a:rPr lang="en-US" sz="4000" dirty="0" err="1">
                <a:solidFill>
                  <a:srgbClr val="FCA497"/>
                </a:solidFill>
                <a:latin typeface="Arimo Bold"/>
              </a:rPr>
              <a:t>Scalling</a:t>
            </a:r>
            <a:endParaRPr lang="en-US" sz="4000" dirty="0">
              <a:solidFill>
                <a:srgbClr val="FCA497"/>
              </a:solidFill>
              <a:latin typeface="Arimo Bold"/>
            </a:endParaRPr>
          </a:p>
        </p:txBody>
      </p:sp>
      <p:sp>
        <p:nvSpPr>
          <p:cNvPr id="17" name="TextBox 17"/>
          <p:cNvSpPr txBox="1"/>
          <p:nvPr/>
        </p:nvSpPr>
        <p:spPr>
          <a:xfrm>
            <a:off x="13113451" y="8663076"/>
            <a:ext cx="3769350" cy="355867"/>
          </a:xfrm>
          <a:prstGeom prst="rect">
            <a:avLst/>
          </a:prstGeom>
        </p:spPr>
        <p:txBody>
          <a:bodyPr lIns="0" tIns="0" rIns="0" bIns="0" rtlCol="0" anchor="t">
            <a:spAutoFit/>
          </a:bodyPr>
          <a:lstStyle/>
          <a:p>
            <a:pPr algn="ctr">
              <a:lnSpc>
                <a:spcPts val="2879"/>
              </a:lnSpc>
            </a:pPr>
            <a:r>
              <a:rPr lang="en-US" sz="2400" dirty="0" err="1">
                <a:solidFill>
                  <a:srgbClr val="000000"/>
                </a:solidFill>
                <a:latin typeface="Roboto"/>
              </a:rPr>
              <a:t>Melakukan</a:t>
            </a:r>
            <a:r>
              <a:rPr lang="en-US" sz="2400" dirty="0">
                <a:solidFill>
                  <a:srgbClr val="000000"/>
                </a:solidFill>
                <a:latin typeface="Roboto"/>
              </a:rPr>
              <a:t> scaling data</a:t>
            </a:r>
          </a:p>
        </p:txBody>
      </p:sp>
      <p:sp>
        <p:nvSpPr>
          <p:cNvPr id="18" name="TextBox 18"/>
          <p:cNvSpPr txBox="1"/>
          <p:nvPr/>
        </p:nvSpPr>
        <p:spPr>
          <a:xfrm>
            <a:off x="8110651" y="7970351"/>
            <a:ext cx="4408350" cy="615553"/>
          </a:xfrm>
          <a:prstGeom prst="rect">
            <a:avLst/>
          </a:prstGeom>
        </p:spPr>
        <p:txBody>
          <a:bodyPr lIns="0" tIns="0" rIns="0" bIns="0" rtlCol="0" anchor="t">
            <a:spAutoFit/>
          </a:bodyPr>
          <a:lstStyle/>
          <a:p>
            <a:pPr algn="ctr">
              <a:lnSpc>
                <a:spcPts val="4800"/>
              </a:lnSpc>
            </a:pPr>
            <a:r>
              <a:rPr lang="en-US" sz="4000" dirty="0" err="1">
                <a:solidFill>
                  <a:srgbClr val="F7735E"/>
                </a:solidFill>
                <a:latin typeface="Arimo Bold"/>
              </a:rPr>
              <a:t>blancing</a:t>
            </a:r>
            <a:endParaRPr lang="en-US" sz="4000" dirty="0">
              <a:solidFill>
                <a:srgbClr val="F7735E"/>
              </a:solidFill>
              <a:latin typeface="Arimo Bold"/>
            </a:endParaRPr>
          </a:p>
        </p:txBody>
      </p:sp>
      <p:sp>
        <p:nvSpPr>
          <p:cNvPr id="19" name="TextBox 19"/>
          <p:cNvSpPr txBox="1"/>
          <p:nvPr/>
        </p:nvSpPr>
        <p:spPr>
          <a:xfrm>
            <a:off x="8430151" y="8663076"/>
            <a:ext cx="3769350" cy="727763"/>
          </a:xfrm>
          <a:prstGeom prst="rect">
            <a:avLst/>
          </a:prstGeom>
        </p:spPr>
        <p:txBody>
          <a:bodyPr lIns="0" tIns="0" rIns="0" bIns="0" rtlCol="0" anchor="t">
            <a:spAutoFit/>
          </a:bodyPr>
          <a:lstStyle/>
          <a:p>
            <a:pPr algn="ctr">
              <a:lnSpc>
                <a:spcPts val="2879"/>
              </a:lnSpc>
            </a:pPr>
            <a:r>
              <a:rPr lang="en-US" sz="2400" dirty="0" err="1">
                <a:solidFill>
                  <a:srgbClr val="000000"/>
                </a:solidFill>
                <a:latin typeface="Roboto"/>
              </a:rPr>
              <a:t>Mengatasi</a:t>
            </a:r>
            <a:r>
              <a:rPr lang="en-US" sz="2400" dirty="0">
                <a:solidFill>
                  <a:srgbClr val="000000"/>
                </a:solidFill>
                <a:latin typeface="Roboto"/>
              </a:rPr>
              <a:t> </a:t>
            </a:r>
            <a:r>
              <a:rPr lang="en-US" sz="2400" dirty="0" err="1">
                <a:solidFill>
                  <a:srgbClr val="000000"/>
                </a:solidFill>
                <a:latin typeface="Roboto"/>
              </a:rPr>
              <a:t>ketidak</a:t>
            </a:r>
            <a:r>
              <a:rPr lang="en-US" sz="2400" dirty="0">
                <a:solidFill>
                  <a:srgbClr val="000000"/>
                </a:solidFill>
                <a:latin typeface="Roboto"/>
              </a:rPr>
              <a:t> </a:t>
            </a:r>
            <a:r>
              <a:rPr lang="en-US" sz="2400" dirty="0" err="1">
                <a:solidFill>
                  <a:srgbClr val="000000"/>
                </a:solidFill>
                <a:latin typeface="Roboto"/>
              </a:rPr>
              <a:t>seimbangan</a:t>
            </a:r>
            <a:r>
              <a:rPr lang="en-US" sz="2400" dirty="0">
                <a:solidFill>
                  <a:srgbClr val="000000"/>
                </a:solidFill>
                <a:latin typeface="Roboto"/>
              </a:rPr>
              <a:t> data</a:t>
            </a:r>
          </a:p>
        </p:txBody>
      </p:sp>
      <p:grpSp>
        <p:nvGrpSpPr>
          <p:cNvPr id="20" name="Group 20"/>
          <p:cNvGrpSpPr/>
          <p:nvPr/>
        </p:nvGrpSpPr>
        <p:grpSpPr>
          <a:xfrm>
            <a:off x="2327776" y="3522426"/>
            <a:ext cx="1924200" cy="1924200"/>
            <a:chOff x="0" y="0"/>
            <a:chExt cx="2565600" cy="2565600"/>
          </a:xfrm>
        </p:grpSpPr>
        <p:sp>
          <p:nvSpPr>
            <p:cNvPr id="21" name="Freeform 21"/>
            <p:cNvSpPr/>
            <p:nvPr/>
          </p:nvSpPr>
          <p:spPr>
            <a:xfrm>
              <a:off x="0" y="0"/>
              <a:ext cx="2565654" cy="2565654"/>
            </a:xfrm>
            <a:custGeom>
              <a:avLst/>
              <a:gdLst/>
              <a:ahLst/>
              <a:cxnLst/>
              <a:rect l="l" t="t" r="r" b="b"/>
              <a:pathLst>
                <a:path w="2565654" h="2565654">
                  <a:moveTo>
                    <a:pt x="0" y="1282827"/>
                  </a:moveTo>
                  <a:cubicBezTo>
                    <a:pt x="0" y="574294"/>
                    <a:pt x="574294" y="0"/>
                    <a:pt x="1282827" y="0"/>
                  </a:cubicBezTo>
                  <a:cubicBezTo>
                    <a:pt x="1991360" y="0"/>
                    <a:pt x="2565654" y="574294"/>
                    <a:pt x="2565654" y="1282827"/>
                  </a:cubicBezTo>
                  <a:cubicBezTo>
                    <a:pt x="2565654" y="1991360"/>
                    <a:pt x="1991233" y="2565654"/>
                    <a:pt x="1282827" y="2565654"/>
                  </a:cubicBezTo>
                  <a:cubicBezTo>
                    <a:pt x="574421" y="2565654"/>
                    <a:pt x="0" y="1991233"/>
                    <a:pt x="0" y="1282827"/>
                  </a:cubicBezTo>
                  <a:close/>
                </a:path>
              </a:pathLst>
            </a:custGeom>
            <a:solidFill>
              <a:srgbClr val="3B499B"/>
            </a:solidFill>
          </p:spPr>
        </p:sp>
      </p:grpSp>
      <p:grpSp>
        <p:nvGrpSpPr>
          <p:cNvPr id="22" name="Group 22"/>
          <p:cNvGrpSpPr/>
          <p:nvPr/>
        </p:nvGrpSpPr>
        <p:grpSpPr>
          <a:xfrm>
            <a:off x="7011076" y="3522426"/>
            <a:ext cx="1924200" cy="1924200"/>
            <a:chOff x="0" y="0"/>
            <a:chExt cx="2565600" cy="2565600"/>
          </a:xfrm>
        </p:grpSpPr>
        <p:sp>
          <p:nvSpPr>
            <p:cNvPr id="23" name="Freeform 23"/>
            <p:cNvSpPr/>
            <p:nvPr/>
          </p:nvSpPr>
          <p:spPr>
            <a:xfrm>
              <a:off x="0" y="0"/>
              <a:ext cx="2565654" cy="2565654"/>
            </a:xfrm>
            <a:custGeom>
              <a:avLst/>
              <a:gdLst/>
              <a:ahLst/>
              <a:cxnLst/>
              <a:rect l="l" t="t" r="r" b="b"/>
              <a:pathLst>
                <a:path w="2565654" h="2565654">
                  <a:moveTo>
                    <a:pt x="0" y="1282827"/>
                  </a:moveTo>
                  <a:cubicBezTo>
                    <a:pt x="0" y="574294"/>
                    <a:pt x="574294" y="0"/>
                    <a:pt x="1282827" y="0"/>
                  </a:cubicBezTo>
                  <a:cubicBezTo>
                    <a:pt x="1991360" y="0"/>
                    <a:pt x="2565654" y="574294"/>
                    <a:pt x="2565654" y="1282827"/>
                  </a:cubicBezTo>
                  <a:cubicBezTo>
                    <a:pt x="2565654" y="1991360"/>
                    <a:pt x="1991233" y="2565654"/>
                    <a:pt x="1282827" y="2565654"/>
                  </a:cubicBezTo>
                  <a:cubicBezTo>
                    <a:pt x="574421" y="2565654"/>
                    <a:pt x="0" y="1991233"/>
                    <a:pt x="0" y="1282827"/>
                  </a:cubicBezTo>
                  <a:close/>
                </a:path>
              </a:pathLst>
            </a:custGeom>
            <a:solidFill>
              <a:srgbClr val="6E7DC3"/>
            </a:solidFill>
          </p:spPr>
        </p:sp>
      </p:grpSp>
      <p:grpSp>
        <p:nvGrpSpPr>
          <p:cNvPr id="24" name="Group 24"/>
          <p:cNvGrpSpPr/>
          <p:nvPr/>
        </p:nvGrpSpPr>
        <p:grpSpPr>
          <a:xfrm>
            <a:off x="11694376" y="3522426"/>
            <a:ext cx="1924200" cy="1924200"/>
            <a:chOff x="0" y="0"/>
            <a:chExt cx="2565600" cy="2565600"/>
          </a:xfrm>
        </p:grpSpPr>
        <p:sp>
          <p:nvSpPr>
            <p:cNvPr id="25" name="Freeform 25"/>
            <p:cNvSpPr/>
            <p:nvPr/>
          </p:nvSpPr>
          <p:spPr>
            <a:xfrm>
              <a:off x="0" y="0"/>
              <a:ext cx="2565654" cy="2565654"/>
            </a:xfrm>
            <a:custGeom>
              <a:avLst/>
              <a:gdLst/>
              <a:ahLst/>
              <a:cxnLst/>
              <a:rect l="l" t="t" r="r" b="b"/>
              <a:pathLst>
                <a:path w="2565654" h="2565654">
                  <a:moveTo>
                    <a:pt x="0" y="1282827"/>
                  </a:moveTo>
                  <a:cubicBezTo>
                    <a:pt x="0" y="574294"/>
                    <a:pt x="574294" y="0"/>
                    <a:pt x="1282827" y="0"/>
                  </a:cubicBezTo>
                  <a:cubicBezTo>
                    <a:pt x="1991360" y="0"/>
                    <a:pt x="2565654" y="574294"/>
                    <a:pt x="2565654" y="1282827"/>
                  </a:cubicBezTo>
                  <a:cubicBezTo>
                    <a:pt x="2565654" y="1991360"/>
                    <a:pt x="1991233" y="2565654"/>
                    <a:pt x="1282827" y="2565654"/>
                  </a:cubicBezTo>
                  <a:cubicBezTo>
                    <a:pt x="574421" y="2565654"/>
                    <a:pt x="0" y="1991233"/>
                    <a:pt x="0" y="1282827"/>
                  </a:cubicBezTo>
                  <a:close/>
                </a:path>
              </a:pathLst>
            </a:custGeom>
            <a:solidFill>
              <a:srgbClr val="9599E9"/>
            </a:solidFill>
          </p:spPr>
        </p:sp>
      </p:grpSp>
      <p:grpSp>
        <p:nvGrpSpPr>
          <p:cNvPr id="26" name="Group 26"/>
          <p:cNvGrpSpPr/>
          <p:nvPr/>
        </p:nvGrpSpPr>
        <p:grpSpPr>
          <a:xfrm>
            <a:off x="4669426" y="5764226"/>
            <a:ext cx="1924200" cy="1924200"/>
            <a:chOff x="0" y="0"/>
            <a:chExt cx="2565600" cy="2565600"/>
          </a:xfrm>
        </p:grpSpPr>
        <p:sp>
          <p:nvSpPr>
            <p:cNvPr id="27" name="Freeform 27"/>
            <p:cNvSpPr/>
            <p:nvPr/>
          </p:nvSpPr>
          <p:spPr>
            <a:xfrm>
              <a:off x="0" y="0"/>
              <a:ext cx="2565654" cy="2565654"/>
            </a:xfrm>
            <a:custGeom>
              <a:avLst/>
              <a:gdLst/>
              <a:ahLst/>
              <a:cxnLst/>
              <a:rect l="l" t="t" r="r" b="b"/>
              <a:pathLst>
                <a:path w="2565654" h="2565654">
                  <a:moveTo>
                    <a:pt x="0" y="1282827"/>
                  </a:moveTo>
                  <a:cubicBezTo>
                    <a:pt x="0" y="574294"/>
                    <a:pt x="574294" y="0"/>
                    <a:pt x="1282827" y="0"/>
                  </a:cubicBezTo>
                  <a:cubicBezTo>
                    <a:pt x="1991360" y="0"/>
                    <a:pt x="2565654" y="574294"/>
                    <a:pt x="2565654" y="1282827"/>
                  </a:cubicBezTo>
                  <a:cubicBezTo>
                    <a:pt x="2565654" y="1991360"/>
                    <a:pt x="1991233" y="2565654"/>
                    <a:pt x="1282827" y="2565654"/>
                  </a:cubicBezTo>
                  <a:cubicBezTo>
                    <a:pt x="574421" y="2565654"/>
                    <a:pt x="0" y="1991233"/>
                    <a:pt x="0" y="1282827"/>
                  </a:cubicBezTo>
                  <a:close/>
                </a:path>
              </a:pathLst>
            </a:custGeom>
            <a:solidFill>
              <a:srgbClr val="BD4120"/>
            </a:solidFill>
          </p:spPr>
        </p:sp>
      </p:grpSp>
      <p:grpSp>
        <p:nvGrpSpPr>
          <p:cNvPr id="28" name="Group 28"/>
          <p:cNvGrpSpPr/>
          <p:nvPr/>
        </p:nvGrpSpPr>
        <p:grpSpPr>
          <a:xfrm>
            <a:off x="9352726" y="5764226"/>
            <a:ext cx="1924200" cy="1924200"/>
            <a:chOff x="0" y="0"/>
            <a:chExt cx="2565600" cy="2565600"/>
          </a:xfrm>
        </p:grpSpPr>
        <p:sp>
          <p:nvSpPr>
            <p:cNvPr id="29" name="Freeform 29"/>
            <p:cNvSpPr/>
            <p:nvPr/>
          </p:nvSpPr>
          <p:spPr>
            <a:xfrm>
              <a:off x="0" y="0"/>
              <a:ext cx="2565654" cy="2565654"/>
            </a:xfrm>
            <a:custGeom>
              <a:avLst/>
              <a:gdLst/>
              <a:ahLst/>
              <a:cxnLst/>
              <a:rect l="l" t="t" r="r" b="b"/>
              <a:pathLst>
                <a:path w="2565654" h="2565654">
                  <a:moveTo>
                    <a:pt x="0" y="1282827"/>
                  </a:moveTo>
                  <a:cubicBezTo>
                    <a:pt x="0" y="574294"/>
                    <a:pt x="574294" y="0"/>
                    <a:pt x="1282827" y="0"/>
                  </a:cubicBezTo>
                  <a:cubicBezTo>
                    <a:pt x="1991360" y="0"/>
                    <a:pt x="2565654" y="574294"/>
                    <a:pt x="2565654" y="1282827"/>
                  </a:cubicBezTo>
                  <a:cubicBezTo>
                    <a:pt x="2565654" y="1991360"/>
                    <a:pt x="1991233" y="2565654"/>
                    <a:pt x="1282827" y="2565654"/>
                  </a:cubicBezTo>
                  <a:cubicBezTo>
                    <a:pt x="574421" y="2565654"/>
                    <a:pt x="0" y="1991233"/>
                    <a:pt x="0" y="1282827"/>
                  </a:cubicBezTo>
                  <a:close/>
                </a:path>
              </a:pathLst>
            </a:custGeom>
            <a:solidFill>
              <a:srgbClr val="F7735E"/>
            </a:solidFill>
          </p:spPr>
        </p:sp>
      </p:grpSp>
      <p:grpSp>
        <p:nvGrpSpPr>
          <p:cNvPr id="30" name="Group 30"/>
          <p:cNvGrpSpPr/>
          <p:nvPr/>
        </p:nvGrpSpPr>
        <p:grpSpPr>
          <a:xfrm>
            <a:off x="14036026" y="5764226"/>
            <a:ext cx="1924200" cy="1924200"/>
            <a:chOff x="0" y="0"/>
            <a:chExt cx="2565600" cy="2565600"/>
          </a:xfrm>
        </p:grpSpPr>
        <p:sp>
          <p:nvSpPr>
            <p:cNvPr id="31" name="Freeform 31"/>
            <p:cNvSpPr/>
            <p:nvPr/>
          </p:nvSpPr>
          <p:spPr>
            <a:xfrm>
              <a:off x="0" y="0"/>
              <a:ext cx="2565654" cy="2565654"/>
            </a:xfrm>
            <a:custGeom>
              <a:avLst/>
              <a:gdLst/>
              <a:ahLst/>
              <a:cxnLst/>
              <a:rect l="l" t="t" r="r" b="b"/>
              <a:pathLst>
                <a:path w="2565654" h="2565654">
                  <a:moveTo>
                    <a:pt x="0" y="1282827"/>
                  </a:moveTo>
                  <a:cubicBezTo>
                    <a:pt x="0" y="574294"/>
                    <a:pt x="574294" y="0"/>
                    <a:pt x="1282827" y="0"/>
                  </a:cubicBezTo>
                  <a:cubicBezTo>
                    <a:pt x="1991360" y="0"/>
                    <a:pt x="2565654" y="574294"/>
                    <a:pt x="2565654" y="1282827"/>
                  </a:cubicBezTo>
                  <a:cubicBezTo>
                    <a:pt x="2565654" y="1991360"/>
                    <a:pt x="1991233" y="2565654"/>
                    <a:pt x="1282827" y="2565654"/>
                  </a:cubicBezTo>
                  <a:cubicBezTo>
                    <a:pt x="574421" y="2565654"/>
                    <a:pt x="0" y="1991233"/>
                    <a:pt x="0" y="1282827"/>
                  </a:cubicBezTo>
                  <a:close/>
                </a:path>
              </a:pathLst>
            </a:custGeom>
            <a:solidFill>
              <a:srgbClr val="FCA497"/>
            </a:solidFill>
          </p:spPr>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1027671" y="472007"/>
            <a:ext cx="16292550" cy="782843"/>
          </a:xfrm>
          <a:prstGeom prst="rect">
            <a:avLst/>
          </a:prstGeom>
        </p:spPr>
        <p:txBody>
          <a:bodyPr lIns="0" tIns="0" rIns="0" bIns="0" rtlCol="0" anchor="t">
            <a:spAutoFit/>
          </a:bodyPr>
          <a:lstStyle/>
          <a:p>
            <a:pPr algn="ctr">
              <a:lnSpc>
                <a:spcPts val="6480"/>
              </a:lnSpc>
            </a:pPr>
            <a:r>
              <a:rPr lang="en-US" sz="5400" dirty="0">
                <a:solidFill>
                  <a:srgbClr val="000000"/>
                </a:solidFill>
                <a:latin typeface="Arimo"/>
              </a:rPr>
              <a:t>Data Pre-processing </a:t>
            </a:r>
          </a:p>
        </p:txBody>
      </p:sp>
      <p:sp>
        <p:nvSpPr>
          <p:cNvPr id="10" name="TextBox 10"/>
          <p:cNvSpPr txBox="1"/>
          <p:nvPr/>
        </p:nvSpPr>
        <p:spPr>
          <a:xfrm>
            <a:off x="1524000" y="1531402"/>
            <a:ext cx="4408350" cy="615553"/>
          </a:xfrm>
          <a:prstGeom prst="rect">
            <a:avLst/>
          </a:prstGeom>
        </p:spPr>
        <p:txBody>
          <a:bodyPr lIns="0" tIns="0" rIns="0" bIns="0" rtlCol="0" anchor="t">
            <a:spAutoFit/>
          </a:bodyPr>
          <a:lstStyle/>
          <a:p>
            <a:pPr algn="ctr">
              <a:lnSpc>
                <a:spcPts val="4800"/>
              </a:lnSpc>
            </a:pPr>
            <a:r>
              <a:rPr lang="en-US" sz="4000" dirty="0">
                <a:solidFill>
                  <a:srgbClr val="3B499B"/>
                </a:solidFill>
                <a:latin typeface="Arimo Bold"/>
              </a:rPr>
              <a:t>Before </a:t>
            </a:r>
          </a:p>
        </p:txBody>
      </p:sp>
      <p:sp>
        <p:nvSpPr>
          <p:cNvPr id="14" name="TextBox 14"/>
          <p:cNvSpPr txBox="1"/>
          <p:nvPr/>
        </p:nvSpPr>
        <p:spPr>
          <a:xfrm>
            <a:off x="11430000" y="1686632"/>
            <a:ext cx="4408350" cy="615553"/>
          </a:xfrm>
          <a:prstGeom prst="rect">
            <a:avLst/>
          </a:prstGeom>
        </p:spPr>
        <p:txBody>
          <a:bodyPr lIns="0" tIns="0" rIns="0" bIns="0" rtlCol="0" anchor="t">
            <a:spAutoFit/>
          </a:bodyPr>
          <a:lstStyle/>
          <a:p>
            <a:pPr algn="ctr">
              <a:lnSpc>
                <a:spcPts val="4800"/>
              </a:lnSpc>
            </a:pPr>
            <a:r>
              <a:rPr lang="en-US" sz="4000" dirty="0">
                <a:solidFill>
                  <a:srgbClr val="9599E9"/>
                </a:solidFill>
                <a:latin typeface="Arimo Bold"/>
              </a:rPr>
              <a:t>After  </a:t>
            </a:r>
          </a:p>
        </p:txBody>
      </p:sp>
      <p:pic>
        <p:nvPicPr>
          <p:cNvPr id="33" name="Picture 32">
            <a:extLst>
              <a:ext uri="{FF2B5EF4-FFF2-40B4-BE49-F238E27FC236}">
                <a16:creationId xmlns:a16="http://schemas.microsoft.com/office/drawing/2014/main" id="{A9BD1AD6-D284-4CEE-B133-7D1C33E97AD5}"/>
              </a:ext>
            </a:extLst>
          </p:cNvPr>
          <p:cNvPicPr>
            <a:picLocks noChangeAspect="1"/>
          </p:cNvPicPr>
          <p:nvPr/>
        </p:nvPicPr>
        <p:blipFill>
          <a:blip r:embed="rId3"/>
          <a:stretch>
            <a:fillRect/>
          </a:stretch>
        </p:blipFill>
        <p:spPr>
          <a:xfrm>
            <a:off x="685800" y="2402766"/>
            <a:ext cx="7125729" cy="6352832"/>
          </a:xfrm>
          <a:prstGeom prst="rect">
            <a:avLst/>
          </a:prstGeom>
        </p:spPr>
      </p:pic>
      <p:pic>
        <p:nvPicPr>
          <p:cNvPr id="35" name="Picture 34">
            <a:extLst>
              <a:ext uri="{FF2B5EF4-FFF2-40B4-BE49-F238E27FC236}">
                <a16:creationId xmlns:a16="http://schemas.microsoft.com/office/drawing/2014/main" id="{1378CD3F-9246-4BC3-AEC5-6406FB563FC1}"/>
              </a:ext>
            </a:extLst>
          </p:cNvPr>
          <p:cNvPicPr>
            <a:picLocks noChangeAspect="1"/>
          </p:cNvPicPr>
          <p:nvPr/>
        </p:nvPicPr>
        <p:blipFill>
          <a:blip r:embed="rId4"/>
          <a:stretch>
            <a:fillRect/>
          </a:stretch>
        </p:blipFill>
        <p:spPr>
          <a:xfrm>
            <a:off x="10202671" y="2402766"/>
            <a:ext cx="6863008" cy="6416633"/>
          </a:xfrm>
          <a:prstGeom prst="rect">
            <a:avLst/>
          </a:prstGeom>
        </p:spPr>
      </p:pic>
    </p:spTree>
    <p:extLst>
      <p:ext uri="{BB962C8B-B14F-4D97-AF65-F5344CB8AC3E}">
        <p14:creationId xmlns:p14="http://schemas.microsoft.com/office/powerpoint/2010/main" val="1491686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3166126" y="2193519"/>
            <a:ext cx="1015582" cy="688862"/>
          </a:xfrm>
          <a:prstGeom prst="rect">
            <a:avLst/>
          </a:prstGeom>
        </p:spPr>
        <p:txBody>
          <a:bodyPr lIns="50800" tIns="50800" rIns="50800" bIns="50800" rtlCol="0" anchor="ctr"/>
          <a:lstStyle/>
          <a:p>
            <a:pPr algn="ctr">
              <a:lnSpc>
                <a:spcPts val="4800"/>
              </a:lnSpc>
            </a:pPr>
            <a:r>
              <a:rPr lang="en-US" sz="4000" dirty="0">
                <a:solidFill>
                  <a:srgbClr val="FFFFFF"/>
                </a:solidFill>
                <a:latin typeface="Arimo Bold"/>
              </a:rPr>
              <a:t>1</a:t>
            </a:r>
          </a:p>
        </p:txBody>
      </p:sp>
      <p:grpSp>
        <p:nvGrpSpPr>
          <p:cNvPr id="6" name="Group 6"/>
          <p:cNvGrpSpPr/>
          <p:nvPr/>
        </p:nvGrpSpPr>
        <p:grpSpPr>
          <a:xfrm>
            <a:off x="5999092" y="679838"/>
            <a:ext cx="6269546" cy="1240136"/>
            <a:chOff x="-508" y="-19050"/>
            <a:chExt cx="8359394" cy="1653514"/>
          </a:xfrm>
        </p:grpSpPr>
        <p:sp>
          <p:nvSpPr>
            <p:cNvPr id="7" name="Freeform 7"/>
            <p:cNvSpPr/>
            <p:nvPr/>
          </p:nvSpPr>
          <p:spPr>
            <a:xfrm>
              <a:off x="12827" y="12701"/>
              <a:ext cx="8332470" cy="1609090"/>
            </a:xfrm>
            <a:custGeom>
              <a:avLst/>
              <a:gdLst/>
              <a:ahLst/>
              <a:cxnLst/>
              <a:rect l="l" t="t" r="r" b="b"/>
              <a:pathLst>
                <a:path w="8332470" h="1609090">
                  <a:moveTo>
                    <a:pt x="0" y="0"/>
                  </a:moveTo>
                  <a:lnTo>
                    <a:pt x="254762" y="1452118"/>
                  </a:lnTo>
                  <a:cubicBezTo>
                    <a:pt x="254762" y="1452118"/>
                    <a:pt x="2630678" y="1609090"/>
                    <a:pt x="4152900" y="1609090"/>
                  </a:cubicBezTo>
                  <a:cubicBezTo>
                    <a:pt x="5860288" y="1609090"/>
                    <a:pt x="8077454" y="1452118"/>
                    <a:pt x="8077454" y="1452118"/>
                  </a:cubicBezTo>
                  <a:lnTo>
                    <a:pt x="8332470" y="0"/>
                  </a:lnTo>
                  <a:cubicBezTo>
                    <a:pt x="8332216" y="127"/>
                    <a:pt x="5776087" y="156972"/>
                    <a:pt x="4167378" y="156972"/>
                  </a:cubicBezTo>
                  <a:cubicBezTo>
                    <a:pt x="2700655" y="156972"/>
                    <a:pt x="127" y="127"/>
                    <a:pt x="0" y="0"/>
                  </a:cubicBezTo>
                  <a:close/>
                </a:path>
              </a:pathLst>
            </a:custGeom>
            <a:solidFill>
              <a:srgbClr val="3B499B"/>
            </a:solidFill>
          </p:spPr>
        </p:sp>
        <p:sp>
          <p:nvSpPr>
            <p:cNvPr id="8" name="Freeform 8"/>
            <p:cNvSpPr/>
            <p:nvPr/>
          </p:nvSpPr>
          <p:spPr>
            <a:xfrm>
              <a:off x="-508" y="-762"/>
              <a:ext cx="8359394" cy="1635125"/>
            </a:xfrm>
            <a:custGeom>
              <a:avLst/>
              <a:gdLst/>
              <a:ahLst/>
              <a:cxnLst/>
              <a:rect l="l" t="t" r="r" b="b"/>
              <a:pathLst>
                <a:path w="8359394" h="1635125">
                  <a:moveTo>
                    <a:pt x="25781" y="11303"/>
                  </a:moveTo>
                  <a:lnTo>
                    <a:pt x="280670" y="1463294"/>
                  </a:lnTo>
                  <a:lnTo>
                    <a:pt x="268224" y="1465453"/>
                  </a:lnTo>
                  <a:lnTo>
                    <a:pt x="269113" y="1452753"/>
                  </a:lnTo>
                  <a:cubicBezTo>
                    <a:pt x="269240" y="1452753"/>
                    <a:pt x="2644648" y="1609725"/>
                    <a:pt x="4166362" y="1609725"/>
                  </a:cubicBezTo>
                  <a:lnTo>
                    <a:pt x="4166362" y="1622425"/>
                  </a:lnTo>
                  <a:lnTo>
                    <a:pt x="4166362" y="1609725"/>
                  </a:lnTo>
                  <a:cubicBezTo>
                    <a:pt x="5873242" y="1609725"/>
                    <a:pt x="8090027" y="1452753"/>
                    <a:pt x="8090027" y="1452753"/>
                  </a:cubicBezTo>
                  <a:lnTo>
                    <a:pt x="8090916" y="1465453"/>
                  </a:lnTo>
                  <a:lnTo>
                    <a:pt x="8078470" y="1463294"/>
                  </a:lnTo>
                  <a:lnTo>
                    <a:pt x="8333359" y="11303"/>
                  </a:lnTo>
                  <a:cubicBezTo>
                    <a:pt x="8334375" y="5207"/>
                    <a:pt x="8339709" y="762"/>
                    <a:pt x="8345805" y="762"/>
                  </a:cubicBezTo>
                  <a:cubicBezTo>
                    <a:pt x="8351901" y="762"/>
                    <a:pt x="8357362" y="5207"/>
                    <a:pt x="8358378" y="11430"/>
                  </a:cubicBezTo>
                  <a:cubicBezTo>
                    <a:pt x="8359394" y="17653"/>
                    <a:pt x="8355838" y="23495"/>
                    <a:pt x="8349996" y="25527"/>
                  </a:cubicBezTo>
                  <a:cubicBezTo>
                    <a:pt x="8347837" y="26289"/>
                    <a:pt x="8344662" y="26289"/>
                    <a:pt x="8346694" y="26162"/>
                  </a:cubicBezTo>
                  <a:cubicBezTo>
                    <a:pt x="8335391" y="26924"/>
                    <a:pt x="5786501" y="183134"/>
                    <a:pt x="4180840" y="183134"/>
                  </a:cubicBezTo>
                  <a:lnTo>
                    <a:pt x="4180840" y="170434"/>
                  </a:lnTo>
                  <a:lnTo>
                    <a:pt x="4180840" y="183134"/>
                  </a:lnTo>
                  <a:cubicBezTo>
                    <a:pt x="2716657" y="183134"/>
                    <a:pt x="24511" y="26924"/>
                    <a:pt x="12573" y="26162"/>
                  </a:cubicBezTo>
                  <a:cubicBezTo>
                    <a:pt x="16891" y="26416"/>
                    <a:pt x="10033" y="26543"/>
                    <a:pt x="6223" y="24003"/>
                  </a:cubicBezTo>
                  <a:lnTo>
                    <a:pt x="13335" y="13462"/>
                  </a:lnTo>
                  <a:lnTo>
                    <a:pt x="25781" y="11303"/>
                  </a:lnTo>
                  <a:moveTo>
                    <a:pt x="762" y="15621"/>
                  </a:moveTo>
                  <a:cubicBezTo>
                    <a:pt x="0" y="10668"/>
                    <a:pt x="2159" y="5588"/>
                    <a:pt x="6477" y="2794"/>
                  </a:cubicBezTo>
                  <a:cubicBezTo>
                    <a:pt x="10795" y="0"/>
                    <a:pt x="16256" y="127"/>
                    <a:pt x="20574" y="2921"/>
                  </a:cubicBezTo>
                  <a:cubicBezTo>
                    <a:pt x="16637" y="381"/>
                    <a:pt x="9779" y="508"/>
                    <a:pt x="14224" y="762"/>
                  </a:cubicBezTo>
                  <a:cubicBezTo>
                    <a:pt x="26162" y="1524"/>
                    <a:pt x="2717673" y="157734"/>
                    <a:pt x="4180840" y="157734"/>
                  </a:cubicBezTo>
                  <a:cubicBezTo>
                    <a:pt x="5785485" y="157734"/>
                    <a:pt x="8333740" y="1524"/>
                    <a:pt x="8344916" y="762"/>
                  </a:cubicBezTo>
                  <a:cubicBezTo>
                    <a:pt x="8346948" y="635"/>
                    <a:pt x="8343773" y="635"/>
                    <a:pt x="8341741" y="1397"/>
                  </a:cubicBezTo>
                  <a:lnTo>
                    <a:pt x="8345805" y="13462"/>
                  </a:lnTo>
                  <a:lnTo>
                    <a:pt x="8345805" y="26162"/>
                  </a:lnTo>
                  <a:lnTo>
                    <a:pt x="8345805" y="13462"/>
                  </a:lnTo>
                  <a:lnTo>
                    <a:pt x="8358251" y="15621"/>
                  </a:lnTo>
                  <a:lnTo>
                    <a:pt x="8103362" y="1467739"/>
                  </a:lnTo>
                  <a:cubicBezTo>
                    <a:pt x="8102346" y="1473454"/>
                    <a:pt x="8097520" y="1477772"/>
                    <a:pt x="8091805" y="1478153"/>
                  </a:cubicBezTo>
                  <a:cubicBezTo>
                    <a:pt x="8091805" y="1478153"/>
                    <a:pt x="5874258" y="1635125"/>
                    <a:pt x="4166362" y="1635125"/>
                  </a:cubicBezTo>
                  <a:cubicBezTo>
                    <a:pt x="2643632" y="1635125"/>
                    <a:pt x="267335" y="1478153"/>
                    <a:pt x="267462" y="1478153"/>
                  </a:cubicBezTo>
                  <a:cubicBezTo>
                    <a:pt x="261620" y="1477772"/>
                    <a:pt x="256794" y="1473454"/>
                    <a:pt x="255778" y="1467739"/>
                  </a:cubicBezTo>
                  <a:lnTo>
                    <a:pt x="762" y="15621"/>
                  </a:lnTo>
                  <a:close/>
                </a:path>
              </a:pathLst>
            </a:custGeom>
            <a:solidFill>
              <a:srgbClr val="FFFFFF"/>
            </a:solidFill>
          </p:spPr>
        </p:sp>
        <p:sp>
          <p:nvSpPr>
            <p:cNvPr id="9" name="TextBox 9"/>
            <p:cNvSpPr txBox="1"/>
            <p:nvPr/>
          </p:nvSpPr>
          <p:spPr>
            <a:xfrm>
              <a:off x="0" y="-19050"/>
              <a:ext cx="8357997" cy="1653514"/>
            </a:xfrm>
            <a:prstGeom prst="rect">
              <a:avLst/>
            </a:prstGeom>
          </p:spPr>
          <p:txBody>
            <a:bodyPr lIns="50800" tIns="50800" rIns="50800" bIns="50800" rtlCol="0" anchor="ctr"/>
            <a:lstStyle/>
            <a:p>
              <a:pPr algn="ctr">
                <a:lnSpc>
                  <a:spcPts val="4800"/>
                </a:lnSpc>
              </a:pPr>
              <a:r>
                <a:rPr lang="en-US" sz="4000" dirty="0">
                  <a:solidFill>
                    <a:srgbClr val="FFFFFF"/>
                  </a:solidFill>
                  <a:latin typeface="Arimo Bold"/>
                </a:rPr>
                <a:t>Logistic Regression</a:t>
              </a:r>
            </a:p>
          </p:txBody>
        </p:sp>
      </p:grpSp>
      <p:sp>
        <p:nvSpPr>
          <p:cNvPr id="10" name="Freeform 10"/>
          <p:cNvSpPr/>
          <p:nvPr/>
        </p:nvSpPr>
        <p:spPr>
          <a:xfrm>
            <a:off x="6009751" y="571500"/>
            <a:ext cx="6268498" cy="299928"/>
          </a:xfrm>
          <a:custGeom>
            <a:avLst/>
            <a:gdLst/>
            <a:ahLst/>
            <a:cxnLst/>
            <a:rect l="l" t="t" r="r" b="b"/>
            <a:pathLst>
              <a:path w="6268498" h="299928">
                <a:moveTo>
                  <a:pt x="0" y="0"/>
                </a:moveTo>
                <a:lnTo>
                  <a:pt x="6268498" y="0"/>
                </a:lnTo>
                <a:lnTo>
                  <a:pt x="6268498" y="299928"/>
                </a:lnTo>
                <a:lnTo>
                  <a:pt x="0" y="2999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3" name="Freeform 3">
            <a:extLst>
              <a:ext uri="{FF2B5EF4-FFF2-40B4-BE49-F238E27FC236}">
                <a16:creationId xmlns:a16="http://schemas.microsoft.com/office/drawing/2014/main" id="{CF7D4173-08A0-4260-B7A3-B51357A273F2}"/>
              </a:ext>
            </a:extLst>
          </p:cNvPr>
          <p:cNvSpPr/>
          <p:nvPr/>
        </p:nvSpPr>
        <p:spPr>
          <a:xfrm>
            <a:off x="6172200" y="7974971"/>
            <a:ext cx="6473594" cy="958499"/>
          </a:xfrm>
          <a:custGeom>
            <a:avLst/>
            <a:gdLst/>
            <a:ahLst/>
            <a:cxnLst/>
            <a:rect l="l" t="t" r="r" b="b"/>
            <a:pathLst>
              <a:path w="7219800" h="944424">
                <a:moveTo>
                  <a:pt x="0" y="0"/>
                </a:moveTo>
                <a:lnTo>
                  <a:pt x="7219800" y="0"/>
                </a:lnTo>
                <a:lnTo>
                  <a:pt x="7219800" y="944424"/>
                </a:lnTo>
                <a:lnTo>
                  <a:pt x="0" y="9444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dirty="0"/>
          </a:p>
        </p:txBody>
      </p:sp>
      <p:pic>
        <p:nvPicPr>
          <p:cNvPr id="58" name="Picture 57">
            <a:extLst>
              <a:ext uri="{FF2B5EF4-FFF2-40B4-BE49-F238E27FC236}">
                <a16:creationId xmlns:a16="http://schemas.microsoft.com/office/drawing/2014/main" id="{CC4B63CC-35BE-4BE1-AFCE-BC5B0C408785}"/>
              </a:ext>
            </a:extLst>
          </p:cNvPr>
          <p:cNvPicPr>
            <a:picLocks noChangeAspect="1"/>
          </p:cNvPicPr>
          <p:nvPr/>
        </p:nvPicPr>
        <p:blipFill>
          <a:blip r:embed="rId7"/>
          <a:stretch>
            <a:fillRect/>
          </a:stretch>
        </p:blipFill>
        <p:spPr>
          <a:xfrm>
            <a:off x="762000" y="2752946"/>
            <a:ext cx="5410200" cy="4781108"/>
          </a:xfrm>
          <a:prstGeom prst="rect">
            <a:avLst/>
          </a:prstGeom>
        </p:spPr>
      </p:pic>
      <p:sp>
        <p:nvSpPr>
          <p:cNvPr id="59" name="TextBox 10">
            <a:extLst>
              <a:ext uri="{FF2B5EF4-FFF2-40B4-BE49-F238E27FC236}">
                <a16:creationId xmlns:a16="http://schemas.microsoft.com/office/drawing/2014/main" id="{98D6E5C1-6E90-416C-B85E-76C9F5421C6A}"/>
              </a:ext>
            </a:extLst>
          </p:cNvPr>
          <p:cNvSpPr txBox="1"/>
          <p:nvPr/>
        </p:nvSpPr>
        <p:spPr>
          <a:xfrm>
            <a:off x="1262925" y="1602692"/>
            <a:ext cx="4408350" cy="615553"/>
          </a:xfrm>
          <a:prstGeom prst="rect">
            <a:avLst/>
          </a:prstGeom>
        </p:spPr>
        <p:txBody>
          <a:bodyPr lIns="0" tIns="0" rIns="0" bIns="0" rtlCol="0" anchor="t">
            <a:spAutoFit/>
          </a:bodyPr>
          <a:lstStyle/>
          <a:p>
            <a:pPr algn="ctr">
              <a:lnSpc>
                <a:spcPts val="4800"/>
              </a:lnSpc>
            </a:pPr>
            <a:r>
              <a:rPr lang="en-US" sz="4000" dirty="0">
                <a:solidFill>
                  <a:srgbClr val="3B499B"/>
                </a:solidFill>
                <a:latin typeface="Arimo Bold"/>
              </a:rPr>
              <a:t>Before </a:t>
            </a:r>
          </a:p>
        </p:txBody>
      </p:sp>
      <p:pic>
        <p:nvPicPr>
          <p:cNvPr id="61" name="Picture 60">
            <a:extLst>
              <a:ext uri="{FF2B5EF4-FFF2-40B4-BE49-F238E27FC236}">
                <a16:creationId xmlns:a16="http://schemas.microsoft.com/office/drawing/2014/main" id="{31A9DC2E-4822-45F3-B9AC-8FCF5325A147}"/>
              </a:ext>
            </a:extLst>
          </p:cNvPr>
          <p:cNvPicPr>
            <a:picLocks noChangeAspect="1"/>
          </p:cNvPicPr>
          <p:nvPr/>
        </p:nvPicPr>
        <p:blipFill>
          <a:blip r:embed="rId8"/>
          <a:stretch>
            <a:fillRect/>
          </a:stretch>
        </p:blipFill>
        <p:spPr>
          <a:xfrm>
            <a:off x="9408997" y="2693336"/>
            <a:ext cx="7715876" cy="1078564"/>
          </a:xfrm>
          <a:prstGeom prst="rect">
            <a:avLst/>
          </a:prstGeom>
        </p:spPr>
      </p:pic>
      <p:sp>
        <p:nvSpPr>
          <p:cNvPr id="62" name="TextBox 10">
            <a:extLst>
              <a:ext uri="{FF2B5EF4-FFF2-40B4-BE49-F238E27FC236}">
                <a16:creationId xmlns:a16="http://schemas.microsoft.com/office/drawing/2014/main" id="{83243A55-170A-4633-9A79-965E27C0340C}"/>
              </a:ext>
            </a:extLst>
          </p:cNvPr>
          <p:cNvSpPr txBox="1"/>
          <p:nvPr/>
        </p:nvSpPr>
        <p:spPr>
          <a:xfrm>
            <a:off x="11353800" y="1745262"/>
            <a:ext cx="4408350" cy="615553"/>
          </a:xfrm>
          <a:prstGeom prst="rect">
            <a:avLst/>
          </a:prstGeom>
        </p:spPr>
        <p:txBody>
          <a:bodyPr lIns="0" tIns="0" rIns="0" bIns="0" rtlCol="0" anchor="t">
            <a:spAutoFit/>
          </a:bodyPr>
          <a:lstStyle/>
          <a:p>
            <a:pPr algn="ctr">
              <a:lnSpc>
                <a:spcPts val="4800"/>
              </a:lnSpc>
            </a:pPr>
            <a:r>
              <a:rPr lang="en-US" sz="4000" dirty="0">
                <a:solidFill>
                  <a:srgbClr val="3B499B"/>
                </a:solidFill>
                <a:latin typeface="Arimo Bold"/>
              </a:rPr>
              <a:t>After  </a:t>
            </a:r>
          </a:p>
        </p:txBody>
      </p:sp>
      <p:sp>
        <p:nvSpPr>
          <p:cNvPr id="63" name="TextBox 10">
            <a:extLst>
              <a:ext uri="{FF2B5EF4-FFF2-40B4-BE49-F238E27FC236}">
                <a16:creationId xmlns:a16="http://schemas.microsoft.com/office/drawing/2014/main" id="{BC116EEB-5E2B-44FA-B460-1508322DEF42}"/>
              </a:ext>
            </a:extLst>
          </p:cNvPr>
          <p:cNvSpPr txBox="1"/>
          <p:nvPr/>
        </p:nvSpPr>
        <p:spPr>
          <a:xfrm>
            <a:off x="9408997" y="4992040"/>
            <a:ext cx="7507403" cy="1751185"/>
          </a:xfrm>
          <a:prstGeom prst="rect">
            <a:avLst/>
          </a:prstGeom>
        </p:spPr>
        <p:txBody>
          <a:bodyPr wrap="square" lIns="0" tIns="0" rIns="0" bIns="0" rtlCol="0" anchor="t">
            <a:spAutoFit/>
          </a:bodyPr>
          <a:lstStyle/>
          <a:p>
            <a:pPr algn="just">
              <a:lnSpc>
                <a:spcPts val="4800"/>
              </a:lnSpc>
            </a:pPr>
            <a:r>
              <a:rPr lang="en-US" sz="2000" dirty="0" err="1">
                <a:solidFill>
                  <a:srgbClr val="3B499B"/>
                </a:solidFill>
                <a:latin typeface="Arimo Bold"/>
              </a:rPr>
              <a:t>Sebelum</a:t>
            </a:r>
            <a:r>
              <a:rPr lang="en-US" sz="2000" dirty="0">
                <a:solidFill>
                  <a:srgbClr val="3B499B"/>
                </a:solidFill>
                <a:latin typeface="Arimo Bold"/>
              </a:rPr>
              <a:t> tuning, model </a:t>
            </a:r>
            <a:r>
              <a:rPr lang="en-US" sz="2000" dirty="0" err="1">
                <a:solidFill>
                  <a:srgbClr val="3B499B"/>
                </a:solidFill>
                <a:latin typeface="Arimo Bold"/>
              </a:rPr>
              <a:t>memiliki</a:t>
            </a:r>
            <a:r>
              <a:rPr lang="en-US" sz="2000" dirty="0">
                <a:solidFill>
                  <a:srgbClr val="3B499B"/>
                </a:solidFill>
                <a:latin typeface="Arimo Bold"/>
              </a:rPr>
              <a:t> </a:t>
            </a:r>
            <a:r>
              <a:rPr lang="en-US" sz="2000" dirty="0" err="1">
                <a:solidFill>
                  <a:srgbClr val="3B499B"/>
                </a:solidFill>
                <a:latin typeface="Arimo Bold"/>
              </a:rPr>
              <a:t>akurasi</a:t>
            </a:r>
            <a:r>
              <a:rPr lang="en-US" sz="2000" dirty="0">
                <a:solidFill>
                  <a:srgbClr val="3B499B"/>
                </a:solidFill>
                <a:latin typeface="Arimo Bold"/>
              </a:rPr>
              <a:t> </a:t>
            </a:r>
            <a:r>
              <a:rPr lang="en-US" sz="2000" dirty="0" err="1">
                <a:solidFill>
                  <a:srgbClr val="3B499B"/>
                </a:solidFill>
                <a:latin typeface="Arimo Bold"/>
              </a:rPr>
              <a:t>tinggi</a:t>
            </a:r>
            <a:r>
              <a:rPr lang="en-US" sz="2000" dirty="0">
                <a:solidFill>
                  <a:srgbClr val="3B499B"/>
                </a:solidFill>
                <a:latin typeface="Arimo Bold"/>
              </a:rPr>
              <a:t> </a:t>
            </a:r>
            <a:r>
              <a:rPr lang="en-US" sz="2000" dirty="0" err="1">
                <a:solidFill>
                  <a:srgbClr val="3B499B"/>
                </a:solidFill>
                <a:latin typeface="Arimo Bold"/>
              </a:rPr>
              <a:t>tetapi</a:t>
            </a:r>
            <a:r>
              <a:rPr lang="en-US" sz="2000" dirty="0">
                <a:solidFill>
                  <a:srgbClr val="3B499B"/>
                </a:solidFill>
                <a:latin typeface="Arimo Bold"/>
              </a:rPr>
              <a:t> recall </a:t>
            </a:r>
            <a:r>
              <a:rPr lang="en-US" sz="2000" dirty="0" err="1">
                <a:solidFill>
                  <a:srgbClr val="3B499B"/>
                </a:solidFill>
                <a:latin typeface="Arimo Bold"/>
              </a:rPr>
              <a:t>rendah</a:t>
            </a:r>
            <a:r>
              <a:rPr lang="en-US" sz="2000" dirty="0">
                <a:solidFill>
                  <a:srgbClr val="3B499B"/>
                </a:solidFill>
                <a:latin typeface="Arimo Bold"/>
              </a:rPr>
              <a:t> </a:t>
            </a:r>
            <a:r>
              <a:rPr lang="en-US" sz="2000" dirty="0" err="1">
                <a:solidFill>
                  <a:srgbClr val="3B499B"/>
                </a:solidFill>
                <a:latin typeface="Arimo Bold"/>
              </a:rPr>
              <a:t>untuk</a:t>
            </a:r>
            <a:r>
              <a:rPr lang="en-US" sz="2000" dirty="0">
                <a:solidFill>
                  <a:srgbClr val="3B499B"/>
                </a:solidFill>
                <a:latin typeface="Arimo Bold"/>
              </a:rPr>
              <a:t> churn. Setelah tuning, </a:t>
            </a:r>
            <a:r>
              <a:rPr lang="en-US" sz="2000" dirty="0" err="1">
                <a:solidFill>
                  <a:srgbClr val="3B499B"/>
                </a:solidFill>
                <a:latin typeface="Arimo Bold"/>
              </a:rPr>
              <a:t>akurasi</a:t>
            </a:r>
            <a:r>
              <a:rPr lang="en-US" sz="2000" dirty="0">
                <a:solidFill>
                  <a:srgbClr val="3B499B"/>
                </a:solidFill>
                <a:latin typeface="Arimo Bold"/>
              </a:rPr>
              <a:t> </a:t>
            </a:r>
            <a:r>
              <a:rPr lang="en-US" sz="2000" dirty="0" err="1">
                <a:solidFill>
                  <a:srgbClr val="3B499B"/>
                </a:solidFill>
                <a:latin typeface="Arimo Bold"/>
              </a:rPr>
              <a:t>tetap</a:t>
            </a:r>
            <a:r>
              <a:rPr lang="en-US" sz="2000" dirty="0">
                <a:solidFill>
                  <a:srgbClr val="3B499B"/>
                </a:solidFill>
                <a:latin typeface="Arimo Bold"/>
              </a:rPr>
              <a:t> </a:t>
            </a:r>
            <a:r>
              <a:rPr lang="en-US" sz="2000" dirty="0" err="1">
                <a:solidFill>
                  <a:srgbClr val="3B499B"/>
                </a:solidFill>
                <a:latin typeface="Arimo Bold"/>
              </a:rPr>
              <a:t>tinggi</a:t>
            </a:r>
            <a:r>
              <a:rPr lang="en-US" sz="2000" dirty="0">
                <a:solidFill>
                  <a:srgbClr val="3B499B"/>
                </a:solidFill>
                <a:latin typeface="Arimo Bold"/>
              </a:rPr>
              <a:t>, </a:t>
            </a:r>
            <a:r>
              <a:rPr lang="en-US" sz="2000" dirty="0" err="1">
                <a:solidFill>
                  <a:srgbClr val="3B499B"/>
                </a:solidFill>
                <a:latin typeface="Arimo Bold"/>
              </a:rPr>
              <a:t>tetapi</a:t>
            </a:r>
            <a:r>
              <a:rPr lang="en-US" sz="2000" dirty="0">
                <a:solidFill>
                  <a:srgbClr val="3B499B"/>
                </a:solidFill>
                <a:latin typeface="Arimo Bold"/>
              </a:rPr>
              <a:t> recall </a:t>
            </a:r>
            <a:r>
              <a:rPr lang="en-US" sz="2000" dirty="0" err="1">
                <a:solidFill>
                  <a:srgbClr val="3B499B"/>
                </a:solidFill>
                <a:latin typeface="Arimo Bold"/>
              </a:rPr>
              <a:t>untuk</a:t>
            </a:r>
            <a:r>
              <a:rPr lang="en-US" sz="2000" dirty="0">
                <a:solidFill>
                  <a:srgbClr val="3B499B"/>
                </a:solidFill>
                <a:latin typeface="Arimo Bold"/>
              </a:rPr>
              <a:t> churn </a:t>
            </a:r>
            <a:r>
              <a:rPr lang="en-US" sz="2000" dirty="0" err="1">
                <a:solidFill>
                  <a:srgbClr val="3B499B"/>
                </a:solidFill>
                <a:latin typeface="Arimo Bold"/>
              </a:rPr>
              <a:t>masih</a:t>
            </a:r>
            <a:r>
              <a:rPr lang="en-US" sz="2000" dirty="0">
                <a:solidFill>
                  <a:srgbClr val="3B499B"/>
                </a:solidFill>
                <a:latin typeface="Arimo Bold"/>
              </a:rPr>
              <a:t> </a:t>
            </a:r>
            <a:r>
              <a:rPr lang="en-US" sz="2000" dirty="0" err="1">
                <a:solidFill>
                  <a:srgbClr val="3B499B"/>
                </a:solidFill>
                <a:latin typeface="Arimo Bold"/>
              </a:rPr>
              <a:t>rendah</a:t>
            </a:r>
            <a:r>
              <a:rPr lang="en-US" sz="2000" dirty="0">
                <a:solidFill>
                  <a:srgbClr val="3B499B"/>
                </a:solidFill>
                <a:latin typeface="Arimo Bold"/>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3166126" y="2193519"/>
            <a:ext cx="1015582" cy="688862"/>
          </a:xfrm>
          <a:prstGeom prst="rect">
            <a:avLst/>
          </a:prstGeom>
        </p:spPr>
        <p:txBody>
          <a:bodyPr lIns="50800" tIns="50800" rIns="50800" bIns="50800" rtlCol="0" anchor="ctr"/>
          <a:lstStyle/>
          <a:p>
            <a:pPr algn="ctr">
              <a:lnSpc>
                <a:spcPts val="4800"/>
              </a:lnSpc>
            </a:pPr>
            <a:r>
              <a:rPr lang="en-US" sz="4000" dirty="0">
                <a:solidFill>
                  <a:srgbClr val="FFFFFF"/>
                </a:solidFill>
                <a:latin typeface="Arimo Bold"/>
              </a:rPr>
              <a:t>1</a:t>
            </a:r>
          </a:p>
        </p:txBody>
      </p:sp>
      <p:grpSp>
        <p:nvGrpSpPr>
          <p:cNvPr id="6" name="Group 6"/>
          <p:cNvGrpSpPr/>
          <p:nvPr/>
        </p:nvGrpSpPr>
        <p:grpSpPr>
          <a:xfrm>
            <a:off x="5999092" y="679838"/>
            <a:ext cx="6269546" cy="1240136"/>
            <a:chOff x="-508" y="-19050"/>
            <a:chExt cx="8359394" cy="1653514"/>
          </a:xfrm>
        </p:grpSpPr>
        <p:sp>
          <p:nvSpPr>
            <p:cNvPr id="7" name="Freeform 7"/>
            <p:cNvSpPr/>
            <p:nvPr/>
          </p:nvSpPr>
          <p:spPr>
            <a:xfrm>
              <a:off x="12827" y="12701"/>
              <a:ext cx="8332470" cy="1609090"/>
            </a:xfrm>
            <a:custGeom>
              <a:avLst/>
              <a:gdLst/>
              <a:ahLst/>
              <a:cxnLst/>
              <a:rect l="l" t="t" r="r" b="b"/>
              <a:pathLst>
                <a:path w="8332470" h="1609090">
                  <a:moveTo>
                    <a:pt x="0" y="0"/>
                  </a:moveTo>
                  <a:lnTo>
                    <a:pt x="254762" y="1452118"/>
                  </a:lnTo>
                  <a:cubicBezTo>
                    <a:pt x="254762" y="1452118"/>
                    <a:pt x="2630678" y="1609090"/>
                    <a:pt x="4152900" y="1609090"/>
                  </a:cubicBezTo>
                  <a:cubicBezTo>
                    <a:pt x="5860288" y="1609090"/>
                    <a:pt x="8077454" y="1452118"/>
                    <a:pt x="8077454" y="1452118"/>
                  </a:cubicBezTo>
                  <a:lnTo>
                    <a:pt x="8332470" y="0"/>
                  </a:lnTo>
                  <a:cubicBezTo>
                    <a:pt x="8332216" y="127"/>
                    <a:pt x="5776087" y="156972"/>
                    <a:pt x="4167378" y="156972"/>
                  </a:cubicBezTo>
                  <a:cubicBezTo>
                    <a:pt x="2700655" y="156972"/>
                    <a:pt x="127" y="127"/>
                    <a:pt x="0" y="0"/>
                  </a:cubicBezTo>
                  <a:close/>
                </a:path>
              </a:pathLst>
            </a:custGeom>
            <a:solidFill>
              <a:srgbClr val="3B499B"/>
            </a:solidFill>
          </p:spPr>
        </p:sp>
        <p:sp>
          <p:nvSpPr>
            <p:cNvPr id="8" name="Freeform 8"/>
            <p:cNvSpPr/>
            <p:nvPr/>
          </p:nvSpPr>
          <p:spPr>
            <a:xfrm>
              <a:off x="-508" y="-762"/>
              <a:ext cx="8359394" cy="1635125"/>
            </a:xfrm>
            <a:custGeom>
              <a:avLst/>
              <a:gdLst/>
              <a:ahLst/>
              <a:cxnLst/>
              <a:rect l="l" t="t" r="r" b="b"/>
              <a:pathLst>
                <a:path w="8359394" h="1635125">
                  <a:moveTo>
                    <a:pt x="25781" y="11303"/>
                  </a:moveTo>
                  <a:lnTo>
                    <a:pt x="280670" y="1463294"/>
                  </a:lnTo>
                  <a:lnTo>
                    <a:pt x="268224" y="1465453"/>
                  </a:lnTo>
                  <a:lnTo>
                    <a:pt x="269113" y="1452753"/>
                  </a:lnTo>
                  <a:cubicBezTo>
                    <a:pt x="269240" y="1452753"/>
                    <a:pt x="2644648" y="1609725"/>
                    <a:pt x="4166362" y="1609725"/>
                  </a:cubicBezTo>
                  <a:lnTo>
                    <a:pt x="4166362" y="1622425"/>
                  </a:lnTo>
                  <a:lnTo>
                    <a:pt x="4166362" y="1609725"/>
                  </a:lnTo>
                  <a:cubicBezTo>
                    <a:pt x="5873242" y="1609725"/>
                    <a:pt x="8090027" y="1452753"/>
                    <a:pt x="8090027" y="1452753"/>
                  </a:cubicBezTo>
                  <a:lnTo>
                    <a:pt x="8090916" y="1465453"/>
                  </a:lnTo>
                  <a:lnTo>
                    <a:pt x="8078470" y="1463294"/>
                  </a:lnTo>
                  <a:lnTo>
                    <a:pt x="8333359" y="11303"/>
                  </a:lnTo>
                  <a:cubicBezTo>
                    <a:pt x="8334375" y="5207"/>
                    <a:pt x="8339709" y="762"/>
                    <a:pt x="8345805" y="762"/>
                  </a:cubicBezTo>
                  <a:cubicBezTo>
                    <a:pt x="8351901" y="762"/>
                    <a:pt x="8357362" y="5207"/>
                    <a:pt x="8358378" y="11430"/>
                  </a:cubicBezTo>
                  <a:cubicBezTo>
                    <a:pt x="8359394" y="17653"/>
                    <a:pt x="8355838" y="23495"/>
                    <a:pt x="8349996" y="25527"/>
                  </a:cubicBezTo>
                  <a:cubicBezTo>
                    <a:pt x="8347837" y="26289"/>
                    <a:pt x="8344662" y="26289"/>
                    <a:pt x="8346694" y="26162"/>
                  </a:cubicBezTo>
                  <a:cubicBezTo>
                    <a:pt x="8335391" y="26924"/>
                    <a:pt x="5786501" y="183134"/>
                    <a:pt x="4180840" y="183134"/>
                  </a:cubicBezTo>
                  <a:lnTo>
                    <a:pt x="4180840" y="170434"/>
                  </a:lnTo>
                  <a:lnTo>
                    <a:pt x="4180840" y="183134"/>
                  </a:lnTo>
                  <a:cubicBezTo>
                    <a:pt x="2716657" y="183134"/>
                    <a:pt x="24511" y="26924"/>
                    <a:pt x="12573" y="26162"/>
                  </a:cubicBezTo>
                  <a:cubicBezTo>
                    <a:pt x="16891" y="26416"/>
                    <a:pt x="10033" y="26543"/>
                    <a:pt x="6223" y="24003"/>
                  </a:cubicBezTo>
                  <a:lnTo>
                    <a:pt x="13335" y="13462"/>
                  </a:lnTo>
                  <a:lnTo>
                    <a:pt x="25781" y="11303"/>
                  </a:lnTo>
                  <a:moveTo>
                    <a:pt x="762" y="15621"/>
                  </a:moveTo>
                  <a:cubicBezTo>
                    <a:pt x="0" y="10668"/>
                    <a:pt x="2159" y="5588"/>
                    <a:pt x="6477" y="2794"/>
                  </a:cubicBezTo>
                  <a:cubicBezTo>
                    <a:pt x="10795" y="0"/>
                    <a:pt x="16256" y="127"/>
                    <a:pt x="20574" y="2921"/>
                  </a:cubicBezTo>
                  <a:cubicBezTo>
                    <a:pt x="16637" y="381"/>
                    <a:pt x="9779" y="508"/>
                    <a:pt x="14224" y="762"/>
                  </a:cubicBezTo>
                  <a:cubicBezTo>
                    <a:pt x="26162" y="1524"/>
                    <a:pt x="2717673" y="157734"/>
                    <a:pt x="4180840" y="157734"/>
                  </a:cubicBezTo>
                  <a:cubicBezTo>
                    <a:pt x="5785485" y="157734"/>
                    <a:pt x="8333740" y="1524"/>
                    <a:pt x="8344916" y="762"/>
                  </a:cubicBezTo>
                  <a:cubicBezTo>
                    <a:pt x="8346948" y="635"/>
                    <a:pt x="8343773" y="635"/>
                    <a:pt x="8341741" y="1397"/>
                  </a:cubicBezTo>
                  <a:lnTo>
                    <a:pt x="8345805" y="13462"/>
                  </a:lnTo>
                  <a:lnTo>
                    <a:pt x="8345805" y="26162"/>
                  </a:lnTo>
                  <a:lnTo>
                    <a:pt x="8345805" y="13462"/>
                  </a:lnTo>
                  <a:lnTo>
                    <a:pt x="8358251" y="15621"/>
                  </a:lnTo>
                  <a:lnTo>
                    <a:pt x="8103362" y="1467739"/>
                  </a:lnTo>
                  <a:cubicBezTo>
                    <a:pt x="8102346" y="1473454"/>
                    <a:pt x="8097520" y="1477772"/>
                    <a:pt x="8091805" y="1478153"/>
                  </a:cubicBezTo>
                  <a:cubicBezTo>
                    <a:pt x="8091805" y="1478153"/>
                    <a:pt x="5874258" y="1635125"/>
                    <a:pt x="4166362" y="1635125"/>
                  </a:cubicBezTo>
                  <a:cubicBezTo>
                    <a:pt x="2643632" y="1635125"/>
                    <a:pt x="267335" y="1478153"/>
                    <a:pt x="267462" y="1478153"/>
                  </a:cubicBezTo>
                  <a:cubicBezTo>
                    <a:pt x="261620" y="1477772"/>
                    <a:pt x="256794" y="1473454"/>
                    <a:pt x="255778" y="1467739"/>
                  </a:cubicBezTo>
                  <a:lnTo>
                    <a:pt x="762" y="15621"/>
                  </a:lnTo>
                  <a:close/>
                </a:path>
              </a:pathLst>
            </a:custGeom>
            <a:solidFill>
              <a:srgbClr val="FFFFFF"/>
            </a:solidFill>
          </p:spPr>
        </p:sp>
        <p:sp>
          <p:nvSpPr>
            <p:cNvPr id="9" name="TextBox 9"/>
            <p:cNvSpPr txBox="1"/>
            <p:nvPr/>
          </p:nvSpPr>
          <p:spPr>
            <a:xfrm>
              <a:off x="0" y="-19050"/>
              <a:ext cx="8357997" cy="1653514"/>
            </a:xfrm>
            <a:prstGeom prst="rect">
              <a:avLst/>
            </a:prstGeom>
          </p:spPr>
          <p:txBody>
            <a:bodyPr lIns="50800" tIns="50800" rIns="50800" bIns="50800" rtlCol="0" anchor="ctr"/>
            <a:lstStyle/>
            <a:p>
              <a:pPr algn="ctr">
                <a:lnSpc>
                  <a:spcPts val="4800"/>
                </a:lnSpc>
              </a:pPr>
              <a:r>
                <a:rPr lang="en-US" sz="4000" dirty="0" err="1">
                  <a:solidFill>
                    <a:srgbClr val="FFFFFF"/>
                  </a:solidFill>
                  <a:latin typeface="Arimo Bold"/>
                </a:rPr>
                <a:t>Decission</a:t>
              </a:r>
              <a:r>
                <a:rPr lang="en-US" sz="4000" dirty="0">
                  <a:solidFill>
                    <a:srgbClr val="FFFFFF"/>
                  </a:solidFill>
                  <a:latin typeface="Arimo Bold"/>
                </a:rPr>
                <a:t> Tree</a:t>
              </a:r>
            </a:p>
          </p:txBody>
        </p:sp>
      </p:grpSp>
      <p:sp>
        <p:nvSpPr>
          <p:cNvPr id="10" name="Freeform 10"/>
          <p:cNvSpPr/>
          <p:nvPr/>
        </p:nvSpPr>
        <p:spPr>
          <a:xfrm>
            <a:off x="6009751" y="571500"/>
            <a:ext cx="6268498" cy="299928"/>
          </a:xfrm>
          <a:custGeom>
            <a:avLst/>
            <a:gdLst/>
            <a:ahLst/>
            <a:cxnLst/>
            <a:rect l="l" t="t" r="r" b="b"/>
            <a:pathLst>
              <a:path w="6268498" h="299928">
                <a:moveTo>
                  <a:pt x="0" y="0"/>
                </a:moveTo>
                <a:lnTo>
                  <a:pt x="6268498" y="0"/>
                </a:lnTo>
                <a:lnTo>
                  <a:pt x="6268498" y="299928"/>
                </a:lnTo>
                <a:lnTo>
                  <a:pt x="0" y="2999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3" name="Freeform 3">
            <a:extLst>
              <a:ext uri="{FF2B5EF4-FFF2-40B4-BE49-F238E27FC236}">
                <a16:creationId xmlns:a16="http://schemas.microsoft.com/office/drawing/2014/main" id="{CF7D4173-08A0-4260-B7A3-B51357A273F2}"/>
              </a:ext>
            </a:extLst>
          </p:cNvPr>
          <p:cNvSpPr/>
          <p:nvPr/>
        </p:nvSpPr>
        <p:spPr>
          <a:xfrm>
            <a:off x="6172200" y="7974971"/>
            <a:ext cx="6473594" cy="958499"/>
          </a:xfrm>
          <a:custGeom>
            <a:avLst/>
            <a:gdLst/>
            <a:ahLst/>
            <a:cxnLst/>
            <a:rect l="l" t="t" r="r" b="b"/>
            <a:pathLst>
              <a:path w="7219800" h="944424">
                <a:moveTo>
                  <a:pt x="0" y="0"/>
                </a:moveTo>
                <a:lnTo>
                  <a:pt x="7219800" y="0"/>
                </a:lnTo>
                <a:lnTo>
                  <a:pt x="7219800" y="944424"/>
                </a:lnTo>
                <a:lnTo>
                  <a:pt x="0" y="9444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dirty="0"/>
          </a:p>
        </p:txBody>
      </p:sp>
      <p:sp>
        <p:nvSpPr>
          <p:cNvPr id="59" name="TextBox 10">
            <a:extLst>
              <a:ext uri="{FF2B5EF4-FFF2-40B4-BE49-F238E27FC236}">
                <a16:creationId xmlns:a16="http://schemas.microsoft.com/office/drawing/2014/main" id="{98D6E5C1-6E90-416C-B85E-76C9F5421C6A}"/>
              </a:ext>
            </a:extLst>
          </p:cNvPr>
          <p:cNvSpPr txBox="1"/>
          <p:nvPr/>
        </p:nvSpPr>
        <p:spPr>
          <a:xfrm>
            <a:off x="1262925" y="1602692"/>
            <a:ext cx="4408350" cy="615553"/>
          </a:xfrm>
          <a:prstGeom prst="rect">
            <a:avLst/>
          </a:prstGeom>
        </p:spPr>
        <p:txBody>
          <a:bodyPr lIns="0" tIns="0" rIns="0" bIns="0" rtlCol="0" anchor="t">
            <a:spAutoFit/>
          </a:bodyPr>
          <a:lstStyle/>
          <a:p>
            <a:pPr algn="ctr">
              <a:lnSpc>
                <a:spcPts val="4800"/>
              </a:lnSpc>
            </a:pPr>
            <a:r>
              <a:rPr lang="en-US" sz="4000" dirty="0">
                <a:solidFill>
                  <a:srgbClr val="3B499B"/>
                </a:solidFill>
                <a:latin typeface="Arimo Bold"/>
              </a:rPr>
              <a:t>Before </a:t>
            </a:r>
          </a:p>
        </p:txBody>
      </p:sp>
      <p:sp>
        <p:nvSpPr>
          <p:cNvPr id="62" name="TextBox 10">
            <a:extLst>
              <a:ext uri="{FF2B5EF4-FFF2-40B4-BE49-F238E27FC236}">
                <a16:creationId xmlns:a16="http://schemas.microsoft.com/office/drawing/2014/main" id="{83243A55-170A-4633-9A79-965E27C0340C}"/>
              </a:ext>
            </a:extLst>
          </p:cNvPr>
          <p:cNvSpPr txBox="1"/>
          <p:nvPr/>
        </p:nvSpPr>
        <p:spPr>
          <a:xfrm>
            <a:off x="11353800" y="1745262"/>
            <a:ext cx="4408350" cy="615553"/>
          </a:xfrm>
          <a:prstGeom prst="rect">
            <a:avLst/>
          </a:prstGeom>
        </p:spPr>
        <p:txBody>
          <a:bodyPr lIns="0" tIns="0" rIns="0" bIns="0" rtlCol="0" anchor="t">
            <a:spAutoFit/>
          </a:bodyPr>
          <a:lstStyle/>
          <a:p>
            <a:pPr algn="ctr">
              <a:lnSpc>
                <a:spcPts val="4800"/>
              </a:lnSpc>
            </a:pPr>
            <a:r>
              <a:rPr lang="en-US" sz="4000" dirty="0">
                <a:solidFill>
                  <a:srgbClr val="3B499B"/>
                </a:solidFill>
                <a:latin typeface="Arimo Bold"/>
              </a:rPr>
              <a:t>After  </a:t>
            </a:r>
          </a:p>
        </p:txBody>
      </p:sp>
      <p:sp>
        <p:nvSpPr>
          <p:cNvPr id="63" name="TextBox 10">
            <a:extLst>
              <a:ext uri="{FF2B5EF4-FFF2-40B4-BE49-F238E27FC236}">
                <a16:creationId xmlns:a16="http://schemas.microsoft.com/office/drawing/2014/main" id="{BC116EEB-5E2B-44FA-B460-1508322DEF42}"/>
              </a:ext>
            </a:extLst>
          </p:cNvPr>
          <p:cNvSpPr txBox="1"/>
          <p:nvPr/>
        </p:nvSpPr>
        <p:spPr>
          <a:xfrm>
            <a:off x="927908" y="4734399"/>
            <a:ext cx="16064692" cy="1771319"/>
          </a:xfrm>
          <a:prstGeom prst="rect">
            <a:avLst/>
          </a:prstGeom>
          <a:ln>
            <a:solidFill>
              <a:schemeClr val="accent1"/>
            </a:solidFill>
          </a:ln>
        </p:spPr>
        <p:txBody>
          <a:bodyPr wrap="square" lIns="0" tIns="0" rIns="0" bIns="0" rtlCol="0" anchor="t">
            <a:spAutoFit/>
          </a:bodyPr>
          <a:lstStyle/>
          <a:p>
            <a:pPr algn="just">
              <a:lnSpc>
                <a:spcPts val="4800"/>
              </a:lnSpc>
            </a:pPr>
            <a:r>
              <a:rPr lang="en-ID" sz="2800" dirty="0" err="1">
                <a:solidFill>
                  <a:schemeClr val="tx2"/>
                </a:solidFill>
                <a:latin typeface="Arial Rounded MT Bold" panose="020F0704030504030204" pitchFamily="34" charset="0"/>
              </a:rPr>
              <a:t>Sebelum</a:t>
            </a:r>
            <a:r>
              <a:rPr lang="en-ID" sz="2800" dirty="0">
                <a:solidFill>
                  <a:schemeClr val="tx2"/>
                </a:solidFill>
                <a:latin typeface="Arial Rounded MT Bold" panose="020F0704030504030204" pitchFamily="34" charset="0"/>
              </a:rPr>
              <a:t> tuning, </a:t>
            </a:r>
            <a:r>
              <a:rPr lang="en-ID" sz="2800" dirty="0" err="1">
                <a:solidFill>
                  <a:schemeClr val="tx2"/>
                </a:solidFill>
                <a:latin typeface="Arial Rounded MT Bold" panose="020F0704030504030204" pitchFamily="34" charset="0"/>
              </a:rPr>
              <a:t>akurasi</a:t>
            </a:r>
            <a:r>
              <a:rPr lang="en-ID" sz="2800" dirty="0">
                <a:solidFill>
                  <a:schemeClr val="tx2"/>
                </a:solidFill>
                <a:latin typeface="Arial Rounded MT Bold" panose="020F0704030504030204" pitchFamily="34" charset="0"/>
              </a:rPr>
              <a:t> model sangat </a:t>
            </a:r>
            <a:r>
              <a:rPr lang="en-ID" sz="2800" dirty="0" err="1">
                <a:solidFill>
                  <a:schemeClr val="tx2"/>
                </a:solidFill>
                <a:latin typeface="Arial Rounded MT Bold" panose="020F0704030504030204" pitchFamily="34" charset="0"/>
              </a:rPr>
              <a:t>tinggi</a:t>
            </a:r>
            <a:r>
              <a:rPr lang="en-ID" sz="2800" dirty="0">
                <a:solidFill>
                  <a:schemeClr val="tx2"/>
                </a:solidFill>
                <a:latin typeface="Arial Rounded MT Bold" panose="020F0704030504030204" pitchFamily="34" charset="0"/>
              </a:rPr>
              <a:t>, </a:t>
            </a:r>
            <a:r>
              <a:rPr lang="en-ID" sz="2800" dirty="0" err="1">
                <a:solidFill>
                  <a:schemeClr val="tx2"/>
                </a:solidFill>
                <a:latin typeface="Arial Rounded MT Bold" panose="020F0704030504030204" pitchFamily="34" charset="0"/>
              </a:rPr>
              <a:t>yaitu</a:t>
            </a:r>
            <a:r>
              <a:rPr lang="en-ID" sz="2800" dirty="0">
                <a:solidFill>
                  <a:schemeClr val="tx2"/>
                </a:solidFill>
                <a:latin typeface="Arial Rounded MT Bold" panose="020F0704030504030204" pitchFamily="34" charset="0"/>
              </a:rPr>
              <a:t> 95%. Setelah tuning, mean test score </a:t>
            </a:r>
            <a:r>
              <a:rPr lang="en-ID" sz="2800" dirty="0" err="1">
                <a:solidFill>
                  <a:schemeClr val="tx2"/>
                </a:solidFill>
                <a:latin typeface="Arial Rounded MT Bold" panose="020F0704030504030204" pitchFamily="34" charset="0"/>
              </a:rPr>
              <a:t>adalah</a:t>
            </a:r>
            <a:r>
              <a:rPr lang="en-ID" sz="2800" dirty="0">
                <a:solidFill>
                  <a:schemeClr val="tx2"/>
                </a:solidFill>
                <a:latin typeface="Arial Rounded MT Bold" panose="020F0704030504030204" pitchFamily="34" charset="0"/>
              </a:rPr>
              <a:t> 91.23% dan mean train score </a:t>
            </a:r>
            <a:r>
              <a:rPr lang="en-ID" sz="2800" dirty="0" err="1">
                <a:solidFill>
                  <a:schemeClr val="tx2"/>
                </a:solidFill>
                <a:latin typeface="Arial Rounded MT Bold" panose="020F0704030504030204" pitchFamily="34" charset="0"/>
              </a:rPr>
              <a:t>adalah</a:t>
            </a:r>
            <a:r>
              <a:rPr lang="en-ID" sz="2800" dirty="0">
                <a:solidFill>
                  <a:schemeClr val="tx2"/>
                </a:solidFill>
                <a:latin typeface="Arial Rounded MT Bold" panose="020F0704030504030204" pitchFamily="34" charset="0"/>
              </a:rPr>
              <a:t> 92.19%, </a:t>
            </a:r>
            <a:r>
              <a:rPr lang="en-ID" sz="2800" dirty="0" err="1">
                <a:solidFill>
                  <a:schemeClr val="tx2"/>
                </a:solidFill>
                <a:latin typeface="Arial Rounded MT Bold" panose="020F0704030504030204" pitchFamily="34" charset="0"/>
              </a:rPr>
              <a:t>menunjukkan</a:t>
            </a:r>
            <a:r>
              <a:rPr lang="en-ID" sz="2800" dirty="0">
                <a:solidFill>
                  <a:schemeClr val="tx2"/>
                </a:solidFill>
                <a:latin typeface="Arial Rounded MT Bold" panose="020F0704030504030204" pitchFamily="34" charset="0"/>
              </a:rPr>
              <a:t> </a:t>
            </a:r>
            <a:r>
              <a:rPr lang="en-ID" sz="2800" dirty="0" err="1">
                <a:solidFill>
                  <a:schemeClr val="tx2"/>
                </a:solidFill>
                <a:latin typeface="Arial Rounded MT Bold" panose="020F0704030504030204" pitchFamily="34" charset="0"/>
              </a:rPr>
              <a:t>sedikit</a:t>
            </a:r>
            <a:r>
              <a:rPr lang="en-ID" sz="2800" dirty="0">
                <a:solidFill>
                  <a:schemeClr val="tx2"/>
                </a:solidFill>
                <a:latin typeface="Arial Rounded MT Bold" panose="020F0704030504030204" pitchFamily="34" charset="0"/>
              </a:rPr>
              <a:t> </a:t>
            </a:r>
            <a:r>
              <a:rPr lang="en-ID" sz="2800" dirty="0" err="1">
                <a:solidFill>
                  <a:schemeClr val="tx2"/>
                </a:solidFill>
                <a:latin typeface="Arial Rounded MT Bold" panose="020F0704030504030204" pitchFamily="34" charset="0"/>
              </a:rPr>
              <a:t>penurunan</a:t>
            </a:r>
            <a:r>
              <a:rPr lang="en-ID" sz="2800" dirty="0">
                <a:solidFill>
                  <a:schemeClr val="tx2"/>
                </a:solidFill>
                <a:latin typeface="Arial Rounded MT Bold" panose="020F0704030504030204" pitchFamily="34" charset="0"/>
              </a:rPr>
              <a:t> </a:t>
            </a:r>
            <a:r>
              <a:rPr lang="en-ID" sz="2800" dirty="0" err="1">
                <a:solidFill>
                  <a:schemeClr val="tx2"/>
                </a:solidFill>
                <a:latin typeface="Arial Rounded MT Bold" panose="020F0704030504030204" pitchFamily="34" charset="0"/>
              </a:rPr>
              <a:t>akurasi</a:t>
            </a:r>
            <a:r>
              <a:rPr lang="en-ID" sz="2800" dirty="0">
                <a:solidFill>
                  <a:schemeClr val="tx2"/>
                </a:solidFill>
                <a:latin typeface="Arial Rounded MT Bold" panose="020F0704030504030204" pitchFamily="34" charset="0"/>
              </a:rPr>
              <a:t> </a:t>
            </a:r>
            <a:r>
              <a:rPr lang="en-ID" sz="2800" dirty="0" err="1">
                <a:solidFill>
                  <a:schemeClr val="tx2"/>
                </a:solidFill>
                <a:latin typeface="Arial Rounded MT Bold" panose="020F0704030504030204" pitchFamily="34" charset="0"/>
              </a:rPr>
              <a:t>tetapi</a:t>
            </a:r>
            <a:r>
              <a:rPr lang="en-ID" sz="2800" dirty="0">
                <a:solidFill>
                  <a:schemeClr val="tx2"/>
                </a:solidFill>
                <a:latin typeface="Arial Rounded MT Bold" panose="020F0704030504030204" pitchFamily="34" charset="0"/>
              </a:rPr>
              <a:t> </a:t>
            </a:r>
            <a:r>
              <a:rPr lang="en-ID" sz="2800" dirty="0" err="1">
                <a:solidFill>
                  <a:schemeClr val="tx2"/>
                </a:solidFill>
                <a:latin typeface="Arial Rounded MT Bold" panose="020F0704030504030204" pitchFamily="34" charset="0"/>
              </a:rPr>
              <a:t>lebih</a:t>
            </a:r>
            <a:r>
              <a:rPr lang="en-ID" sz="2800" dirty="0">
                <a:solidFill>
                  <a:schemeClr val="tx2"/>
                </a:solidFill>
                <a:latin typeface="Arial Rounded MT Bold" panose="020F0704030504030204" pitchFamily="34" charset="0"/>
              </a:rPr>
              <a:t> </a:t>
            </a:r>
            <a:r>
              <a:rPr lang="en-ID" sz="2800" dirty="0" err="1">
                <a:solidFill>
                  <a:schemeClr val="tx2"/>
                </a:solidFill>
                <a:latin typeface="Arial Rounded MT Bold" panose="020F0704030504030204" pitchFamily="34" charset="0"/>
              </a:rPr>
              <a:t>seimbang</a:t>
            </a:r>
            <a:r>
              <a:rPr lang="en-ID" sz="2800" dirty="0">
                <a:solidFill>
                  <a:schemeClr val="tx2"/>
                </a:solidFill>
                <a:latin typeface="Arial Rounded MT Bold" panose="020F0704030504030204" pitchFamily="34" charset="0"/>
              </a:rPr>
              <a:t> </a:t>
            </a:r>
            <a:r>
              <a:rPr lang="en-ID" sz="2800" dirty="0" err="1">
                <a:solidFill>
                  <a:schemeClr val="tx2"/>
                </a:solidFill>
                <a:latin typeface="Arial Rounded MT Bold" panose="020F0704030504030204" pitchFamily="34" charset="0"/>
              </a:rPr>
              <a:t>antara</a:t>
            </a:r>
            <a:r>
              <a:rPr lang="en-ID" sz="2800" dirty="0">
                <a:solidFill>
                  <a:schemeClr val="tx2"/>
                </a:solidFill>
                <a:latin typeface="Arial Rounded MT Bold" panose="020F0704030504030204" pitchFamily="34" charset="0"/>
              </a:rPr>
              <a:t> data </a:t>
            </a:r>
            <a:r>
              <a:rPr lang="en-ID" sz="2800" dirty="0" err="1">
                <a:solidFill>
                  <a:schemeClr val="tx2"/>
                </a:solidFill>
                <a:latin typeface="Arial Rounded MT Bold" panose="020F0704030504030204" pitchFamily="34" charset="0"/>
              </a:rPr>
              <a:t>pelatihan</a:t>
            </a:r>
            <a:r>
              <a:rPr lang="en-ID" sz="2800" dirty="0">
                <a:solidFill>
                  <a:schemeClr val="tx2"/>
                </a:solidFill>
                <a:latin typeface="Arial Rounded MT Bold" panose="020F0704030504030204" pitchFamily="34" charset="0"/>
              </a:rPr>
              <a:t> dan </a:t>
            </a:r>
            <a:r>
              <a:rPr lang="en-ID" sz="2800" dirty="0" err="1">
                <a:solidFill>
                  <a:schemeClr val="tx2"/>
                </a:solidFill>
                <a:latin typeface="Arial Rounded MT Bold" panose="020F0704030504030204" pitchFamily="34" charset="0"/>
              </a:rPr>
              <a:t>pengujian</a:t>
            </a:r>
            <a:r>
              <a:rPr lang="en-ID" sz="2800" dirty="0">
                <a:solidFill>
                  <a:schemeClr val="tx2"/>
                </a:solidFill>
                <a:latin typeface="Arial Rounded MT Bold" panose="020F0704030504030204" pitchFamily="34" charset="0"/>
              </a:rPr>
              <a:t>.</a:t>
            </a:r>
            <a:endParaRPr lang="en-US" sz="2800" dirty="0">
              <a:solidFill>
                <a:schemeClr val="tx2"/>
              </a:solidFill>
              <a:latin typeface="Arial Rounded MT Bold" panose="020F0704030504030204" pitchFamily="34" charset="0"/>
            </a:endParaRPr>
          </a:p>
        </p:txBody>
      </p:sp>
      <p:pic>
        <p:nvPicPr>
          <p:cNvPr id="3" name="Picture 2">
            <a:extLst>
              <a:ext uri="{FF2B5EF4-FFF2-40B4-BE49-F238E27FC236}">
                <a16:creationId xmlns:a16="http://schemas.microsoft.com/office/drawing/2014/main" id="{3A54732C-A0DE-434D-8F84-9F325456A2B2}"/>
              </a:ext>
            </a:extLst>
          </p:cNvPr>
          <p:cNvPicPr>
            <a:picLocks noChangeAspect="1"/>
          </p:cNvPicPr>
          <p:nvPr/>
        </p:nvPicPr>
        <p:blipFill>
          <a:blip r:embed="rId7"/>
          <a:stretch>
            <a:fillRect/>
          </a:stretch>
        </p:blipFill>
        <p:spPr>
          <a:xfrm>
            <a:off x="927908" y="2612550"/>
            <a:ext cx="5492018" cy="1240135"/>
          </a:xfrm>
          <a:prstGeom prst="rect">
            <a:avLst/>
          </a:prstGeom>
        </p:spPr>
      </p:pic>
      <p:pic>
        <p:nvPicPr>
          <p:cNvPr id="11" name="Picture 10">
            <a:extLst>
              <a:ext uri="{FF2B5EF4-FFF2-40B4-BE49-F238E27FC236}">
                <a16:creationId xmlns:a16="http://schemas.microsoft.com/office/drawing/2014/main" id="{A72F0076-35E4-47D7-AE24-5C826B74948C}"/>
              </a:ext>
            </a:extLst>
          </p:cNvPr>
          <p:cNvPicPr>
            <a:picLocks noChangeAspect="1"/>
          </p:cNvPicPr>
          <p:nvPr/>
        </p:nvPicPr>
        <p:blipFill>
          <a:blip r:embed="rId8"/>
          <a:stretch>
            <a:fillRect/>
          </a:stretch>
        </p:blipFill>
        <p:spPr>
          <a:xfrm>
            <a:off x="10575746" y="2793732"/>
            <a:ext cx="5964458" cy="1240135"/>
          </a:xfrm>
          <a:prstGeom prst="rect">
            <a:avLst/>
          </a:prstGeom>
        </p:spPr>
      </p:pic>
    </p:spTree>
    <p:extLst>
      <p:ext uri="{BB962C8B-B14F-4D97-AF65-F5344CB8AC3E}">
        <p14:creationId xmlns:p14="http://schemas.microsoft.com/office/powerpoint/2010/main" val="2668610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3166126" y="2193519"/>
            <a:ext cx="1015582" cy="688862"/>
          </a:xfrm>
          <a:prstGeom prst="rect">
            <a:avLst/>
          </a:prstGeom>
        </p:spPr>
        <p:txBody>
          <a:bodyPr lIns="50800" tIns="50800" rIns="50800" bIns="50800" rtlCol="0" anchor="ctr"/>
          <a:lstStyle/>
          <a:p>
            <a:pPr algn="ctr">
              <a:lnSpc>
                <a:spcPts val="4800"/>
              </a:lnSpc>
            </a:pPr>
            <a:r>
              <a:rPr lang="en-US" sz="4000" dirty="0">
                <a:solidFill>
                  <a:srgbClr val="FFFFFF"/>
                </a:solidFill>
                <a:latin typeface="Arimo Bold"/>
              </a:rPr>
              <a:t>1</a:t>
            </a:r>
          </a:p>
        </p:txBody>
      </p:sp>
      <p:grpSp>
        <p:nvGrpSpPr>
          <p:cNvPr id="6" name="Group 6"/>
          <p:cNvGrpSpPr/>
          <p:nvPr/>
        </p:nvGrpSpPr>
        <p:grpSpPr>
          <a:xfrm>
            <a:off x="5999092" y="679838"/>
            <a:ext cx="6269546" cy="1240136"/>
            <a:chOff x="-508" y="-19050"/>
            <a:chExt cx="8359394" cy="1653514"/>
          </a:xfrm>
        </p:grpSpPr>
        <p:sp>
          <p:nvSpPr>
            <p:cNvPr id="7" name="Freeform 7"/>
            <p:cNvSpPr/>
            <p:nvPr/>
          </p:nvSpPr>
          <p:spPr>
            <a:xfrm>
              <a:off x="12827" y="12701"/>
              <a:ext cx="8332470" cy="1609090"/>
            </a:xfrm>
            <a:custGeom>
              <a:avLst/>
              <a:gdLst/>
              <a:ahLst/>
              <a:cxnLst/>
              <a:rect l="l" t="t" r="r" b="b"/>
              <a:pathLst>
                <a:path w="8332470" h="1609090">
                  <a:moveTo>
                    <a:pt x="0" y="0"/>
                  </a:moveTo>
                  <a:lnTo>
                    <a:pt x="254762" y="1452118"/>
                  </a:lnTo>
                  <a:cubicBezTo>
                    <a:pt x="254762" y="1452118"/>
                    <a:pt x="2630678" y="1609090"/>
                    <a:pt x="4152900" y="1609090"/>
                  </a:cubicBezTo>
                  <a:cubicBezTo>
                    <a:pt x="5860288" y="1609090"/>
                    <a:pt x="8077454" y="1452118"/>
                    <a:pt x="8077454" y="1452118"/>
                  </a:cubicBezTo>
                  <a:lnTo>
                    <a:pt x="8332470" y="0"/>
                  </a:lnTo>
                  <a:cubicBezTo>
                    <a:pt x="8332216" y="127"/>
                    <a:pt x="5776087" y="156972"/>
                    <a:pt x="4167378" y="156972"/>
                  </a:cubicBezTo>
                  <a:cubicBezTo>
                    <a:pt x="2700655" y="156972"/>
                    <a:pt x="127" y="127"/>
                    <a:pt x="0" y="0"/>
                  </a:cubicBezTo>
                  <a:close/>
                </a:path>
              </a:pathLst>
            </a:custGeom>
            <a:solidFill>
              <a:srgbClr val="3B499B"/>
            </a:solidFill>
          </p:spPr>
        </p:sp>
        <p:sp>
          <p:nvSpPr>
            <p:cNvPr id="8" name="Freeform 8"/>
            <p:cNvSpPr/>
            <p:nvPr/>
          </p:nvSpPr>
          <p:spPr>
            <a:xfrm>
              <a:off x="-508" y="-762"/>
              <a:ext cx="8359394" cy="1635125"/>
            </a:xfrm>
            <a:custGeom>
              <a:avLst/>
              <a:gdLst/>
              <a:ahLst/>
              <a:cxnLst/>
              <a:rect l="l" t="t" r="r" b="b"/>
              <a:pathLst>
                <a:path w="8359394" h="1635125">
                  <a:moveTo>
                    <a:pt x="25781" y="11303"/>
                  </a:moveTo>
                  <a:lnTo>
                    <a:pt x="280670" y="1463294"/>
                  </a:lnTo>
                  <a:lnTo>
                    <a:pt x="268224" y="1465453"/>
                  </a:lnTo>
                  <a:lnTo>
                    <a:pt x="269113" y="1452753"/>
                  </a:lnTo>
                  <a:cubicBezTo>
                    <a:pt x="269240" y="1452753"/>
                    <a:pt x="2644648" y="1609725"/>
                    <a:pt x="4166362" y="1609725"/>
                  </a:cubicBezTo>
                  <a:lnTo>
                    <a:pt x="4166362" y="1622425"/>
                  </a:lnTo>
                  <a:lnTo>
                    <a:pt x="4166362" y="1609725"/>
                  </a:lnTo>
                  <a:cubicBezTo>
                    <a:pt x="5873242" y="1609725"/>
                    <a:pt x="8090027" y="1452753"/>
                    <a:pt x="8090027" y="1452753"/>
                  </a:cubicBezTo>
                  <a:lnTo>
                    <a:pt x="8090916" y="1465453"/>
                  </a:lnTo>
                  <a:lnTo>
                    <a:pt x="8078470" y="1463294"/>
                  </a:lnTo>
                  <a:lnTo>
                    <a:pt x="8333359" y="11303"/>
                  </a:lnTo>
                  <a:cubicBezTo>
                    <a:pt x="8334375" y="5207"/>
                    <a:pt x="8339709" y="762"/>
                    <a:pt x="8345805" y="762"/>
                  </a:cubicBezTo>
                  <a:cubicBezTo>
                    <a:pt x="8351901" y="762"/>
                    <a:pt x="8357362" y="5207"/>
                    <a:pt x="8358378" y="11430"/>
                  </a:cubicBezTo>
                  <a:cubicBezTo>
                    <a:pt x="8359394" y="17653"/>
                    <a:pt x="8355838" y="23495"/>
                    <a:pt x="8349996" y="25527"/>
                  </a:cubicBezTo>
                  <a:cubicBezTo>
                    <a:pt x="8347837" y="26289"/>
                    <a:pt x="8344662" y="26289"/>
                    <a:pt x="8346694" y="26162"/>
                  </a:cubicBezTo>
                  <a:cubicBezTo>
                    <a:pt x="8335391" y="26924"/>
                    <a:pt x="5786501" y="183134"/>
                    <a:pt x="4180840" y="183134"/>
                  </a:cubicBezTo>
                  <a:lnTo>
                    <a:pt x="4180840" y="170434"/>
                  </a:lnTo>
                  <a:lnTo>
                    <a:pt x="4180840" y="183134"/>
                  </a:lnTo>
                  <a:cubicBezTo>
                    <a:pt x="2716657" y="183134"/>
                    <a:pt x="24511" y="26924"/>
                    <a:pt x="12573" y="26162"/>
                  </a:cubicBezTo>
                  <a:cubicBezTo>
                    <a:pt x="16891" y="26416"/>
                    <a:pt x="10033" y="26543"/>
                    <a:pt x="6223" y="24003"/>
                  </a:cubicBezTo>
                  <a:lnTo>
                    <a:pt x="13335" y="13462"/>
                  </a:lnTo>
                  <a:lnTo>
                    <a:pt x="25781" y="11303"/>
                  </a:lnTo>
                  <a:moveTo>
                    <a:pt x="762" y="15621"/>
                  </a:moveTo>
                  <a:cubicBezTo>
                    <a:pt x="0" y="10668"/>
                    <a:pt x="2159" y="5588"/>
                    <a:pt x="6477" y="2794"/>
                  </a:cubicBezTo>
                  <a:cubicBezTo>
                    <a:pt x="10795" y="0"/>
                    <a:pt x="16256" y="127"/>
                    <a:pt x="20574" y="2921"/>
                  </a:cubicBezTo>
                  <a:cubicBezTo>
                    <a:pt x="16637" y="381"/>
                    <a:pt x="9779" y="508"/>
                    <a:pt x="14224" y="762"/>
                  </a:cubicBezTo>
                  <a:cubicBezTo>
                    <a:pt x="26162" y="1524"/>
                    <a:pt x="2717673" y="157734"/>
                    <a:pt x="4180840" y="157734"/>
                  </a:cubicBezTo>
                  <a:cubicBezTo>
                    <a:pt x="5785485" y="157734"/>
                    <a:pt x="8333740" y="1524"/>
                    <a:pt x="8344916" y="762"/>
                  </a:cubicBezTo>
                  <a:cubicBezTo>
                    <a:pt x="8346948" y="635"/>
                    <a:pt x="8343773" y="635"/>
                    <a:pt x="8341741" y="1397"/>
                  </a:cubicBezTo>
                  <a:lnTo>
                    <a:pt x="8345805" y="13462"/>
                  </a:lnTo>
                  <a:lnTo>
                    <a:pt x="8345805" y="26162"/>
                  </a:lnTo>
                  <a:lnTo>
                    <a:pt x="8345805" y="13462"/>
                  </a:lnTo>
                  <a:lnTo>
                    <a:pt x="8358251" y="15621"/>
                  </a:lnTo>
                  <a:lnTo>
                    <a:pt x="8103362" y="1467739"/>
                  </a:lnTo>
                  <a:cubicBezTo>
                    <a:pt x="8102346" y="1473454"/>
                    <a:pt x="8097520" y="1477772"/>
                    <a:pt x="8091805" y="1478153"/>
                  </a:cubicBezTo>
                  <a:cubicBezTo>
                    <a:pt x="8091805" y="1478153"/>
                    <a:pt x="5874258" y="1635125"/>
                    <a:pt x="4166362" y="1635125"/>
                  </a:cubicBezTo>
                  <a:cubicBezTo>
                    <a:pt x="2643632" y="1635125"/>
                    <a:pt x="267335" y="1478153"/>
                    <a:pt x="267462" y="1478153"/>
                  </a:cubicBezTo>
                  <a:cubicBezTo>
                    <a:pt x="261620" y="1477772"/>
                    <a:pt x="256794" y="1473454"/>
                    <a:pt x="255778" y="1467739"/>
                  </a:cubicBezTo>
                  <a:lnTo>
                    <a:pt x="762" y="15621"/>
                  </a:lnTo>
                  <a:close/>
                </a:path>
              </a:pathLst>
            </a:custGeom>
            <a:solidFill>
              <a:srgbClr val="FFFFFF"/>
            </a:solidFill>
          </p:spPr>
        </p:sp>
        <p:sp>
          <p:nvSpPr>
            <p:cNvPr id="9" name="TextBox 9"/>
            <p:cNvSpPr txBox="1"/>
            <p:nvPr/>
          </p:nvSpPr>
          <p:spPr>
            <a:xfrm>
              <a:off x="0" y="-19050"/>
              <a:ext cx="8357997" cy="1653514"/>
            </a:xfrm>
            <a:prstGeom prst="rect">
              <a:avLst/>
            </a:prstGeom>
          </p:spPr>
          <p:txBody>
            <a:bodyPr lIns="50800" tIns="50800" rIns="50800" bIns="50800" rtlCol="0" anchor="ctr"/>
            <a:lstStyle/>
            <a:p>
              <a:pPr algn="ctr">
                <a:lnSpc>
                  <a:spcPts val="4800"/>
                </a:lnSpc>
              </a:pPr>
              <a:r>
                <a:rPr lang="en-US" sz="4000" dirty="0" err="1">
                  <a:solidFill>
                    <a:srgbClr val="FFFFFF"/>
                  </a:solidFill>
                  <a:latin typeface="Arimo Bold"/>
                </a:rPr>
                <a:t>XGBost</a:t>
              </a:r>
              <a:endParaRPr lang="en-US" sz="4000" dirty="0">
                <a:solidFill>
                  <a:srgbClr val="FFFFFF"/>
                </a:solidFill>
                <a:latin typeface="Arimo Bold"/>
              </a:endParaRPr>
            </a:p>
          </p:txBody>
        </p:sp>
      </p:grpSp>
      <p:sp>
        <p:nvSpPr>
          <p:cNvPr id="10" name="Freeform 10"/>
          <p:cNvSpPr/>
          <p:nvPr/>
        </p:nvSpPr>
        <p:spPr>
          <a:xfrm>
            <a:off x="6009751" y="571500"/>
            <a:ext cx="6268498" cy="299928"/>
          </a:xfrm>
          <a:custGeom>
            <a:avLst/>
            <a:gdLst/>
            <a:ahLst/>
            <a:cxnLst/>
            <a:rect l="l" t="t" r="r" b="b"/>
            <a:pathLst>
              <a:path w="6268498" h="299928">
                <a:moveTo>
                  <a:pt x="0" y="0"/>
                </a:moveTo>
                <a:lnTo>
                  <a:pt x="6268498" y="0"/>
                </a:lnTo>
                <a:lnTo>
                  <a:pt x="6268498" y="299928"/>
                </a:lnTo>
                <a:lnTo>
                  <a:pt x="0" y="2999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3" name="Freeform 3">
            <a:extLst>
              <a:ext uri="{FF2B5EF4-FFF2-40B4-BE49-F238E27FC236}">
                <a16:creationId xmlns:a16="http://schemas.microsoft.com/office/drawing/2014/main" id="{CF7D4173-08A0-4260-B7A3-B51357A273F2}"/>
              </a:ext>
            </a:extLst>
          </p:cNvPr>
          <p:cNvSpPr/>
          <p:nvPr/>
        </p:nvSpPr>
        <p:spPr>
          <a:xfrm>
            <a:off x="6172200" y="7974971"/>
            <a:ext cx="6473594" cy="958499"/>
          </a:xfrm>
          <a:custGeom>
            <a:avLst/>
            <a:gdLst/>
            <a:ahLst/>
            <a:cxnLst/>
            <a:rect l="l" t="t" r="r" b="b"/>
            <a:pathLst>
              <a:path w="7219800" h="944424">
                <a:moveTo>
                  <a:pt x="0" y="0"/>
                </a:moveTo>
                <a:lnTo>
                  <a:pt x="7219800" y="0"/>
                </a:lnTo>
                <a:lnTo>
                  <a:pt x="7219800" y="944424"/>
                </a:lnTo>
                <a:lnTo>
                  <a:pt x="0" y="9444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dirty="0"/>
          </a:p>
        </p:txBody>
      </p:sp>
      <p:sp>
        <p:nvSpPr>
          <p:cNvPr id="59" name="TextBox 10">
            <a:extLst>
              <a:ext uri="{FF2B5EF4-FFF2-40B4-BE49-F238E27FC236}">
                <a16:creationId xmlns:a16="http://schemas.microsoft.com/office/drawing/2014/main" id="{98D6E5C1-6E90-416C-B85E-76C9F5421C6A}"/>
              </a:ext>
            </a:extLst>
          </p:cNvPr>
          <p:cNvSpPr txBox="1"/>
          <p:nvPr/>
        </p:nvSpPr>
        <p:spPr>
          <a:xfrm>
            <a:off x="1262925" y="1602692"/>
            <a:ext cx="4408350" cy="615553"/>
          </a:xfrm>
          <a:prstGeom prst="rect">
            <a:avLst/>
          </a:prstGeom>
        </p:spPr>
        <p:txBody>
          <a:bodyPr lIns="0" tIns="0" rIns="0" bIns="0" rtlCol="0" anchor="t">
            <a:spAutoFit/>
          </a:bodyPr>
          <a:lstStyle/>
          <a:p>
            <a:pPr algn="ctr">
              <a:lnSpc>
                <a:spcPts val="4800"/>
              </a:lnSpc>
            </a:pPr>
            <a:r>
              <a:rPr lang="en-US" sz="4000" dirty="0">
                <a:solidFill>
                  <a:srgbClr val="3B499B"/>
                </a:solidFill>
                <a:latin typeface="Arimo Bold"/>
              </a:rPr>
              <a:t>Before </a:t>
            </a:r>
          </a:p>
        </p:txBody>
      </p:sp>
      <p:sp>
        <p:nvSpPr>
          <p:cNvPr id="62" name="TextBox 10">
            <a:extLst>
              <a:ext uri="{FF2B5EF4-FFF2-40B4-BE49-F238E27FC236}">
                <a16:creationId xmlns:a16="http://schemas.microsoft.com/office/drawing/2014/main" id="{83243A55-170A-4633-9A79-965E27C0340C}"/>
              </a:ext>
            </a:extLst>
          </p:cNvPr>
          <p:cNvSpPr txBox="1"/>
          <p:nvPr/>
        </p:nvSpPr>
        <p:spPr>
          <a:xfrm>
            <a:off x="11353800" y="1745262"/>
            <a:ext cx="4408350" cy="615553"/>
          </a:xfrm>
          <a:prstGeom prst="rect">
            <a:avLst/>
          </a:prstGeom>
        </p:spPr>
        <p:txBody>
          <a:bodyPr lIns="0" tIns="0" rIns="0" bIns="0" rtlCol="0" anchor="t">
            <a:spAutoFit/>
          </a:bodyPr>
          <a:lstStyle/>
          <a:p>
            <a:pPr algn="ctr">
              <a:lnSpc>
                <a:spcPts val="4800"/>
              </a:lnSpc>
            </a:pPr>
            <a:r>
              <a:rPr lang="en-US" sz="4000" dirty="0">
                <a:solidFill>
                  <a:srgbClr val="3B499B"/>
                </a:solidFill>
                <a:latin typeface="Arimo Bold"/>
              </a:rPr>
              <a:t>After  </a:t>
            </a:r>
          </a:p>
        </p:txBody>
      </p:sp>
      <p:sp>
        <p:nvSpPr>
          <p:cNvPr id="63" name="TextBox 10">
            <a:extLst>
              <a:ext uri="{FF2B5EF4-FFF2-40B4-BE49-F238E27FC236}">
                <a16:creationId xmlns:a16="http://schemas.microsoft.com/office/drawing/2014/main" id="{BC116EEB-5E2B-44FA-B460-1508322DEF42}"/>
              </a:ext>
            </a:extLst>
          </p:cNvPr>
          <p:cNvSpPr txBox="1"/>
          <p:nvPr/>
        </p:nvSpPr>
        <p:spPr>
          <a:xfrm>
            <a:off x="927908" y="5522306"/>
            <a:ext cx="16064692" cy="1771319"/>
          </a:xfrm>
          <a:prstGeom prst="rect">
            <a:avLst/>
          </a:prstGeom>
          <a:ln>
            <a:noFill/>
          </a:ln>
        </p:spPr>
        <p:txBody>
          <a:bodyPr wrap="square" lIns="0" tIns="0" rIns="0" bIns="0" rtlCol="0" anchor="t">
            <a:spAutoFit/>
          </a:bodyPr>
          <a:lstStyle/>
          <a:p>
            <a:pPr algn="just">
              <a:lnSpc>
                <a:spcPts val="4800"/>
              </a:lnSpc>
            </a:pPr>
            <a:r>
              <a:rPr lang="en-ID" sz="2800" dirty="0" err="1">
                <a:solidFill>
                  <a:schemeClr val="tx2"/>
                </a:solidFill>
                <a:latin typeface="Arial Rounded MT Bold" panose="020F0704030504030204" pitchFamily="34" charset="0"/>
              </a:rPr>
              <a:t>sebelum</a:t>
            </a:r>
            <a:r>
              <a:rPr lang="en-ID" sz="2800" dirty="0">
                <a:solidFill>
                  <a:schemeClr val="tx2"/>
                </a:solidFill>
                <a:latin typeface="Arial Rounded MT Bold" panose="020F0704030504030204" pitchFamily="34" charset="0"/>
              </a:rPr>
              <a:t> tuning, model </a:t>
            </a:r>
            <a:r>
              <a:rPr lang="en-ID" sz="2800" dirty="0" err="1">
                <a:solidFill>
                  <a:schemeClr val="tx2"/>
                </a:solidFill>
                <a:latin typeface="Arial Rounded MT Bold" panose="020F0704030504030204" pitchFamily="34" charset="0"/>
              </a:rPr>
              <a:t>memiliki</a:t>
            </a:r>
            <a:r>
              <a:rPr lang="en-ID" sz="2800" dirty="0">
                <a:solidFill>
                  <a:schemeClr val="tx2"/>
                </a:solidFill>
                <a:latin typeface="Arial Rounded MT Bold" panose="020F0704030504030204" pitchFamily="34" charset="0"/>
              </a:rPr>
              <a:t> </a:t>
            </a:r>
            <a:r>
              <a:rPr lang="en-ID" sz="2800" dirty="0" err="1">
                <a:solidFill>
                  <a:schemeClr val="tx2"/>
                </a:solidFill>
                <a:latin typeface="Arial Rounded MT Bold" panose="020F0704030504030204" pitchFamily="34" charset="0"/>
              </a:rPr>
              <a:t>akurasi</a:t>
            </a:r>
            <a:r>
              <a:rPr lang="en-ID" sz="2800" dirty="0">
                <a:solidFill>
                  <a:schemeClr val="tx2"/>
                </a:solidFill>
                <a:latin typeface="Arial Rounded MT Bold" panose="020F0704030504030204" pitchFamily="34" charset="0"/>
              </a:rPr>
              <a:t> 97%, </a:t>
            </a:r>
            <a:r>
              <a:rPr lang="en-ID" sz="2800" dirty="0" err="1">
                <a:solidFill>
                  <a:schemeClr val="tx2"/>
                </a:solidFill>
                <a:latin typeface="Arial Rounded MT Bold" panose="020F0704030504030204" pitchFamily="34" charset="0"/>
              </a:rPr>
              <a:t>dengan</a:t>
            </a:r>
            <a:r>
              <a:rPr lang="en-ID" sz="2800" dirty="0">
                <a:solidFill>
                  <a:schemeClr val="tx2"/>
                </a:solidFill>
                <a:latin typeface="Arial Rounded MT Bold" panose="020F0704030504030204" pitchFamily="34" charset="0"/>
              </a:rPr>
              <a:t> precision dan recall yang sangat </a:t>
            </a:r>
            <a:r>
              <a:rPr lang="en-ID" sz="2800" dirty="0" err="1">
                <a:solidFill>
                  <a:schemeClr val="tx2"/>
                </a:solidFill>
                <a:latin typeface="Arial Rounded MT Bold" panose="020F0704030504030204" pitchFamily="34" charset="0"/>
              </a:rPr>
              <a:t>baik</a:t>
            </a:r>
            <a:r>
              <a:rPr lang="en-ID" sz="2800" dirty="0">
                <a:solidFill>
                  <a:schemeClr val="tx2"/>
                </a:solidFill>
                <a:latin typeface="Arial Rounded MT Bold" panose="020F0704030504030204" pitchFamily="34" charset="0"/>
              </a:rPr>
              <a:t> </a:t>
            </a:r>
            <a:r>
              <a:rPr lang="en-ID" sz="2800" dirty="0" err="1">
                <a:solidFill>
                  <a:schemeClr val="tx2"/>
                </a:solidFill>
                <a:latin typeface="Arial Rounded MT Bold" panose="020F0704030504030204" pitchFamily="34" charset="0"/>
              </a:rPr>
              <a:t>untuk</a:t>
            </a:r>
            <a:r>
              <a:rPr lang="en-ID" sz="2800" dirty="0">
                <a:solidFill>
                  <a:schemeClr val="tx2"/>
                </a:solidFill>
                <a:latin typeface="Arial Rounded MT Bold" panose="020F0704030504030204" pitchFamily="34" charset="0"/>
              </a:rPr>
              <a:t> </a:t>
            </a:r>
            <a:r>
              <a:rPr lang="en-ID" sz="2800" dirty="0" err="1">
                <a:solidFill>
                  <a:schemeClr val="tx2"/>
                </a:solidFill>
                <a:latin typeface="Arial Rounded MT Bold" panose="020F0704030504030204" pitchFamily="34" charset="0"/>
              </a:rPr>
              <a:t>kedua</a:t>
            </a:r>
            <a:r>
              <a:rPr lang="en-ID" sz="2800" dirty="0">
                <a:solidFill>
                  <a:schemeClr val="tx2"/>
                </a:solidFill>
                <a:latin typeface="Arial Rounded MT Bold" panose="020F0704030504030204" pitchFamily="34" charset="0"/>
              </a:rPr>
              <a:t> </a:t>
            </a:r>
            <a:r>
              <a:rPr lang="en-ID" sz="2800" dirty="0" err="1">
                <a:solidFill>
                  <a:schemeClr val="tx2"/>
                </a:solidFill>
                <a:latin typeface="Arial Rounded MT Bold" panose="020F0704030504030204" pitchFamily="34" charset="0"/>
              </a:rPr>
              <a:t>kelas</a:t>
            </a:r>
            <a:r>
              <a:rPr lang="en-ID" sz="2800" dirty="0">
                <a:solidFill>
                  <a:schemeClr val="tx2"/>
                </a:solidFill>
                <a:latin typeface="Arial Rounded MT Bold" panose="020F0704030504030204" pitchFamily="34" charset="0"/>
              </a:rPr>
              <a:t>. Setelah tuning, mean test score </a:t>
            </a:r>
            <a:r>
              <a:rPr lang="en-ID" sz="2800" dirty="0" err="1">
                <a:solidFill>
                  <a:schemeClr val="tx2"/>
                </a:solidFill>
                <a:latin typeface="Arial Rounded MT Bold" panose="020F0704030504030204" pitchFamily="34" charset="0"/>
              </a:rPr>
              <a:t>meningkat</a:t>
            </a:r>
            <a:r>
              <a:rPr lang="en-ID" sz="2800" dirty="0">
                <a:solidFill>
                  <a:schemeClr val="tx2"/>
                </a:solidFill>
                <a:latin typeface="Arial Rounded MT Bold" panose="020F0704030504030204" pitchFamily="34" charset="0"/>
              </a:rPr>
              <a:t> </a:t>
            </a:r>
            <a:r>
              <a:rPr lang="en-ID" sz="2800" dirty="0" err="1">
                <a:solidFill>
                  <a:schemeClr val="tx2"/>
                </a:solidFill>
                <a:latin typeface="Arial Rounded MT Bold" panose="020F0704030504030204" pitchFamily="34" charset="0"/>
              </a:rPr>
              <a:t>menjadi</a:t>
            </a:r>
            <a:r>
              <a:rPr lang="en-ID" sz="2800" dirty="0">
                <a:solidFill>
                  <a:schemeClr val="tx2"/>
                </a:solidFill>
                <a:latin typeface="Arial Rounded MT Bold" panose="020F0704030504030204" pitchFamily="34" charset="0"/>
              </a:rPr>
              <a:t> 96.50% dan mean train score </a:t>
            </a:r>
            <a:r>
              <a:rPr lang="en-ID" sz="2800" dirty="0" err="1">
                <a:solidFill>
                  <a:schemeClr val="tx2"/>
                </a:solidFill>
                <a:latin typeface="Arial Rounded MT Bold" panose="020F0704030504030204" pitchFamily="34" charset="0"/>
              </a:rPr>
              <a:t>mencapai</a:t>
            </a:r>
            <a:r>
              <a:rPr lang="en-ID" sz="2800" dirty="0">
                <a:solidFill>
                  <a:schemeClr val="tx2"/>
                </a:solidFill>
                <a:latin typeface="Arial Rounded MT Bold" panose="020F0704030504030204" pitchFamily="34" charset="0"/>
              </a:rPr>
              <a:t> </a:t>
            </a:r>
            <a:r>
              <a:rPr lang="en-ID" sz="2800" dirty="0" err="1">
                <a:solidFill>
                  <a:schemeClr val="tx2"/>
                </a:solidFill>
                <a:latin typeface="Arial Rounded MT Bold" panose="020F0704030504030204" pitchFamily="34" charset="0"/>
              </a:rPr>
              <a:t>hampir</a:t>
            </a:r>
            <a:r>
              <a:rPr lang="en-ID" sz="2800" dirty="0">
                <a:solidFill>
                  <a:schemeClr val="tx2"/>
                </a:solidFill>
                <a:latin typeface="Arial Rounded MT Bold" panose="020F0704030504030204" pitchFamily="34" charset="0"/>
              </a:rPr>
              <a:t> 100%, </a:t>
            </a:r>
            <a:r>
              <a:rPr lang="en-ID" sz="2800" dirty="0" err="1">
                <a:solidFill>
                  <a:schemeClr val="tx2"/>
                </a:solidFill>
                <a:latin typeface="Arial Rounded MT Bold" panose="020F0704030504030204" pitchFamily="34" charset="0"/>
              </a:rPr>
              <a:t>menunjukkan</a:t>
            </a:r>
            <a:r>
              <a:rPr lang="en-ID" sz="2800" dirty="0">
                <a:solidFill>
                  <a:schemeClr val="tx2"/>
                </a:solidFill>
                <a:latin typeface="Arial Rounded MT Bold" panose="020F0704030504030204" pitchFamily="34" charset="0"/>
              </a:rPr>
              <a:t> model yang </a:t>
            </a:r>
            <a:r>
              <a:rPr lang="en-ID" sz="2800" dirty="0" err="1">
                <a:solidFill>
                  <a:schemeClr val="tx2"/>
                </a:solidFill>
                <a:latin typeface="Arial Rounded MT Bold" panose="020F0704030504030204" pitchFamily="34" charset="0"/>
              </a:rPr>
              <a:t>lebih</a:t>
            </a:r>
            <a:r>
              <a:rPr lang="en-ID" sz="2800" dirty="0">
                <a:solidFill>
                  <a:schemeClr val="tx2"/>
                </a:solidFill>
                <a:latin typeface="Arial Rounded MT Bold" panose="020F0704030504030204" pitchFamily="34" charset="0"/>
              </a:rPr>
              <a:t> optimal dan sangat </a:t>
            </a:r>
            <a:r>
              <a:rPr lang="en-ID" sz="2800" dirty="0" err="1">
                <a:solidFill>
                  <a:schemeClr val="tx2"/>
                </a:solidFill>
                <a:latin typeface="Arial Rounded MT Bold" panose="020F0704030504030204" pitchFamily="34" charset="0"/>
              </a:rPr>
              <a:t>akurat</a:t>
            </a:r>
            <a:r>
              <a:rPr lang="en-ID" sz="2800" dirty="0">
                <a:solidFill>
                  <a:schemeClr val="tx2"/>
                </a:solidFill>
                <a:latin typeface="Arial Rounded MT Bold" panose="020F0704030504030204" pitchFamily="34" charset="0"/>
              </a:rPr>
              <a:t>.</a:t>
            </a:r>
            <a:endParaRPr lang="en-US" sz="2800" dirty="0">
              <a:solidFill>
                <a:schemeClr val="tx2"/>
              </a:solidFill>
              <a:latin typeface="Arial Rounded MT Bold" panose="020F0704030504030204" pitchFamily="34" charset="0"/>
            </a:endParaRPr>
          </a:p>
        </p:txBody>
      </p:sp>
      <p:pic>
        <p:nvPicPr>
          <p:cNvPr id="3" name="Picture 2">
            <a:extLst>
              <a:ext uri="{FF2B5EF4-FFF2-40B4-BE49-F238E27FC236}">
                <a16:creationId xmlns:a16="http://schemas.microsoft.com/office/drawing/2014/main" id="{3A54732C-A0DE-434D-8F84-9F325456A2B2}"/>
              </a:ext>
            </a:extLst>
          </p:cNvPr>
          <p:cNvPicPr>
            <a:picLocks noChangeAspect="1"/>
          </p:cNvPicPr>
          <p:nvPr/>
        </p:nvPicPr>
        <p:blipFill>
          <a:blip r:embed="rId7"/>
          <a:stretch>
            <a:fillRect/>
          </a:stretch>
        </p:blipFill>
        <p:spPr>
          <a:xfrm>
            <a:off x="927908" y="2612550"/>
            <a:ext cx="5492018" cy="1240135"/>
          </a:xfrm>
          <a:prstGeom prst="rect">
            <a:avLst/>
          </a:prstGeom>
        </p:spPr>
      </p:pic>
      <p:pic>
        <p:nvPicPr>
          <p:cNvPr id="11" name="Picture 10">
            <a:extLst>
              <a:ext uri="{FF2B5EF4-FFF2-40B4-BE49-F238E27FC236}">
                <a16:creationId xmlns:a16="http://schemas.microsoft.com/office/drawing/2014/main" id="{A72F0076-35E4-47D7-AE24-5C826B74948C}"/>
              </a:ext>
            </a:extLst>
          </p:cNvPr>
          <p:cNvPicPr>
            <a:picLocks noChangeAspect="1"/>
          </p:cNvPicPr>
          <p:nvPr/>
        </p:nvPicPr>
        <p:blipFill>
          <a:blip r:embed="rId8"/>
          <a:stretch>
            <a:fillRect/>
          </a:stretch>
        </p:blipFill>
        <p:spPr>
          <a:xfrm>
            <a:off x="10575746" y="2793732"/>
            <a:ext cx="5964458" cy="1240135"/>
          </a:xfrm>
          <a:prstGeom prst="rect">
            <a:avLst/>
          </a:prstGeom>
        </p:spPr>
      </p:pic>
      <p:pic>
        <p:nvPicPr>
          <p:cNvPr id="4" name="Picture 3">
            <a:extLst>
              <a:ext uri="{FF2B5EF4-FFF2-40B4-BE49-F238E27FC236}">
                <a16:creationId xmlns:a16="http://schemas.microsoft.com/office/drawing/2014/main" id="{AB53C6A5-14E0-4B98-B225-F0A382A29661}"/>
              </a:ext>
            </a:extLst>
          </p:cNvPr>
          <p:cNvPicPr>
            <a:picLocks noChangeAspect="1"/>
          </p:cNvPicPr>
          <p:nvPr/>
        </p:nvPicPr>
        <p:blipFill>
          <a:blip r:embed="rId9"/>
          <a:stretch>
            <a:fillRect/>
          </a:stretch>
        </p:blipFill>
        <p:spPr>
          <a:xfrm>
            <a:off x="927908" y="2537950"/>
            <a:ext cx="6704284" cy="2636903"/>
          </a:xfrm>
          <a:prstGeom prst="rect">
            <a:avLst/>
          </a:prstGeom>
        </p:spPr>
      </p:pic>
    </p:spTree>
    <p:extLst>
      <p:ext uri="{BB962C8B-B14F-4D97-AF65-F5344CB8AC3E}">
        <p14:creationId xmlns:p14="http://schemas.microsoft.com/office/powerpoint/2010/main" val="2625003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3166126" y="2193519"/>
            <a:ext cx="1015582" cy="688862"/>
          </a:xfrm>
          <a:prstGeom prst="rect">
            <a:avLst/>
          </a:prstGeom>
        </p:spPr>
        <p:txBody>
          <a:bodyPr lIns="50800" tIns="50800" rIns="50800" bIns="50800" rtlCol="0" anchor="ctr"/>
          <a:lstStyle/>
          <a:p>
            <a:pPr algn="ctr">
              <a:lnSpc>
                <a:spcPts val="4800"/>
              </a:lnSpc>
            </a:pPr>
            <a:r>
              <a:rPr lang="en-US" sz="4000" dirty="0">
                <a:solidFill>
                  <a:srgbClr val="FFFFFF"/>
                </a:solidFill>
                <a:latin typeface="Arimo Bold"/>
              </a:rPr>
              <a:t>1</a:t>
            </a:r>
          </a:p>
        </p:txBody>
      </p:sp>
      <p:grpSp>
        <p:nvGrpSpPr>
          <p:cNvPr id="6" name="Group 6"/>
          <p:cNvGrpSpPr/>
          <p:nvPr/>
        </p:nvGrpSpPr>
        <p:grpSpPr>
          <a:xfrm>
            <a:off x="5999092" y="679838"/>
            <a:ext cx="6269546" cy="1240136"/>
            <a:chOff x="-508" y="-19050"/>
            <a:chExt cx="8359394" cy="1653514"/>
          </a:xfrm>
        </p:grpSpPr>
        <p:sp>
          <p:nvSpPr>
            <p:cNvPr id="7" name="Freeform 7"/>
            <p:cNvSpPr/>
            <p:nvPr/>
          </p:nvSpPr>
          <p:spPr>
            <a:xfrm>
              <a:off x="12827" y="12701"/>
              <a:ext cx="8332470" cy="1609090"/>
            </a:xfrm>
            <a:custGeom>
              <a:avLst/>
              <a:gdLst/>
              <a:ahLst/>
              <a:cxnLst/>
              <a:rect l="l" t="t" r="r" b="b"/>
              <a:pathLst>
                <a:path w="8332470" h="1609090">
                  <a:moveTo>
                    <a:pt x="0" y="0"/>
                  </a:moveTo>
                  <a:lnTo>
                    <a:pt x="254762" y="1452118"/>
                  </a:lnTo>
                  <a:cubicBezTo>
                    <a:pt x="254762" y="1452118"/>
                    <a:pt x="2630678" y="1609090"/>
                    <a:pt x="4152900" y="1609090"/>
                  </a:cubicBezTo>
                  <a:cubicBezTo>
                    <a:pt x="5860288" y="1609090"/>
                    <a:pt x="8077454" y="1452118"/>
                    <a:pt x="8077454" y="1452118"/>
                  </a:cubicBezTo>
                  <a:lnTo>
                    <a:pt x="8332470" y="0"/>
                  </a:lnTo>
                  <a:cubicBezTo>
                    <a:pt x="8332216" y="127"/>
                    <a:pt x="5776087" y="156972"/>
                    <a:pt x="4167378" y="156972"/>
                  </a:cubicBezTo>
                  <a:cubicBezTo>
                    <a:pt x="2700655" y="156972"/>
                    <a:pt x="127" y="127"/>
                    <a:pt x="0" y="0"/>
                  </a:cubicBezTo>
                  <a:close/>
                </a:path>
              </a:pathLst>
            </a:custGeom>
            <a:solidFill>
              <a:srgbClr val="3B499B"/>
            </a:solidFill>
          </p:spPr>
        </p:sp>
        <p:sp>
          <p:nvSpPr>
            <p:cNvPr id="8" name="Freeform 8"/>
            <p:cNvSpPr/>
            <p:nvPr/>
          </p:nvSpPr>
          <p:spPr>
            <a:xfrm>
              <a:off x="-508" y="-762"/>
              <a:ext cx="8359394" cy="1635125"/>
            </a:xfrm>
            <a:custGeom>
              <a:avLst/>
              <a:gdLst/>
              <a:ahLst/>
              <a:cxnLst/>
              <a:rect l="l" t="t" r="r" b="b"/>
              <a:pathLst>
                <a:path w="8359394" h="1635125">
                  <a:moveTo>
                    <a:pt x="25781" y="11303"/>
                  </a:moveTo>
                  <a:lnTo>
                    <a:pt x="280670" y="1463294"/>
                  </a:lnTo>
                  <a:lnTo>
                    <a:pt x="268224" y="1465453"/>
                  </a:lnTo>
                  <a:lnTo>
                    <a:pt x="269113" y="1452753"/>
                  </a:lnTo>
                  <a:cubicBezTo>
                    <a:pt x="269240" y="1452753"/>
                    <a:pt x="2644648" y="1609725"/>
                    <a:pt x="4166362" y="1609725"/>
                  </a:cubicBezTo>
                  <a:lnTo>
                    <a:pt x="4166362" y="1622425"/>
                  </a:lnTo>
                  <a:lnTo>
                    <a:pt x="4166362" y="1609725"/>
                  </a:lnTo>
                  <a:cubicBezTo>
                    <a:pt x="5873242" y="1609725"/>
                    <a:pt x="8090027" y="1452753"/>
                    <a:pt x="8090027" y="1452753"/>
                  </a:cubicBezTo>
                  <a:lnTo>
                    <a:pt x="8090916" y="1465453"/>
                  </a:lnTo>
                  <a:lnTo>
                    <a:pt x="8078470" y="1463294"/>
                  </a:lnTo>
                  <a:lnTo>
                    <a:pt x="8333359" y="11303"/>
                  </a:lnTo>
                  <a:cubicBezTo>
                    <a:pt x="8334375" y="5207"/>
                    <a:pt x="8339709" y="762"/>
                    <a:pt x="8345805" y="762"/>
                  </a:cubicBezTo>
                  <a:cubicBezTo>
                    <a:pt x="8351901" y="762"/>
                    <a:pt x="8357362" y="5207"/>
                    <a:pt x="8358378" y="11430"/>
                  </a:cubicBezTo>
                  <a:cubicBezTo>
                    <a:pt x="8359394" y="17653"/>
                    <a:pt x="8355838" y="23495"/>
                    <a:pt x="8349996" y="25527"/>
                  </a:cubicBezTo>
                  <a:cubicBezTo>
                    <a:pt x="8347837" y="26289"/>
                    <a:pt x="8344662" y="26289"/>
                    <a:pt x="8346694" y="26162"/>
                  </a:cubicBezTo>
                  <a:cubicBezTo>
                    <a:pt x="8335391" y="26924"/>
                    <a:pt x="5786501" y="183134"/>
                    <a:pt x="4180840" y="183134"/>
                  </a:cubicBezTo>
                  <a:lnTo>
                    <a:pt x="4180840" y="170434"/>
                  </a:lnTo>
                  <a:lnTo>
                    <a:pt x="4180840" y="183134"/>
                  </a:lnTo>
                  <a:cubicBezTo>
                    <a:pt x="2716657" y="183134"/>
                    <a:pt x="24511" y="26924"/>
                    <a:pt x="12573" y="26162"/>
                  </a:cubicBezTo>
                  <a:cubicBezTo>
                    <a:pt x="16891" y="26416"/>
                    <a:pt x="10033" y="26543"/>
                    <a:pt x="6223" y="24003"/>
                  </a:cubicBezTo>
                  <a:lnTo>
                    <a:pt x="13335" y="13462"/>
                  </a:lnTo>
                  <a:lnTo>
                    <a:pt x="25781" y="11303"/>
                  </a:lnTo>
                  <a:moveTo>
                    <a:pt x="762" y="15621"/>
                  </a:moveTo>
                  <a:cubicBezTo>
                    <a:pt x="0" y="10668"/>
                    <a:pt x="2159" y="5588"/>
                    <a:pt x="6477" y="2794"/>
                  </a:cubicBezTo>
                  <a:cubicBezTo>
                    <a:pt x="10795" y="0"/>
                    <a:pt x="16256" y="127"/>
                    <a:pt x="20574" y="2921"/>
                  </a:cubicBezTo>
                  <a:cubicBezTo>
                    <a:pt x="16637" y="381"/>
                    <a:pt x="9779" y="508"/>
                    <a:pt x="14224" y="762"/>
                  </a:cubicBezTo>
                  <a:cubicBezTo>
                    <a:pt x="26162" y="1524"/>
                    <a:pt x="2717673" y="157734"/>
                    <a:pt x="4180840" y="157734"/>
                  </a:cubicBezTo>
                  <a:cubicBezTo>
                    <a:pt x="5785485" y="157734"/>
                    <a:pt x="8333740" y="1524"/>
                    <a:pt x="8344916" y="762"/>
                  </a:cubicBezTo>
                  <a:cubicBezTo>
                    <a:pt x="8346948" y="635"/>
                    <a:pt x="8343773" y="635"/>
                    <a:pt x="8341741" y="1397"/>
                  </a:cubicBezTo>
                  <a:lnTo>
                    <a:pt x="8345805" y="13462"/>
                  </a:lnTo>
                  <a:lnTo>
                    <a:pt x="8345805" y="26162"/>
                  </a:lnTo>
                  <a:lnTo>
                    <a:pt x="8345805" y="13462"/>
                  </a:lnTo>
                  <a:lnTo>
                    <a:pt x="8358251" y="15621"/>
                  </a:lnTo>
                  <a:lnTo>
                    <a:pt x="8103362" y="1467739"/>
                  </a:lnTo>
                  <a:cubicBezTo>
                    <a:pt x="8102346" y="1473454"/>
                    <a:pt x="8097520" y="1477772"/>
                    <a:pt x="8091805" y="1478153"/>
                  </a:cubicBezTo>
                  <a:cubicBezTo>
                    <a:pt x="8091805" y="1478153"/>
                    <a:pt x="5874258" y="1635125"/>
                    <a:pt x="4166362" y="1635125"/>
                  </a:cubicBezTo>
                  <a:cubicBezTo>
                    <a:pt x="2643632" y="1635125"/>
                    <a:pt x="267335" y="1478153"/>
                    <a:pt x="267462" y="1478153"/>
                  </a:cubicBezTo>
                  <a:cubicBezTo>
                    <a:pt x="261620" y="1477772"/>
                    <a:pt x="256794" y="1473454"/>
                    <a:pt x="255778" y="1467739"/>
                  </a:cubicBezTo>
                  <a:lnTo>
                    <a:pt x="762" y="15621"/>
                  </a:lnTo>
                  <a:close/>
                </a:path>
              </a:pathLst>
            </a:custGeom>
            <a:solidFill>
              <a:srgbClr val="FFFFFF"/>
            </a:solidFill>
          </p:spPr>
        </p:sp>
        <p:sp>
          <p:nvSpPr>
            <p:cNvPr id="9" name="TextBox 9"/>
            <p:cNvSpPr txBox="1"/>
            <p:nvPr/>
          </p:nvSpPr>
          <p:spPr>
            <a:xfrm>
              <a:off x="0" y="-19050"/>
              <a:ext cx="8357997" cy="1653514"/>
            </a:xfrm>
            <a:prstGeom prst="rect">
              <a:avLst/>
            </a:prstGeom>
          </p:spPr>
          <p:txBody>
            <a:bodyPr lIns="50800" tIns="50800" rIns="50800" bIns="50800" rtlCol="0" anchor="ctr"/>
            <a:lstStyle/>
            <a:p>
              <a:pPr algn="ctr">
                <a:lnSpc>
                  <a:spcPts val="4800"/>
                </a:lnSpc>
              </a:pPr>
              <a:r>
                <a:rPr lang="en-US" sz="4000" dirty="0">
                  <a:solidFill>
                    <a:srgbClr val="FFFFFF"/>
                  </a:solidFill>
                  <a:latin typeface="Arimo Bold"/>
                </a:rPr>
                <a:t>SVM</a:t>
              </a:r>
            </a:p>
          </p:txBody>
        </p:sp>
      </p:grpSp>
      <p:sp>
        <p:nvSpPr>
          <p:cNvPr id="10" name="Freeform 10"/>
          <p:cNvSpPr/>
          <p:nvPr/>
        </p:nvSpPr>
        <p:spPr>
          <a:xfrm>
            <a:off x="6009751" y="571500"/>
            <a:ext cx="6268498" cy="299928"/>
          </a:xfrm>
          <a:custGeom>
            <a:avLst/>
            <a:gdLst/>
            <a:ahLst/>
            <a:cxnLst/>
            <a:rect l="l" t="t" r="r" b="b"/>
            <a:pathLst>
              <a:path w="6268498" h="299928">
                <a:moveTo>
                  <a:pt x="0" y="0"/>
                </a:moveTo>
                <a:lnTo>
                  <a:pt x="6268498" y="0"/>
                </a:lnTo>
                <a:lnTo>
                  <a:pt x="6268498" y="299928"/>
                </a:lnTo>
                <a:lnTo>
                  <a:pt x="0" y="2999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3" name="Freeform 3">
            <a:extLst>
              <a:ext uri="{FF2B5EF4-FFF2-40B4-BE49-F238E27FC236}">
                <a16:creationId xmlns:a16="http://schemas.microsoft.com/office/drawing/2014/main" id="{CF7D4173-08A0-4260-B7A3-B51357A273F2}"/>
              </a:ext>
            </a:extLst>
          </p:cNvPr>
          <p:cNvSpPr/>
          <p:nvPr/>
        </p:nvSpPr>
        <p:spPr>
          <a:xfrm>
            <a:off x="6045188" y="8322626"/>
            <a:ext cx="6473594" cy="958499"/>
          </a:xfrm>
          <a:custGeom>
            <a:avLst/>
            <a:gdLst/>
            <a:ahLst/>
            <a:cxnLst/>
            <a:rect l="l" t="t" r="r" b="b"/>
            <a:pathLst>
              <a:path w="7219800" h="944424">
                <a:moveTo>
                  <a:pt x="0" y="0"/>
                </a:moveTo>
                <a:lnTo>
                  <a:pt x="7219800" y="0"/>
                </a:lnTo>
                <a:lnTo>
                  <a:pt x="7219800" y="944424"/>
                </a:lnTo>
                <a:lnTo>
                  <a:pt x="0" y="9444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dirty="0"/>
          </a:p>
        </p:txBody>
      </p:sp>
      <p:sp>
        <p:nvSpPr>
          <p:cNvPr id="59" name="TextBox 10">
            <a:extLst>
              <a:ext uri="{FF2B5EF4-FFF2-40B4-BE49-F238E27FC236}">
                <a16:creationId xmlns:a16="http://schemas.microsoft.com/office/drawing/2014/main" id="{98D6E5C1-6E90-416C-B85E-76C9F5421C6A}"/>
              </a:ext>
            </a:extLst>
          </p:cNvPr>
          <p:cNvSpPr txBox="1"/>
          <p:nvPr/>
        </p:nvSpPr>
        <p:spPr>
          <a:xfrm>
            <a:off x="1262925" y="1602692"/>
            <a:ext cx="4408350" cy="615553"/>
          </a:xfrm>
          <a:prstGeom prst="rect">
            <a:avLst/>
          </a:prstGeom>
        </p:spPr>
        <p:txBody>
          <a:bodyPr lIns="0" tIns="0" rIns="0" bIns="0" rtlCol="0" anchor="t">
            <a:spAutoFit/>
          </a:bodyPr>
          <a:lstStyle/>
          <a:p>
            <a:pPr algn="ctr">
              <a:lnSpc>
                <a:spcPts val="4800"/>
              </a:lnSpc>
            </a:pPr>
            <a:r>
              <a:rPr lang="en-US" sz="4000" dirty="0">
                <a:solidFill>
                  <a:srgbClr val="3B499B"/>
                </a:solidFill>
                <a:latin typeface="Arimo Bold"/>
              </a:rPr>
              <a:t>Before </a:t>
            </a:r>
          </a:p>
        </p:txBody>
      </p:sp>
      <p:sp>
        <p:nvSpPr>
          <p:cNvPr id="62" name="TextBox 10">
            <a:extLst>
              <a:ext uri="{FF2B5EF4-FFF2-40B4-BE49-F238E27FC236}">
                <a16:creationId xmlns:a16="http://schemas.microsoft.com/office/drawing/2014/main" id="{83243A55-170A-4633-9A79-965E27C0340C}"/>
              </a:ext>
            </a:extLst>
          </p:cNvPr>
          <p:cNvSpPr txBox="1"/>
          <p:nvPr/>
        </p:nvSpPr>
        <p:spPr>
          <a:xfrm>
            <a:off x="11353800" y="1745262"/>
            <a:ext cx="4408350" cy="615553"/>
          </a:xfrm>
          <a:prstGeom prst="rect">
            <a:avLst/>
          </a:prstGeom>
        </p:spPr>
        <p:txBody>
          <a:bodyPr lIns="0" tIns="0" rIns="0" bIns="0" rtlCol="0" anchor="t">
            <a:spAutoFit/>
          </a:bodyPr>
          <a:lstStyle/>
          <a:p>
            <a:pPr algn="ctr">
              <a:lnSpc>
                <a:spcPts val="4800"/>
              </a:lnSpc>
            </a:pPr>
            <a:r>
              <a:rPr lang="en-US" sz="4000" dirty="0">
                <a:solidFill>
                  <a:srgbClr val="3B499B"/>
                </a:solidFill>
                <a:latin typeface="Arimo Bold"/>
              </a:rPr>
              <a:t>After  </a:t>
            </a:r>
          </a:p>
        </p:txBody>
      </p:sp>
      <p:pic>
        <p:nvPicPr>
          <p:cNvPr id="3" name="Picture 2">
            <a:extLst>
              <a:ext uri="{FF2B5EF4-FFF2-40B4-BE49-F238E27FC236}">
                <a16:creationId xmlns:a16="http://schemas.microsoft.com/office/drawing/2014/main" id="{3A54732C-A0DE-434D-8F84-9F325456A2B2}"/>
              </a:ext>
            </a:extLst>
          </p:cNvPr>
          <p:cNvPicPr>
            <a:picLocks noChangeAspect="1"/>
          </p:cNvPicPr>
          <p:nvPr/>
        </p:nvPicPr>
        <p:blipFill>
          <a:blip r:embed="rId7"/>
          <a:stretch>
            <a:fillRect/>
          </a:stretch>
        </p:blipFill>
        <p:spPr>
          <a:xfrm>
            <a:off x="927908" y="2612550"/>
            <a:ext cx="5492018" cy="1240135"/>
          </a:xfrm>
          <a:prstGeom prst="rect">
            <a:avLst/>
          </a:prstGeom>
        </p:spPr>
      </p:pic>
      <p:pic>
        <p:nvPicPr>
          <p:cNvPr id="4" name="Picture 3">
            <a:extLst>
              <a:ext uri="{FF2B5EF4-FFF2-40B4-BE49-F238E27FC236}">
                <a16:creationId xmlns:a16="http://schemas.microsoft.com/office/drawing/2014/main" id="{AB53C6A5-14E0-4B98-B225-F0A382A29661}"/>
              </a:ext>
            </a:extLst>
          </p:cNvPr>
          <p:cNvPicPr>
            <a:picLocks noChangeAspect="1"/>
          </p:cNvPicPr>
          <p:nvPr/>
        </p:nvPicPr>
        <p:blipFill>
          <a:blip r:embed="rId8"/>
          <a:stretch>
            <a:fillRect/>
          </a:stretch>
        </p:blipFill>
        <p:spPr>
          <a:xfrm>
            <a:off x="927908" y="2537950"/>
            <a:ext cx="6704284" cy="2636903"/>
          </a:xfrm>
          <a:prstGeom prst="rect">
            <a:avLst/>
          </a:prstGeom>
        </p:spPr>
      </p:pic>
      <p:pic>
        <p:nvPicPr>
          <p:cNvPr id="12" name="Picture 11">
            <a:extLst>
              <a:ext uri="{FF2B5EF4-FFF2-40B4-BE49-F238E27FC236}">
                <a16:creationId xmlns:a16="http://schemas.microsoft.com/office/drawing/2014/main" id="{94D29E83-93F3-49F7-9459-6C9C3DFB379E}"/>
              </a:ext>
            </a:extLst>
          </p:cNvPr>
          <p:cNvPicPr>
            <a:picLocks noChangeAspect="1"/>
          </p:cNvPicPr>
          <p:nvPr/>
        </p:nvPicPr>
        <p:blipFill>
          <a:blip r:embed="rId9"/>
          <a:stretch>
            <a:fillRect/>
          </a:stretch>
        </p:blipFill>
        <p:spPr>
          <a:xfrm>
            <a:off x="927908" y="2429343"/>
            <a:ext cx="6704284" cy="5682185"/>
          </a:xfrm>
          <a:prstGeom prst="rect">
            <a:avLst/>
          </a:prstGeom>
        </p:spPr>
      </p:pic>
      <p:pic>
        <p:nvPicPr>
          <p:cNvPr id="14" name="Picture 13">
            <a:extLst>
              <a:ext uri="{FF2B5EF4-FFF2-40B4-BE49-F238E27FC236}">
                <a16:creationId xmlns:a16="http://schemas.microsoft.com/office/drawing/2014/main" id="{A89449E9-2EDB-40BF-BC31-0ADBD9E12E0F}"/>
              </a:ext>
            </a:extLst>
          </p:cNvPr>
          <p:cNvPicPr>
            <a:picLocks noChangeAspect="1"/>
          </p:cNvPicPr>
          <p:nvPr/>
        </p:nvPicPr>
        <p:blipFill>
          <a:blip r:embed="rId10"/>
          <a:stretch>
            <a:fillRect/>
          </a:stretch>
        </p:blipFill>
        <p:spPr>
          <a:xfrm>
            <a:off x="9870410" y="2612550"/>
            <a:ext cx="7206198" cy="1557272"/>
          </a:xfrm>
          <a:prstGeom prst="rect">
            <a:avLst/>
          </a:prstGeom>
        </p:spPr>
      </p:pic>
      <p:sp>
        <p:nvSpPr>
          <p:cNvPr id="19" name="TextBox 10">
            <a:extLst>
              <a:ext uri="{FF2B5EF4-FFF2-40B4-BE49-F238E27FC236}">
                <a16:creationId xmlns:a16="http://schemas.microsoft.com/office/drawing/2014/main" id="{AEE39523-3B90-48DC-BFAA-7D373D008F7D}"/>
              </a:ext>
            </a:extLst>
          </p:cNvPr>
          <p:cNvSpPr txBox="1"/>
          <p:nvPr/>
        </p:nvSpPr>
        <p:spPr>
          <a:xfrm>
            <a:off x="9870410" y="4264900"/>
            <a:ext cx="7703738" cy="3595536"/>
          </a:xfrm>
          <a:prstGeom prst="rect">
            <a:avLst/>
          </a:prstGeom>
          <a:ln>
            <a:noFill/>
          </a:ln>
        </p:spPr>
        <p:txBody>
          <a:bodyPr wrap="square" lIns="0" tIns="0" rIns="0" bIns="0" rtlCol="0" anchor="t">
            <a:spAutoFit/>
          </a:bodyPr>
          <a:lstStyle/>
          <a:p>
            <a:pPr algn="just">
              <a:lnSpc>
                <a:spcPts val="4800"/>
              </a:lnSpc>
            </a:pPr>
            <a:r>
              <a:rPr lang="en-US" sz="2000" dirty="0" err="1">
                <a:solidFill>
                  <a:schemeClr val="tx2"/>
                </a:solidFill>
                <a:latin typeface="Arial Rounded MT Bold" panose="020F0704030504030204" pitchFamily="34" charset="0"/>
              </a:rPr>
              <a:t>Sebelum</a:t>
            </a:r>
            <a:r>
              <a:rPr lang="en-US" sz="2000" dirty="0">
                <a:solidFill>
                  <a:schemeClr val="tx2"/>
                </a:solidFill>
                <a:latin typeface="Arial Rounded MT Bold" panose="020F0704030504030204" pitchFamily="34" charset="0"/>
              </a:rPr>
              <a:t> tuning, model </a:t>
            </a:r>
            <a:r>
              <a:rPr lang="en-US" sz="2000" dirty="0" err="1">
                <a:solidFill>
                  <a:schemeClr val="tx2"/>
                </a:solidFill>
                <a:latin typeface="Arial Rounded MT Bold" panose="020F0704030504030204" pitchFamily="34" charset="0"/>
              </a:rPr>
              <a:t>memiliki</a:t>
            </a:r>
            <a:r>
              <a:rPr lang="en-US" sz="2000" dirty="0">
                <a:solidFill>
                  <a:schemeClr val="tx2"/>
                </a:solidFill>
                <a:latin typeface="Arial Rounded MT Bold" panose="020F0704030504030204" pitchFamily="34" charset="0"/>
              </a:rPr>
              <a:t> </a:t>
            </a:r>
            <a:r>
              <a:rPr lang="en-US" sz="2000" dirty="0" err="1">
                <a:solidFill>
                  <a:schemeClr val="tx2"/>
                </a:solidFill>
                <a:latin typeface="Arial Rounded MT Bold" panose="020F0704030504030204" pitchFamily="34" charset="0"/>
              </a:rPr>
              <a:t>akurasi</a:t>
            </a:r>
            <a:r>
              <a:rPr lang="en-US" sz="2000" dirty="0">
                <a:solidFill>
                  <a:schemeClr val="tx2"/>
                </a:solidFill>
                <a:latin typeface="Arial Rounded MT Bold" panose="020F0704030504030204" pitchFamily="34" charset="0"/>
              </a:rPr>
              <a:t> </a:t>
            </a:r>
            <a:r>
              <a:rPr lang="en-US" sz="2000" dirty="0" err="1">
                <a:solidFill>
                  <a:schemeClr val="tx2"/>
                </a:solidFill>
                <a:latin typeface="Arial Rounded MT Bold" panose="020F0704030504030204" pitchFamily="34" charset="0"/>
              </a:rPr>
              <a:t>tinggi</a:t>
            </a:r>
            <a:r>
              <a:rPr lang="en-US" sz="2000" dirty="0">
                <a:solidFill>
                  <a:schemeClr val="tx2"/>
                </a:solidFill>
                <a:latin typeface="Arial Rounded MT Bold" panose="020F0704030504030204" pitchFamily="34" charset="0"/>
              </a:rPr>
              <a:t> </a:t>
            </a:r>
            <a:r>
              <a:rPr lang="en-US" sz="2000" dirty="0" err="1">
                <a:solidFill>
                  <a:schemeClr val="tx2"/>
                </a:solidFill>
                <a:latin typeface="Arial Rounded MT Bold" panose="020F0704030504030204" pitchFamily="34" charset="0"/>
              </a:rPr>
              <a:t>dengan</a:t>
            </a:r>
            <a:r>
              <a:rPr lang="en-US" sz="2000" dirty="0">
                <a:solidFill>
                  <a:schemeClr val="tx2"/>
                </a:solidFill>
                <a:latin typeface="Arial Rounded MT Bold" panose="020F0704030504030204" pitchFamily="34" charset="0"/>
              </a:rPr>
              <a:t> precision dan recall yang </a:t>
            </a:r>
            <a:r>
              <a:rPr lang="en-US" sz="2000" dirty="0" err="1">
                <a:solidFill>
                  <a:schemeClr val="tx2"/>
                </a:solidFill>
                <a:latin typeface="Arial Rounded MT Bold" panose="020F0704030504030204" pitchFamily="34" charset="0"/>
              </a:rPr>
              <a:t>baik</a:t>
            </a:r>
            <a:r>
              <a:rPr lang="en-US" sz="2000" dirty="0">
                <a:solidFill>
                  <a:schemeClr val="tx2"/>
                </a:solidFill>
                <a:latin typeface="Arial Rounded MT Bold" panose="020F0704030504030204" pitchFamily="34" charset="0"/>
              </a:rPr>
              <a:t>, </a:t>
            </a:r>
            <a:r>
              <a:rPr lang="en-US" sz="2000" dirty="0" err="1">
                <a:solidFill>
                  <a:schemeClr val="tx2"/>
                </a:solidFill>
                <a:latin typeface="Arial Rounded MT Bold" panose="020F0704030504030204" pitchFamily="34" charset="0"/>
              </a:rPr>
              <a:t>terutama</a:t>
            </a:r>
            <a:r>
              <a:rPr lang="en-US" sz="2000" dirty="0">
                <a:solidFill>
                  <a:schemeClr val="tx2"/>
                </a:solidFill>
                <a:latin typeface="Arial Rounded MT Bold" panose="020F0704030504030204" pitchFamily="34" charset="0"/>
              </a:rPr>
              <a:t> pada </a:t>
            </a:r>
            <a:r>
              <a:rPr lang="en-US" sz="2000" dirty="0" err="1">
                <a:solidFill>
                  <a:schemeClr val="tx2"/>
                </a:solidFill>
                <a:latin typeface="Arial Rounded MT Bold" panose="020F0704030504030204" pitchFamily="34" charset="0"/>
              </a:rPr>
              <a:t>kelas</a:t>
            </a:r>
            <a:r>
              <a:rPr lang="en-US" sz="2000" dirty="0">
                <a:solidFill>
                  <a:schemeClr val="tx2"/>
                </a:solidFill>
                <a:latin typeface="Arial Rounded MT Bold" panose="020F0704030504030204" pitchFamily="34" charset="0"/>
              </a:rPr>
              <a:t> </a:t>
            </a:r>
            <a:r>
              <a:rPr lang="en-US" sz="2000" dirty="0" err="1">
                <a:solidFill>
                  <a:schemeClr val="tx2"/>
                </a:solidFill>
                <a:latin typeface="Arial Rounded MT Bold" panose="020F0704030504030204" pitchFamily="34" charset="0"/>
              </a:rPr>
              <a:t>tidak</a:t>
            </a:r>
            <a:r>
              <a:rPr lang="en-US" sz="2000" dirty="0">
                <a:solidFill>
                  <a:schemeClr val="tx2"/>
                </a:solidFill>
                <a:latin typeface="Arial Rounded MT Bold" panose="020F0704030504030204" pitchFamily="34" charset="0"/>
              </a:rPr>
              <a:t> churn, </a:t>
            </a:r>
            <a:r>
              <a:rPr lang="en-US" sz="2000" dirty="0" err="1">
                <a:solidFill>
                  <a:schemeClr val="tx2"/>
                </a:solidFill>
                <a:latin typeface="Arial Rounded MT Bold" panose="020F0704030504030204" pitchFamily="34" charset="0"/>
              </a:rPr>
              <a:t>namun</a:t>
            </a:r>
            <a:r>
              <a:rPr lang="en-US" sz="2000" dirty="0">
                <a:solidFill>
                  <a:schemeClr val="tx2"/>
                </a:solidFill>
                <a:latin typeface="Arial Rounded MT Bold" panose="020F0704030504030204" pitchFamily="34" charset="0"/>
              </a:rPr>
              <a:t> recall </a:t>
            </a:r>
            <a:r>
              <a:rPr lang="en-US" sz="2000" dirty="0" err="1">
                <a:solidFill>
                  <a:schemeClr val="tx2"/>
                </a:solidFill>
                <a:latin typeface="Arial Rounded MT Bold" panose="020F0704030504030204" pitchFamily="34" charset="0"/>
              </a:rPr>
              <a:t>untuk</a:t>
            </a:r>
            <a:r>
              <a:rPr lang="en-US" sz="2000" dirty="0">
                <a:solidFill>
                  <a:schemeClr val="tx2"/>
                </a:solidFill>
                <a:latin typeface="Arial Rounded MT Bold" panose="020F0704030504030204" pitchFamily="34" charset="0"/>
              </a:rPr>
              <a:t> </a:t>
            </a:r>
            <a:r>
              <a:rPr lang="en-US" sz="2000" dirty="0" err="1">
                <a:solidFill>
                  <a:schemeClr val="tx2"/>
                </a:solidFill>
                <a:latin typeface="Arial Rounded MT Bold" panose="020F0704030504030204" pitchFamily="34" charset="0"/>
              </a:rPr>
              <a:t>kelas</a:t>
            </a:r>
            <a:r>
              <a:rPr lang="en-US" sz="2000" dirty="0">
                <a:solidFill>
                  <a:schemeClr val="tx2"/>
                </a:solidFill>
                <a:latin typeface="Arial Rounded MT Bold" panose="020F0704030504030204" pitchFamily="34" charset="0"/>
              </a:rPr>
              <a:t> churn </a:t>
            </a:r>
            <a:r>
              <a:rPr lang="en-US" sz="2000" dirty="0" err="1">
                <a:solidFill>
                  <a:schemeClr val="tx2"/>
                </a:solidFill>
                <a:latin typeface="Arial Rounded MT Bold" panose="020F0704030504030204" pitchFamily="34" charset="0"/>
              </a:rPr>
              <a:t>rendah</a:t>
            </a:r>
            <a:r>
              <a:rPr lang="en-US" sz="2000" dirty="0">
                <a:solidFill>
                  <a:schemeClr val="tx2"/>
                </a:solidFill>
                <a:latin typeface="Arial Rounded MT Bold" panose="020F0704030504030204" pitchFamily="34" charset="0"/>
              </a:rPr>
              <a:t>; </a:t>
            </a:r>
            <a:r>
              <a:rPr lang="en-US" sz="2000" dirty="0" err="1">
                <a:solidFill>
                  <a:schemeClr val="tx2"/>
                </a:solidFill>
                <a:latin typeface="Arial Rounded MT Bold" panose="020F0704030504030204" pitchFamily="34" charset="0"/>
              </a:rPr>
              <a:t>setelah</a:t>
            </a:r>
            <a:r>
              <a:rPr lang="en-US" sz="2000" dirty="0">
                <a:solidFill>
                  <a:schemeClr val="tx2"/>
                </a:solidFill>
                <a:latin typeface="Arial Rounded MT Bold" panose="020F0704030504030204" pitchFamily="34" charset="0"/>
              </a:rPr>
              <a:t> tuning, mean test score dan mean train score </a:t>
            </a:r>
            <a:r>
              <a:rPr lang="en-US" sz="2000" dirty="0" err="1">
                <a:solidFill>
                  <a:schemeClr val="tx2"/>
                </a:solidFill>
                <a:latin typeface="Arial Rounded MT Bold" panose="020F0704030504030204" pitchFamily="34" charset="0"/>
              </a:rPr>
              <a:t>sedikit</a:t>
            </a:r>
            <a:r>
              <a:rPr lang="en-US" sz="2000" dirty="0">
                <a:solidFill>
                  <a:schemeClr val="tx2"/>
                </a:solidFill>
                <a:latin typeface="Arial Rounded MT Bold" panose="020F0704030504030204" pitchFamily="34" charset="0"/>
              </a:rPr>
              <a:t> </a:t>
            </a:r>
            <a:r>
              <a:rPr lang="en-US" sz="2000" dirty="0" err="1">
                <a:solidFill>
                  <a:schemeClr val="tx2"/>
                </a:solidFill>
                <a:latin typeface="Arial Rounded MT Bold" panose="020F0704030504030204" pitchFamily="34" charset="0"/>
              </a:rPr>
              <a:t>menurun</a:t>
            </a:r>
            <a:r>
              <a:rPr lang="en-US" sz="2000" dirty="0">
                <a:solidFill>
                  <a:schemeClr val="tx2"/>
                </a:solidFill>
                <a:latin typeface="Arial Rounded MT Bold" panose="020F0704030504030204" pitchFamily="34" charset="0"/>
              </a:rPr>
              <a:t>, </a:t>
            </a:r>
            <a:r>
              <a:rPr lang="en-US" sz="2000" dirty="0" err="1">
                <a:solidFill>
                  <a:schemeClr val="tx2"/>
                </a:solidFill>
                <a:latin typeface="Arial Rounded MT Bold" panose="020F0704030504030204" pitchFamily="34" charset="0"/>
              </a:rPr>
              <a:t>menunjukkan</a:t>
            </a:r>
            <a:r>
              <a:rPr lang="en-US" sz="2000" dirty="0">
                <a:solidFill>
                  <a:schemeClr val="tx2"/>
                </a:solidFill>
                <a:latin typeface="Arial Rounded MT Bold" panose="020F0704030504030204" pitchFamily="34" charset="0"/>
              </a:rPr>
              <a:t> model </a:t>
            </a:r>
            <a:r>
              <a:rPr lang="en-US" sz="2000" dirty="0" err="1">
                <a:solidFill>
                  <a:schemeClr val="tx2"/>
                </a:solidFill>
                <a:latin typeface="Arial Rounded MT Bold" panose="020F0704030504030204" pitchFamily="34" charset="0"/>
              </a:rPr>
              <a:t>lebih</a:t>
            </a:r>
            <a:r>
              <a:rPr lang="en-US" sz="2000" dirty="0">
                <a:solidFill>
                  <a:schemeClr val="tx2"/>
                </a:solidFill>
                <a:latin typeface="Arial Rounded MT Bold" panose="020F0704030504030204" pitchFamily="34" charset="0"/>
              </a:rPr>
              <a:t> </a:t>
            </a:r>
            <a:r>
              <a:rPr lang="en-US" sz="2000" dirty="0" err="1">
                <a:solidFill>
                  <a:schemeClr val="tx2"/>
                </a:solidFill>
                <a:latin typeface="Arial Rounded MT Bold" panose="020F0704030504030204" pitchFamily="34" charset="0"/>
              </a:rPr>
              <a:t>seimbang</a:t>
            </a:r>
            <a:r>
              <a:rPr lang="en-US" sz="2000" dirty="0">
                <a:solidFill>
                  <a:schemeClr val="tx2"/>
                </a:solidFill>
                <a:latin typeface="Arial Rounded MT Bold" panose="020F0704030504030204" pitchFamily="34" charset="0"/>
              </a:rPr>
              <a:t> </a:t>
            </a:r>
            <a:r>
              <a:rPr lang="en-US" sz="2000" dirty="0" err="1">
                <a:solidFill>
                  <a:schemeClr val="tx2"/>
                </a:solidFill>
                <a:latin typeface="Arial Rounded MT Bold" panose="020F0704030504030204" pitchFamily="34" charset="0"/>
              </a:rPr>
              <a:t>tetapi</a:t>
            </a:r>
            <a:r>
              <a:rPr lang="en-US" sz="2000" dirty="0">
                <a:solidFill>
                  <a:schemeClr val="tx2"/>
                </a:solidFill>
                <a:latin typeface="Arial Rounded MT Bold" panose="020F0704030504030204" pitchFamily="34" charset="0"/>
              </a:rPr>
              <a:t> </a:t>
            </a:r>
            <a:r>
              <a:rPr lang="en-US" sz="2000" dirty="0" err="1">
                <a:solidFill>
                  <a:schemeClr val="tx2"/>
                </a:solidFill>
                <a:latin typeface="Arial Rounded MT Bold" panose="020F0704030504030204" pitchFamily="34" charset="0"/>
              </a:rPr>
              <a:t>dengan</a:t>
            </a:r>
            <a:r>
              <a:rPr lang="en-US" sz="2000" dirty="0">
                <a:solidFill>
                  <a:schemeClr val="tx2"/>
                </a:solidFill>
                <a:latin typeface="Arial Rounded MT Bold" panose="020F0704030504030204" pitchFamily="34" charset="0"/>
              </a:rPr>
              <a:t> </a:t>
            </a:r>
            <a:r>
              <a:rPr lang="en-US" sz="2000" dirty="0" err="1">
                <a:solidFill>
                  <a:schemeClr val="tx2"/>
                </a:solidFill>
                <a:latin typeface="Arial Rounded MT Bold" panose="020F0704030504030204" pitchFamily="34" charset="0"/>
              </a:rPr>
              <a:t>kinerja</a:t>
            </a:r>
            <a:r>
              <a:rPr lang="en-US" sz="2000" dirty="0">
                <a:solidFill>
                  <a:schemeClr val="tx2"/>
                </a:solidFill>
                <a:latin typeface="Arial Rounded MT Bold" panose="020F0704030504030204" pitchFamily="34" charset="0"/>
              </a:rPr>
              <a:t> yang </a:t>
            </a:r>
            <a:r>
              <a:rPr lang="en-US" sz="2000" dirty="0" err="1">
                <a:solidFill>
                  <a:schemeClr val="tx2"/>
                </a:solidFill>
                <a:latin typeface="Arial Rounded MT Bold" panose="020F0704030504030204" pitchFamily="34" charset="0"/>
              </a:rPr>
              <a:t>sedikit</a:t>
            </a:r>
            <a:r>
              <a:rPr lang="en-US" sz="2000" dirty="0">
                <a:solidFill>
                  <a:schemeClr val="tx2"/>
                </a:solidFill>
                <a:latin typeface="Arial Rounded MT Bold" panose="020F0704030504030204" pitchFamily="34" charset="0"/>
              </a:rPr>
              <a:t> </a:t>
            </a:r>
            <a:r>
              <a:rPr lang="en-US" sz="2000" dirty="0" err="1">
                <a:solidFill>
                  <a:schemeClr val="tx2"/>
                </a:solidFill>
                <a:latin typeface="Arial Rounded MT Bold" panose="020F0704030504030204" pitchFamily="34" charset="0"/>
              </a:rPr>
              <a:t>berkurang</a:t>
            </a:r>
            <a:r>
              <a:rPr lang="en-US" sz="2000" dirty="0">
                <a:solidFill>
                  <a:schemeClr val="tx2"/>
                </a:solidFill>
                <a:latin typeface="Arial Rounded MT Bold" panose="020F0704030504030204" pitchFamily="34" charset="0"/>
              </a:rPr>
              <a:t> </a:t>
            </a:r>
            <a:r>
              <a:rPr lang="en-US" sz="2000" dirty="0" err="1">
                <a:solidFill>
                  <a:schemeClr val="tx2"/>
                </a:solidFill>
                <a:latin typeface="Arial Rounded MT Bold" panose="020F0704030504030204" pitchFamily="34" charset="0"/>
              </a:rPr>
              <a:t>secara</a:t>
            </a:r>
            <a:r>
              <a:rPr lang="en-US" sz="2000" dirty="0">
                <a:solidFill>
                  <a:schemeClr val="tx2"/>
                </a:solidFill>
                <a:latin typeface="Arial Rounded MT Bold" panose="020F0704030504030204" pitchFamily="34" charset="0"/>
              </a:rPr>
              <a:t> </a:t>
            </a:r>
            <a:r>
              <a:rPr lang="en-US" sz="2000" dirty="0" err="1">
                <a:solidFill>
                  <a:schemeClr val="tx2"/>
                </a:solidFill>
                <a:latin typeface="Arial Rounded MT Bold" panose="020F0704030504030204" pitchFamily="34" charset="0"/>
              </a:rPr>
              <a:t>keseluruhan</a:t>
            </a:r>
            <a:r>
              <a:rPr lang="en-US" sz="2000" dirty="0">
                <a:solidFill>
                  <a:schemeClr val="tx2"/>
                </a:solidFill>
                <a:latin typeface="Arial Rounded MT Bold" panose="020F0704030504030204" pitchFamily="34" charset="0"/>
              </a:rPr>
              <a:t>.</a:t>
            </a:r>
          </a:p>
        </p:txBody>
      </p:sp>
    </p:spTree>
    <p:extLst>
      <p:ext uri="{BB962C8B-B14F-4D97-AF65-F5344CB8AC3E}">
        <p14:creationId xmlns:p14="http://schemas.microsoft.com/office/powerpoint/2010/main" val="2644306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554263" y="2319135"/>
            <a:ext cx="8523188" cy="4559905"/>
          </a:xfrm>
          <a:custGeom>
            <a:avLst/>
            <a:gdLst/>
            <a:ahLst/>
            <a:cxnLst/>
            <a:rect l="l" t="t" r="r" b="b"/>
            <a:pathLst>
              <a:path w="8523188" h="4559905">
                <a:moveTo>
                  <a:pt x="0" y="0"/>
                </a:moveTo>
                <a:lnTo>
                  <a:pt x="8523188" y="0"/>
                </a:lnTo>
                <a:lnTo>
                  <a:pt x="8523188" y="4559905"/>
                </a:lnTo>
                <a:lnTo>
                  <a:pt x="0" y="4559905"/>
                </a:lnTo>
                <a:lnTo>
                  <a:pt x="0" y="0"/>
                </a:lnTo>
                <a:close/>
              </a:path>
            </a:pathLst>
          </a:custGeom>
          <a:blipFill>
            <a:blip r:embed="rId3"/>
            <a:stretch>
              <a:fillRect/>
            </a:stretch>
          </a:blipFill>
        </p:spPr>
      </p:sp>
      <p:sp>
        <p:nvSpPr>
          <p:cNvPr id="3" name="TextBox 3"/>
          <p:cNvSpPr txBox="1"/>
          <p:nvPr/>
        </p:nvSpPr>
        <p:spPr>
          <a:xfrm>
            <a:off x="867432" y="3581617"/>
            <a:ext cx="8276568" cy="3180358"/>
          </a:xfrm>
          <a:prstGeom prst="rect">
            <a:avLst/>
          </a:prstGeom>
        </p:spPr>
        <p:txBody>
          <a:bodyPr lIns="0" tIns="0" rIns="0" bIns="0" rtlCol="0" anchor="t">
            <a:spAutoFit/>
          </a:bodyPr>
          <a:lstStyle/>
          <a:p>
            <a:pPr algn="l">
              <a:lnSpc>
                <a:spcPts val="3120"/>
              </a:lnSpc>
            </a:pPr>
            <a:r>
              <a:rPr lang="en-US" sz="2600" dirty="0">
                <a:solidFill>
                  <a:srgbClr val="000000"/>
                </a:solidFill>
                <a:latin typeface="Arial Rounded MT Bold" panose="020F0704030504030204" pitchFamily="34" charset="0"/>
              </a:rPr>
              <a:t>Churn </a:t>
            </a:r>
            <a:r>
              <a:rPr lang="en-US" sz="2600" dirty="0" err="1">
                <a:solidFill>
                  <a:srgbClr val="000000"/>
                </a:solidFill>
                <a:latin typeface="Arial Rounded MT Bold" panose="020F0704030504030204" pitchFamily="34" charset="0"/>
              </a:rPr>
              <a:t>kartu</a:t>
            </a:r>
            <a:r>
              <a:rPr lang="en-US" sz="2600" dirty="0">
                <a:solidFill>
                  <a:srgbClr val="000000"/>
                </a:solidFill>
                <a:latin typeface="Arial Rounded MT Bold" panose="020F0704030504030204" pitchFamily="34" charset="0"/>
              </a:rPr>
              <a:t> </a:t>
            </a:r>
            <a:r>
              <a:rPr lang="en-US" sz="2600" dirty="0" err="1">
                <a:solidFill>
                  <a:srgbClr val="000000"/>
                </a:solidFill>
                <a:latin typeface="Arial Rounded MT Bold" panose="020F0704030504030204" pitchFamily="34" charset="0"/>
              </a:rPr>
              <a:t>kredit</a:t>
            </a:r>
            <a:r>
              <a:rPr lang="en-US" sz="2600" dirty="0">
                <a:solidFill>
                  <a:srgbClr val="000000"/>
                </a:solidFill>
                <a:latin typeface="Arial Rounded MT Bold" panose="020F0704030504030204" pitchFamily="34" charset="0"/>
              </a:rPr>
              <a:t> </a:t>
            </a:r>
            <a:r>
              <a:rPr lang="en-US" sz="2600" dirty="0" err="1">
                <a:solidFill>
                  <a:srgbClr val="000000"/>
                </a:solidFill>
                <a:latin typeface="Arial Rounded MT Bold" panose="020F0704030504030204" pitchFamily="34" charset="0"/>
              </a:rPr>
              <a:t>merujuk</a:t>
            </a:r>
            <a:r>
              <a:rPr lang="en-US" sz="2600" dirty="0">
                <a:solidFill>
                  <a:srgbClr val="000000"/>
                </a:solidFill>
                <a:latin typeface="Arial Rounded MT Bold" panose="020F0704030504030204" pitchFamily="34" charset="0"/>
              </a:rPr>
              <a:t> pada </a:t>
            </a:r>
            <a:r>
              <a:rPr lang="en-US" sz="2600" dirty="0" err="1">
                <a:solidFill>
                  <a:srgbClr val="000000"/>
                </a:solidFill>
                <a:latin typeface="Arial Rounded MT Bold" panose="020F0704030504030204" pitchFamily="34" charset="0"/>
              </a:rPr>
              <a:t>situasi</a:t>
            </a:r>
            <a:r>
              <a:rPr lang="en-US" sz="2600" dirty="0">
                <a:solidFill>
                  <a:srgbClr val="000000"/>
                </a:solidFill>
                <a:latin typeface="Arial Rounded MT Bold" panose="020F0704030504030204" pitchFamily="34" charset="0"/>
              </a:rPr>
              <a:t> di mana </a:t>
            </a:r>
            <a:r>
              <a:rPr lang="en-US" sz="2600" dirty="0" err="1">
                <a:solidFill>
                  <a:srgbClr val="000000"/>
                </a:solidFill>
                <a:latin typeface="Arial Rounded MT Bold" panose="020F0704030504030204" pitchFamily="34" charset="0"/>
              </a:rPr>
              <a:t>pelanggan</a:t>
            </a:r>
            <a:r>
              <a:rPr lang="en-US" sz="2600" dirty="0">
                <a:solidFill>
                  <a:srgbClr val="000000"/>
                </a:solidFill>
                <a:latin typeface="Arial Rounded MT Bold" panose="020F0704030504030204" pitchFamily="34" charset="0"/>
              </a:rPr>
              <a:t> </a:t>
            </a:r>
            <a:r>
              <a:rPr lang="en-US" sz="2600" dirty="0" err="1">
                <a:solidFill>
                  <a:srgbClr val="000000"/>
                </a:solidFill>
                <a:latin typeface="Arial Rounded MT Bold" panose="020F0704030504030204" pitchFamily="34" charset="0"/>
              </a:rPr>
              <a:t>berhenti</a:t>
            </a:r>
            <a:r>
              <a:rPr lang="en-US" sz="2600" dirty="0">
                <a:solidFill>
                  <a:srgbClr val="000000"/>
                </a:solidFill>
                <a:latin typeface="Arial Rounded MT Bold" panose="020F0704030504030204" pitchFamily="34" charset="0"/>
              </a:rPr>
              <a:t> </a:t>
            </a:r>
            <a:r>
              <a:rPr lang="en-US" sz="2600" dirty="0" err="1">
                <a:solidFill>
                  <a:srgbClr val="000000"/>
                </a:solidFill>
                <a:latin typeface="Arial Rounded MT Bold" panose="020F0704030504030204" pitchFamily="34" charset="0"/>
              </a:rPr>
              <a:t>menggunakan</a:t>
            </a:r>
            <a:r>
              <a:rPr lang="en-US" sz="2600" dirty="0">
                <a:solidFill>
                  <a:srgbClr val="000000"/>
                </a:solidFill>
                <a:latin typeface="Arial Rounded MT Bold" panose="020F0704030504030204" pitchFamily="34" charset="0"/>
              </a:rPr>
              <a:t> </a:t>
            </a:r>
            <a:r>
              <a:rPr lang="en-US" sz="2600" dirty="0" err="1">
                <a:solidFill>
                  <a:srgbClr val="000000"/>
                </a:solidFill>
                <a:latin typeface="Arial Rounded MT Bold" panose="020F0704030504030204" pitchFamily="34" charset="0"/>
              </a:rPr>
              <a:t>kartu</a:t>
            </a:r>
            <a:r>
              <a:rPr lang="en-US" sz="2600" dirty="0">
                <a:solidFill>
                  <a:srgbClr val="000000"/>
                </a:solidFill>
                <a:latin typeface="Arial Rounded MT Bold" panose="020F0704030504030204" pitchFamily="34" charset="0"/>
              </a:rPr>
              <a:t> </a:t>
            </a:r>
            <a:r>
              <a:rPr lang="en-US" sz="2600" dirty="0" err="1">
                <a:solidFill>
                  <a:srgbClr val="000000"/>
                </a:solidFill>
                <a:latin typeface="Arial Rounded MT Bold" panose="020F0704030504030204" pitchFamily="34" charset="0"/>
              </a:rPr>
              <a:t>kredit</a:t>
            </a:r>
            <a:r>
              <a:rPr lang="en-US" sz="2600" dirty="0">
                <a:solidFill>
                  <a:srgbClr val="000000"/>
                </a:solidFill>
                <a:latin typeface="Arial Rounded MT Bold" panose="020F0704030504030204" pitchFamily="34" charset="0"/>
              </a:rPr>
              <a:t> </a:t>
            </a:r>
            <a:r>
              <a:rPr lang="en-US" sz="2600" dirty="0" err="1">
                <a:solidFill>
                  <a:srgbClr val="000000"/>
                </a:solidFill>
                <a:latin typeface="Arial Rounded MT Bold" panose="020F0704030504030204" pitchFamily="34" charset="0"/>
              </a:rPr>
              <a:t>mereka</a:t>
            </a:r>
            <a:r>
              <a:rPr lang="en-US" sz="2600" dirty="0">
                <a:solidFill>
                  <a:srgbClr val="000000"/>
                </a:solidFill>
                <a:latin typeface="Arial Rounded MT Bold" panose="020F0704030504030204" pitchFamily="34" charset="0"/>
              </a:rPr>
              <a:t>, </a:t>
            </a:r>
            <a:r>
              <a:rPr lang="en-US" sz="2600" dirty="0" err="1">
                <a:solidFill>
                  <a:srgbClr val="000000"/>
                </a:solidFill>
                <a:latin typeface="Arial Rounded MT Bold" panose="020F0704030504030204" pitchFamily="34" charset="0"/>
              </a:rPr>
              <a:t>baik</a:t>
            </a:r>
            <a:r>
              <a:rPr lang="en-US" sz="2600" dirty="0">
                <a:solidFill>
                  <a:srgbClr val="000000"/>
                </a:solidFill>
                <a:latin typeface="Arial Rounded MT Bold" panose="020F0704030504030204" pitchFamily="34" charset="0"/>
              </a:rPr>
              <a:t> </a:t>
            </a:r>
            <a:r>
              <a:rPr lang="en-US" sz="2600" dirty="0" err="1">
                <a:solidFill>
                  <a:srgbClr val="000000"/>
                </a:solidFill>
                <a:latin typeface="Arial Rounded MT Bold" panose="020F0704030504030204" pitchFamily="34" charset="0"/>
              </a:rPr>
              <a:t>dengan</a:t>
            </a:r>
            <a:r>
              <a:rPr lang="en-US" sz="2600" dirty="0">
                <a:solidFill>
                  <a:srgbClr val="000000"/>
                </a:solidFill>
                <a:latin typeface="Arial Rounded MT Bold" panose="020F0704030504030204" pitchFamily="34" charset="0"/>
              </a:rPr>
              <a:t> </a:t>
            </a:r>
            <a:r>
              <a:rPr lang="en-US" sz="2600" dirty="0" err="1">
                <a:solidFill>
                  <a:srgbClr val="000000"/>
                </a:solidFill>
                <a:latin typeface="Arial Rounded MT Bold" panose="020F0704030504030204" pitchFamily="34" charset="0"/>
              </a:rPr>
              <a:t>menutup</a:t>
            </a:r>
            <a:r>
              <a:rPr lang="en-US" sz="2600" dirty="0">
                <a:solidFill>
                  <a:srgbClr val="000000"/>
                </a:solidFill>
                <a:latin typeface="Arial Rounded MT Bold" panose="020F0704030504030204" pitchFamily="34" charset="0"/>
              </a:rPr>
              <a:t> </a:t>
            </a:r>
            <a:r>
              <a:rPr lang="en-US" sz="2600" dirty="0" err="1">
                <a:solidFill>
                  <a:srgbClr val="000000"/>
                </a:solidFill>
                <a:latin typeface="Arial Rounded MT Bold" panose="020F0704030504030204" pitchFamily="34" charset="0"/>
              </a:rPr>
              <a:t>akun</a:t>
            </a:r>
            <a:r>
              <a:rPr lang="en-US" sz="2600" dirty="0">
                <a:solidFill>
                  <a:srgbClr val="000000"/>
                </a:solidFill>
                <a:latin typeface="Arial Rounded MT Bold" panose="020F0704030504030204" pitchFamily="34" charset="0"/>
              </a:rPr>
              <a:t> </a:t>
            </a:r>
            <a:r>
              <a:rPr lang="en-US" sz="2600" dirty="0" err="1">
                <a:solidFill>
                  <a:srgbClr val="000000"/>
                </a:solidFill>
                <a:latin typeface="Arial Rounded MT Bold" panose="020F0704030504030204" pitchFamily="34" charset="0"/>
              </a:rPr>
              <a:t>atau</a:t>
            </a:r>
            <a:r>
              <a:rPr lang="en-US" sz="2600" dirty="0">
                <a:solidFill>
                  <a:srgbClr val="000000"/>
                </a:solidFill>
                <a:latin typeface="Arial Rounded MT Bold" panose="020F0704030504030204" pitchFamily="34" charset="0"/>
              </a:rPr>
              <a:t> </a:t>
            </a:r>
            <a:r>
              <a:rPr lang="en-US" sz="2600" dirty="0" err="1">
                <a:solidFill>
                  <a:srgbClr val="000000"/>
                </a:solidFill>
                <a:latin typeface="Arial Rounded MT Bold" panose="020F0704030504030204" pitchFamily="34" charset="0"/>
              </a:rPr>
              <a:t>tidak</a:t>
            </a:r>
            <a:r>
              <a:rPr lang="en-US" sz="2600" dirty="0">
                <a:solidFill>
                  <a:srgbClr val="000000"/>
                </a:solidFill>
                <a:latin typeface="Arial Rounded MT Bold" panose="020F0704030504030204" pitchFamily="34" charset="0"/>
              </a:rPr>
              <a:t> </a:t>
            </a:r>
            <a:r>
              <a:rPr lang="en-US" sz="2600" dirty="0" err="1">
                <a:solidFill>
                  <a:srgbClr val="000000"/>
                </a:solidFill>
                <a:latin typeface="Arial Rounded MT Bold" panose="020F0704030504030204" pitchFamily="34" charset="0"/>
              </a:rPr>
              <a:t>melakukan</a:t>
            </a:r>
            <a:r>
              <a:rPr lang="en-US" sz="2600" dirty="0">
                <a:solidFill>
                  <a:srgbClr val="000000"/>
                </a:solidFill>
                <a:latin typeface="Arial Rounded MT Bold" panose="020F0704030504030204" pitchFamily="34" charset="0"/>
              </a:rPr>
              <a:t> </a:t>
            </a:r>
            <a:r>
              <a:rPr lang="en-US" sz="2600" dirty="0" err="1">
                <a:solidFill>
                  <a:srgbClr val="000000"/>
                </a:solidFill>
                <a:latin typeface="Arial Rounded MT Bold" panose="020F0704030504030204" pitchFamily="34" charset="0"/>
              </a:rPr>
              <a:t>transaksi</a:t>
            </a:r>
            <a:r>
              <a:rPr lang="en-US" sz="2600" dirty="0">
                <a:solidFill>
                  <a:srgbClr val="000000"/>
                </a:solidFill>
                <a:latin typeface="Arial Rounded MT Bold" panose="020F0704030504030204" pitchFamily="34" charset="0"/>
              </a:rPr>
              <a:t> </a:t>
            </a:r>
            <a:r>
              <a:rPr lang="en-US" sz="2600" dirty="0" err="1">
                <a:solidFill>
                  <a:srgbClr val="000000"/>
                </a:solidFill>
                <a:latin typeface="Arial Rounded MT Bold" panose="020F0704030504030204" pitchFamily="34" charset="0"/>
              </a:rPr>
              <a:t>dalam</a:t>
            </a:r>
            <a:r>
              <a:rPr lang="en-US" sz="2600" dirty="0">
                <a:solidFill>
                  <a:srgbClr val="000000"/>
                </a:solidFill>
                <a:latin typeface="Arial Rounded MT Bold" panose="020F0704030504030204" pitchFamily="34" charset="0"/>
              </a:rPr>
              <a:t> </a:t>
            </a:r>
            <a:r>
              <a:rPr lang="en-US" sz="2600" dirty="0" err="1">
                <a:solidFill>
                  <a:srgbClr val="000000"/>
                </a:solidFill>
                <a:latin typeface="Arial Rounded MT Bold" panose="020F0704030504030204" pitchFamily="34" charset="0"/>
              </a:rPr>
              <a:t>jangka</a:t>
            </a:r>
            <a:r>
              <a:rPr lang="en-US" sz="2600" dirty="0">
                <a:solidFill>
                  <a:srgbClr val="000000"/>
                </a:solidFill>
                <a:latin typeface="Arial Rounded MT Bold" panose="020F0704030504030204" pitchFamily="34" charset="0"/>
              </a:rPr>
              <a:t> </a:t>
            </a:r>
            <a:r>
              <a:rPr lang="en-US" sz="2600" dirty="0" err="1">
                <a:solidFill>
                  <a:srgbClr val="000000"/>
                </a:solidFill>
                <a:latin typeface="Arial Rounded MT Bold" panose="020F0704030504030204" pitchFamily="34" charset="0"/>
              </a:rPr>
              <a:t>waktu</a:t>
            </a:r>
            <a:r>
              <a:rPr lang="en-US" sz="2600" dirty="0">
                <a:solidFill>
                  <a:srgbClr val="000000"/>
                </a:solidFill>
                <a:latin typeface="Arial Rounded MT Bold" panose="020F0704030504030204" pitchFamily="34" charset="0"/>
              </a:rPr>
              <a:t> yang lama. </a:t>
            </a:r>
            <a:r>
              <a:rPr lang="en-US" sz="2600" dirty="0" err="1">
                <a:solidFill>
                  <a:srgbClr val="000000"/>
                </a:solidFill>
                <a:latin typeface="Arial Rounded MT Bold" panose="020F0704030504030204" pitchFamily="34" charset="0"/>
              </a:rPr>
              <a:t>Fenomena</a:t>
            </a:r>
            <a:r>
              <a:rPr lang="en-US" sz="2600" dirty="0">
                <a:solidFill>
                  <a:srgbClr val="000000"/>
                </a:solidFill>
                <a:latin typeface="Arial Rounded MT Bold" panose="020F0704030504030204" pitchFamily="34" charset="0"/>
              </a:rPr>
              <a:t> </a:t>
            </a:r>
            <a:r>
              <a:rPr lang="en-US" sz="2600" dirty="0" err="1">
                <a:solidFill>
                  <a:srgbClr val="000000"/>
                </a:solidFill>
                <a:latin typeface="Arial Rounded MT Bold" panose="020F0704030504030204" pitchFamily="34" charset="0"/>
              </a:rPr>
              <a:t>ini</a:t>
            </a:r>
            <a:r>
              <a:rPr lang="en-US" sz="2600" dirty="0">
                <a:solidFill>
                  <a:srgbClr val="000000"/>
                </a:solidFill>
                <a:latin typeface="Arial Rounded MT Bold" panose="020F0704030504030204" pitchFamily="34" charset="0"/>
              </a:rPr>
              <a:t> </a:t>
            </a:r>
            <a:r>
              <a:rPr lang="en-US" sz="2600" dirty="0" err="1">
                <a:solidFill>
                  <a:srgbClr val="000000"/>
                </a:solidFill>
                <a:latin typeface="Arial Rounded MT Bold" panose="020F0704030504030204" pitchFamily="34" charset="0"/>
              </a:rPr>
              <a:t>merupakan</a:t>
            </a:r>
            <a:r>
              <a:rPr lang="en-US" sz="2600" dirty="0">
                <a:solidFill>
                  <a:srgbClr val="000000"/>
                </a:solidFill>
                <a:latin typeface="Arial Rounded MT Bold" panose="020F0704030504030204" pitchFamily="34" charset="0"/>
              </a:rPr>
              <a:t> </a:t>
            </a:r>
            <a:r>
              <a:rPr lang="en-US" sz="2600" dirty="0" err="1">
                <a:solidFill>
                  <a:srgbClr val="000000"/>
                </a:solidFill>
                <a:latin typeface="Arial Rounded MT Bold" panose="020F0704030504030204" pitchFamily="34" charset="0"/>
              </a:rPr>
              <a:t>tantangan</a:t>
            </a:r>
            <a:r>
              <a:rPr lang="en-US" sz="2600" dirty="0">
                <a:solidFill>
                  <a:srgbClr val="000000"/>
                </a:solidFill>
                <a:latin typeface="Arial Rounded MT Bold" panose="020F0704030504030204" pitchFamily="34" charset="0"/>
              </a:rPr>
              <a:t> </a:t>
            </a:r>
            <a:r>
              <a:rPr lang="en-US" sz="2600" dirty="0" err="1">
                <a:solidFill>
                  <a:srgbClr val="000000"/>
                </a:solidFill>
                <a:latin typeface="Arial Rounded MT Bold" panose="020F0704030504030204" pitchFamily="34" charset="0"/>
              </a:rPr>
              <a:t>signifikan</a:t>
            </a:r>
            <a:r>
              <a:rPr lang="en-US" sz="2600" dirty="0">
                <a:solidFill>
                  <a:srgbClr val="000000"/>
                </a:solidFill>
                <a:latin typeface="Arial Rounded MT Bold" panose="020F0704030504030204" pitchFamily="34" charset="0"/>
              </a:rPr>
              <a:t> </a:t>
            </a:r>
            <a:r>
              <a:rPr lang="en-US" sz="2600" dirty="0" err="1">
                <a:solidFill>
                  <a:srgbClr val="000000"/>
                </a:solidFill>
                <a:latin typeface="Arial Rounded MT Bold" panose="020F0704030504030204" pitchFamily="34" charset="0"/>
              </a:rPr>
              <a:t>bagi</a:t>
            </a:r>
            <a:r>
              <a:rPr lang="en-US" sz="2600" dirty="0">
                <a:solidFill>
                  <a:srgbClr val="000000"/>
                </a:solidFill>
                <a:latin typeface="Arial Rounded MT Bold" panose="020F0704030504030204" pitchFamily="34" charset="0"/>
              </a:rPr>
              <a:t> </a:t>
            </a:r>
            <a:r>
              <a:rPr lang="en-US" sz="2600" dirty="0" err="1">
                <a:solidFill>
                  <a:srgbClr val="000000"/>
                </a:solidFill>
                <a:latin typeface="Arial Rounded MT Bold" panose="020F0704030504030204" pitchFamily="34" charset="0"/>
              </a:rPr>
              <a:t>penerbit</a:t>
            </a:r>
            <a:r>
              <a:rPr lang="en-US" sz="2600" dirty="0">
                <a:solidFill>
                  <a:srgbClr val="000000"/>
                </a:solidFill>
                <a:latin typeface="Arial Rounded MT Bold" panose="020F0704030504030204" pitchFamily="34" charset="0"/>
              </a:rPr>
              <a:t> </a:t>
            </a:r>
            <a:r>
              <a:rPr lang="en-US" sz="2600" dirty="0" err="1">
                <a:solidFill>
                  <a:srgbClr val="000000"/>
                </a:solidFill>
                <a:latin typeface="Arial Rounded MT Bold" panose="020F0704030504030204" pitchFamily="34" charset="0"/>
              </a:rPr>
              <a:t>kartu</a:t>
            </a:r>
            <a:r>
              <a:rPr lang="en-US" sz="2600" dirty="0">
                <a:solidFill>
                  <a:srgbClr val="000000"/>
                </a:solidFill>
                <a:latin typeface="Arial Rounded MT Bold" panose="020F0704030504030204" pitchFamily="34" charset="0"/>
              </a:rPr>
              <a:t> </a:t>
            </a:r>
            <a:r>
              <a:rPr lang="en-US" sz="2600" dirty="0" err="1">
                <a:solidFill>
                  <a:srgbClr val="000000"/>
                </a:solidFill>
                <a:latin typeface="Arial Rounded MT Bold" panose="020F0704030504030204" pitchFamily="34" charset="0"/>
              </a:rPr>
              <a:t>kredit</a:t>
            </a:r>
            <a:r>
              <a:rPr lang="en-US" sz="2600" dirty="0">
                <a:solidFill>
                  <a:srgbClr val="000000"/>
                </a:solidFill>
                <a:latin typeface="Arial Rounded MT Bold" panose="020F0704030504030204" pitchFamily="34" charset="0"/>
              </a:rPr>
              <a:t> </a:t>
            </a:r>
            <a:r>
              <a:rPr lang="en-US" sz="2600" dirty="0" err="1">
                <a:solidFill>
                  <a:srgbClr val="000000"/>
                </a:solidFill>
                <a:latin typeface="Arial Rounded MT Bold" panose="020F0704030504030204" pitchFamily="34" charset="0"/>
              </a:rPr>
              <a:t>karena</a:t>
            </a:r>
            <a:r>
              <a:rPr lang="en-US" sz="2600" dirty="0">
                <a:solidFill>
                  <a:srgbClr val="000000"/>
                </a:solidFill>
                <a:latin typeface="Arial Rounded MT Bold" panose="020F0704030504030204" pitchFamily="34" charset="0"/>
              </a:rPr>
              <a:t> </a:t>
            </a:r>
            <a:r>
              <a:rPr lang="en-US" sz="2600" dirty="0" err="1">
                <a:solidFill>
                  <a:srgbClr val="000000"/>
                </a:solidFill>
                <a:latin typeface="Arial Rounded MT Bold" panose="020F0704030504030204" pitchFamily="34" charset="0"/>
              </a:rPr>
              <a:t>dapat</a:t>
            </a:r>
            <a:r>
              <a:rPr lang="en-US" sz="2600" dirty="0">
                <a:solidFill>
                  <a:srgbClr val="000000"/>
                </a:solidFill>
                <a:latin typeface="Arial Rounded MT Bold" panose="020F0704030504030204" pitchFamily="34" charset="0"/>
              </a:rPr>
              <a:t> </a:t>
            </a:r>
            <a:r>
              <a:rPr lang="en-US" sz="2600" dirty="0" err="1">
                <a:solidFill>
                  <a:srgbClr val="000000"/>
                </a:solidFill>
                <a:latin typeface="Arial Rounded MT Bold" panose="020F0704030504030204" pitchFamily="34" charset="0"/>
              </a:rPr>
              <a:t>berdampak</a:t>
            </a:r>
            <a:r>
              <a:rPr lang="en-US" sz="2600" dirty="0">
                <a:solidFill>
                  <a:srgbClr val="000000"/>
                </a:solidFill>
                <a:latin typeface="Arial Rounded MT Bold" panose="020F0704030504030204" pitchFamily="34" charset="0"/>
              </a:rPr>
              <a:t> </a:t>
            </a:r>
            <a:r>
              <a:rPr lang="en-US" sz="2600" dirty="0" err="1">
                <a:solidFill>
                  <a:srgbClr val="000000"/>
                </a:solidFill>
                <a:latin typeface="Arial Rounded MT Bold" panose="020F0704030504030204" pitchFamily="34" charset="0"/>
              </a:rPr>
              <a:t>negatif</a:t>
            </a:r>
            <a:r>
              <a:rPr lang="en-US" sz="2600" dirty="0">
                <a:solidFill>
                  <a:srgbClr val="000000"/>
                </a:solidFill>
                <a:latin typeface="Arial Rounded MT Bold" panose="020F0704030504030204" pitchFamily="34" charset="0"/>
              </a:rPr>
              <a:t> pada </a:t>
            </a:r>
            <a:r>
              <a:rPr lang="en-US" sz="2600" dirty="0" err="1">
                <a:solidFill>
                  <a:srgbClr val="000000"/>
                </a:solidFill>
                <a:latin typeface="Arial Rounded MT Bold" panose="020F0704030504030204" pitchFamily="34" charset="0"/>
              </a:rPr>
              <a:t>pendapatan</a:t>
            </a:r>
            <a:r>
              <a:rPr lang="en-US" sz="2600" dirty="0">
                <a:solidFill>
                  <a:srgbClr val="000000"/>
                </a:solidFill>
                <a:latin typeface="Arial Rounded MT Bold" panose="020F0704030504030204" pitchFamily="34" charset="0"/>
              </a:rPr>
              <a:t> dan </a:t>
            </a:r>
            <a:r>
              <a:rPr lang="en-US" sz="2600" dirty="0" err="1">
                <a:solidFill>
                  <a:srgbClr val="000000"/>
                </a:solidFill>
                <a:latin typeface="Arial Rounded MT Bold" panose="020F0704030504030204" pitchFamily="34" charset="0"/>
              </a:rPr>
              <a:t>keuntungan</a:t>
            </a:r>
            <a:r>
              <a:rPr lang="en-US" sz="2600" dirty="0">
                <a:solidFill>
                  <a:srgbClr val="000000"/>
                </a:solidFill>
                <a:latin typeface="Arial Rounded MT Bold" panose="020F0704030504030204" pitchFamily="34" charset="0"/>
              </a:rPr>
              <a:t> </a:t>
            </a:r>
            <a:r>
              <a:rPr lang="en-US" sz="2600" dirty="0" err="1">
                <a:solidFill>
                  <a:srgbClr val="000000"/>
                </a:solidFill>
                <a:latin typeface="Arial Rounded MT Bold" panose="020F0704030504030204" pitchFamily="34" charset="0"/>
              </a:rPr>
              <a:t>perusahaan</a:t>
            </a:r>
            <a:r>
              <a:rPr lang="en-US" sz="2600" dirty="0">
                <a:solidFill>
                  <a:srgbClr val="000000"/>
                </a:solidFill>
                <a:latin typeface="Arial Rounded MT Bold" panose="020F0704030504030204" pitchFamily="34" charset="0"/>
              </a:rPr>
              <a:t>.</a:t>
            </a:r>
          </a:p>
        </p:txBody>
      </p:sp>
      <p:sp>
        <p:nvSpPr>
          <p:cNvPr id="4" name="TextBox 4"/>
          <p:cNvSpPr txBox="1"/>
          <p:nvPr/>
        </p:nvSpPr>
        <p:spPr>
          <a:xfrm>
            <a:off x="915475" y="1907395"/>
            <a:ext cx="10123891" cy="1076217"/>
          </a:xfrm>
          <a:prstGeom prst="rect">
            <a:avLst/>
          </a:prstGeom>
        </p:spPr>
        <p:txBody>
          <a:bodyPr lIns="0" tIns="0" rIns="0" bIns="0" rtlCol="0" anchor="t">
            <a:spAutoFit/>
          </a:bodyPr>
          <a:lstStyle/>
          <a:p>
            <a:pPr algn="l">
              <a:lnSpc>
                <a:spcPts val="8400"/>
              </a:lnSpc>
            </a:pPr>
            <a:r>
              <a:rPr lang="en-US" sz="7000" dirty="0">
                <a:solidFill>
                  <a:srgbClr val="000000"/>
                </a:solidFill>
                <a:latin typeface="Arial Rounded MT Bold" panose="020F0704030504030204" pitchFamily="34" charset="0"/>
              </a:rPr>
              <a:t>credit</a:t>
            </a:r>
            <a:r>
              <a:rPr lang="en-US" sz="7000" dirty="0">
                <a:solidFill>
                  <a:srgbClr val="000000"/>
                </a:solidFill>
                <a:latin typeface="League Spartan"/>
              </a:rPr>
              <a:t> card churn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3166126" y="2193519"/>
            <a:ext cx="1015582" cy="688862"/>
          </a:xfrm>
          <a:prstGeom prst="rect">
            <a:avLst/>
          </a:prstGeom>
        </p:spPr>
        <p:txBody>
          <a:bodyPr lIns="50800" tIns="50800" rIns="50800" bIns="50800" rtlCol="0" anchor="ctr"/>
          <a:lstStyle/>
          <a:p>
            <a:pPr algn="ctr">
              <a:lnSpc>
                <a:spcPts val="4800"/>
              </a:lnSpc>
            </a:pPr>
            <a:r>
              <a:rPr lang="en-US" sz="4000" dirty="0">
                <a:solidFill>
                  <a:srgbClr val="FFFFFF"/>
                </a:solidFill>
                <a:latin typeface="Arimo Bold"/>
              </a:rPr>
              <a:t>1</a:t>
            </a:r>
          </a:p>
        </p:txBody>
      </p:sp>
      <p:grpSp>
        <p:nvGrpSpPr>
          <p:cNvPr id="6" name="Group 6"/>
          <p:cNvGrpSpPr/>
          <p:nvPr/>
        </p:nvGrpSpPr>
        <p:grpSpPr>
          <a:xfrm>
            <a:off x="5999092" y="679838"/>
            <a:ext cx="6269546" cy="1240136"/>
            <a:chOff x="-508" y="-19050"/>
            <a:chExt cx="8359394" cy="1653514"/>
          </a:xfrm>
        </p:grpSpPr>
        <p:sp>
          <p:nvSpPr>
            <p:cNvPr id="7" name="Freeform 7"/>
            <p:cNvSpPr/>
            <p:nvPr/>
          </p:nvSpPr>
          <p:spPr>
            <a:xfrm>
              <a:off x="12827" y="12701"/>
              <a:ext cx="8332470" cy="1609090"/>
            </a:xfrm>
            <a:custGeom>
              <a:avLst/>
              <a:gdLst/>
              <a:ahLst/>
              <a:cxnLst/>
              <a:rect l="l" t="t" r="r" b="b"/>
              <a:pathLst>
                <a:path w="8332470" h="1609090">
                  <a:moveTo>
                    <a:pt x="0" y="0"/>
                  </a:moveTo>
                  <a:lnTo>
                    <a:pt x="254762" y="1452118"/>
                  </a:lnTo>
                  <a:cubicBezTo>
                    <a:pt x="254762" y="1452118"/>
                    <a:pt x="2630678" y="1609090"/>
                    <a:pt x="4152900" y="1609090"/>
                  </a:cubicBezTo>
                  <a:cubicBezTo>
                    <a:pt x="5860288" y="1609090"/>
                    <a:pt x="8077454" y="1452118"/>
                    <a:pt x="8077454" y="1452118"/>
                  </a:cubicBezTo>
                  <a:lnTo>
                    <a:pt x="8332470" y="0"/>
                  </a:lnTo>
                  <a:cubicBezTo>
                    <a:pt x="8332216" y="127"/>
                    <a:pt x="5776087" y="156972"/>
                    <a:pt x="4167378" y="156972"/>
                  </a:cubicBezTo>
                  <a:cubicBezTo>
                    <a:pt x="2700655" y="156972"/>
                    <a:pt x="127" y="127"/>
                    <a:pt x="0" y="0"/>
                  </a:cubicBezTo>
                  <a:close/>
                </a:path>
              </a:pathLst>
            </a:custGeom>
            <a:solidFill>
              <a:srgbClr val="3B499B"/>
            </a:solidFill>
          </p:spPr>
        </p:sp>
        <p:sp>
          <p:nvSpPr>
            <p:cNvPr id="8" name="Freeform 8"/>
            <p:cNvSpPr/>
            <p:nvPr/>
          </p:nvSpPr>
          <p:spPr>
            <a:xfrm>
              <a:off x="-508" y="-762"/>
              <a:ext cx="8359394" cy="1635125"/>
            </a:xfrm>
            <a:custGeom>
              <a:avLst/>
              <a:gdLst/>
              <a:ahLst/>
              <a:cxnLst/>
              <a:rect l="l" t="t" r="r" b="b"/>
              <a:pathLst>
                <a:path w="8359394" h="1635125">
                  <a:moveTo>
                    <a:pt x="25781" y="11303"/>
                  </a:moveTo>
                  <a:lnTo>
                    <a:pt x="280670" y="1463294"/>
                  </a:lnTo>
                  <a:lnTo>
                    <a:pt x="268224" y="1465453"/>
                  </a:lnTo>
                  <a:lnTo>
                    <a:pt x="269113" y="1452753"/>
                  </a:lnTo>
                  <a:cubicBezTo>
                    <a:pt x="269240" y="1452753"/>
                    <a:pt x="2644648" y="1609725"/>
                    <a:pt x="4166362" y="1609725"/>
                  </a:cubicBezTo>
                  <a:lnTo>
                    <a:pt x="4166362" y="1622425"/>
                  </a:lnTo>
                  <a:lnTo>
                    <a:pt x="4166362" y="1609725"/>
                  </a:lnTo>
                  <a:cubicBezTo>
                    <a:pt x="5873242" y="1609725"/>
                    <a:pt x="8090027" y="1452753"/>
                    <a:pt x="8090027" y="1452753"/>
                  </a:cubicBezTo>
                  <a:lnTo>
                    <a:pt x="8090916" y="1465453"/>
                  </a:lnTo>
                  <a:lnTo>
                    <a:pt x="8078470" y="1463294"/>
                  </a:lnTo>
                  <a:lnTo>
                    <a:pt x="8333359" y="11303"/>
                  </a:lnTo>
                  <a:cubicBezTo>
                    <a:pt x="8334375" y="5207"/>
                    <a:pt x="8339709" y="762"/>
                    <a:pt x="8345805" y="762"/>
                  </a:cubicBezTo>
                  <a:cubicBezTo>
                    <a:pt x="8351901" y="762"/>
                    <a:pt x="8357362" y="5207"/>
                    <a:pt x="8358378" y="11430"/>
                  </a:cubicBezTo>
                  <a:cubicBezTo>
                    <a:pt x="8359394" y="17653"/>
                    <a:pt x="8355838" y="23495"/>
                    <a:pt x="8349996" y="25527"/>
                  </a:cubicBezTo>
                  <a:cubicBezTo>
                    <a:pt x="8347837" y="26289"/>
                    <a:pt x="8344662" y="26289"/>
                    <a:pt x="8346694" y="26162"/>
                  </a:cubicBezTo>
                  <a:cubicBezTo>
                    <a:pt x="8335391" y="26924"/>
                    <a:pt x="5786501" y="183134"/>
                    <a:pt x="4180840" y="183134"/>
                  </a:cubicBezTo>
                  <a:lnTo>
                    <a:pt x="4180840" y="170434"/>
                  </a:lnTo>
                  <a:lnTo>
                    <a:pt x="4180840" y="183134"/>
                  </a:lnTo>
                  <a:cubicBezTo>
                    <a:pt x="2716657" y="183134"/>
                    <a:pt x="24511" y="26924"/>
                    <a:pt x="12573" y="26162"/>
                  </a:cubicBezTo>
                  <a:cubicBezTo>
                    <a:pt x="16891" y="26416"/>
                    <a:pt x="10033" y="26543"/>
                    <a:pt x="6223" y="24003"/>
                  </a:cubicBezTo>
                  <a:lnTo>
                    <a:pt x="13335" y="13462"/>
                  </a:lnTo>
                  <a:lnTo>
                    <a:pt x="25781" y="11303"/>
                  </a:lnTo>
                  <a:moveTo>
                    <a:pt x="762" y="15621"/>
                  </a:moveTo>
                  <a:cubicBezTo>
                    <a:pt x="0" y="10668"/>
                    <a:pt x="2159" y="5588"/>
                    <a:pt x="6477" y="2794"/>
                  </a:cubicBezTo>
                  <a:cubicBezTo>
                    <a:pt x="10795" y="0"/>
                    <a:pt x="16256" y="127"/>
                    <a:pt x="20574" y="2921"/>
                  </a:cubicBezTo>
                  <a:cubicBezTo>
                    <a:pt x="16637" y="381"/>
                    <a:pt x="9779" y="508"/>
                    <a:pt x="14224" y="762"/>
                  </a:cubicBezTo>
                  <a:cubicBezTo>
                    <a:pt x="26162" y="1524"/>
                    <a:pt x="2717673" y="157734"/>
                    <a:pt x="4180840" y="157734"/>
                  </a:cubicBezTo>
                  <a:cubicBezTo>
                    <a:pt x="5785485" y="157734"/>
                    <a:pt x="8333740" y="1524"/>
                    <a:pt x="8344916" y="762"/>
                  </a:cubicBezTo>
                  <a:cubicBezTo>
                    <a:pt x="8346948" y="635"/>
                    <a:pt x="8343773" y="635"/>
                    <a:pt x="8341741" y="1397"/>
                  </a:cubicBezTo>
                  <a:lnTo>
                    <a:pt x="8345805" y="13462"/>
                  </a:lnTo>
                  <a:lnTo>
                    <a:pt x="8345805" y="26162"/>
                  </a:lnTo>
                  <a:lnTo>
                    <a:pt x="8345805" y="13462"/>
                  </a:lnTo>
                  <a:lnTo>
                    <a:pt x="8358251" y="15621"/>
                  </a:lnTo>
                  <a:lnTo>
                    <a:pt x="8103362" y="1467739"/>
                  </a:lnTo>
                  <a:cubicBezTo>
                    <a:pt x="8102346" y="1473454"/>
                    <a:pt x="8097520" y="1477772"/>
                    <a:pt x="8091805" y="1478153"/>
                  </a:cubicBezTo>
                  <a:cubicBezTo>
                    <a:pt x="8091805" y="1478153"/>
                    <a:pt x="5874258" y="1635125"/>
                    <a:pt x="4166362" y="1635125"/>
                  </a:cubicBezTo>
                  <a:cubicBezTo>
                    <a:pt x="2643632" y="1635125"/>
                    <a:pt x="267335" y="1478153"/>
                    <a:pt x="267462" y="1478153"/>
                  </a:cubicBezTo>
                  <a:cubicBezTo>
                    <a:pt x="261620" y="1477772"/>
                    <a:pt x="256794" y="1473454"/>
                    <a:pt x="255778" y="1467739"/>
                  </a:cubicBezTo>
                  <a:lnTo>
                    <a:pt x="762" y="15621"/>
                  </a:lnTo>
                  <a:close/>
                </a:path>
              </a:pathLst>
            </a:custGeom>
            <a:solidFill>
              <a:srgbClr val="FFFFFF"/>
            </a:solidFill>
          </p:spPr>
        </p:sp>
        <p:sp>
          <p:nvSpPr>
            <p:cNvPr id="9" name="TextBox 9"/>
            <p:cNvSpPr txBox="1"/>
            <p:nvPr/>
          </p:nvSpPr>
          <p:spPr>
            <a:xfrm>
              <a:off x="0" y="-19050"/>
              <a:ext cx="8357997" cy="1653514"/>
            </a:xfrm>
            <a:prstGeom prst="rect">
              <a:avLst/>
            </a:prstGeom>
          </p:spPr>
          <p:txBody>
            <a:bodyPr lIns="50800" tIns="50800" rIns="50800" bIns="50800" rtlCol="0" anchor="ctr"/>
            <a:lstStyle/>
            <a:p>
              <a:pPr algn="ctr">
                <a:lnSpc>
                  <a:spcPts val="4800"/>
                </a:lnSpc>
              </a:pPr>
              <a:r>
                <a:rPr lang="en-US" sz="4000" dirty="0">
                  <a:solidFill>
                    <a:srgbClr val="FFFFFF"/>
                  </a:solidFill>
                  <a:latin typeface="Arimo Bold"/>
                </a:rPr>
                <a:t>KNN</a:t>
              </a:r>
            </a:p>
          </p:txBody>
        </p:sp>
      </p:grpSp>
      <p:sp>
        <p:nvSpPr>
          <p:cNvPr id="10" name="Freeform 10"/>
          <p:cNvSpPr/>
          <p:nvPr/>
        </p:nvSpPr>
        <p:spPr>
          <a:xfrm>
            <a:off x="6009751" y="571500"/>
            <a:ext cx="6268498" cy="299928"/>
          </a:xfrm>
          <a:custGeom>
            <a:avLst/>
            <a:gdLst/>
            <a:ahLst/>
            <a:cxnLst/>
            <a:rect l="l" t="t" r="r" b="b"/>
            <a:pathLst>
              <a:path w="6268498" h="299928">
                <a:moveTo>
                  <a:pt x="0" y="0"/>
                </a:moveTo>
                <a:lnTo>
                  <a:pt x="6268498" y="0"/>
                </a:lnTo>
                <a:lnTo>
                  <a:pt x="6268498" y="299928"/>
                </a:lnTo>
                <a:lnTo>
                  <a:pt x="0" y="2999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3" name="Freeform 3">
            <a:extLst>
              <a:ext uri="{FF2B5EF4-FFF2-40B4-BE49-F238E27FC236}">
                <a16:creationId xmlns:a16="http://schemas.microsoft.com/office/drawing/2014/main" id="{CF7D4173-08A0-4260-B7A3-B51357A273F2}"/>
              </a:ext>
            </a:extLst>
          </p:cNvPr>
          <p:cNvSpPr/>
          <p:nvPr/>
        </p:nvSpPr>
        <p:spPr>
          <a:xfrm>
            <a:off x="6025135" y="9050538"/>
            <a:ext cx="6473594" cy="958499"/>
          </a:xfrm>
          <a:custGeom>
            <a:avLst/>
            <a:gdLst/>
            <a:ahLst/>
            <a:cxnLst/>
            <a:rect l="l" t="t" r="r" b="b"/>
            <a:pathLst>
              <a:path w="7219800" h="944424">
                <a:moveTo>
                  <a:pt x="0" y="0"/>
                </a:moveTo>
                <a:lnTo>
                  <a:pt x="7219800" y="0"/>
                </a:lnTo>
                <a:lnTo>
                  <a:pt x="7219800" y="944424"/>
                </a:lnTo>
                <a:lnTo>
                  <a:pt x="0" y="9444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dirty="0"/>
          </a:p>
        </p:txBody>
      </p:sp>
      <p:sp>
        <p:nvSpPr>
          <p:cNvPr id="59" name="TextBox 10">
            <a:extLst>
              <a:ext uri="{FF2B5EF4-FFF2-40B4-BE49-F238E27FC236}">
                <a16:creationId xmlns:a16="http://schemas.microsoft.com/office/drawing/2014/main" id="{98D6E5C1-6E90-416C-B85E-76C9F5421C6A}"/>
              </a:ext>
            </a:extLst>
          </p:cNvPr>
          <p:cNvSpPr txBox="1"/>
          <p:nvPr/>
        </p:nvSpPr>
        <p:spPr>
          <a:xfrm>
            <a:off x="1262925" y="1602692"/>
            <a:ext cx="4408350" cy="615553"/>
          </a:xfrm>
          <a:prstGeom prst="rect">
            <a:avLst/>
          </a:prstGeom>
        </p:spPr>
        <p:txBody>
          <a:bodyPr lIns="0" tIns="0" rIns="0" bIns="0" rtlCol="0" anchor="t">
            <a:spAutoFit/>
          </a:bodyPr>
          <a:lstStyle/>
          <a:p>
            <a:pPr algn="ctr">
              <a:lnSpc>
                <a:spcPts val="4800"/>
              </a:lnSpc>
            </a:pPr>
            <a:r>
              <a:rPr lang="en-US" sz="4000" dirty="0">
                <a:solidFill>
                  <a:srgbClr val="3B499B"/>
                </a:solidFill>
                <a:latin typeface="Arimo Bold"/>
              </a:rPr>
              <a:t>Before </a:t>
            </a:r>
          </a:p>
        </p:txBody>
      </p:sp>
      <p:sp>
        <p:nvSpPr>
          <p:cNvPr id="62" name="TextBox 10">
            <a:extLst>
              <a:ext uri="{FF2B5EF4-FFF2-40B4-BE49-F238E27FC236}">
                <a16:creationId xmlns:a16="http://schemas.microsoft.com/office/drawing/2014/main" id="{83243A55-170A-4633-9A79-965E27C0340C}"/>
              </a:ext>
            </a:extLst>
          </p:cNvPr>
          <p:cNvSpPr txBox="1"/>
          <p:nvPr/>
        </p:nvSpPr>
        <p:spPr>
          <a:xfrm>
            <a:off x="11353800" y="1745262"/>
            <a:ext cx="4408350" cy="615553"/>
          </a:xfrm>
          <a:prstGeom prst="rect">
            <a:avLst/>
          </a:prstGeom>
        </p:spPr>
        <p:txBody>
          <a:bodyPr lIns="0" tIns="0" rIns="0" bIns="0" rtlCol="0" anchor="t">
            <a:spAutoFit/>
          </a:bodyPr>
          <a:lstStyle/>
          <a:p>
            <a:pPr algn="ctr">
              <a:lnSpc>
                <a:spcPts val="4800"/>
              </a:lnSpc>
            </a:pPr>
            <a:r>
              <a:rPr lang="en-US" sz="4000" dirty="0">
                <a:solidFill>
                  <a:srgbClr val="3B499B"/>
                </a:solidFill>
                <a:latin typeface="Arimo Bold"/>
              </a:rPr>
              <a:t>After  </a:t>
            </a:r>
          </a:p>
        </p:txBody>
      </p:sp>
      <p:sp>
        <p:nvSpPr>
          <p:cNvPr id="63" name="TextBox 10">
            <a:extLst>
              <a:ext uri="{FF2B5EF4-FFF2-40B4-BE49-F238E27FC236}">
                <a16:creationId xmlns:a16="http://schemas.microsoft.com/office/drawing/2014/main" id="{BC116EEB-5E2B-44FA-B460-1508322DEF42}"/>
              </a:ext>
            </a:extLst>
          </p:cNvPr>
          <p:cNvSpPr txBox="1"/>
          <p:nvPr/>
        </p:nvSpPr>
        <p:spPr>
          <a:xfrm>
            <a:off x="9148011" y="4035185"/>
            <a:ext cx="7848600" cy="3617978"/>
          </a:xfrm>
          <a:prstGeom prst="rect">
            <a:avLst/>
          </a:prstGeom>
          <a:ln>
            <a:noFill/>
          </a:ln>
        </p:spPr>
        <p:txBody>
          <a:bodyPr wrap="square" lIns="0" tIns="0" rIns="0" bIns="0" rtlCol="0" anchor="t">
            <a:spAutoFit/>
          </a:bodyPr>
          <a:lstStyle/>
          <a:p>
            <a:pPr algn="just">
              <a:lnSpc>
                <a:spcPts val="4800"/>
              </a:lnSpc>
            </a:pPr>
            <a:r>
              <a:rPr lang="en-ID" sz="2800" dirty="0" err="1">
                <a:solidFill>
                  <a:schemeClr val="tx2"/>
                </a:solidFill>
                <a:latin typeface="Arial Rounded MT Bold" panose="020F0704030504030204" pitchFamily="34" charset="0"/>
              </a:rPr>
              <a:t>Sebelum</a:t>
            </a:r>
            <a:r>
              <a:rPr lang="en-ID" sz="2800" dirty="0">
                <a:solidFill>
                  <a:schemeClr val="tx2"/>
                </a:solidFill>
                <a:latin typeface="Arial Rounded MT Bold" panose="020F0704030504030204" pitchFamily="34" charset="0"/>
              </a:rPr>
              <a:t> tuning hyperparameter, model KNN </a:t>
            </a:r>
            <a:r>
              <a:rPr lang="en-ID" sz="2800" dirty="0" err="1">
                <a:solidFill>
                  <a:schemeClr val="tx2"/>
                </a:solidFill>
                <a:latin typeface="Arial Rounded MT Bold" panose="020F0704030504030204" pitchFamily="34" charset="0"/>
              </a:rPr>
              <a:t>memiliki</a:t>
            </a:r>
            <a:r>
              <a:rPr lang="en-ID" sz="2800" dirty="0">
                <a:solidFill>
                  <a:schemeClr val="tx2"/>
                </a:solidFill>
                <a:latin typeface="Arial Rounded MT Bold" panose="020F0704030504030204" pitchFamily="34" charset="0"/>
              </a:rPr>
              <a:t> </a:t>
            </a:r>
            <a:r>
              <a:rPr lang="en-ID" sz="2800" dirty="0" err="1">
                <a:solidFill>
                  <a:schemeClr val="tx2"/>
                </a:solidFill>
                <a:latin typeface="Arial Rounded MT Bold" panose="020F0704030504030204" pitchFamily="34" charset="0"/>
              </a:rPr>
              <a:t>akurasi</a:t>
            </a:r>
            <a:r>
              <a:rPr lang="en-ID" sz="2800" dirty="0">
                <a:solidFill>
                  <a:schemeClr val="tx2"/>
                </a:solidFill>
                <a:latin typeface="Arial Rounded MT Bold" panose="020F0704030504030204" pitchFamily="34" charset="0"/>
              </a:rPr>
              <a:t> 93.53% pada data </a:t>
            </a:r>
            <a:r>
              <a:rPr lang="en-ID" sz="2800" dirty="0" err="1">
                <a:solidFill>
                  <a:schemeClr val="tx2"/>
                </a:solidFill>
                <a:latin typeface="Arial Rounded MT Bold" panose="020F0704030504030204" pitchFamily="34" charset="0"/>
              </a:rPr>
              <a:t>pelatihan</a:t>
            </a:r>
            <a:r>
              <a:rPr lang="en-ID" sz="2800" dirty="0">
                <a:solidFill>
                  <a:schemeClr val="tx2"/>
                </a:solidFill>
                <a:latin typeface="Arial Rounded MT Bold" panose="020F0704030504030204" pitchFamily="34" charset="0"/>
              </a:rPr>
              <a:t> dan 90.00% pada data uji. Setelah tuning, </a:t>
            </a:r>
            <a:r>
              <a:rPr lang="en-ID" sz="2800" dirty="0" err="1">
                <a:solidFill>
                  <a:schemeClr val="tx2"/>
                </a:solidFill>
                <a:latin typeface="Arial Rounded MT Bold" panose="020F0704030504030204" pitchFamily="34" charset="0"/>
              </a:rPr>
              <a:t>akurasi</a:t>
            </a:r>
            <a:r>
              <a:rPr lang="en-ID" sz="2800" dirty="0">
                <a:solidFill>
                  <a:schemeClr val="tx2"/>
                </a:solidFill>
                <a:latin typeface="Arial Rounded MT Bold" panose="020F0704030504030204" pitchFamily="34" charset="0"/>
              </a:rPr>
              <a:t> rata-rata pada data </a:t>
            </a:r>
            <a:r>
              <a:rPr lang="en-ID" sz="2800" dirty="0" err="1">
                <a:solidFill>
                  <a:schemeClr val="tx2"/>
                </a:solidFill>
                <a:latin typeface="Arial Rounded MT Bold" panose="020F0704030504030204" pitchFamily="34" charset="0"/>
              </a:rPr>
              <a:t>pelatihan</a:t>
            </a:r>
            <a:r>
              <a:rPr lang="en-ID" sz="2800" dirty="0">
                <a:solidFill>
                  <a:schemeClr val="tx2"/>
                </a:solidFill>
                <a:latin typeface="Arial Rounded MT Bold" panose="020F0704030504030204" pitchFamily="34" charset="0"/>
              </a:rPr>
              <a:t> </a:t>
            </a:r>
            <a:r>
              <a:rPr lang="en-ID" sz="2800" dirty="0" err="1">
                <a:solidFill>
                  <a:schemeClr val="tx2"/>
                </a:solidFill>
                <a:latin typeface="Arial Rounded MT Bold" panose="020F0704030504030204" pitchFamily="34" charset="0"/>
              </a:rPr>
              <a:t>mencapai</a:t>
            </a:r>
            <a:r>
              <a:rPr lang="en-ID" sz="2800" dirty="0">
                <a:solidFill>
                  <a:schemeClr val="tx2"/>
                </a:solidFill>
                <a:latin typeface="Arial Rounded MT Bold" panose="020F0704030504030204" pitchFamily="34" charset="0"/>
              </a:rPr>
              <a:t> 100%, dan pada data uji </a:t>
            </a:r>
            <a:r>
              <a:rPr lang="en-ID" sz="2800" dirty="0" err="1">
                <a:solidFill>
                  <a:schemeClr val="tx2"/>
                </a:solidFill>
                <a:latin typeface="Arial Rounded MT Bold" panose="020F0704030504030204" pitchFamily="34" charset="0"/>
              </a:rPr>
              <a:t>mencapai</a:t>
            </a:r>
            <a:r>
              <a:rPr lang="en-ID" sz="2800" dirty="0">
                <a:solidFill>
                  <a:schemeClr val="tx2"/>
                </a:solidFill>
                <a:latin typeface="Arial Rounded MT Bold" panose="020F0704030504030204" pitchFamily="34" charset="0"/>
              </a:rPr>
              <a:t> 91.5%.</a:t>
            </a:r>
            <a:endParaRPr lang="en-US" sz="2800" dirty="0">
              <a:solidFill>
                <a:schemeClr val="tx2"/>
              </a:solidFill>
              <a:latin typeface="Arial Rounded MT Bold" panose="020F0704030504030204" pitchFamily="34" charset="0"/>
            </a:endParaRPr>
          </a:p>
        </p:txBody>
      </p:sp>
      <p:pic>
        <p:nvPicPr>
          <p:cNvPr id="3" name="Picture 2">
            <a:extLst>
              <a:ext uri="{FF2B5EF4-FFF2-40B4-BE49-F238E27FC236}">
                <a16:creationId xmlns:a16="http://schemas.microsoft.com/office/drawing/2014/main" id="{3A54732C-A0DE-434D-8F84-9F325456A2B2}"/>
              </a:ext>
            </a:extLst>
          </p:cNvPr>
          <p:cNvPicPr>
            <a:picLocks noChangeAspect="1"/>
          </p:cNvPicPr>
          <p:nvPr/>
        </p:nvPicPr>
        <p:blipFill>
          <a:blip r:embed="rId7"/>
          <a:stretch>
            <a:fillRect/>
          </a:stretch>
        </p:blipFill>
        <p:spPr>
          <a:xfrm>
            <a:off x="927908" y="2612550"/>
            <a:ext cx="5492018" cy="1240135"/>
          </a:xfrm>
          <a:prstGeom prst="rect">
            <a:avLst/>
          </a:prstGeom>
        </p:spPr>
      </p:pic>
      <p:pic>
        <p:nvPicPr>
          <p:cNvPr id="4" name="Picture 3">
            <a:extLst>
              <a:ext uri="{FF2B5EF4-FFF2-40B4-BE49-F238E27FC236}">
                <a16:creationId xmlns:a16="http://schemas.microsoft.com/office/drawing/2014/main" id="{AB53C6A5-14E0-4B98-B225-F0A382A29661}"/>
              </a:ext>
            </a:extLst>
          </p:cNvPr>
          <p:cNvPicPr>
            <a:picLocks noChangeAspect="1"/>
          </p:cNvPicPr>
          <p:nvPr/>
        </p:nvPicPr>
        <p:blipFill>
          <a:blip r:embed="rId8"/>
          <a:stretch>
            <a:fillRect/>
          </a:stretch>
        </p:blipFill>
        <p:spPr>
          <a:xfrm>
            <a:off x="927908" y="2537950"/>
            <a:ext cx="6704284" cy="2636903"/>
          </a:xfrm>
          <a:prstGeom prst="rect">
            <a:avLst/>
          </a:prstGeom>
        </p:spPr>
      </p:pic>
      <p:pic>
        <p:nvPicPr>
          <p:cNvPr id="12" name="Picture 11">
            <a:extLst>
              <a:ext uri="{FF2B5EF4-FFF2-40B4-BE49-F238E27FC236}">
                <a16:creationId xmlns:a16="http://schemas.microsoft.com/office/drawing/2014/main" id="{C7A1FC95-D5CF-4AC8-9B10-8815E13F1AA9}"/>
              </a:ext>
            </a:extLst>
          </p:cNvPr>
          <p:cNvPicPr>
            <a:picLocks noChangeAspect="1"/>
          </p:cNvPicPr>
          <p:nvPr/>
        </p:nvPicPr>
        <p:blipFill>
          <a:blip r:embed="rId9"/>
          <a:stretch>
            <a:fillRect/>
          </a:stretch>
        </p:blipFill>
        <p:spPr>
          <a:xfrm>
            <a:off x="947844" y="2565698"/>
            <a:ext cx="6704283" cy="6219870"/>
          </a:xfrm>
          <a:prstGeom prst="rect">
            <a:avLst/>
          </a:prstGeom>
        </p:spPr>
      </p:pic>
      <p:pic>
        <p:nvPicPr>
          <p:cNvPr id="14" name="Picture 13">
            <a:extLst>
              <a:ext uri="{FF2B5EF4-FFF2-40B4-BE49-F238E27FC236}">
                <a16:creationId xmlns:a16="http://schemas.microsoft.com/office/drawing/2014/main" id="{E18E1543-BB8E-4E70-8711-C000F92598F5}"/>
              </a:ext>
            </a:extLst>
          </p:cNvPr>
          <p:cNvPicPr>
            <a:picLocks noChangeAspect="1"/>
          </p:cNvPicPr>
          <p:nvPr/>
        </p:nvPicPr>
        <p:blipFill>
          <a:blip r:embed="rId10"/>
          <a:stretch>
            <a:fillRect/>
          </a:stretch>
        </p:blipFill>
        <p:spPr>
          <a:xfrm>
            <a:off x="10210800" y="2518054"/>
            <a:ext cx="6283353" cy="1240136"/>
          </a:xfrm>
          <a:prstGeom prst="rect">
            <a:avLst/>
          </a:prstGeom>
        </p:spPr>
      </p:pic>
    </p:spTree>
    <p:extLst>
      <p:ext uri="{BB962C8B-B14F-4D97-AF65-F5344CB8AC3E}">
        <p14:creationId xmlns:p14="http://schemas.microsoft.com/office/powerpoint/2010/main" val="371157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3166126" y="2193519"/>
            <a:ext cx="1015582" cy="688862"/>
          </a:xfrm>
          <a:prstGeom prst="rect">
            <a:avLst/>
          </a:prstGeom>
        </p:spPr>
        <p:txBody>
          <a:bodyPr lIns="50800" tIns="50800" rIns="50800" bIns="50800" rtlCol="0" anchor="ctr"/>
          <a:lstStyle/>
          <a:p>
            <a:pPr algn="ctr">
              <a:lnSpc>
                <a:spcPts val="4800"/>
              </a:lnSpc>
            </a:pPr>
            <a:r>
              <a:rPr lang="en-US" sz="4000" dirty="0">
                <a:solidFill>
                  <a:srgbClr val="FFFFFF"/>
                </a:solidFill>
                <a:latin typeface="Arimo Bold"/>
              </a:rPr>
              <a:t>1</a:t>
            </a:r>
          </a:p>
        </p:txBody>
      </p:sp>
      <p:grpSp>
        <p:nvGrpSpPr>
          <p:cNvPr id="6" name="Group 6"/>
          <p:cNvGrpSpPr/>
          <p:nvPr/>
        </p:nvGrpSpPr>
        <p:grpSpPr>
          <a:xfrm>
            <a:off x="5999092" y="679838"/>
            <a:ext cx="6269546" cy="1240136"/>
            <a:chOff x="-508" y="-19050"/>
            <a:chExt cx="8359394" cy="1653514"/>
          </a:xfrm>
        </p:grpSpPr>
        <p:sp>
          <p:nvSpPr>
            <p:cNvPr id="7" name="Freeform 7"/>
            <p:cNvSpPr/>
            <p:nvPr/>
          </p:nvSpPr>
          <p:spPr>
            <a:xfrm>
              <a:off x="12827" y="12701"/>
              <a:ext cx="8332470" cy="1609090"/>
            </a:xfrm>
            <a:custGeom>
              <a:avLst/>
              <a:gdLst/>
              <a:ahLst/>
              <a:cxnLst/>
              <a:rect l="l" t="t" r="r" b="b"/>
              <a:pathLst>
                <a:path w="8332470" h="1609090">
                  <a:moveTo>
                    <a:pt x="0" y="0"/>
                  </a:moveTo>
                  <a:lnTo>
                    <a:pt x="254762" y="1452118"/>
                  </a:lnTo>
                  <a:cubicBezTo>
                    <a:pt x="254762" y="1452118"/>
                    <a:pt x="2630678" y="1609090"/>
                    <a:pt x="4152900" y="1609090"/>
                  </a:cubicBezTo>
                  <a:cubicBezTo>
                    <a:pt x="5860288" y="1609090"/>
                    <a:pt x="8077454" y="1452118"/>
                    <a:pt x="8077454" y="1452118"/>
                  </a:cubicBezTo>
                  <a:lnTo>
                    <a:pt x="8332470" y="0"/>
                  </a:lnTo>
                  <a:cubicBezTo>
                    <a:pt x="8332216" y="127"/>
                    <a:pt x="5776087" y="156972"/>
                    <a:pt x="4167378" y="156972"/>
                  </a:cubicBezTo>
                  <a:cubicBezTo>
                    <a:pt x="2700655" y="156972"/>
                    <a:pt x="127" y="127"/>
                    <a:pt x="0" y="0"/>
                  </a:cubicBezTo>
                  <a:close/>
                </a:path>
              </a:pathLst>
            </a:custGeom>
            <a:solidFill>
              <a:srgbClr val="3B499B"/>
            </a:solidFill>
          </p:spPr>
        </p:sp>
        <p:sp>
          <p:nvSpPr>
            <p:cNvPr id="8" name="Freeform 8"/>
            <p:cNvSpPr/>
            <p:nvPr/>
          </p:nvSpPr>
          <p:spPr>
            <a:xfrm>
              <a:off x="-508" y="-762"/>
              <a:ext cx="8359394" cy="1635125"/>
            </a:xfrm>
            <a:custGeom>
              <a:avLst/>
              <a:gdLst/>
              <a:ahLst/>
              <a:cxnLst/>
              <a:rect l="l" t="t" r="r" b="b"/>
              <a:pathLst>
                <a:path w="8359394" h="1635125">
                  <a:moveTo>
                    <a:pt x="25781" y="11303"/>
                  </a:moveTo>
                  <a:lnTo>
                    <a:pt x="280670" y="1463294"/>
                  </a:lnTo>
                  <a:lnTo>
                    <a:pt x="268224" y="1465453"/>
                  </a:lnTo>
                  <a:lnTo>
                    <a:pt x="269113" y="1452753"/>
                  </a:lnTo>
                  <a:cubicBezTo>
                    <a:pt x="269240" y="1452753"/>
                    <a:pt x="2644648" y="1609725"/>
                    <a:pt x="4166362" y="1609725"/>
                  </a:cubicBezTo>
                  <a:lnTo>
                    <a:pt x="4166362" y="1622425"/>
                  </a:lnTo>
                  <a:lnTo>
                    <a:pt x="4166362" y="1609725"/>
                  </a:lnTo>
                  <a:cubicBezTo>
                    <a:pt x="5873242" y="1609725"/>
                    <a:pt x="8090027" y="1452753"/>
                    <a:pt x="8090027" y="1452753"/>
                  </a:cubicBezTo>
                  <a:lnTo>
                    <a:pt x="8090916" y="1465453"/>
                  </a:lnTo>
                  <a:lnTo>
                    <a:pt x="8078470" y="1463294"/>
                  </a:lnTo>
                  <a:lnTo>
                    <a:pt x="8333359" y="11303"/>
                  </a:lnTo>
                  <a:cubicBezTo>
                    <a:pt x="8334375" y="5207"/>
                    <a:pt x="8339709" y="762"/>
                    <a:pt x="8345805" y="762"/>
                  </a:cubicBezTo>
                  <a:cubicBezTo>
                    <a:pt x="8351901" y="762"/>
                    <a:pt x="8357362" y="5207"/>
                    <a:pt x="8358378" y="11430"/>
                  </a:cubicBezTo>
                  <a:cubicBezTo>
                    <a:pt x="8359394" y="17653"/>
                    <a:pt x="8355838" y="23495"/>
                    <a:pt x="8349996" y="25527"/>
                  </a:cubicBezTo>
                  <a:cubicBezTo>
                    <a:pt x="8347837" y="26289"/>
                    <a:pt x="8344662" y="26289"/>
                    <a:pt x="8346694" y="26162"/>
                  </a:cubicBezTo>
                  <a:cubicBezTo>
                    <a:pt x="8335391" y="26924"/>
                    <a:pt x="5786501" y="183134"/>
                    <a:pt x="4180840" y="183134"/>
                  </a:cubicBezTo>
                  <a:lnTo>
                    <a:pt x="4180840" y="170434"/>
                  </a:lnTo>
                  <a:lnTo>
                    <a:pt x="4180840" y="183134"/>
                  </a:lnTo>
                  <a:cubicBezTo>
                    <a:pt x="2716657" y="183134"/>
                    <a:pt x="24511" y="26924"/>
                    <a:pt x="12573" y="26162"/>
                  </a:cubicBezTo>
                  <a:cubicBezTo>
                    <a:pt x="16891" y="26416"/>
                    <a:pt x="10033" y="26543"/>
                    <a:pt x="6223" y="24003"/>
                  </a:cubicBezTo>
                  <a:lnTo>
                    <a:pt x="13335" y="13462"/>
                  </a:lnTo>
                  <a:lnTo>
                    <a:pt x="25781" y="11303"/>
                  </a:lnTo>
                  <a:moveTo>
                    <a:pt x="762" y="15621"/>
                  </a:moveTo>
                  <a:cubicBezTo>
                    <a:pt x="0" y="10668"/>
                    <a:pt x="2159" y="5588"/>
                    <a:pt x="6477" y="2794"/>
                  </a:cubicBezTo>
                  <a:cubicBezTo>
                    <a:pt x="10795" y="0"/>
                    <a:pt x="16256" y="127"/>
                    <a:pt x="20574" y="2921"/>
                  </a:cubicBezTo>
                  <a:cubicBezTo>
                    <a:pt x="16637" y="381"/>
                    <a:pt x="9779" y="508"/>
                    <a:pt x="14224" y="762"/>
                  </a:cubicBezTo>
                  <a:cubicBezTo>
                    <a:pt x="26162" y="1524"/>
                    <a:pt x="2717673" y="157734"/>
                    <a:pt x="4180840" y="157734"/>
                  </a:cubicBezTo>
                  <a:cubicBezTo>
                    <a:pt x="5785485" y="157734"/>
                    <a:pt x="8333740" y="1524"/>
                    <a:pt x="8344916" y="762"/>
                  </a:cubicBezTo>
                  <a:cubicBezTo>
                    <a:pt x="8346948" y="635"/>
                    <a:pt x="8343773" y="635"/>
                    <a:pt x="8341741" y="1397"/>
                  </a:cubicBezTo>
                  <a:lnTo>
                    <a:pt x="8345805" y="13462"/>
                  </a:lnTo>
                  <a:lnTo>
                    <a:pt x="8345805" y="26162"/>
                  </a:lnTo>
                  <a:lnTo>
                    <a:pt x="8345805" y="13462"/>
                  </a:lnTo>
                  <a:lnTo>
                    <a:pt x="8358251" y="15621"/>
                  </a:lnTo>
                  <a:lnTo>
                    <a:pt x="8103362" y="1467739"/>
                  </a:lnTo>
                  <a:cubicBezTo>
                    <a:pt x="8102346" y="1473454"/>
                    <a:pt x="8097520" y="1477772"/>
                    <a:pt x="8091805" y="1478153"/>
                  </a:cubicBezTo>
                  <a:cubicBezTo>
                    <a:pt x="8091805" y="1478153"/>
                    <a:pt x="5874258" y="1635125"/>
                    <a:pt x="4166362" y="1635125"/>
                  </a:cubicBezTo>
                  <a:cubicBezTo>
                    <a:pt x="2643632" y="1635125"/>
                    <a:pt x="267335" y="1478153"/>
                    <a:pt x="267462" y="1478153"/>
                  </a:cubicBezTo>
                  <a:cubicBezTo>
                    <a:pt x="261620" y="1477772"/>
                    <a:pt x="256794" y="1473454"/>
                    <a:pt x="255778" y="1467739"/>
                  </a:cubicBezTo>
                  <a:lnTo>
                    <a:pt x="762" y="15621"/>
                  </a:lnTo>
                  <a:close/>
                </a:path>
              </a:pathLst>
            </a:custGeom>
            <a:solidFill>
              <a:srgbClr val="FFFFFF"/>
            </a:solidFill>
          </p:spPr>
        </p:sp>
        <p:sp>
          <p:nvSpPr>
            <p:cNvPr id="9" name="TextBox 9"/>
            <p:cNvSpPr txBox="1"/>
            <p:nvPr/>
          </p:nvSpPr>
          <p:spPr>
            <a:xfrm>
              <a:off x="0" y="-19050"/>
              <a:ext cx="8357997" cy="1653514"/>
            </a:xfrm>
            <a:prstGeom prst="rect">
              <a:avLst/>
            </a:prstGeom>
          </p:spPr>
          <p:txBody>
            <a:bodyPr lIns="50800" tIns="50800" rIns="50800" bIns="50800" rtlCol="0" anchor="ctr"/>
            <a:lstStyle/>
            <a:p>
              <a:pPr algn="ctr">
                <a:lnSpc>
                  <a:spcPts val="4800"/>
                </a:lnSpc>
              </a:pPr>
              <a:r>
                <a:rPr lang="en-US" sz="4000" dirty="0">
                  <a:solidFill>
                    <a:srgbClr val="FFFFFF"/>
                  </a:solidFill>
                  <a:latin typeface="Arimo Bold"/>
                </a:rPr>
                <a:t>Random Forest</a:t>
              </a:r>
            </a:p>
          </p:txBody>
        </p:sp>
      </p:grpSp>
      <p:sp>
        <p:nvSpPr>
          <p:cNvPr id="10" name="Freeform 10"/>
          <p:cNvSpPr/>
          <p:nvPr/>
        </p:nvSpPr>
        <p:spPr>
          <a:xfrm>
            <a:off x="6009751" y="571500"/>
            <a:ext cx="6268498" cy="299928"/>
          </a:xfrm>
          <a:custGeom>
            <a:avLst/>
            <a:gdLst/>
            <a:ahLst/>
            <a:cxnLst/>
            <a:rect l="l" t="t" r="r" b="b"/>
            <a:pathLst>
              <a:path w="6268498" h="299928">
                <a:moveTo>
                  <a:pt x="0" y="0"/>
                </a:moveTo>
                <a:lnTo>
                  <a:pt x="6268498" y="0"/>
                </a:lnTo>
                <a:lnTo>
                  <a:pt x="6268498" y="299928"/>
                </a:lnTo>
                <a:lnTo>
                  <a:pt x="0" y="2999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3" name="Freeform 3">
            <a:extLst>
              <a:ext uri="{FF2B5EF4-FFF2-40B4-BE49-F238E27FC236}">
                <a16:creationId xmlns:a16="http://schemas.microsoft.com/office/drawing/2014/main" id="{CF7D4173-08A0-4260-B7A3-B51357A273F2}"/>
              </a:ext>
            </a:extLst>
          </p:cNvPr>
          <p:cNvSpPr/>
          <p:nvPr/>
        </p:nvSpPr>
        <p:spPr>
          <a:xfrm>
            <a:off x="6172200" y="7974971"/>
            <a:ext cx="6473594" cy="958499"/>
          </a:xfrm>
          <a:custGeom>
            <a:avLst/>
            <a:gdLst/>
            <a:ahLst/>
            <a:cxnLst/>
            <a:rect l="l" t="t" r="r" b="b"/>
            <a:pathLst>
              <a:path w="7219800" h="944424">
                <a:moveTo>
                  <a:pt x="0" y="0"/>
                </a:moveTo>
                <a:lnTo>
                  <a:pt x="7219800" y="0"/>
                </a:lnTo>
                <a:lnTo>
                  <a:pt x="7219800" y="944424"/>
                </a:lnTo>
                <a:lnTo>
                  <a:pt x="0" y="9444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dirty="0"/>
          </a:p>
        </p:txBody>
      </p:sp>
      <p:pic>
        <p:nvPicPr>
          <p:cNvPr id="58" name="Picture 57">
            <a:extLst>
              <a:ext uri="{FF2B5EF4-FFF2-40B4-BE49-F238E27FC236}">
                <a16:creationId xmlns:a16="http://schemas.microsoft.com/office/drawing/2014/main" id="{CC4B63CC-35BE-4BE1-AFCE-BC5B0C408785}"/>
              </a:ext>
            </a:extLst>
          </p:cNvPr>
          <p:cNvPicPr>
            <a:picLocks noChangeAspect="1"/>
          </p:cNvPicPr>
          <p:nvPr/>
        </p:nvPicPr>
        <p:blipFill>
          <a:blip r:embed="rId7"/>
          <a:stretch>
            <a:fillRect/>
          </a:stretch>
        </p:blipFill>
        <p:spPr>
          <a:xfrm>
            <a:off x="762000" y="2752946"/>
            <a:ext cx="5410200" cy="4781108"/>
          </a:xfrm>
          <a:prstGeom prst="rect">
            <a:avLst/>
          </a:prstGeom>
        </p:spPr>
      </p:pic>
      <p:sp>
        <p:nvSpPr>
          <p:cNvPr id="59" name="TextBox 10">
            <a:extLst>
              <a:ext uri="{FF2B5EF4-FFF2-40B4-BE49-F238E27FC236}">
                <a16:creationId xmlns:a16="http://schemas.microsoft.com/office/drawing/2014/main" id="{98D6E5C1-6E90-416C-B85E-76C9F5421C6A}"/>
              </a:ext>
            </a:extLst>
          </p:cNvPr>
          <p:cNvSpPr txBox="1"/>
          <p:nvPr/>
        </p:nvSpPr>
        <p:spPr>
          <a:xfrm>
            <a:off x="1262925" y="1602692"/>
            <a:ext cx="4408350" cy="615553"/>
          </a:xfrm>
          <a:prstGeom prst="rect">
            <a:avLst/>
          </a:prstGeom>
        </p:spPr>
        <p:txBody>
          <a:bodyPr lIns="0" tIns="0" rIns="0" bIns="0" rtlCol="0" anchor="t">
            <a:spAutoFit/>
          </a:bodyPr>
          <a:lstStyle/>
          <a:p>
            <a:pPr algn="ctr">
              <a:lnSpc>
                <a:spcPts val="4800"/>
              </a:lnSpc>
            </a:pPr>
            <a:r>
              <a:rPr lang="en-US" sz="4000" dirty="0">
                <a:solidFill>
                  <a:srgbClr val="3B499B"/>
                </a:solidFill>
                <a:latin typeface="Arimo Bold"/>
              </a:rPr>
              <a:t>Before </a:t>
            </a:r>
          </a:p>
        </p:txBody>
      </p:sp>
      <p:sp>
        <p:nvSpPr>
          <p:cNvPr id="62" name="TextBox 10">
            <a:extLst>
              <a:ext uri="{FF2B5EF4-FFF2-40B4-BE49-F238E27FC236}">
                <a16:creationId xmlns:a16="http://schemas.microsoft.com/office/drawing/2014/main" id="{83243A55-170A-4633-9A79-965E27C0340C}"/>
              </a:ext>
            </a:extLst>
          </p:cNvPr>
          <p:cNvSpPr txBox="1"/>
          <p:nvPr/>
        </p:nvSpPr>
        <p:spPr>
          <a:xfrm>
            <a:off x="11353800" y="1745262"/>
            <a:ext cx="4408350" cy="615553"/>
          </a:xfrm>
          <a:prstGeom prst="rect">
            <a:avLst/>
          </a:prstGeom>
        </p:spPr>
        <p:txBody>
          <a:bodyPr lIns="0" tIns="0" rIns="0" bIns="0" rtlCol="0" anchor="t">
            <a:spAutoFit/>
          </a:bodyPr>
          <a:lstStyle/>
          <a:p>
            <a:pPr algn="ctr">
              <a:lnSpc>
                <a:spcPts val="4800"/>
              </a:lnSpc>
            </a:pPr>
            <a:r>
              <a:rPr lang="en-US" sz="4000" dirty="0">
                <a:solidFill>
                  <a:srgbClr val="3B499B"/>
                </a:solidFill>
                <a:latin typeface="Arimo Bold"/>
              </a:rPr>
              <a:t>After  </a:t>
            </a:r>
          </a:p>
        </p:txBody>
      </p:sp>
      <p:pic>
        <p:nvPicPr>
          <p:cNvPr id="3" name="Picture 2">
            <a:extLst>
              <a:ext uri="{FF2B5EF4-FFF2-40B4-BE49-F238E27FC236}">
                <a16:creationId xmlns:a16="http://schemas.microsoft.com/office/drawing/2014/main" id="{2078006E-1B1F-4D75-91D5-E4760EDB8D4B}"/>
              </a:ext>
            </a:extLst>
          </p:cNvPr>
          <p:cNvPicPr>
            <a:picLocks noChangeAspect="1"/>
          </p:cNvPicPr>
          <p:nvPr/>
        </p:nvPicPr>
        <p:blipFill>
          <a:blip r:embed="rId8"/>
          <a:stretch>
            <a:fillRect/>
          </a:stretch>
        </p:blipFill>
        <p:spPr>
          <a:xfrm>
            <a:off x="752229" y="2730866"/>
            <a:ext cx="5410200" cy="5034491"/>
          </a:xfrm>
          <a:prstGeom prst="rect">
            <a:avLst/>
          </a:prstGeom>
        </p:spPr>
      </p:pic>
    </p:spTree>
    <p:extLst>
      <p:ext uri="{BB962C8B-B14F-4D97-AF65-F5344CB8AC3E}">
        <p14:creationId xmlns:p14="http://schemas.microsoft.com/office/powerpoint/2010/main" val="534103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3309559" y="5605326"/>
            <a:ext cx="2302434" cy="9525"/>
          </a:xfrm>
          <a:prstGeom prst="line">
            <a:avLst/>
          </a:prstGeom>
          <a:ln w="9525" cap="rnd">
            <a:solidFill>
              <a:srgbClr val="000000"/>
            </a:solidFill>
            <a:prstDash val="solid"/>
            <a:headEnd type="none" w="sm" len="sm"/>
            <a:tailEnd type="none" w="sm" len="sm"/>
          </a:ln>
        </p:spPr>
      </p:sp>
      <p:sp>
        <p:nvSpPr>
          <p:cNvPr id="3" name="AutoShape 3"/>
          <p:cNvSpPr/>
          <p:nvPr/>
        </p:nvSpPr>
        <p:spPr>
          <a:xfrm>
            <a:off x="5651209" y="5605526"/>
            <a:ext cx="2302434" cy="9525"/>
          </a:xfrm>
          <a:prstGeom prst="line">
            <a:avLst/>
          </a:prstGeom>
          <a:ln w="9525" cap="rnd">
            <a:solidFill>
              <a:srgbClr val="000000"/>
            </a:solidFill>
            <a:prstDash val="solid"/>
            <a:headEnd type="none" w="sm" len="sm"/>
            <a:tailEnd type="none" w="sm" len="sm"/>
          </a:ln>
        </p:spPr>
      </p:sp>
      <p:sp>
        <p:nvSpPr>
          <p:cNvPr id="4" name="AutoShape 4"/>
          <p:cNvSpPr/>
          <p:nvPr/>
        </p:nvSpPr>
        <p:spPr>
          <a:xfrm>
            <a:off x="7992859" y="5605326"/>
            <a:ext cx="2302434" cy="9525"/>
          </a:xfrm>
          <a:prstGeom prst="line">
            <a:avLst/>
          </a:prstGeom>
          <a:ln w="9525" cap="rnd">
            <a:solidFill>
              <a:srgbClr val="000000"/>
            </a:solidFill>
            <a:prstDash val="solid"/>
            <a:headEnd type="none" w="sm" len="sm"/>
            <a:tailEnd type="none" w="sm" len="sm"/>
          </a:ln>
        </p:spPr>
      </p:sp>
      <p:sp>
        <p:nvSpPr>
          <p:cNvPr id="5" name="AutoShape 5"/>
          <p:cNvSpPr/>
          <p:nvPr/>
        </p:nvSpPr>
        <p:spPr>
          <a:xfrm>
            <a:off x="10334509" y="5605526"/>
            <a:ext cx="2302434" cy="9525"/>
          </a:xfrm>
          <a:prstGeom prst="line">
            <a:avLst/>
          </a:prstGeom>
          <a:ln w="9525" cap="rnd">
            <a:solidFill>
              <a:srgbClr val="000000"/>
            </a:solidFill>
            <a:prstDash val="solid"/>
            <a:headEnd type="none" w="sm" len="sm"/>
            <a:tailEnd type="none" w="sm" len="sm"/>
          </a:ln>
        </p:spPr>
      </p:sp>
      <p:sp>
        <p:nvSpPr>
          <p:cNvPr id="6" name="AutoShape 6"/>
          <p:cNvSpPr/>
          <p:nvPr/>
        </p:nvSpPr>
        <p:spPr>
          <a:xfrm>
            <a:off x="12676159" y="5605326"/>
            <a:ext cx="2302434" cy="9525"/>
          </a:xfrm>
          <a:prstGeom prst="line">
            <a:avLst/>
          </a:prstGeom>
          <a:ln w="9525" cap="rnd">
            <a:solidFill>
              <a:srgbClr val="000000"/>
            </a:solidFill>
            <a:prstDash val="solid"/>
            <a:headEnd type="none" w="sm" len="sm"/>
            <a:tailEnd type="none" w="sm" len="sm"/>
          </a:ln>
        </p:spPr>
      </p:sp>
      <p:sp>
        <p:nvSpPr>
          <p:cNvPr id="7" name="TextBox 7"/>
          <p:cNvSpPr txBox="1"/>
          <p:nvPr/>
        </p:nvSpPr>
        <p:spPr>
          <a:xfrm>
            <a:off x="1027671" y="472007"/>
            <a:ext cx="16292550" cy="782843"/>
          </a:xfrm>
          <a:prstGeom prst="rect">
            <a:avLst/>
          </a:prstGeom>
        </p:spPr>
        <p:txBody>
          <a:bodyPr lIns="0" tIns="0" rIns="0" bIns="0" rtlCol="0" anchor="t">
            <a:spAutoFit/>
          </a:bodyPr>
          <a:lstStyle/>
          <a:p>
            <a:pPr algn="ctr">
              <a:lnSpc>
                <a:spcPts val="6480"/>
              </a:lnSpc>
            </a:pPr>
            <a:r>
              <a:rPr lang="en-US" sz="5400" dirty="0">
                <a:solidFill>
                  <a:srgbClr val="000000"/>
                </a:solidFill>
                <a:latin typeface="Arimo"/>
              </a:rPr>
              <a:t>Business Insights</a:t>
            </a:r>
          </a:p>
        </p:txBody>
      </p:sp>
      <p:sp>
        <p:nvSpPr>
          <p:cNvPr id="8" name="TextBox 8"/>
          <p:cNvSpPr txBox="1"/>
          <p:nvPr/>
        </p:nvSpPr>
        <p:spPr>
          <a:xfrm>
            <a:off x="5769001" y="1787213"/>
            <a:ext cx="4408350" cy="615553"/>
          </a:xfrm>
          <a:prstGeom prst="rect">
            <a:avLst/>
          </a:prstGeom>
        </p:spPr>
        <p:txBody>
          <a:bodyPr lIns="0" tIns="0" rIns="0" bIns="0" rtlCol="0" anchor="t">
            <a:spAutoFit/>
          </a:bodyPr>
          <a:lstStyle/>
          <a:p>
            <a:pPr algn="ctr">
              <a:lnSpc>
                <a:spcPts val="4800"/>
              </a:lnSpc>
            </a:pPr>
            <a:r>
              <a:rPr lang="en-US" sz="4000" dirty="0" err="1">
                <a:solidFill>
                  <a:srgbClr val="6E7DC3"/>
                </a:solidFill>
                <a:latin typeface="Arimo Bold"/>
              </a:rPr>
              <a:t>pendidikan</a:t>
            </a:r>
            <a:r>
              <a:rPr lang="en-US" sz="4000" dirty="0">
                <a:solidFill>
                  <a:srgbClr val="6E7DC3"/>
                </a:solidFill>
                <a:latin typeface="Arimo Bold"/>
              </a:rPr>
              <a:t> </a:t>
            </a:r>
          </a:p>
        </p:txBody>
      </p:sp>
      <p:sp>
        <p:nvSpPr>
          <p:cNvPr id="9" name="TextBox 9"/>
          <p:cNvSpPr txBox="1"/>
          <p:nvPr/>
        </p:nvSpPr>
        <p:spPr>
          <a:xfrm>
            <a:off x="6088501" y="4041455"/>
            <a:ext cx="4363783" cy="1090042"/>
          </a:xfrm>
          <a:prstGeom prst="rect">
            <a:avLst/>
          </a:prstGeom>
        </p:spPr>
        <p:txBody>
          <a:bodyPr wrap="square" lIns="0" tIns="0" rIns="0" bIns="0" rtlCol="0" anchor="t">
            <a:spAutoFit/>
          </a:bodyPr>
          <a:lstStyle/>
          <a:p>
            <a:pPr algn="l">
              <a:lnSpc>
                <a:spcPts val="2879"/>
              </a:lnSpc>
            </a:pPr>
            <a:r>
              <a:rPr lang="en-ID" sz="2400" dirty="0" err="1">
                <a:latin typeface="Arial Rounded MT Bold" panose="020F0704030504030204" pitchFamily="34" charset="0"/>
              </a:rPr>
              <a:t>Sebanyak</a:t>
            </a:r>
            <a:r>
              <a:rPr lang="en-ID" sz="2400" dirty="0">
                <a:latin typeface="Arial Rounded MT Bold" panose="020F0704030504030204" pitchFamily="34" charset="0"/>
              </a:rPr>
              <a:t> 4.76% </a:t>
            </a:r>
            <a:r>
              <a:rPr lang="en-ID" sz="2400" dirty="0" err="1">
                <a:solidFill>
                  <a:schemeClr val="accent2"/>
                </a:solidFill>
                <a:latin typeface="Arial Rounded MT Bold" panose="020F0704030504030204" pitchFamily="34" charset="0"/>
              </a:rPr>
              <a:t>nasabah</a:t>
            </a:r>
            <a:r>
              <a:rPr lang="en-ID" sz="2400" dirty="0">
                <a:solidFill>
                  <a:schemeClr val="accent2"/>
                </a:solidFill>
                <a:latin typeface="Arial Rounded MT Bold" panose="020F0704030504030204" pitchFamily="34" charset="0"/>
              </a:rPr>
              <a:t> churn </a:t>
            </a:r>
            <a:r>
              <a:rPr lang="en-ID" sz="2400" dirty="0" err="1">
                <a:latin typeface="Arial Rounded MT Bold" panose="020F0704030504030204" pitchFamily="34" charset="0"/>
              </a:rPr>
              <a:t>dari</a:t>
            </a:r>
            <a:r>
              <a:rPr lang="en-ID" sz="2400" dirty="0">
                <a:latin typeface="Arial Rounded MT Bold" panose="020F0704030504030204" pitchFamily="34" charset="0"/>
              </a:rPr>
              <a:t> </a:t>
            </a:r>
            <a:r>
              <a:rPr lang="en-ID" sz="2400" dirty="0" err="1">
                <a:latin typeface="Arial Rounded MT Bold" panose="020F0704030504030204" pitchFamily="34" charset="0"/>
              </a:rPr>
              <a:t>populasi</a:t>
            </a:r>
            <a:r>
              <a:rPr lang="en-ID" sz="2400" dirty="0">
                <a:latin typeface="Arial Rounded MT Bold" panose="020F0704030504030204" pitchFamily="34" charset="0"/>
              </a:rPr>
              <a:t> </a:t>
            </a:r>
            <a:r>
              <a:rPr lang="en-ID" sz="2400" dirty="0" err="1">
                <a:latin typeface="Arial Rounded MT Bold" panose="020F0704030504030204" pitchFamily="34" charset="0"/>
              </a:rPr>
              <a:t>adalah</a:t>
            </a:r>
            <a:r>
              <a:rPr lang="en-ID" sz="2400" dirty="0">
                <a:latin typeface="Arial Rounded MT Bold" panose="020F0704030504030204" pitchFamily="34" charset="0"/>
              </a:rPr>
              <a:t> </a:t>
            </a:r>
            <a:r>
              <a:rPr lang="en-ID" sz="2400" dirty="0" err="1">
                <a:latin typeface="Arial Rounded MT Bold" panose="020F0704030504030204" pitchFamily="34" charset="0"/>
              </a:rPr>
              <a:t>tingkat</a:t>
            </a:r>
            <a:r>
              <a:rPr lang="en-ID" sz="2400" dirty="0">
                <a:latin typeface="Arial Rounded MT Bold" panose="020F0704030504030204" pitchFamily="34" charset="0"/>
              </a:rPr>
              <a:t> Pendidikan graduate</a:t>
            </a:r>
            <a:endParaRPr lang="en-US" sz="2400" dirty="0">
              <a:solidFill>
                <a:srgbClr val="000000"/>
              </a:solidFill>
              <a:latin typeface="Arial Rounded MT Bold" panose="020F0704030504030204" pitchFamily="34" charset="0"/>
            </a:endParaRPr>
          </a:p>
        </p:txBody>
      </p:sp>
      <p:sp>
        <p:nvSpPr>
          <p:cNvPr id="10" name="TextBox 10"/>
          <p:cNvSpPr txBox="1"/>
          <p:nvPr/>
        </p:nvSpPr>
        <p:spPr>
          <a:xfrm>
            <a:off x="526074" y="1787213"/>
            <a:ext cx="4408350" cy="615553"/>
          </a:xfrm>
          <a:prstGeom prst="rect">
            <a:avLst/>
          </a:prstGeom>
        </p:spPr>
        <p:txBody>
          <a:bodyPr lIns="0" tIns="0" rIns="0" bIns="0" rtlCol="0" anchor="t">
            <a:spAutoFit/>
          </a:bodyPr>
          <a:lstStyle/>
          <a:p>
            <a:pPr algn="ctr">
              <a:lnSpc>
                <a:spcPts val="4800"/>
              </a:lnSpc>
            </a:pPr>
            <a:r>
              <a:rPr lang="en-US" sz="4000" dirty="0">
                <a:solidFill>
                  <a:srgbClr val="3B499B"/>
                </a:solidFill>
                <a:latin typeface="Arimo Bold"/>
              </a:rPr>
              <a:t>gender</a:t>
            </a:r>
          </a:p>
        </p:txBody>
      </p:sp>
      <p:sp>
        <p:nvSpPr>
          <p:cNvPr id="11" name="TextBox 11"/>
          <p:cNvSpPr txBox="1"/>
          <p:nvPr/>
        </p:nvSpPr>
        <p:spPr>
          <a:xfrm>
            <a:off x="1405201" y="2479938"/>
            <a:ext cx="4683300" cy="1833835"/>
          </a:xfrm>
          <a:prstGeom prst="rect">
            <a:avLst/>
          </a:prstGeom>
        </p:spPr>
        <p:txBody>
          <a:bodyPr wrap="square" lIns="0" tIns="0" rIns="0" bIns="0" rtlCol="0" anchor="t">
            <a:spAutoFit/>
          </a:bodyPr>
          <a:lstStyle/>
          <a:p>
            <a:pPr algn="l">
              <a:lnSpc>
                <a:spcPts val="2879"/>
              </a:lnSpc>
            </a:pPr>
            <a:r>
              <a:rPr lang="en-ID" sz="2400" dirty="0" err="1">
                <a:latin typeface="Arial Rounded MT Bold" panose="020F0704030504030204" pitchFamily="34" charset="0"/>
              </a:rPr>
              <a:t>Sebanyak</a:t>
            </a:r>
            <a:r>
              <a:rPr lang="en-ID" sz="2400" dirty="0">
                <a:latin typeface="Arial Rounded MT Bold" panose="020F0704030504030204" pitchFamily="34" charset="0"/>
              </a:rPr>
              <a:t> 8.88% </a:t>
            </a:r>
            <a:r>
              <a:rPr lang="en-ID" sz="2400" dirty="0" err="1">
                <a:solidFill>
                  <a:schemeClr val="accent2"/>
                </a:solidFill>
                <a:latin typeface="Arial Rounded MT Bold" panose="020F0704030504030204" pitchFamily="34" charset="0"/>
              </a:rPr>
              <a:t>nasabah</a:t>
            </a:r>
            <a:r>
              <a:rPr lang="en-ID" sz="2400" dirty="0">
                <a:solidFill>
                  <a:schemeClr val="accent2"/>
                </a:solidFill>
                <a:latin typeface="Arial Rounded MT Bold" panose="020F0704030504030204" pitchFamily="34" charset="0"/>
              </a:rPr>
              <a:t> </a:t>
            </a:r>
            <a:r>
              <a:rPr lang="en-ID" sz="2400" dirty="0" err="1">
                <a:solidFill>
                  <a:schemeClr val="accent2"/>
                </a:solidFill>
                <a:latin typeface="Arial Rounded MT Bold" panose="020F0704030504030204" pitchFamily="34" charset="0"/>
              </a:rPr>
              <a:t>chun</a:t>
            </a:r>
            <a:r>
              <a:rPr lang="en-ID" sz="2400" dirty="0">
                <a:solidFill>
                  <a:schemeClr val="accent2"/>
                </a:solidFill>
                <a:latin typeface="Arial Rounded MT Bold" panose="020F0704030504030204" pitchFamily="34" charset="0"/>
              </a:rPr>
              <a:t> </a:t>
            </a:r>
            <a:r>
              <a:rPr lang="en-ID" sz="2400" dirty="0" err="1">
                <a:latin typeface="Arial Rounded MT Bold" panose="020F0704030504030204" pitchFamily="34" charset="0"/>
              </a:rPr>
              <a:t>dari</a:t>
            </a:r>
            <a:r>
              <a:rPr lang="en-ID" sz="2400" dirty="0">
                <a:latin typeface="Arial Rounded MT Bold" panose="020F0704030504030204" pitchFamily="34" charset="0"/>
              </a:rPr>
              <a:t> </a:t>
            </a:r>
            <a:r>
              <a:rPr lang="en-ID" sz="2400" dirty="0" err="1">
                <a:latin typeface="Arial Rounded MT Bold" panose="020F0704030504030204" pitchFamily="34" charset="0"/>
              </a:rPr>
              <a:t>populasi</a:t>
            </a:r>
            <a:r>
              <a:rPr lang="en-ID" sz="2400" dirty="0">
                <a:latin typeface="Arial Rounded MT Bold" panose="020F0704030504030204" pitchFamily="34" charset="0"/>
              </a:rPr>
              <a:t> orang </a:t>
            </a:r>
            <a:r>
              <a:rPr lang="en-ID" sz="2400" dirty="0" err="1">
                <a:latin typeface="Arial Rounded MT Bold" panose="020F0704030504030204" pitchFamily="34" charset="0"/>
              </a:rPr>
              <a:t>adalah</a:t>
            </a:r>
            <a:r>
              <a:rPr lang="en-ID" sz="2400" dirty="0">
                <a:latin typeface="Arial Rounded MT Bold" panose="020F0704030504030204" pitchFamily="34" charset="0"/>
              </a:rPr>
              <a:t> </a:t>
            </a:r>
            <a:r>
              <a:rPr lang="en-ID" sz="2400" dirty="0" err="1">
                <a:latin typeface="Arial Rounded MT Bold" panose="020F0704030504030204" pitchFamily="34" charset="0"/>
              </a:rPr>
              <a:t>perempuan</a:t>
            </a:r>
            <a:r>
              <a:rPr lang="en-ID" sz="2400" dirty="0">
                <a:latin typeface="Arial Rounded MT Bold" panose="020F0704030504030204" pitchFamily="34" charset="0"/>
              </a:rPr>
              <a:t> dan 7.12 % </a:t>
            </a:r>
            <a:r>
              <a:rPr lang="en-ID" sz="2400" dirty="0" err="1">
                <a:solidFill>
                  <a:schemeClr val="accent2"/>
                </a:solidFill>
                <a:latin typeface="Arial Rounded MT Bold" panose="020F0704030504030204" pitchFamily="34" charset="0"/>
              </a:rPr>
              <a:t>nasabah</a:t>
            </a:r>
            <a:r>
              <a:rPr lang="en-ID" sz="2400" dirty="0">
                <a:solidFill>
                  <a:schemeClr val="accent2"/>
                </a:solidFill>
                <a:latin typeface="Arial Rounded MT Bold" panose="020F0704030504030204" pitchFamily="34" charset="0"/>
              </a:rPr>
              <a:t> churn </a:t>
            </a:r>
            <a:r>
              <a:rPr lang="en-ID" sz="2400" dirty="0" err="1">
                <a:latin typeface="Arial Rounded MT Bold" panose="020F0704030504030204" pitchFamily="34" charset="0"/>
              </a:rPr>
              <a:t>dari</a:t>
            </a:r>
            <a:r>
              <a:rPr lang="en-ID" sz="2400" dirty="0">
                <a:latin typeface="Arial Rounded MT Bold" panose="020F0704030504030204" pitchFamily="34" charset="0"/>
              </a:rPr>
              <a:t> </a:t>
            </a:r>
            <a:r>
              <a:rPr lang="en-ID" sz="2400" dirty="0" err="1">
                <a:latin typeface="Arial Rounded MT Bold" panose="020F0704030504030204" pitchFamily="34" charset="0"/>
              </a:rPr>
              <a:t>populasi</a:t>
            </a:r>
            <a:r>
              <a:rPr lang="en-ID" sz="2400" dirty="0">
                <a:latin typeface="Arial Rounded MT Bold" panose="020F0704030504030204" pitchFamily="34" charset="0"/>
              </a:rPr>
              <a:t> </a:t>
            </a:r>
            <a:r>
              <a:rPr lang="en-ID" sz="2400" dirty="0" err="1">
                <a:latin typeface="Arial Rounded MT Bold" panose="020F0704030504030204" pitchFamily="34" charset="0"/>
              </a:rPr>
              <a:t>adalah</a:t>
            </a:r>
            <a:r>
              <a:rPr lang="en-ID" sz="2400" dirty="0">
                <a:latin typeface="Arial Rounded MT Bold" panose="020F0704030504030204" pitchFamily="34" charset="0"/>
              </a:rPr>
              <a:t> </a:t>
            </a:r>
            <a:r>
              <a:rPr lang="en-ID" sz="2400" dirty="0" err="1">
                <a:latin typeface="Arial Rounded MT Bold" panose="020F0704030504030204" pitchFamily="34" charset="0"/>
              </a:rPr>
              <a:t>laki</a:t>
            </a:r>
            <a:r>
              <a:rPr lang="en-ID" sz="2400" dirty="0">
                <a:latin typeface="Arial Rounded MT Bold" panose="020F0704030504030204" pitchFamily="34" charset="0"/>
              </a:rPr>
              <a:t> </a:t>
            </a:r>
            <a:r>
              <a:rPr lang="en-ID" sz="2400" dirty="0" err="1">
                <a:latin typeface="Arial Rounded MT Bold" panose="020F0704030504030204" pitchFamily="34" charset="0"/>
              </a:rPr>
              <a:t>laki</a:t>
            </a:r>
            <a:r>
              <a:rPr lang="en-ID" sz="2400" dirty="0">
                <a:latin typeface="Arial Rounded MT Bold" panose="020F0704030504030204" pitchFamily="34" charset="0"/>
              </a:rPr>
              <a:t> </a:t>
            </a:r>
            <a:endParaRPr lang="en-US" sz="2400" dirty="0">
              <a:solidFill>
                <a:srgbClr val="000000"/>
              </a:solidFill>
              <a:latin typeface="Arial Rounded MT Bold" panose="020F0704030504030204" pitchFamily="34" charset="0"/>
            </a:endParaRPr>
          </a:p>
        </p:txBody>
      </p:sp>
      <p:sp>
        <p:nvSpPr>
          <p:cNvPr id="13" name="TextBox 13"/>
          <p:cNvSpPr txBox="1"/>
          <p:nvPr/>
        </p:nvSpPr>
        <p:spPr>
          <a:xfrm>
            <a:off x="3746851" y="8663076"/>
            <a:ext cx="3769350" cy="355867"/>
          </a:xfrm>
          <a:prstGeom prst="rect">
            <a:avLst/>
          </a:prstGeom>
        </p:spPr>
        <p:txBody>
          <a:bodyPr lIns="0" tIns="0" rIns="0" bIns="0" rtlCol="0" anchor="t">
            <a:spAutoFit/>
          </a:bodyPr>
          <a:lstStyle/>
          <a:p>
            <a:pPr algn="ctr">
              <a:lnSpc>
                <a:spcPts val="2879"/>
              </a:lnSpc>
            </a:pPr>
            <a:r>
              <a:rPr lang="en-US" sz="2400" dirty="0">
                <a:solidFill>
                  <a:srgbClr val="000000"/>
                </a:solidFill>
                <a:latin typeface="Roboto"/>
              </a:rPr>
              <a:t>..</a:t>
            </a:r>
          </a:p>
        </p:txBody>
      </p:sp>
      <p:sp>
        <p:nvSpPr>
          <p:cNvPr id="14" name="TextBox 14"/>
          <p:cNvSpPr txBox="1"/>
          <p:nvPr/>
        </p:nvSpPr>
        <p:spPr>
          <a:xfrm>
            <a:off x="10452301" y="1787213"/>
            <a:ext cx="4408350" cy="615553"/>
          </a:xfrm>
          <a:prstGeom prst="rect">
            <a:avLst/>
          </a:prstGeom>
        </p:spPr>
        <p:txBody>
          <a:bodyPr lIns="0" tIns="0" rIns="0" bIns="0" rtlCol="0" anchor="t">
            <a:spAutoFit/>
          </a:bodyPr>
          <a:lstStyle/>
          <a:p>
            <a:pPr algn="ctr">
              <a:lnSpc>
                <a:spcPts val="4800"/>
              </a:lnSpc>
            </a:pPr>
            <a:r>
              <a:rPr lang="en-US" sz="4000" dirty="0">
                <a:solidFill>
                  <a:srgbClr val="9599E9"/>
                </a:solidFill>
                <a:latin typeface="Arimo Bold"/>
              </a:rPr>
              <a:t>.. </a:t>
            </a:r>
          </a:p>
        </p:txBody>
      </p:sp>
      <p:sp>
        <p:nvSpPr>
          <p:cNvPr id="15" name="TextBox 15"/>
          <p:cNvSpPr txBox="1"/>
          <p:nvPr/>
        </p:nvSpPr>
        <p:spPr>
          <a:xfrm>
            <a:off x="10771801" y="2479938"/>
            <a:ext cx="3769350" cy="355867"/>
          </a:xfrm>
          <a:prstGeom prst="rect">
            <a:avLst/>
          </a:prstGeom>
        </p:spPr>
        <p:txBody>
          <a:bodyPr lIns="0" tIns="0" rIns="0" bIns="0" rtlCol="0" anchor="t">
            <a:spAutoFit/>
          </a:bodyPr>
          <a:lstStyle/>
          <a:p>
            <a:pPr algn="ctr">
              <a:lnSpc>
                <a:spcPts val="2879"/>
              </a:lnSpc>
            </a:pPr>
            <a:r>
              <a:rPr lang="en-US" sz="2400" dirty="0">
                <a:solidFill>
                  <a:srgbClr val="000000"/>
                </a:solidFill>
                <a:latin typeface="Roboto"/>
              </a:rPr>
              <a:t>..</a:t>
            </a:r>
          </a:p>
        </p:txBody>
      </p:sp>
      <p:sp>
        <p:nvSpPr>
          <p:cNvPr id="19" name="TextBox 19"/>
          <p:cNvSpPr txBox="1"/>
          <p:nvPr/>
        </p:nvSpPr>
        <p:spPr>
          <a:xfrm>
            <a:off x="8430151" y="8663076"/>
            <a:ext cx="3769350" cy="355867"/>
          </a:xfrm>
          <a:prstGeom prst="rect">
            <a:avLst/>
          </a:prstGeom>
        </p:spPr>
        <p:txBody>
          <a:bodyPr lIns="0" tIns="0" rIns="0" bIns="0" rtlCol="0" anchor="t">
            <a:spAutoFit/>
          </a:bodyPr>
          <a:lstStyle/>
          <a:p>
            <a:pPr algn="ctr">
              <a:lnSpc>
                <a:spcPts val="2879"/>
              </a:lnSpc>
            </a:pPr>
            <a:r>
              <a:rPr lang="en-US" sz="2400" dirty="0">
                <a:solidFill>
                  <a:srgbClr val="000000"/>
                </a:solidFill>
                <a:latin typeface="Roboto"/>
              </a:rPr>
              <a:t>..</a:t>
            </a:r>
          </a:p>
        </p:txBody>
      </p:sp>
      <p:grpSp>
        <p:nvGrpSpPr>
          <p:cNvPr id="20" name="Group 20"/>
          <p:cNvGrpSpPr/>
          <p:nvPr/>
        </p:nvGrpSpPr>
        <p:grpSpPr>
          <a:xfrm>
            <a:off x="1905000" y="4546933"/>
            <a:ext cx="825232" cy="825232"/>
            <a:chOff x="0" y="0"/>
            <a:chExt cx="2565600" cy="2565600"/>
          </a:xfrm>
        </p:grpSpPr>
        <p:sp>
          <p:nvSpPr>
            <p:cNvPr id="21" name="Freeform 21"/>
            <p:cNvSpPr/>
            <p:nvPr/>
          </p:nvSpPr>
          <p:spPr>
            <a:xfrm>
              <a:off x="0" y="0"/>
              <a:ext cx="2565654" cy="2565654"/>
            </a:xfrm>
            <a:custGeom>
              <a:avLst/>
              <a:gdLst/>
              <a:ahLst/>
              <a:cxnLst/>
              <a:rect l="l" t="t" r="r" b="b"/>
              <a:pathLst>
                <a:path w="2565654" h="2565654">
                  <a:moveTo>
                    <a:pt x="0" y="1282827"/>
                  </a:moveTo>
                  <a:cubicBezTo>
                    <a:pt x="0" y="574294"/>
                    <a:pt x="574294" y="0"/>
                    <a:pt x="1282827" y="0"/>
                  </a:cubicBezTo>
                  <a:cubicBezTo>
                    <a:pt x="1991360" y="0"/>
                    <a:pt x="2565654" y="574294"/>
                    <a:pt x="2565654" y="1282827"/>
                  </a:cubicBezTo>
                  <a:cubicBezTo>
                    <a:pt x="2565654" y="1991360"/>
                    <a:pt x="1991233" y="2565654"/>
                    <a:pt x="1282827" y="2565654"/>
                  </a:cubicBezTo>
                  <a:cubicBezTo>
                    <a:pt x="574421" y="2565654"/>
                    <a:pt x="0" y="1991233"/>
                    <a:pt x="0" y="1282827"/>
                  </a:cubicBezTo>
                  <a:close/>
                </a:path>
              </a:pathLst>
            </a:custGeom>
            <a:solidFill>
              <a:srgbClr val="3B499B"/>
            </a:solidFill>
          </p:spPr>
        </p:sp>
      </p:grpSp>
      <p:grpSp>
        <p:nvGrpSpPr>
          <p:cNvPr id="22" name="Group 22"/>
          <p:cNvGrpSpPr/>
          <p:nvPr/>
        </p:nvGrpSpPr>
        <p:grpSpPr>
          <a:xfrm>
            <a:off x="7605526" y="2663576"/>
            <a:ext cx="824625" cy="824625"/>
            <a:chOff x="0" y="0"/>
            <a:chExt cx="2565600" cy="2565600"/>
          </a:xfrm>
        </p:grpSpPr>
        <p:sp>
          <p:nvSpPr>
            <p:cNvPr id="23" name="Freeform 23"/>
            <p:cNvSpPr/>
            <p:nvPr/>
          </p:nvSpPr>
          <p:spPr>
            <a:xfrm>
              <a:off x="0" y="0"/>
              <a:ext cx="2565654" cy="2565654"/>
            </a:xfrm>
            <a:custGeom>
              <a:avLst/>
              <a:gdLst/>
              <a:ahLst/>
              <a:cxnLst/>
              <a:rect l="l" t="t" r="r" b="b"/>
              <a:pathLst>
                <a:path w="2565654" h="2565654">
                  <a:moveTo>
                    <a:pt x="0" y="1282827"/>
                  </a:moveTo>
                  <a:cubicBezTo>
                    <a:pt x="0" y="574294"/>
                    <a:pt x="574294" y="0"/>
                    <a:pt x="1282827" y="0"/>
                  </a:cubicBezTo>
                  <a:cubicBezTo>
                    <a:pt x="1991360" y="0"/>
                    <a:pt x="2565654" y="574294"/>
                    <a:pt x="2565654" y="1282827"/>
                  </a:cubicBezTo>
                  <a:cubicBezTo>
                    <a:pt x="2565654" y="1991360"/>
                    <a:pt x="1991233" y="2565654"/>
                    <a:pt x="1282827" y="2565654"/>
                  </a:cubicBezTo>
                  <a:cubicBezTo>
                    <a:pt x="574421" y="2565654"/>
                    <a:pt x="0" y="1991233"/>
                    <a:pt x="0" y="1282827"/>
                  </a:cubicBezTo>
                  <a:close/>
                </a:path>
              </a:pathLst>
            </a:custGeom>
            <a:solidFill>
              <a:srgbClr val="6E7DC3"/>
            </a:solidFill>
          </p:spPr>
        </p:sp>
      </p:grpSp>
      <p:grpSp>
        <p:nvGrpSpPr>
          <p:cNvPr id="24" name="Group 24"/>
          <p:cNvGrpSpPr/>
          <p:nvPr/>
        </p:nvGrpSpPr>
        <p:grpSpPr>
          <a:xfrm>
            <a:off x="11694376" y="3522426"/>
            <a:ext cx="1924200" cy="1924200"/>
            <a:chOff x="0" y="0"/>
            <a:chExt cx="2565600" cy="2565600"/>
          </a:xfrm>
        </p:grpSpPr>
        <p:sp>
          <p:nvSpPr>
            <p:cNvPr id="25" name="Freeform 25"/>
            <p:cNvSpPr/>
            <p:nvPr/>
          </p:nvSpPr>
          <p:spPr>
            <a:xfrm>
              <a:off x="0" y="0"/>
              <a:ext cx="2565654" cy="2565654"/>
            </a:xfrm>
            <a:custGeom>
              <a:avLst/>
              <a:gdLst/>
              <a:ahLst/>
              <a:cxnLst/>
              <a:rect l="l" t="t" r="r" b="b"/>
              <a:pathLst>
                <a:path w="2565654" h="2565654">
                  <a:moveTo>
                    <a:pt x="0" y="1282827"/>
                  </a:moveTo>
                  <a:cubicBezTo>
                    <a:pt x="0" y="574294"/>
                    <a:pt x="574294" y="0"/>
                    <a:pt x="1282827" y="0"/>
                  </a:cubicBezTo>
                  <a:cubicBezTo>
                    <a:pt x="1991360" y="0"/>
                    <a:pt x="2565654" y="574294"/>
                    <a:pt x="2565654" y="1282827"/>
                  </a:cubicBezTo>
                  <a:cubicBezTo>
                    <a:pt x="2565654" y="1991360"/>
                    <a:pt x="1991233" y="2565654"/>
                    <a:pt x="1282827" y="2565654"/>
                  </a:cubicBezTo>
                  <a:cubicBezTo>
                    <a:pt x="574421" y="2565654"/>
                    <a:pt x="0" y="1991233"/>
                    <a:pt x="0" y="1282827"/>
                  </a:cubicBezTo>
                  <a:close/>
                </a:path>
              </a:pathLst>
            </a:custGeom>
            <a:solidFill>
              <a:srgbClr val="9599E9"/>
            </a:solidFill>
          </p:spPr>
        </p:sp>
      </p:grpSp>
      <p:grpSp>
        <p:nvGrpSpPr>
          <p:cNvPr id="26" name="Group 26"/>
          <p:cNvGrpSpPr/>
          <p:nvPr/>
        </p:nvGrpSpPr>
        <p:grpSpPr>
          <a:xfrm>
            <a:off x="4669426" y="5764226"/>
            <a:ext cx="1924200" cy="1924200"/>
            <a:chOff x="0" y="0"/>
            <a:chExt cx="2565600" cy="2565600"/>
          </a:xfrm>
        </p:grpSpPr>
        <p:sp>
          <p:nvSpPr>
            <p:cNvPr id="27" name="Freeform 27"/>
            <p:cNvSpPr/>
            <p:nvPr/>
          </p:nvSpPr>
          <p:spPr>
            <a:xfrm>
              <a:off x="0" y="0"/>
              <a:ext cx="2565654" cy="2565654"/>
            </a:xfrm>
            <a:custGeom>
              <a:avLst/>
              <a:gdLst/>
              <a:ahLst/>
              <a:cxnLst/>
              <a:rect l="l" t="t" r="r" b="b"/>
              <a:pathLst>
                <a:path w="2565654" h="2565654">
                  <a:moveTo>
                    <a:pt x="0" y="1282827"/>
                  </a:moveTo>
                  <a:cubicBezTo>
                    <a:pt x="0" y="574294"/>
                    <a:pt x="574294" y="0"/>
                    <a:pt x="1282827" y="0"/>
                  </a:cubicBezTo>
                  <a:cubicBezTo>
                    <a:pt x="1991360" y="0"/>
                    <a:pt x="2565654" y="574294"/>
                    <a:pt x="2565654" y="1282827"/>
                  </a:cubicBezTo>
                  <a:cubicBezTo>
                    <a:pt x="2565654" y="1991360"/>
                    <a:pt x="1991233" y="2565654"/>
                    <a:pt x="1282827" y="2565654"/>
                  </a:cubicBezTo>
                  <a:cubicBezTo>
                    <a:pt x="574421" y="2565654"/>
                    <a:pt x="0" y="1991233"/>
                    <a:pt x="0" y="1282827"/>
                  </a:cubicBezTo>
                  <a:close/>
                </a:path>
              </a:pathLst>
            </a:custGeom>
            <a:solidFill>
              <a:srgbClr val="BD4120"/>
            </a:solidFill>
          </p:spPr>
        </p:sp>
      </p:grpSp>
      <p:grpSp>
        <p:nvGrpSpPr>
          <p:cNvPr id="28" name="Group 28"/>
          <p:cNvGrpSpPr/>
          <p:nvPr/>
        </p:nvGrpSpPr>
        <p:grpSpPr>
          <a:xfrm>
            <a:off x="9352726" y="5764226"/>
            <a:ext cx="1924200" cy="1924200"/>
            <a:chOff x="0" y="0"/>
            <a:chExt cx="2565600" cy="2565600"/>
          </a:xfrm>
        </p:grpSpPr>
        <p:sp>
          <p:nvSpPr>
            <p:cNvPr id="29" name="Freeform 29"/>
            <p:cNvSpPr/>
            <p:nvPr/>
          </p:nvSpPr>
          <p:spPr>
            <a:xfrm>
              <a:off x="0" y="0"/>
              <a:ext cx="2565654" cy="2565654"/>
            </a:xfrm>
            <a:custGeom>
              <a:avLst/>
              <a:gdLst/>
              <a:ahLst/>
              <a:cxnLst/>
              <a:rect l="l" t="t" r="r" b="b"/>
              <a:pathLst>
                <a:path w="2565654" h="2565654">
                  <a:moveTo>
                    <a:pt x="0" y="1282827"/>
                  </a:moveTo>
                  <a:cubicBezTo>
                    <a:pt x="0" y="574294"/>
                    <a:pt x="574294" y="0"/>
                    <a:pt x="1282827" y="0"/>
                  </a:cubicBezTo>
                  <a:cubicBezTo>
                    <a:pt x="1991360" y="0"/>
                    <a:pt x="2565654" y="574294"/>
                    <a:pt x="2565654" y="1282827"/>
                  </a:cubicBezTo>
                  <a:cubicBezTo>
                    <a:pt x="2565654" y="1991360"/>
                    <a:pt x="1991233" y="2565654"/>
                    <a:pt x="1282827" y="2565654"/>
                  </a:cubicBezTo>
                  <a:cubicBezTo>
                    <a:pt x="574421" y="2565654"/>
                    <a:pt x="0" y="1991233"/>
                    <a:pt x="0" y="1282827"/>
                  </a:cubicBezTo>
                  <a:close/>
                </a:path>
              </a:pathLst>
            </a:custGeom>
            <a:solidFill>
              <a:srgbClr val="F7735E"/>
            </a:solidFill>
          </p:spPr>
        </p:sp>
      </p:grpSp>
      <p:grpSp>
        <p:nvGrpSpPr>
          <p:cNvPr id="30" name="Group 30"/>
          <p:cNvGrpSpPr/>
          <p:nvPr/>
        </p:nvGrpSpPr>
        <p:grpSpPr>
          <a:xfrm>
            <a:off x="14036026" y="5764226"/>
            <a:ext cx="1924200" cy="1924200"/>
            <a:chOff x="0" y="0"/>
            <a:chExt cx="2565600" cy="2565600"/>
          </a:xfrm>
        </p:grpSpPr>
        <p:sp>
          <p:nvSpPr>
            <p:cNvPr id="31" name="Freeform 31"/>
            <p:cNvSpPr/>
            <p:nvPr/>
          </p:nvSpPr>
          <p:spPr>
            <a:xfrm>
              <a:off x="0" y="0"/>
              <a:ext cx="2565654" cy="2565654"/>
            </a:xfrm>
            <a:custGeom>
              <a:avLst/>
              <a:gdLst/>
              <a:ahLst/>
              <a:cxnLst/>
              <a:rect l="l" t="t" r="r" b="b"/>
              <a:pathLst>
                <a:path w="2565654" h="2565654">
                  <a:moveTo>
                    <a:pt x="0" y="1282827"/>
                  </a:moveTo>
                  <a:cubicBezTo>
                    <a:pt x="0" y="574294"/>
                    <a:pt x="574294" y="0"/>
                    <a:pt x="1282827" y="0"/>
                  </a:cubicBezTo>
                  <a:cubicBezTo>
                    <a:pt x="1991360" y="0"/>
                    <a:pt x="2565654" y="574294"/>
                    <a:pt x="2565654" y="1282827"/>
                  </a:cubicBezTo>
                  <a:cubicBezTo>
                    <a:pt x="2565654" y="1991360"/>
                    <a:pt x="1991233" y="2565654"/>
                    <a:pt x="1282827" y="2565654"/>
                  </a:cubicBezTo>
                  <a:cubicBezTo>
                    <a:pt x="574421" y="2565654"/>
                    <a:pt x="0" y="1991233"/>
                    <a:pt x="0" y="1282827"/>
                  </a:cubicBezTo>
                  <a:close/>
                </a:path>
              </a:pathLst>
            </a:custGeom>
            <a:solidFill>
              <a:srgbClr val="FCA497"/>
            </a:solidFill>
          </p:spPr>
        </p:sp>
      </p:grpSp>
    </p:spTree>
    <p:extLst>
      <p:ext uri="{BB962C8B-B14F-4D97-AF65-F5344CB8AC3E}">
        <p14:creationId xmlns:p14="http://schemas.microsoft.com/office/powerpoint/2010/main" val="3237499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89375" y="883550"/>
            <a:ext cx="16292550" cy="782843"/>
          </a:xfrm>
          <a:prstGeom prst="rect">
            <a:avLst/>
          </a:prstGeom>
        </p:spPr>
        <p:txBody>
          <a:bodyPr lIns="0" tIns="0" rIns="0" bIns="0" rtlCol="0" anchor="t">
            <a:spAutoFit/>
          </a:bodyPr>
          <a:lstStyle/>
          <a:p>
            <a:pPr algn="ctr">
              <a:lnSpc>
                <a:spcPts val="6480"/>
              </a:lnSpc>
            </a:pPr>
            <a:r>
              <a:rPr lang="en-US" sz="5400" dirty="0">
                <a:solidFill>
                  <a:srgbClr val="000000"/>
                </a:solidFill>
                <a:latin typeface="Arimo"/>
              </a:rPr>
              <a:t>Business Insights</a:t>
            </a:r>
          </a:p>
        </p:txBody>
      </p:sp>
      <p:sp>
        <p:nvSpPr>
          <p:cNvPr id="12" name="TextBox 8">
            <a:extLst>
              <a:ext uri="{FF2B5EF4-FFF2-40B4-BE49-F238E27FC236}">
                <a16:creationId xmlns:a16="http://schemas.microsoft.com/office/drawing/2014/main" id="{B6A6B9EB-5666-4CB9-81B0-500793AD5621}"/>
              </a:ext>
            </a:extLst>
          </p:cNvPr>
          <p:cNvSpPr txBox="1"/>
          <p:nvPr/>
        </p:nvSpPr>
        <p:spPr>
          <a:xfrm>
            <a:off x="1143000" y="3086100"/>
            <a:ext cx="15163800" cy="1231106"/>
          </a:xfrm>
          <a:prstGeom prst="rect">
            <a:avLst/>
          </a:prstGeom>
        </p:spPr>
        <p:txBody>
          <a:bodyPr wrap="square" lIns="0" tIns="0" rIns="0" bIns="0" rtlCol="0" anchor="t">
            <a:spAutoFit/>
          </a:bodyPr>
          <a:lstStyle/>
          <a:p>
            <a:pPr algn="ctr">
              <a:lnSpc>
                <a:spcPts val="4800"/>
              </a:lnSpc>
            </a:pPr>
            <a:r>
              <a:rPr lang="en-US" sz="4000" dirty="0" err="1">
                <a:solidFill>
                  <a:srgbClr val="6E7DC3"/>
                </a:solidFill>
                <a:latin typeface="Arimo Bold"/>
              </a:rPr>
              <a:t>Algoritma</a:t>
            </a:r>
            <a:r>
              <a:rPr lang="en-US" sz="4000" dirty="0">
                <a:solidFill>
                  <a:srgbClr val="6E7DC3"/>
                </a:solidFill>
                <a:latin typeface="Arimo Bold"/>
              </a:rPr>
              <a:t> model </a:t>
            </a:r>
            <a:r>
              <a:rPr lang="en-US" sz="4000" dirty="0" err="1">
                <a:solidFill>
                  <a:srgbClr val="6E7DC3"/>
                </a:solidFill>
                <a:latin typeface="Arimo Bold"/>
              </a:rPr>
              <a:t>terbaik</a:t>
            </a:r>
            <a:r>
              <a:rPr lang="en-US" sz="4000" dirty="0">
                <a:solidFill>
                  <a:srgbClr val="6E7DC3"/>
                </a:solidFill>
                <a:latin typeface="Arimo Bold"/>
              </a:rPr>
              <a:t> </a:t>
            </a:r>
            <a:r>
              <a:rPr lang="en-US" sz="4000" dirty="0" err="1">
                <a:solidFill>
                  <a:srgbClr val="6E7DC3"/>
                </a:solidFill>
                <a:latin typeface="Arimo Bold"/>
              </a:rPr>
              <a:t>adalah</a:t>
            </a:r>
            <a:r>
              <a:rPr lang="en-US" sz="4000" dirty="0">
                <a:solidFill>
                  <a:srgbClr val="6E7DC3"/>
                </a:solidFill>
                <a:latin typeface="Arimo Bold"/>
              </a:rPr>
              <a:t> </a:t>
            </a:r>
            <a:r>
              <a:rPr lang="en-US" sz="4000" dirty="0" err="1">
                <a:solidFill>
                  <a:srgbClr val="6E7DC3"/>
                </a:solidFill>
                <a:latin typeface="Arimo Bold"/>
              </a:rPr>
              <a:t>XGBost</a:t>
            </a:r>
            <a:r>
              <a:rPr lang="en-US" sz="4000" dirty="0">
                <a:solidFill>
                  <a:srgbClr val="6E7DC3"/>
                </a:solidFill>
                <a:latin typeface="Arimo Bold"/>
              </a:rPr>
              <a:t> </a:t>
            </a:r>
            <a:r>
              <a:rPr lang="en-US" sz="4000" dirty="0" err="1">
                <a:solidFill>
                  <a:srgbClr val="6E7DC3"/>
                </a:solidFill>
                <a:latin typeface="Arimo Bold"/>
              </a:rPr>
              <a:t>dengan</a:t>
            </a:r>
            <a:r>
              <a:rPr lang="en-US" sz="4000" dirty="0">
                <a:solidFill>
                  <a:srgbClr val="6E7DC3"/>
                </a:solidFill>
                <a:latin typeface="Arimo Bold"/>
              </a:rPr>
              <a:t> </a:t>
            </a:r>
            <a:r>
              <a:rPr lang="en-US" sz="4000" dirty="0" err="1">
                <a:solidFill>
                  <a:srgbClr val="6E7DC3"/>
                </a:solidFill>
                <a:latin typeface="Arimo Bold"/>
              </a:rPr>
              <a:t>akurasi</a:t>
            </a:r>
            <a:r>
              <a:rPr lang="en-US" sz="4000" dirty="0">
                <a:solidFill>
                  <a:srgbClr val="6E7DC3"/>
                </a:solidFill>
                <a:latin typeface="Arimo Bold"/>
              </a:rPr>
              <a:t> 97 %. .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8230" y="3386183"/>
            <a:ext cx="7485714" cy="3514634"/>
          </a:xfrm>
          <a:custGeom>
            <a:avLst/>
            <a:gdLst/>
            <a:ahLst/>
            <a:cxnLst/>
            <a:rect l="l" t="t" r="r" b="b"/>
            <a:pathLst>
              <a:path w="7485714" h="3514634">
                <a:moveTo>
                  <a:pt x="0" y="0"/>
                </a:moveTo>
                <a:lnTo>
                  <a:pt x="7485714" y="0"/>
                </a:lnTo>
                <a:lnTo>
                  <a:pt x="7485714" y="3514634"/>
                </a:lnTo>
                <a:lnTo>
                  <a:pt x="0" y="3514634"/>
                </a:lnTo>
                <a:lnTo>
                  <a:pt x="0" y="0"/>
                </a:lnTo>
                <a:close/>
              </a:path>
            </a:pathLst>
          </a:custGeom>
          <a:blipFill>
            <a:blip r:embed="rId3"/>
            <a:stretch>
              <a:fillRect/>
            </a:stretch>
          </a:blipFill>
        </p:spPr>
      </p:sp>
      <p:sp>
        <p:nvSpPr>
          <p:cNvPr id="3" name="TextBox 3"/>
          <p:cNvSpPr txBox="1"/>
          <p:nvPr/>
        </p:nvSpPr>
        <p:spPr>
          <a:xfrm>
            <a:off x="9266559" y="2428338"/>
            <a:ext cx="7673547" cy="5430324"/>
          </a:xfrm>
          <a:prstGeom prst="rect">
            <a:avLst/>
          </a:prstGeom>
        </p:spPr>
        <p:txBody>
          <a:bodyPr lIns="0" tIns="0" rIns="0" bIns="0" rtlCol="0" anchor="t">
            <a:spAutoFit/>
          </a:bodyPr>
          <a:lstStyle/>
          <a:p>
            <a:pPr algn="l">
              <a:lnSpc>
                <a:spcPts val="2892"/>
              </a:lnSpc>
            </a:pPr>
            <a:r>
              <a:rPr lang="en-US" sz="2410">
                <a:solidFill>
                  <a:srgbClr val="000000"/>
                </a:solidFill>
                <a:latin typeface="League Spartan"/>
              </a:rPr>
              <a:t>Ketika industri perbankan menghadapi persaingan yang semakin ketat dan ekspektasi nasabah yang semakin tinggi, memprediksi churn nasabah secara akurat telah menjadi faktor penting bagi bank dalam upayanya mempertahankan nasabah dan meningkatkan kepuasan nasabah secara keseluruhan. Memahami faktor-faktor mendasar yang berkontribusi terhadap churn nasabah dapat memberikan wawasan berharga yang membantu bank mengembangkan strategi retensi yang ditargetkan, mengoptimalkan pengalaman nasabah, dan meningkatkan praktik manajemen hubungan nasabah secara keseluruhan.</a:t>
            </a:r>
          </a:p>
        </p:txBody>
      </p:sp>
      <p:sp>
        <p:nvSpPr>
          <p:cNvPr id="4" name="TextBox 4"/>
          <p:cNvSpPr txBox="1"/>
          <p:nvPr/>
        </p:nvSpPr>
        <p:spPr>
          <a:xfrm>
            <a:off x="1158230" y="2004516"/>
            <a:ext cx="10123891" cy="847644"/>
          </a:xfrm>
          <a:prstGeom prst="rect">
            <a:avLst/>
          </a:prstGeom>
        </p:spPr>
        <p:txBody>
          <a:bodyPr lIns="0" tIns="0" rIns="0" bIns="0" rtlCol="0" anchor="t">
            <a:spAutoFit/>
          </a:bodyPr>
          <a:lstStyle/>
          <a:p>
            <a:pPr algn="l">
              <a:lnSpc>
                <a:spcPts val="6720"/>
              </a:lnSpc>
            </a:pPr>
            <a:r>
              <a:rPr lang="en-US" sz="5600">
                <a:solidFill>
                  <a:srgbClr val="000000"/>
                </a:solidFill>
                <a:latin typeface="League Spartan"/>
              </a:rPr>
              <a:t>Latar Belakang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35675" y="2435313"/>
            <a:ext cx="5029317" cy="5029317"/>
          </a:xfrm>
          <a:custGeom>
            <a:avLst/>
            <a:gdLst/>
            <a:ahLst/>
            <a:cxnLst/>
            <a:rect l="l" t="t" r="r" b="b"/>
            <a:pathLst>
              <a:path w="5029317" h="5029317">
                <a:moveTo>
                  <a:pt x="0" y="0"/>
                </a:moveTo>
                <a:lnTo>
                  <a:pt x="5029317" y="0"/>
                </a:lnTo>
                <a:lnTo>
                  <a:pt x="5029317" y="5029316"/>
                </a:lnTo>
                <a:lnTo>
                  <a:pt x="0" y="5029316"/>
                </a:lnTo>
                <a:lnTo>
                  <a:pt x="0" y="0"/>
                </a:lnTo>
                <a:close/>
              </a:path>
            </a:pathLst>
          </a:custGeom>
          <a:blipFill>
            <a:blip r:embed="rId3"/>
            <a:stretch>
              <a:fillRect/>
            </a:stretch>
          </a:blipFill>
        </p:spPr>
      </p:sp>
      <p:sp>
        <p:nvSpPr>
          <p:cNvPr id="3" name="TextBox 3"/>
          <p:cNvSpPr txBox="1"/>
          <p:nvPr/>
        </p:nvSpPr>
        <p:spPr>
          <a:xfrm>
            <a:off x="1411784" y="1382088"/>
            <a:ext cx="10123891" cy="923871"/>
          </a:xfrm>
          <a:prstGeom prst="rect">
            <a:avLst/>
          </a:prstGeom>
        </p:spPr>
        <p:txBody>
          <a:bodyPr lIns="0" tIns="0" rIns="0" bIns="0" rtlCol="0" anchor="t">
            <a:spAutoFit/>
          </a:bodyPr>
          <a:lstStyle/>
          <a:p>
            <a:pPr algn="l">
              <a:lnSpc>
                <a:spcPts val="7200"/>
              </a:lnSpc>
            </a:pPr>
            <a:r>
              <a:rPr lang="en-US" sz="6000">
                <a:solidFill>
                  <a:srgbClr val="000000"/>
                </a:solidFill>
                <a:latin typeface="League Spartan"/>
              </a:rPr>
              <a:t>Tujuan </a:t>
            </a:r>
          </a:p>
        </p:txBody>
      </p:sp>
      <p:sp>
        <p:nvSpPr>
          <p:cNvPr id="4" name="TextBox 4"/>
          <p:cNvSpPr txBox="1"/>
          <p:nvPr/>
        </p:nvSpPr>
        <p:spPr>
          <a:xfrm>
            <a:off x="1283692" y="3921247"/>
            <a:ext cx="7860308" cy="2729698"/>
          </a:xfrm>
          <a:prstGeom prst="rect">
            <a:avLst/>
          </a:prstGeom>
        </p:spPr>
        <p:txBody>
          <a:bodyPr lIns="0" tIns="0" rIns="0" bIns="0" rtlCol="0" anchor="t">
            <a:spAutoFit/>
          </a:bodyPr>
          <a:lstStyle/>
          <a:p>
            <a:pPr algn="l">
              <a:lnSpc>
                <a:spcPts val="2726"/>
              </a:lnSpc>
              <a:spcBef>
                <a:spcPct val="0"/>
              </a:spcBef>
            </a:pPr>
            <a:r>
              <a:rPr lang="en-US" sz="2271">
                <a:solidFill>
                  <a:srgbClr val="000000"/>
                </a:solidFill>
                <a:latin typeface="League Spartan"/>
              </a:rPr>
              <a:t>Tujuan Proyek</a:t>
            </a:r>
          </a:p>
          <a:p>
            <a:pPr marL="490508" lvl="1" indent="-245254" algn="l">
              <a:lnSpc>
                <a:spcPts val="2726"/>
              </a:lnSpc>
              <a:buFont typeface="Arial"/>
              <a:buChar char="•"/>
            </a:pPr>
            <a:r>
              <a:rPr lang="en-US" sz="2271">
                <a:solidFill>
                  <a:srgbClr val="000000"/>
                </a:solidFill>
                <a:latin typeface="League Spartan"/>
              </a:rPr>
              <a:t>Mengidentifikasi faktor-faktor yang terkait dengan churn pelanggan.</a:t>
            </a:r>
          </a:p>
          <a:p>
            <a:pPr marL="490508" lvl="1" indent="-245254" algn="l">
              <a:lnSpc>
                <a:spcPts val="2726"/>
              </a:lnSpc>
              <a:buFont typeface="Arial"/>
              <a:buChar char="•"/>
            </a:pPr>
            <a:r>
              <a:rPr lang="en-US" sz="2271">
                <a:solidFill>
                  <a:srgbClr val="000000"/>
                </a:solidFill>
                <a:latin typeface="League Spartan"/>
              </a:rPr>
              <a:t>Membuat model yang mampu memprediksi secara akurat kemungkinan pelanggan akan churn.</a:t>
            </a:r>
          </a:p>
          <a:p>
            <a:pPr marL="490508" lvl="1" indent="-245254" algn="l">
              <a:lnSpc>
                <a:spcPts val="2726"/>
              </a:lnSpc>
              <a:buFont typeface="Arial"/>
              <a:buChar char="•"/>
            </a:pPr>
            <a:r>
              <a:rPr lang="en-US" sz="2271">
                <a:solidFill>
                  <a:srgbClr val="000000"/>
                </a:solidFill>
                <a:latin typeface="League Spartan"/>
              </a:rPr>
              <a:t>Menawarkan rencana tindakan kepada bank untuk mengurangi churn nasabah kartu kredit.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654545" y="2250646"/>
            <a:ext cx="13415042" cy="5430409"/>
          </a:xfrm>
          <a:custGeom>
            <a:avLst/>
            <a:gdLst/>
            <a:ahLst/>
            <a:cxnLst/>
            <a:rect l="l" t="t" r="r" b="b"/>
            <a:pathLst>
              <a:path w="13415042" h="5430409">
                <a:moveTo>
                  <a:pt x="0" y="0"/>
                </a:moveTo>
                <a:lnTo>
                  <a:pt x="13415042" y="0"/>
                </a:lnTo>
                <a:lnTo>
                  <a:pt x="13415042" y="5430409"/>
                </a:lnTo>
                <a:lnTo>
                  <a:pt x="0" y="5430409"/>
                </a:lnTo>
                <a:lnTo>
                  <a:pt x="0" y="0"/>
                </a:lnTo>
                <a:close/>
              </a:path>
            </a:pathLst>
          </a:custGeom>
          <a:blipFill>
            <a:blip r:embed="rId3"/>
            <a:stretch>
              <a:fillRect/>
            </a:stretch>
          </a:blipFill>
        </p:spPr>
      </p:sp>
      <p:sp>
        <p:nvSpPr>
          <p:cNvPr id="3" name="TextBox 3"/>
          <p:cNvSpPr txBox="1"/>
          <p:nvPr/>
        </p:nvSpPr>
        <p:spPr>
          <a:xfrm>
            <a:off x="7135409" y="1019175"/>
            <a:ext cx="10123891" cy="923871"/>
          </a:xfrm>
          <a:prstGeom prst="rect">
            <a:avLst/>
          </a:prstGeom>
        </p:spPr>
        <p:txBody>
          <a:bodyPr lIns="0" tIns="0" rIns="0" bIns="0" rtlCol="0" anchor="t">
            <a:spAutoFit/>
          </a:bodyPr>
          <a:lstStyle/>
          <a:p>
            <a:pPr algn="l">
              <a:lnSpc>
                <a:spcPts val="7200"/>
              </a:lnSpc>
            </a:pPr>
            <a:r>
              <a:rPr lang="en-US" sz="6000">
                <a:solidFill>
                  <a:srgbClr val="000000"/>
                </a:solidFill>
                <a:latin typeface="League Spartan"/>
              </a:rPr>
              <a:t>data Set</a:t>
            </a:r>
          </a:p>
        </p:txBody>
      </p:sp>
      <p:sp>
        <p:nvSpPr>
          <p:cNvPr id="4" name="TextBox 4"/>
          <p:cNvSpPr txBox="1"/>
          <p:nvPr/>
        </p:nvSpPr>
        <p:spPr>
          <a:xfrm>
            <a:off x="3719168" y="8279110"/>
            <a:ext cx="10206500" cy="1276106"/>
          </a:xfrm>
          <a:prstGeom prst="rect">
            <a:avLst/>
          </a:prstGeom>
        </p:spPr>
        <p:txBody>
          <a:bodyPr lIns="0" tIns="0" rIns="0" bIns="0" rtlCol="0" anchor="t">
            <a:spAutoFit/>
          </a:bodyPr>
          <a:lstStyle/>
          <a:p>
            <a:pPr algn="ctr">
              <a:lnSpc>
                <a:spcPts val="3360"/>
              </a:lnSpc>
              <a:spcBef>
                <a:spcPct val="0"/>
              </a:spcBef>
            </a:pPr>
            <a:r>
              <a:rPr lang="en-US" sz="2800">
                <a:solidFill>
                  <a:srgbClr val="000000"/>
                </a:solidFill>
                <a:latin typeface="Arimo Bold"/>
              </a:rPr>
              <a:t>Dataset ini terdiri dari 5.000 entri tanpa nilai kosong, dengan 21 kolom yang mencakup berbagai jenis data seperti integer, float, dan objek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89375" y="883550"/>
            <a:ext cx="16292550" cy="782843"/>
          </a:xfrm>
          <a:prstGeom prst="rect">
            <a:avLst/>
          </a:prstGeom>
        </p:spPr>
        <p:txBody>
          <a:bodyPr lIns="0" tIns="0" rIns="0" bIns="0" rtlCol="0" anchor="t">
            <a:spAutoFit/>
          </a:bodyPr>
          <a:lstStyle/>
          <a:p>
            <a:pPr algn="ctr">
              <a:lnSpc>
                <a:spcPts val="6480"/>
              </a:lnSpc>
            </a:pPr>
            <a:r>
              <a:rPr lang="en-US" sz="5400" b="1" dirty="0">
                <a:solidFill>
                  <a:srgbClr val="000000"/>
                </a:solidFill>
                <a:latin typeface="Arial Rounded MT Bold" panose="020F0704030504030204" pitchFamily="34" charset="0"/>
              </a:rPr>
              <a:t>Modelling </a:t>
            </a:r>
          </a:p>
        </p:txBody>
      </p:sp>
      <p:grpSp>
        <p:nvGrpSpPr>
          <p:cNvPr id="3" name="Group 3"/>
          <p:cNvGrpSpPr/>
          <p:nvPr/>
        </p:nvGrpSpPr>
        <p:grpSpPr>
          <a:xfrm>
            <a:off x="781200" y="2337752"/>
            <a:ext cx="16725600" cy="2296800"/>
            <a:chOff x="0" y="0"/>
            <a:chExt cx="22300800" cy="3062400"/>
          </a:xfrm>
        </p:grpSpPr>
        <p:sp>
          <p:nvSpPr>
            <p:cNvPr id="4" name="Freeform 4"/>
            <p:cNvSpPr/>
            <p:nvPr/>
          </p:nvSpPr>
          <p:spPr>
            <a:xfrm>
              <a:off x="50800" y="50800"/>
              <a:ext cx="22199219" cy="2960878"/>
            </a:xfrm>
            <a:custGeom>
              <a:avLst/>
              <a:gdLst/>
              <a:ahLst/>
              <a:cxnLst/>
              <a:rect l="l" t="t" r="r" b="b"/>
              <a:pathLst>
                <a:path w="22199219" h="2960878">
                  <a:moveTo>
                    <a:pt x="0" y="1480439"/>
                  </a:moveTo>
                  <a:cubicBezTo>
                    <a:pt x="0" y="662813"/>
                    <a:pt x="682371" y="0"/>
                    <a:pt x="1524254" y="0"/>
                  </a:cubicBezTo>
                  <a:lnTo>
                    <a:pt x="20674964" y="0"/>
                  </a:lnTo>
                  <a:cubicBezTo>
                    <a:pt x="21516721" y="0"/>
                    <a:pt x="22199219" y="662813"/>
                    <a:pt x="22199219" y="1480439"/>
                  </a:cubicBezTo>
                  <a:cubicBezTo>
                    <a:pt x="22199219" y="2298065"/>
                    <a:pt x="21516848" y="2960878"/>
                    <a:pt x="20674964" y="2960878"/>
                  </a:cubicBezTo>
                  <a:lnTo>
                    <a:pt x="1524254" y="2960878"/>
                  </a:lnTo>
                  <a:cubicBezTo>
                    <a:pt x="682371" y="2960751"/>
                    <a:pt x="0" y="2298065"/>
                    <a:pt x="0" y="1480439"/>
                  </a:cubicBezTo>
                  <a:close/>
                </a:path>
              </a:pathLst>
            </a:custGeom>
            <a:solidFill>
              <a:srgbClr val="E7E7E7"/>
            </a:solidFill>
          </p:spPr>
        </p:sp>
        <p:sp>
          <p:nvSpPr>
            <p:cNvPr id="5" name="Freeform 5"/>
            <p:cNvSpPr/>
            <p:nvPr/>
          </p:nvSpPr>
          <p:spPr>
            <a:xfrm>
              <a:off x="0" y="0"/>
              <a:ext cx="22300819" cy="3062478"/>
            </a:xfrm>
            <a:custGeom>
              <a:avLst/>
              <a:gdLst/>
              <a:ahLst/>
              <a:cxnLst/>
              <a:rect l="l" t="t" r="r" b="b"/>
              <a:pathLst>
                <a:path w="22300819" h="3062478">
                  <a:moveTo>
                    <a:pt x="0" y="1531239"/>
                  </a:moveTo>
                  <a:cubicBezTo>
                    <a:pt x="0" y="684149"/>
                    <a:pt x="706628" y="0"/>
                    <a:pt x="1575054" y="0"/>
                  </a:cubicBezTo>
                  <a:lnTo>
                    <a:pt x="20725764" y="0"/>
                  </a:lnTo>
                  <a:lnTo>
                    <a:pt x="20725764" y="50800"/>
                  </a:lnTo>
                  <a:lnTo>
                    <a:pt x="20725764" y="0"/>
                  </a:lnTo>
                  <a:cubicBezTo>
                    <a:pt x="21594190" y="0"/>
                    <a:pt x="22300819" y="684149"/>
                    <a:pt x="22300819" y="1531239"/>
                  </a:cubicBezTo>
                  <a:lnTo>
                    <a:pt x="22250019" y="1531239"/>
                  </a:lnTo>
                  <a:lnTo>
                    <a:pt x="22300819" y="1531239"/>
                  </a:lnTo>
                  <a:lnTo>
                    <a:pt x="22250019" y="1531239"/>
                  </a:lnTo>
                  <a:lnTo>
                    <a:pt x="22300819" y="1531239"/>
                  </a:lnTo>
                  <a:cubicBezTo>
                    <a:pt x="22300819" y="2378329"/>
                    <a:pt x="21594190" y="3062478"/>
                    <a:pt x="20725764" y="3062478"/>
                  </a:cubicBezTo>
                  <a:lnTo>
                    <a:pt x="20725764" y="3011678"/>
                  </a:lnTo>
                  <a:lnTo>
                    <a:pt x="20725764" y="3062478"/>
                  </a:lnTo>
                  <a:lnTo>
                    <a:pt x="1575054" y="3062478"/>
                  </a:lnTo>
                  <a:lnTo>
                    <a:pt x="1575054" y="3011678"/>
                  </a:lnTo>
                  <a:lnTo>
                    <a:pt x="1575054" y="3062478"/>
                  </a:lnTo>
                  <a:cubicBezTo>
                    <a:pt x="706628" y="3062351"/>
                    <a:pt x="0" y="2378202"/>
                    <a:pt x="0" y="1531239"/>
                  </a:cubicBezTo>
                  <a:lnTo>
                    <a:pt x="50800" y="1531239"/>
                  </a:lnTo>
                  <a:lnTo>
                    <a:pt x="0" y="1531239"/>
                  </a:lnTo>
                  <a:moveTo>
                    <a:pt x="101600" y="1531239"/>
                  </a:moveTo>
                  <a:lnTo>
                    <a:pt x="50800" y="1531239"/>
                  </a:lnTo>
                  <a:lnTo>
                    <a:pt x="101600" y="1531239"/>
                  </a:lnTo>
                  <a:cubicBezTo>
                    <a:pt x="101600" y="2319401"/>
                    <a:pt x="759841" y="2960878"/>
                    <a:pt x="1575054" y="2960878"/>
                  </a:cubicBezTo>
                  <a:lnTo>
                    <a:pt x="20725764" y="2960878"/>
                  </a:lnTo>
                  <a:cubicBezTo>
                    <a:pt x="21540978" y="2960878"/>
                    <a:pt x="22199219" y="2319401"/>
                    <a:pt x="22199219" y="1531239"/>
                  </a:cubicBezTo>
                  <a:cubicBezTo>
                    <a:pt x="22199219" y="743077"/>
                    <a:pt x="21540978" y="101600"/>
                    <a:pt x="20725764" y="101600"/>
                  </a:cubicBezTo>
                  <a:lnTo>
                    <a:pt x="1575054" y="101600"/>
                  </a:lnTo>
                  <a:lnTo>
                    <a:pt x="1575054" y="50800"/>
                  </a:lnTo>
                  <a:lnTo>
                    <a:pt x="1575054" y="101600"/>
                  </a:lnTo>
                  <a:cubicBezTo>
                    <a:pt x="759841" y="101600"/>
                    <a:pt x="101600" y="743077"/>
                    <a:pt x="101600" y="1531239"/>
                  </a:cubicBezTo>
                  <a:close/>
                </a:path>
              </a:pathLst>
            </a:custGeom>
            <a:solidFill>
              <a:srgbClr val="FFFFFF"/>
            </a:solidFill>
          </p:spPr>
        </p:sp>
      </p:grpSp>
      <p:grpSp>
        <p:nvGrpSpPr>
          <p:cNvPr id="8" name="Group 8"/>
          <p:cNvGrpSpPr/>
          <p:nvPr/>
        </p:nvGrpSpPr>
        <p:grpSpPr>
          <a:xfrm>
            <a:off x="781200" y="6777732"/>
            <a:ext cx="16725600" cy="2296800"/>
            <a:chOff x="0" y="0"/>
            <a:chExt cx="22300800" cy="3062400"/>
          </a:xfrm>
        </p:grpSpPr>
        <p:sp>
          <p:nvSpPr>
            <p:cNvPr id="9" name="Freeform 9"/>
            <p:cNvSpPr/>
            <p:nvPr/>
          </p:nvSpPr>
          <p:spPr>
            <a:xfrm>
              <a:off x="50800" y="50800"/>
              <a:ext cx="22199219" cy="2960878"/>
            </a:xfrm>
            <a:custGeom>
              <a:avLst/>
              <a:gdLst/>
              <a:ahLst/>
              <a:cxnLst/>
              <a:rect l="l" t="t" r="r" b="b"/>
              <a:pathLst>
                <a:path w="22199219" h="2960878">
                  <a:moveTo>
                    <a:pt x="0" y="1480439"/>
                  </a:moveTo>
                  <a:cubicBezTo>
                    <a:pt x="0" y="662813"/>
                    <a:pt x="682371" y="0"/>
                    <a:pt x="1524254" y="0"/>
                  </a:cubicBezTo>
                  <a:lnTo>
                    <a:pt x="20674964" y="0"/>
                  </a:lnTo>
                  <a:cubicBezTo>
                    <a:pt x="21516721" y="0"/>
                    <a:pt x="22199219" y="662813"/>
                    <a:pt x="22199219" y="1480439"/>
                  </a:cubicBezTo>
                  <a:cubicBezTo>
                    <a:pt x="22199219" y="2298065"/>
                    <a:pt x="21516848" y="2960878"/>
                    <a:pt x="20674964" y="2960878"/>
                  </a:cubicBezTo>
                  <a:lnTo>
                    <a:pt x="1524254" y="2960878"/>
                  </a:lnTo>
                  <a:cubicBezTo>
                    <a:pt x="682371" y="2960751"/>
                    <a:pt x="0" y="2298065"/>
                    <a:pt x="0" y="1480439"/>
                  </a:cubicBezTo>
                  <a:close/>
                </a:path>
              </a:pathLst>
            </a:custGeom>
            <a:solidFill>
              <a:srgbClr val="E7E7E7"/>
            </a:solidFill>
          </p:spPr>
        </p:sp>
        <p:sp>
          <p:nvSpPr>
            <p:cNvPr id="10" name="Freeform 10"/>
            <p:cNvSpPr/>
            <p:nvPr/>
          </p:nvSpPr>
          <p:spPr>
            <a:xfrm>
              <a:off x="0" y="0"/>
              <a:ext cx="22300819" cy="3062478"/>
            </a:xfrm>
            <a:custGeom>
              <a:avLst/>
              <a:gdLst/>
              <a:ahLst/>
              <a:cxnLst/>
              <a:rect l="l" t="t" r="r" b="b"/>
              <a:pathLst>
                <a:path w="22300819" h="3062478">
                  <a:moveTo>
                    <a:pt x="0" y="1531239"/>
                  </a:moveTo>
                  <a:cubicBezTo>
                    <a:pt x="0" y="684149"/>
                    <a:pt x="706628" y="0"/>
                    <a:pt x="1575054" y="0"/>
                  </a:cubicBezTo>
                  <a:lnTo>
                    <a:pt x="20725764" y="0"/>
                  </a:lnTo>
                  <a:lnTo>
                    <a:pt x="20725764" y="50800"/>
                  </a:lnTo>
                  <a:lnTo>
                    <a:pt x="20725764" y="0"/>
                  </a:lnTo>
                  <a:cubicBezTo>
                    <a:pt x="21594190" y="0"/>
                    <a:pt x="22300819" y="684149"/>
                    <a:pt x="22300819" y="1531239"/>
                  </a:cubicBezTo>
                  <a:lnTo>
                    <a:pt x="22250019" y="1531239"/>
                  </a:lnTo>
                  <a:lnTo>
                    <a:pt x="22300819" y="1531239"/>
                  </a:lnTo>
                  <a:lnTo>
                    <a:pt x="22250019" y="1531239"/>
                  </a:lnTo>
                  <a:lnTo>
                    <a:pt x="22300819" y="1531239"/>
                  </a:lnTo>
                  <a:cubicBezTo>
                    <a:pt x="22300819" y="2378329"/>
                    <a:pt x="21594190" y="3062478"/>
                    <a:pt x="20725764" y="3062478"/>
                  </a:cubicBezTo>
                  <a:lnTo>
                    <a:pt x="20725764" y="3011678"/>
                  </a:lnTo>
                  <a:lnTo>
                    <a:pt x="20725764" y="3062478"/>
                  </a:lnTo>
                  <a:lnTo>
                    <a:pt x="1575054" y="3062478"/>
                  </a:lnTo>
                  <a:lnTo>
                    <a:pt x="1575054" y="3011678"/>
                  </a:lnTo>
                  <a:lnTo>
                    <a:pt x="1575054" y="3062478"/>
                  </a:lnTo>
                  <a:cubicBezTo>
                    <a:pt x="706628" y="3062351"/>
                    <a:pt x="0" y="2378202"/>
                    <a:pt x="0" y="1531239"/>
                  </a:cubicBezTo>
                  <a:lnTo>
                    <a:pt x="50800" y="1531239"/>
                  </a:lnTo>
                  <a:lnTo>
                    <a:pt x="0" y="1531239"/>
                  </a:lnTo>
                  <a:moveTo>
                    <a:pt x="101600" y="1531239"/>
                  </a:moveTo>
                  <a:lnTo>
                    <a:pt x="50800" y="1531239"/>
                  </a:lnTo>
                  <a:lnTo>
                    <a:pt x="101600" y="1531239"/>
                  </a:lnTo>
                  <a:cubicBezTo>
                    <a:pt x="101600" y="2319401"/>
                    <a:pt x="759841" y="2960878"/>
                    <a:pt x="1575054" y="2960878"/>
                  </a:cubicBezTo>
                  <a:lnTo>
                    <a:pt x="20725764" y="2960878"/>
                  </a:lnTo>
                  <a:cubicBezTo>
                    <a:pt x="21540978" y="2960878"/>
                    <a:pt x="22199219" y="2319401"/>
                    <a:pt x="22199219" y="1531239"/>
                  </a:cubicBezTo>
                  <a:cubicBezTo>
                    <a:pt x="22199219" y="743077"/>
                    <a:pt x="21540978" y="101600"/>
                    <a:pt x="20725764" y="101600"/>
                  </a:cubicBezTo>
                  <a:lnTo>
                    <a:pt x="1575054" y="101600"/>
                  </a:lnTo>
                  <a:lnTo>
                    <a:pt x="1575054" y="50800"/>
                  </a:lnTo>
                  <a:lnTo>
                    <a:pt x="1575054" y="101600"/>
                  </a:lnTo>
                  <a:cubicBezTo>
                    <a:pt x="759841" y="101600"/>
                    <a:pt x="101600" y="743077"/>
                    <a:pt x="101600" y="1531239"/>
                  </a:cubicBezTo>
                  <a:close/>
                </a:path>
              </a:pathLst>
            </a:custGeom>
            <a:solidFill>
              <a:srgbClr val="FFFFFF"/>
            </a:solidFill>
          </p:spPr>
        </p:sp>
      </p:grpSp>
      <p:grpSp>
        <p:nvGrpSpPr>
          <p:cNvPr id="13" name="Group 13"/>
          <p:cNvGrpSpPr/>
          <p:nvPr/>
        </p:nvGrpSpPr>
        <p:grpSpPr>
          <a:xfrm>
            <a:off x="781200" y="4557742"/>
            <a:ext cx="16725600" cy="2296800"/>
            <a:chOff x="0" y="0"/>
            <a:chExt cx="22300800" cy="3062400"/>
          </a:xfrm>
        </p:grpSpPr>
        <p:sp>
          <p:nvSpPr>
            <p:cNvPr id="14" name="Freeform 14"/>
            <p:cNvSpPr/>
            <p:nvPr/>
          </p:nvSpPr>
          <p:spPr>
            <a:xfrm>
              <a:off x="50800" y="50800"/>
              <a:ext cx="22199219" cy="2960878"/>
            </a:xfrm>
            <a:custGeom>
              <a:avLst/>
              <a:gdLst/>
              <a:ahLst/>
              <a:cxnLst/>
              <a:rect l="l" t="t" r="r" b="b"/>
              <a:pathLst>
                <a:path w="22199219" h="2960878">
                  <a:moveTo>
                    <a:pt x="0" y="1480439"/>
                  </a:moveTo>
                  <a:cubicBezTo>
                    <a:pt x="0" y="662813"/>
                    <a:pt x="682371" y="0"/>
                    <a:pt x="1524254" y="0"/>
                  </a:cubicBezTo>
                  <a:lnTo>
                    <a:pt x="20674964" y="0"/>
                  </a:lnTo>
                  <a:cubicBezTo>
                    <a:pt x="21516721" y="0"/>
                    <a:pt x="22199219" y="662813"/>
                    <a:pt x="22199219" y="1480439"/>
                  </a:cubicBezTo>
                  <a:cubicBezTo>
                    <a:pt x="22199219" y="2298065"/>
                    <a:pt x="21516848" y="2960878"/>
                    <a:pt x="20674964" y="2960878"/>
                  </a:cubicBezTo>
                  <a:lnTo>
                    <a:pt x="1524254" y="2960878"/>
                  </a:lnTo>
                  <a:cubicBezTo>
                    <a:pt x="682371" y="2960751"/>
                    <a:pt x="0" y="2298065"/>
                    <a:pt x="0" y="1480439"/>
                  </a:cubicBezTo>
                  <a:close/>
                </a:path>
              </a:pathLst>
            </a:custGeom>
            <a:solidFill>
              <a:srgbClr val="E7E7E7"/>
            </a:solidFill>
          </p:spPr>
        </p:sp>
        <p:sp>
          <p:nvSpPr>
            <p:cNvPr id="15" name="Freeform 15"/>
            <p:cNvSpPr/>
            <p:nvPr/>
          </p:nvSpPr>
          <p:spPr>
            <a:xfrm>
              <a:off x="0" y="0"/>
              <a:ext cx="22300819" cy="3062478"/>
            </a:xfrm>
            <a:custGeom>
              <a:avLst/>
              <a:gdLst/>
              <a:ahLst/>
              <a:cxnLst/>
              <a:rect l="l" t="t" r="r" b="b"/>
              <a:pathLst>
                <a:path w="22300819" h="3062478">
                  <a:moveTo>
                    <a:pt x="0" y="1531239"/>
                  </a:moveTo>
                  <a:cubicBezTo>
                    <a:pt x="0" y="684149"/>
                    <a:pt x="706628" y="0"/>
                    <a:pt x="1575054" y="0"/>
                  </a:cubicBezTo>
                  <a:lnTo>
                    <a:pt x="20725764" y="0"/>
                  </a:lnTo>
                  <a:lnTo>
                    <a:pt x="20725764" y="50800"/>
                  </a:lnTo>
                  <a:lnTo>
                    <a:pt x="20725764" y="0"/>
                  </a:lnTo>
                  <a:cubicBezTo>
                    <a:pt x="21594190" y="0"/>
                    <a:pt x="22300819" y="684149"/>
                    <a:pt x="22300819" y="1531239"/>
                  </a:cubicBezTo>
                  <a:lnTo>
                    <a:pt x="22250019" y="1531239"/>
                  </a:lnTo>
                  <a:lnTo>
                    <a:pt x="22300819" y="1531239"/>
                  </a:lnTo>
                  <a:lnTo>
                    <a:pt x="22250019" y="1531239"/>
                  </a:lnTo>
                  <a:lnTo>
                    <a:pt x="22300819" y="1531239"/>
                  </a:lnTo>
                  <a:cubicBezTo>
                    <a:pt x="22300819" y="2378329"/>
                    <a:pt x="21594190" y="3062478"/>
                    <a:pt x="20725764" y="3062478"/>
                  </a:cubicBezTo>
                  <a:lnTo>
                    <a:pt x="20725764" y="3011678"/>
                  </a:lnTo>
                  <a:lnTo>
                    <a:pt x="20725764" y="3062478"/>
                  </a:lnTo>
                  <a:lnTo>
                    <a:pt x="1575054" y="3062478"/>
                  </a:lnTo>
                  <a:lnTo>
                    <a:pt x="1575054" y="3011678"/>
                  </a:lnTo>
                  <a:lnTo>
                    <a:pt x="1575054" y="3062478"/>
                  </a:lnTo>
                  <a:cubicBezTo>
                    <a:pt x="706628" y="3062351"/>
                    <a:pt x="0" y="2378202"/>
                    <a:pt x="0" y="1531239"/>
                  </a:cubicBezTo>
                  <a:lnTo>
                    <a:pt x="50800" y="1531239"/>
                  </a:lnTo>
                  <a:lnTo>
                    <a:pt x="0" y="1531239"/>
                  </a:lnTo>
                  <a:moveTo>
                    <a:pt x="101600" y="1531239"/>
                  </a:moveTo>
                  <a:lnTo>
                    <a:pt x="50800" y="1531239"/>
                  </a:lnTo>
                  <a:lnTo>
                    <a:pt x="101600" y="1531239"/>
                  </a:lnTo>
                  <a:cubicBezTo>
                    <a:pt x="101600" y="2319401"/>
                    <a:pt x="759841" y="2960878"/>
                    <a:pt x="1575054" y="2960878"/>
                  </a:cubicBezTo>
                  <a:lnTo>
                    <a:pt x="20725764" y="2960878"/>
                  </a:lnTo>
                  <a:cubicBezTo>
                    <a:pt x="21540978" y="2960878"/>
                    <a:pt x="22199219" y="2319401"/>
                    <a:pt x="22199219" y="1531239"/>
                  </a:cubicBezTo>
                  <a:cubicBezTo>
                    <a:pt x="22199219" y="743077"/>
                    <a:pt x="21540978" y="101600"/>
                    <a:pt x="20725764" y="101600"/>
                  </a:cubicBezTo>
                  <a:lnTo>
                    <a:pt x="1575054" y="101600"/>
                  </a:lnTo>
                  <a:lnTo>
                    <a:pt x="1575054" y="50800"/>
                  </a:lnTo>
                  <a:lnTo>
                    <a:pt x="1575054" y="101600"/>
                  </a:lnTo>
                  <a:cubicBezTo>
                    <a:pt x="759841" y="101600"/>
                    <a:pt x="101600" y="743077"/>
                    <a:pt x="101600" y="1531239"/>
                  </a:cubicBezTo>
                  <a:close/>
                </a:path>
              </a:pathLst>
            </a:custGeom>
            <a:solidFill>
              <a:srgbClr val="FFFFFF"/>
            </a:solidFill>
          </p:spPr>
        </p:sp>
      </p:grpSp>
      <p:grpSp>
        <p:nvGrpSpPr>
          <p:cNvPr id="27" name="Group 27"/>
          <p:cNvGrpSpPr/>
          <p:nvPr/>
        </p:nvGrpSpPr>
        <p:grpSpPr>
          <a:xfrm>
            <a:off x="2112538" y="3042127"/>
            <a:ext cx="5105400" cy="964310"/>
            <a:chOff x="0" y="0"/>
            <a:chExt cx="5174400" cy="824800"/>
          </a:xfrm>
        </p:grpSpPr>
        <p:sp>
          <p:nvSpPr>
            <p:cNvPr id="28" name="Freeform 28"/>
            <p:cNvSpPr/>
            <p:nvPr/>
          </p:nvSpPr>
          <p:spPr>
            <a:xfrm>
              <a:off x="0" y="0"/>
              <a:ext cx="5174361" cy="824738"/>
            </a:xfrm>
            <a:custGeom>
              <a:avLst/>
              <a:gdLst/>
              <a:ahLst/>
              <a:cxnLst/>
              <a:rect l="l" t="t" r="r" b="b"/>
              <a:pathLst>
                <a:path w="5174361" h="824738">
                  <a:moveTo>
                    <a:pt x="0" y="412369"/>
                  </a:moveTo>
                  <a:cubicBezTo>
                    <a:pt x="0" y="184658"/>
                    <a:pt x="184658" y="0"/>
                    <a:pt x="412369" y="0"/>
                  </a:cubicBezTo>
                  <a:lnTo>
                    <a:pt x="4761992" y="0"/>
                  </a:lnTo>
                  <a:cubicBezTo>
                    <a:pt x="4989703" y="0"/>
                    <a:pt x="5174361" y="184658"/>
                    <a:pt x="5174361" y="412369"/>
                  </a:cubicBezTo>
                  <a:cubicBezTo>
                    <a:pt x="5174361" y="640080"/>
                    <a:pt x="4989703" y="824738"/>
                    <a:pt x="4761992" y="824738"/>
                  </a:cubicBezTo>
                  <a:lnTo>
                    <a:pt x="412369" y="824738"/>
                  </a:lnTo>
                  <a:cubicBezTo>
                    <a:pt x="184658" y="824738"/>
                    <a:pt x="0" y="640207"/>
                    <a:pt x="0" y="412369"/>
                  </a:cubicBezTo>
                  <a:close/>
                </a:path>
              </a:pathLst>
            </a:custGeom>
            <a:solidFill>
              <a:schemeClr val="tx2"/>
            </a:solidFill>
          </p:spPr>
        </p:sp>
        <p:sp>
          <p:nvSpPr>
            <p:cNvPr id="29" name="TextBox 29"/>
            <p:cNvSpPr txBox="1"/>
            <p:nvPr/>
          </p:nvSpPr>
          <p:spPr>
            <a:xfrm>
              <a:off x="0" y="-9525"/>
              <a:ext cx="5174400" cy="834325"/>
            </a:xfrm>
            <a:prstGeom prst="rect">
              <a:avLst/>
            </a:prstGeom>
          </p:spPr>
          <p:txBody>
            <a:bodyPr lIns="50800" tIns="50800" rIns="50800" bIns="50800" rtlCol="0" anchor="ctr"/>
            <a:lstStyle/>
            <a:p>
              <a:pPr algn="ctr">
                <a:lnSpc>
                  <a:spcPts val="2879"/>
                </a:lnSpc>
              </a:pPr>
              <a:r>
                <a:rPr lang="en-US" sz="2800" dirty="0"/>
                <a:t>Logistic regression</a:t>
              </a:r>
            </a:p>
          </p:txBody>
        </p:sp>
      </p:grpSp>
      <p:grpSp>
        <p:nvGrpSpPr>
          <p:cNvPr id="54" name="Group 54"/>
          <p:cNvGrpSpPr/>
          <p:nvPr/>
        </p:nvGrpSpPr>
        <p:grpSpPr>
          <a:xfrm rot="5400000">
            <a:off x="5361000" y="5736450"/>
            <a:ext cx="7566000" cy="925200"/>
            <a:chOff x="0" y="0"/>
            <a:chExt cx="10088000" cy="1233600"/>
          </a:xfrm>
        </p:grpSpPr>
        <p:sp>
          <p:nvSpPr>
            <p:cNvPr id="55" name="Freeform 55"/>
            <p:cNvSpPr/>
            <p:nvPr/>
          </p:nvSpPr>
          <p:spPr>
            <a:xfrm>
              <a:off x="0" y="0"/>
              <a:ext cx="10087991" cy="1233678"/>
            </a:xfrm>
            <a:custGeom>
              <a:avLst/>
              <a:gdLst/>
              <a:ahLst/>
              <a:cxnLst/>
              <a:rect l="l" t="t" r="r" b="b"/>
              <a:pathLst>
                <a:path w="10087991" h="1233678">
                  <a:moveTo>
                    <a:pt x="0" y="308356"/>
                  </a:moveTo>
                  <a:lnTo>
                    <a:pt x="9471152" y="308356"/>
                  </a:lnTo>
                  <a:lnTo>
                    <a:pt x="9471152" y="0"/>
                  </a:lnTo>
                  <a:lnTo>
                    <a:pt x="10087991" y="616839"/>
                  </a:lnTo>
                  <a:lnTo>
                    <a:pt x="9471152" y="1233678"/>
                  </a:lnTo>
                  <a:lnTo>
                    <a:pt x="9471152" y="925195"/>
                  </a:lnTo>
                  <a:lnTo>
                    <a:pt x="0" y="925195"/>
                  </a:lnTo>
                  <a:close/>
                </a:path>
              </a:pathLst>
            </a:custGeom>
            <a:solidFill>
              <a:srgbClr val="000000"/>
            </a:solidFill>
          </p:spPr>
        </p:sp>
      </p:grpSp>
      <p:grpSp>
        <p:nvGrpSpPr>
          <p:cNvPr id="58" name="Group 27">
            <a:extLst>
              <a:ext uri="{FF2B5EF4-FFF2-40B4-BE49-F238E27FC236}">
                <a16:creationId xmlns:a16="http://schemas.microsoft.com/office/drawing/2014/main" id="{109D714F-17D8-41BE-B2F5-7E9235BE66E9}"/>
              </a:ext>
            </a:extLst>
          </p:cNvPr>
          <p:cNvGrpSpPr/>
          <p:nvPr/>
        </p:nvGrpSpPr>
        <p:grpSpPr>
          <a:xfrm>
            <a:off x="10620955" y="7444006"/>
            <a:ext cx="5105400" cy="964310"/>
            <a:chOff x="0" y="0"/>
            <a:chExt cx="5174400" cy="824800"/>
          </a:xfrm>
        </p:grpSpPr>
        <p:sp>
          <p:nvSpPr>
            <p:cNvPr id="59" name="Freeform 28">
              <a:extLst>
                <a:ext uri="{FF2B5EF4-FFF2-40B4-BE49-F238E27FC236}">
                  <a16:creationId xmlns:a16="http://schemas.microsoft.com/office/drawing/2014/main" id="{90D5C6C2-6CB9-43EA-94EA-96034DA20D26}"/>
                </a:ext>
              </a:extLst>
            </p:cNvPr>
            <p:cNvSpPr/>
            <p:nvPr/>
          </p:nvSpPr>
          <p:spPr>
            <a:xfrm>
              <a:off x="0" y="0"/>
              <a:ext cx="5174361" cy="824738"/>
            </a:xfrm>
            <a:custGeom>
              <a:avLst/>
              <a:gdLst/>
              <a:ahLst/>
              <a:cxnLst/>
              <a:rect l="l" t="t" r="r" b="b"/>
              <a:pathLst>
                <a:path w="5174361" h="824738">
                  <a:moveTo>
                    <a:pt x="0" y="412369"/>
                  </a:moveTo>
                  <a:cubicBezTo>
                    <a:pt x="0" y="184658"/>
                    <a:pt x="184658" y="0"/>
                    <a:pt x="412369" y="0"/>
                  </a:cubicBezTo>
                  <a:lnTo>
                    <a:pt x="4761992" y="0"/>
                  </a:lnTo>
                  <a:cubicBezTo>
                    <a:pt x="4989703" y="0"/>
                    <a:pt x="5174361" y="184658"/>
                    <a:pt x="5174361" y="412369"/>
                  </a:cubicBezTo>
                  <a:cubicBezTo>
                    <a:pt x="5174361" y="640080"/>
                    <a:pt x="4989703" y="824738"/>
                    <a:pt x="4761992" y="824738"/>
                  </a:cubicBezTo>
                  <a:lnTo>
                    <a:pt x="412369" y="824738"/>
                  </a:lnTo>
                  <a:cubicBezTo>
                    <a:pt x="184658" y="824738"/>
                    <a:pt x="0" y="640207"/>
                    <a:pt x="0" y="412369"/>
                  </a:cubicBezTo>
                  <a:close/>
                </a:path>
              </a:pathLst>
            </a:custGeom>
            <a:solidFill>
              <a:srgbClr val="F7735E"/>
            </a:solidFill>
          </p:spPr>
        </p:sp>
        <p:sp>
          <p:nvSpPr>
            <p:cNvPr id="60" name="TextBox 29">
              <a:extLst>
                <a:ext uri="{FF2B5EF4-FFF2-40B4-BE49-F238E27FC236}">
                  <a16:creationId xmlns:a16="http://schemas.microsoft.com/office/drawing/2014/main" id="{0541F346-EE25-42AC-B4BE-B17BD16A0002}"/>
                </a:ext>
              </a:extLst>
            </p:cNvPr>
            <p:cNvSpPr txBox="1"/>
            <p:nvPr/>
          </p:nvSpPr>
          <p:spPr>
            <a:xfrm>
              <a:off x="0" y="-9525"/>
              <a:ext cx="5174400" cy="834325"/>
            </a:xfrm>
            <a:prstGeom prst="rect">
              <a:avLst/>
            </a:prstGeom>
          </p:spPr>
          <p:txBody>
            <a:bodyPr lIns="50800" tIns="50800" rIns="50800" bIns="50800" rtlCol="0" anchor="ctr"/>
            <a:lstStyle/>
            <a:p>
              <a:pPr algn="ctr">
                <a:lnSpc>
                  <a:spcPts val="2879"/>
                </a:lnSpc>
              </a:pPr>
              <a:r>
                <a:rPr lang="en-US" sz="2800" dirty="0">
                  <a:solidFill>
                    <a:srgbClr val="FFFFFF"/>
                  </a:solidFill>
                  <a:latin typeface="Roboto"/>
                </a:rPr>
                <a:t>XGBOST</a:t>
              </a:r>
            </a:p>
          </p:txBody>
        </p:sp>
      </p:grpSp>
      <p:grpSp>
        <p:nvGrpSpPr>
          <p:cNvPr id="61" name="Group 27">
            <a:extLst>
              <a:ext uri="{FF2B5EF4-FFF2-40B4-BE49-F238E27FC236}">
                <a16:creationId xmlns:a16="http://schemas.microsoft.com/office/drawing/2014/main" id="{C8F053FA-2D1A-4AC8-AF2F-5020F02F00D9}"/>
              </a:ext>
            </a:extLst>
          </p:cNvPr>
          <p:cNvGrpSpPr/>
          <p:nvPr/>
        </p:nvGrpSpPr>
        <p:grpSpPr>
          <a:xfrm>
            <a:off x="10548461" y="5117732"/>
            <a:ext cx="5105400" cy="964310"/>
            <a:chOff x="0" y="0"/>
            <a:chExt cx="5174400" cy="824800"/>
          </a:xfrm>
        </p:grpSpPr>
        <p:sp>
          <p:nvSpPr>
            <p:cNvPr id="62" name="Freeform 28">
              <a:extLst>
                <a:ext uri="{FF2B5EF4-FFF2-40B4-BE49-F238E27FC236}">
                  <a16:creationId xmlns:a16="http://schemas.microsoft.com/office/drawing/2014/main" id="{66E099AD-4742-4626-9524-2ECCBF9F2EF6}"/>
                </a:ext>
              </a:extLst>
            </p:cNvPr>
            <p:cNvSpPr/>
            <p:nvPr/>
          </p:nvSpPr>
          <p:spPr>
            <a:xfrm>
              <a:off x="0" y="0"/>
              <a:ext cx="5174361" cy="824738"/>
            </a:xfrm>
            <a:custGeom>
              <a:avLst/>
              <a:gdLst/>
              <a:ahLst/>
              <a:cxnLst/>
              <a:rect l="l" t="t" r="r" b="b"/>
              <a:pathLst>
                <a:path w="5174361" h="824738">
                  <a:moveTo>
                    <a:pt x="0" y="412369"/>
                  </a:moveTo>
                  <a:cubicBezTo>
                    <a:pt x="0" y="184658"/>
                    <a:pt x="184658" y="0"/>
                    <a:pt x="412369" y="0"/>
                  </a:cubicBezTo>
                  <a:lnTo>
                    <a:pt x="4761992" y="0"/>
                  </a:lnTo>
                  <a:cubicBezTo>
                    <a:pt x="4989703" y="0"/>
                    <a:pt x="5174361" y="184658"/>
                    <a:pt x="5174361" y="412369"/>
                  </a:cubicBezTo>
                  <a:cubicBezTo>
                    <a:pt x="5174361" y="640080"/>
                    <a:pt x="4989703" y="824738"/>
                    <a:pt x="4761992" y="824738"/>
                  </a:cubicBezTo>
                  <a:lnTo>
                    <a:pt x="412369" y="824738"/>
                  </a:lnTo>
                  <a:cubicBezTo>
                    <a:pt x="184658" y="824738"/>
                    <a:pt x="0" y="640207"/>
                    <a:pt x="0" y="412369"/>
                  </a:cubicBezTo>
                  <a:close/>
                </a:path>
              </a:pathLst>
            </a:custGeom>
            <a:solidFill>
              <a:srgbClr val="F7735E"/>
            </a:solidFill>
          </p:spPr>
        </p:sp>
        <p:sp>
          <p:nvSpPr>
            <p:cNvPr id="63" name="TextBox 29">
              <a:extLst>
                <a:ext uri="{FF2B5EF4-FFF2-40B4-BE49-F238E27FC236}">
                  <a16:creationId xmlns:a16="http://schemas.microsoft.com/office/drawing/2014/main" id="{ED346A82-A989-40B3-BAFC-ACD14E3A949D}"/>
                </a:ext>
              </a:extLst>
            </p:cNvPr>
            <p:cNvSpPr txBox="1"/>
            <p:nvPr/>
          </p:nvSpPr>
          <p:spPr>
            <a:xfrm>
              <a:off x="0" y="-9525"/>
              <a:ext cx="5174400" cy="834325"/>
            </a:xfrm>
            <a:prstGeom prst="rect">
              <a:avLst/>
            </a:prstGeom>
          </p:spPr>
          <p:txBody>
            <a:bodyPr lIns="50800" tIns="50800" rIns="50800" bIns="50800" rtlCol="0" anchor="ctr"/>
            <a:lstStyle/>
            <a:p>
              <a:pPr algn="ctr">
                <a:lnSpc>
                  <a:spcPts val="2879"/>
                </a:lnSpc>
              </a:pPr>
              <a:r>
                <a:rPr lang="en-US" sz="2800" dirty="0">
                  <a:solidFill>
                    <a:srgbClr val="FFFFFF"/>
                  </a:solidFill>
                  <a:latin typeface="Roboto"/>
                </a:rPr>
                <a:t>Decision Tree</a:t>
              </a:r>
            </a:p>
          </p:txBody>
        </p:sp>
      </p:grpSp>
      <p:grpSp>
        <p:nvGrpSpPr>
          <p:cNvPr id="64" name="Group 27">
            <a:extLst>
              <a:ext uri="{FF2B5EF4-FFF2-40B4-BE49-F238E27FC236}">
                <a16:creationId xmlns:a16="http://schemas.microsoft.com/office/drawing/2014/main" id="{96D759A8-5605-464B-8ABB-D8ACB0DA87D3}"/>
              </a:ext>
            </a:extLst>
          </p:cNvPr>
          <p:cNvGrpSpPr/>
          <p:nvPr/>
        </p:nvGrpSpPr>
        <p:grpSpPr>
          <a:xfrm>
            <a:off x="10620955" y="3174293"/>
            <a:ext cx="5105400" cy="964310"/>
            <a:chOff x="0" y="0"/>
            <a:chExt cx="5174400" cy="824800"/>
          </a:xfrm>
        </p:grpSpPr>
        <p:sp>
          <p:nvSpPr>
            <p:cNvPr id="65" name="Freeform 28">
              <a:extLst>
                <a:ext uri="{FF2B5EF4-FFF2-40B4-BE49-F238E27FC236}">
                  <a16:creationId xmlns:a16="http://schemas.microsoft.com/office/drawing/2014/main" id="{C6F9BA50-3C62-4E99-AD3A-C57B989BBA82}"/>
                </a:ext>
              </a:extLst>
            </p:cNvPr>
            <p:cNvSpPr/>
            <p:nvPr/>
          </p:nvSpPr>
          <p:spPr>
            <a:xfrm>
              <a:off x="0" y="0"/>
              <a:ext cx="5174361" cy="824738"/>
            </a:xfrm>
            <a:custGeom>
              <a:avLst/>
              <a:gdLst/>
              <a:ahLst/>
              <a:cxnLst/>
              <a:rect l="l" t="t" r="r" b="b"/>
              <a:pathLst>
                <a:path w="5174361" h="824738">
                  <a:moveTo>
                    <a:pt x="0" y="412369"/>
                  </a:moveTo>
                  <a:cubicBezTo>
                    <a:pt x="0" y="184658"/>
                    <a:pt x="184658" y="0"/>
                    <a:pt x="412369" y="0"/>
                  </a:cubicBezTo>
                  <a:lnTo>
                    <a:pt x="4761992" y="0"/>
                  </a:lnTo>
                  <a:cubicBezTo>
                    <a:pt x="4989703" y="0"/>
                    <a:pt x="5174361" y="184658"/>
                    <a:pt x="5174361" y="412369"/>
                  </a:cubicBezTo>
                  <a:cubicBezTo>
                    <a:pt x="5174361" y="640080"/>
                    <a:pt x="4989703" y="824738"/>
                    <a:pt x="4761992" y="824738"/>
                  </a:cubicBezTo>
                  <a:lnTo>
                    <a:pt x="412369" y="824738"/>
                  </a:lnTo>
                  <a:cubicBezTo>
                    <a:pt x="184658" y="824738"/>
                    <a:pt x="0" y="640207"/>
                    <a:pt x="0" y="412369"/>
                  </a:cubicBezTo>
                  <a:close/>
                </a:path>
              </a:pathLst>
            </a:custGeom>
            <a:solidFill>
              <a:srgbClr val="F7735E"/>
            </a:solidFill>
          </p:spPr>
        </p:sp>
        <p:sp>
          <p:nvSpPr>
            <p:cNvPr id="66" name="TextBox 29">
              <a:extLst>
                <a:ext uri="{FF2B5EF4-FFF2-40B4-BE49-F238E27FC236}">
                  <a16:creationId xmlns:a16="http://schemas.microsoft.com/office/drawing/2014/main" id="{6970C044-FBB2-4DC1-8E8F-3D2788FDFFC0}"/>
                </a:ext>
              </a:extLst>
            </p:cNvPr>
            <p:cNvSpPr txBox="1"/>
            <p:nvPr/>
          </p:nvSpPr>
          <p:spPr>
            <a:xfrm>
              <a:off x="0" y="-9525"/>
              <a:ext cx="5174400" cy="834325"/>
            </a:xfrm>
            <a:prstGeom prst="rect">
              <a:avLst/>
            </a:prstGeom>
          </p:spPr>
          <p:txBody>
            <a:bodyPr lIns="50800" tIns="50800" rIns="50800" bIns="50800" rtlCol="0" anchor="ctr"/>
            <a:lstStyle/>
            <a:p>
              <a:pPr algn="ctr">
                <a:lnSpc>
                  <a:spcPts val="2879"/>
                </a:lnSpc>
              </a:pPr>
              <a:r>
                <a:rPr lang="en-US" sz="2800" dirty="0">
                  <a:solidFill>
                    <a:srgbClr val="FFFFFF"/>
                  </a:solidFill>
                  <a:latin typeface="Roboto"/>
                </a:rPr>
                <a:t>Random Forrest </a:t>
              </a:r>
            </a:p>
          </p:txBody>
        </p:sp>
      </p:grpSp>
      <p:grpSp>
        <p:nvGrpSpPr>
          <p:cNvPr id="67" name="Group 27">
            <a:extLst>
              <a:ext uri="{FF2B5EF4-FFF2-40B4-BE49-F238E27FC236}">
                <a16:creationId xmlns:a16="http://schemas.microsoft.com/office/drawing/2014/main" id="{09689869-C4F1-47E1-8D75-CC0D1684BA0C}"/>
              </a:ext>
            </a:extLst>
          </p:cNvPr>
          <p:cNvGrpSpPr/>
          <p:nvPr/>
        </p:nvGrpSpPr>
        <p:grpSpPr>
          <a:xfrm>
            <a:off x="2112538" y="5119803"/>
            <a:ext cx="5105400" cy="964310"/>
            <a:chOff x="0" y="0"/>
            <a:chExt cx="5174400" cy="824800"/>
          </a:xfrm>
        </p:grpSpPr>
        <p:sp>
          <p:nvSpPr>
            <p:cNvPr id="68" name="Freeform 28">
              <a:extLst>
                <a:ext uri="{FF2B5EF4-FFF2-40B4-BE49-F238E27FC236}">
                  <a16:creationId xmlns:a16="http://schemas.microsoft.com/office/drawing/2014/main" id="{3AEBB8C4-1967-4B0E-A04B-1B91636D3B51}"/>
                </a:ext>
              </a:extLst>
            </p:cNvPr>
            <p:cNvSpPr/>
            <p:nvPr/>
          </p:nvSpPr>
          <p:spPr>
            <a:xfrm>
              <a:off x="0" y="0"/>
              <a:ext cx="5174361" cy="824738"/>
            </a:xfrm>
            <a:custGeom>
              <a:avLst/>
              <a:gdLst/>
              <a:ahLst/>
              <a:cxnLst/>
              <a:rect l="l" t="t" r="r" b="b"/>
              <a:pathLst>
                <a:path w="5174361" h="824738">
                  <a:moveTo>
                    <a:pt x="0" y="412369"/>
                  </a:moveTo>
                  <a:cubicBezTo>
                    <a:pt x="0" y="184658"/>
                    <a:pt x="184658" y="0"/>
                    <a:pt x="412369" y="0"/>
                  </a:cubicBezTo>
                  <a:lnTo>
                    <a:pt x="4761992" y="0"/>
                  </a:lnTo>
                  <a:cubicBezTo>
                    <a:pt x="4989703" y="0"/>
                    <a:pt x="5174361" y="184658"/>
                    <a:pt x="5174361" y="412369"/>
                  </a:cubicBezTo>
                  <a:cubicBezTo>
                    <a:pt x="5174361" y="640080"/>
                    <a:pt x="4989703" y="824738"/>
                    <a:pt x="4761992" y="824738"/>
                  </a:cubicBezTo>
                  <a:lnTo>
                    <a:pt x="412369" y="824738"/>
                  </a:lnTo>
                  <a:cubicBezTo>
                    <a:pt x="184658" y="824738"/>
                    <a:pt x="0" y="640207"/>
                    <a:pt x="0" y="412369"/>
                  </a:cubicBezTo>
                  <a:close/>
                </a:path>
              </a:pathLst>
            </a:custGeom>
            <a:solidFill>
              <a:schemeClr val="tx2"/>
            </a:solidFill>
          </p:spPr>
        </p:sp>
        <p:sp>
          <p:nvSpPr>
            <p:cNvPr id="69" name="TextBox 29">
              <a:extLst>
                <a:ext uri="{FF2B5EF4-FFF2-40B4-BE49-F238E27FC236}">
                  <a16:creationId xmlns:a16="http://schemas.microsoft.com/office/drawing/2014/main" id="{0508A920-B2A0-44C1-895A-53FCC5055AFC}"/>
                </a:ext>
              </a:extLst>
            </p:cNvPr>
            <p:cNvSpPr txBox="1"/>
            <p:nvPr/>
          </p:nvSpPr>
          <p:spPr>
            <a:xfrm>
              <a:off x="0" y="-9525"/>
              <a:ext cx="5174400" cy="834325"/>
            </a:xfrm>
            <a:prstGeom prst="rect">
              <a:avLst/>
            </a:prstGeom>
          </p:spPr>
          <p:txBody>
            <a:bodyPr lIns="50800" tIns="50800" rIns="50800" bIns="50800" rtlCol="0" anchor="ctr"/>
            <a:lstStyle/>
            <a:p>
              <a:pPr algn="ctr">
                <a:lnSpc>
                  <a:spcPts val="2879"/>
                </a:lnSpc>
              </a:pPr>
              <a:r>
                <a:rPr lang="en-US" sz="2800" dirty="0"/>
                <a:t>KNN</a:t>
              </a:r>
            </a:p>
          </p:txBody>
        </p:sp>
      </p:grpSp>
      <p:grpSp>
        <p:nvGrpSpPr>
          <p:cNvPr id="70" name="Group 27">
            <a:extLst>
              <a:ext uri="{FF2B5EF4-FFF2-40B4-BE49-F238E27FC236}">
                <a16:creationId xmlns:a16="http://schemas.microsoft.com/office/drawing/2014/main" id="{904A15F9-8BCA-4491-A8BB-A6810DB58759}"/>
              </a:ext>
            </a:extLst>
          </p:cNvPr>
          <p:cNvGrpSpPr/>
          <p:nvPr/>
        </p:nvGrpSpPr>
        <p:grpSpPr>
          <a:xfrm>
            <a:off x="2112500" y="7441415"/>
            <a:ext cx="5105400" cy="964310"/>
            <a:chOff x="0" y="0"/>
            <a:chExt cx="5174400" cy="824800"/>
          </a:xfrm>
        </p:grpSpPr>
        <p:sp>
          <p:nvSpPr>
            <p:cNvPr id="71" name="Freeform 28">
              <a:extLst>
                <a:ext uri="{FF2B5EF4-FFF2-40B4-BE49-F238E27FC236}">
                  <a16:creationId xmlns:a16="http://schemas.microsoft.com/office/drawing/2014/main" id="{1C1B98EB-4A87-41B3-A218-FA59ED97947D}"/>
                </a:ext>
              </a:extLst>
            </p:cNvPr>
            <p:cNvSpPr/>
            <p:nvPr/>
          </p:nvSpPr>
          <p:spPr>
            <a:xfrm>
              <a:off x="0" y="0"/>
              <a:ext cx="5174361" cy="824738"/>
            </a:xfrm>
            <a:custGeom>
              <a:avLst/>
              <a:gdLst/>
              <a:ahLst/>
              <a:cxnLst/>
              <a:rect l="l" t="t" r="r" b="b"/>
              <a:pathLst>
                <a:path w="5174361" h="824738">
                  <a:moveTo>
                    <a:pt x="0" y="412369"/>
                  </a:moveTo>
                  <a:cubicBezTo>
                    <a:pt x="0" y="184658"/>
                    <a:pt x="184658" y="0"/>
                    <a:pt x="412369" y="0"/>
                  </a:cubicBezTo>
                  <a:lnTo>
                    <a:pt x="4761992" y="0"/>
                  </a:lnTo>
                  <a:cubicBezTo>
                    <a:pt x="4989703" y="0"/>
                    <a:pt x="5174361" y="184658"/>
                    <a:pt x="5174361" y="412369"/>
                  </a:cubicBezTo>
                  <a:cubicBezTo>
                    <a:pt x="5174361" y="640080"/>
                    <a:pt x="4989703" y="824738"/>
                    <a:pt x="4761992" y="824738"/>
                  </a:cubicBezTo>
                  <a:lnTo>
                    <a:pt x="412369" y="824738"/>
                  </a:lnTo>
                  <a:cubicBezTo>
                    <a:pt x="184658" y="824738"/>
                    <a:pt x="0" y="640207"/>
                    <a:pt x="0" y="412369"/>
                  </a:cubicBezTo>
                  <a:close/>
                </a:path>
              </a:pathLst>
            </a:custGeom>
            <a:solidFill>
              <a:schemeClr val="tx2"/>
            </a:solidFill>
          </p:spPr>
        </p:sp>
        <p:sp>
          <p:nvSpPr>
            <p:cNvPr id="72" name="TextBox 29">
              <a:extLst>
                <a:ext uri="{FF2B5EF4-FFF2-40B4-BE49-F238E27FC236}">
                  <a16:creationId xmlns:a16="http://schemas.microsoft.com/office/drawing/2014/main" id="{0BD73560-88C4-4F9C-AD17-80EDEEDCEDC8}"/>
                </a:ext>
              </a:extLst>
            </p:cNvPr>
            <p:cNvSpPr txBox="1"/>
            <p:nvPr/>
          </p:nvSpPr>
          <p:spPr>
            <a:xfrm>
              <a:off x="0" y="-9525"/>
              <a:ext cx="5174400" cy="834325"/>
            </a:xfrm>
            <a:prstGeom prst="rect">
              <a:avLst/>
            </a:prstGeom>
          </p:spPr>
          <p:txBody>
            <a:bodyPr lIns="50800" tIns="50800" rIns="50800" bIns="50800" rtlCol="0" anchor="ctr"/>
            <a:lstStyle/>
            <a:p>
              <a:pPr algn="ctr">
                <a:lnSpc>
                  <a:spcPts val="2879"/>
                </a:lnSpc>
              </a:pPr>
              <a:r>
                <a:rPr lang="en-US" sz="2800" dirty="0"/>
                <a:t>SVM</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65966" y="2472530"/>
            <a:ext cx="5492529" cy="5519855"/>
          </a:xfrm>
          <a:custGeom>
            <a:avLst/>
            <a:gdLst/>
            <a:ahLst/>
            <a:cxnLst/>
            <a:rect l="l" t="t" r="r" b="b"/>
            <a:pathLst>
              <a:path w="5492529" h="5519855">
                <a:moveTo>
                  <a:pt x="0" y="0"/>
                </a:moveTo>
                <a:lnTo>
                  <a:pt x="5492529" y="0"/>
                </a:lnTo>
                <a:lnTo>
                  <a:pt x="5492529" y="5519855"/>
                </a:lnTo>
                <a:lnTo>
                  <a:pt x="0" y="5519855"/>
                </a:lnTo>
                <a:lnTo>
                  <a:pt x="0" y="0"/>
                </a:lnTo>
                <a:close/>
              </a:path>
            </a:pathLst>
          </a:custGeom>
          <a:blipFill>
            <a:blip r:embed="rId3"/>
            <a:stretch>
              <a:fillRect/>
            </a:stretch>
          </a:blipFill>
        </p:spPr>
      </p:sp>
      <p:sp>
        <p:nvSpPr>
          <p:cNvPr id="3" name="TextBox 3"/>
          <p:cNvSpPr txBox="1"/>
          <p:nvPr/>
        </p:nvSpPr>
        <p:spPr>
          <a:xfrm>
            <a:off x="1789675" y="1242884"/>
            <a:ext cx="10123891" cy="923871"/>
          </a:xfrm>
          <a:prstGeom prst="rect">
            <a:avLst/>
          </a:prstGeom>
        </p:spPr>
        <p:txBody>
          <a:bodyPr lIns="0" tIns="0" rIns="0" bIns="0" rtlCol="0" anchor="t">
            <a:spAutoFit/>
          </a:bodyPr>
          <a:lstStyle/>
          <a:p>
            <a:pPr algn="l">
              <a:lnSpc>
                <a:spcPts val="7200"/>
              </a:lnSpc>
            </a:pPr>
            <a:r>
              <a:rPr lang="en-US" sz="6000">
                <a:solidFill>
                  <a:srgbClr val="000000"/>
                </a:solidFill>
                <a:latin typeface="League Spartan"/>
              </a:rPr>
              <a:t>EDA</a:t>
            </a:r>
          </a:p>
        </p:txBody>
      </p:sp>
      <p:sp>
        <p:nvSpPr>
          <p:cNvPr id="4" name="TextBox 4"/>
          <p:cNvSpPr txBox="1"/>
          <p:nvPr/>
        </p:nvSpPr>
        <p:spPr>
          <a:xfrm>
            <a:off x="7522227" y="4328140"/>
            <a:ext cx="10206500" cy="1276106"/>
          </a:xfrm>
          <a:prstGeom prst="rect">
            <a:avLst/>
          </a:prstGeom>
        </p:spPr>
        <p:txBody>
          <a:bodyPr lIns="0" tIns="0" rIns="0" bIns="0" rtlCol="0" anchor="t">
            <a:spAutoFit/>
          </a:bodyPr>
          <a:lstStyle/>
          <a:p>
            <a:pPr algn="ctr">
              <a:lnSpc>
                <a:spcPts val="3360"/>
              </a:lnSpc>
              <a:spcBef>
                <a:spcPct val="0"/>
              </a:spcBef>
            </a:pPr>
            <a:r>
              <a:rPr lang="en-US" sz="2800">
                <a:solidFill>
                  <a:srgbClr val="000000"/>
                </a:solidFill>
                <a:latin typeface="Arimo Bold"/>
              </a:rPr>
              <a:t>Dataset ini terdiri dari 5.000 entri tanpa nilai kosong, dengan 21 kolom yang mencakup 11 kolom tipe data integer, 5 kolom tipe data float, dan 5 kolom tipe data objek.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89375" y="883550"/>
            <a:ext cx="16292550" cy="776623"/>
          </a:xfrm>
          <a:prstGeom prst="rect">
            <a:avLst/>
          </a:prstGeom>
        </p:spPr>
        <p:txBody>
          <a:bodyPr lIns="0" tIns="0" rIns="0" bIns="0" rtlCol="0" anchor="t">
            <a:spAutoFit/>
          </a:bodyPr>
          <a:lstStyle/>
          <a:p>
            <a:pPr algn="ctr">
              <a:lnSpc>
                <a:spcPts val="6480"/>
              </a:lnSpc>
            </a:pPr>
            <a:r>
              <a:rPr lang="en-US" sz="5400" dirty="0" err="1">
                <a:solidFill>
                  <a:srgbClr val="000000"/>
                </a:solidFill>
                <a:latin typeface="Arial Rounded MT Bold" panose="020F0704030504030204" pitchFamily="34" charset="0"/>
              </a:rPr>
              <a:t>Analisis</a:t>
            </a:r>
            <a:r>
              <a:rPr lang="en-US" sz="5400" dirty="0">
                <a:solidFill>
                  <a:srgbClr val="000000"/>
                </a:solidFill>
                <a:latin typeface="Arial Rounded MT Bold" panose="020F0704030504030204" pitchFamily="34" charset="0"/>
              </a:rPr>
              <a:t> </a:t>
            </a:r>
            <a:r>
              <a:rPr lang="en-US" sz="5400" dirty="0" err="1">
                <a:solidFill>
                  <a:srgbClr val="000000"/>
                </a:solidFill>
                <a:latin typeface="Arial Rounded MT Bold" panose="020F0704030504030204" pitchFamily="34" charset="0"/>
              </a:rPr>
              <a:t>kategori</a:t>
            </a:r>
            <a:r>
              <a:rPr lang="en-US" sz="5400" dirty="0">
                <a:solidFill>
                  <a:srgbClr val="000000"/>
                </a:solidFill>
                <a:latin typeface="Arial Rounded MT Bold" panose="020F0704030504030204" pitchFamily="34" charset="0"/>
              </a:rPr>
              <a:t> Churn </a:t>
            </a:r>
          </a:p>
        </p:txBody>
      </p:sp>
      <p:sp>
        <p:nvSpPr>
          <p:cNvPr id="3" name="TextBox 3"/>
          <p:cNvSpPr txBox="1"/>
          <p:nvPr/>
        </p:nvSpPr>
        <p:spPr>
          <a:xfrm>
            <a:off x="12838970" y="3250796"/>
            <a:ext cx="3994575" cy="1102994"/>
          </a:xfrm>
          <a:prstGeom prst="rect">
            <a:avLst/>
          </a:prstGeom>
        </p:spPr>
        <p:txBody>
          <a:bodyPr lIns="0" tIns="0" rIns="0" bIns="0" rtlCol="0" anchor="t">
            <a:spAutoFit/>
          </a:bodyPr>
          <a:lstStyle/>
          <a:p>
            <a:pPr algn="r">
              <a:lnSpc>
                <a:spcPts val="2879"/>
              </a:lnSpc>
            </a:pPr>
            <a:r>
              <a:rPr lang="en-ID" sz="2400" dirty="0" err="1">
                <a:latin typeface="Arial Rounded MT Bold" panose="020F0704030504030204" pitchFamily="34" charset="0"/>
              </a:rPr>
              <a:t>Sebanyak</a:t>
            </a:r>
            <a:r>
              <a:rPr lang="en-ID" sz="2400" dirty="0">
                <a:latin typeface="Arial Rounded MT Bold" panose="020F0704030504030204" pitchFamily="34" charset="0"/>
              </a:rPr>
              <a:t> 800 </a:t>
            </a:r>
            <a:r>
              <a:rPr lang="en-ID" sz="2400" dirty="0" err="1">
                <a:latin typeface="Arial Rounded MT Bold" panose="020F0704030504030204" pitchFamily="34" charset="0"/>
              </a:rPr>
              <a:t>pelanggan</a:t>
            </a:r>
            <a:r>
              <a:rPr lang="en-ID" sz="2400" dirty="0">
                <a:latin typeface="Arial Rounded MT Bold" panose="020F0704030504030204" pitchFamily="34" charset="0"/>
              </a:rPr>
              <a:t> </a:t>
            </a:r>
            <a:r>
              <a:rPr lang="en-ID" sz="2400" dirty="0" err="1">
                <a:latin typeface="Arial Rounded MT Bold" panose="020F0704030504030204" pitchFamily="34" charset="0"/>
              </a:rPr>
              <a:t>berhenti</a:t>
            </a:r>
            <a:r>
              <a:rPr lang="en-ID" sz="2400" dirty="0">
                <a:latin typeface="Arial Rounded MT Bold" panose="020F0704030504030204" pitchFamily="34" charset="0"/>
              </a:rPr>
              <a:t> </a:t>
            </a:r>
            <a:r>
              <a:rPr lang="en-ID" sz="2400" dirty="0" err="1">
                <a:latin typeface="Arial Rounded MT Bold" panose="020F0704030504030204" pitchFamily="34" charset="0"/>
              </a:rPr>
              <a:t>menggunakan</a:t>
            </a:r>
            <a:r>
              <a:rPr lang="en-ID" sz="2400" dirty="0">
                <a:latin typeface="Arial Rounded MT Bold" panose="020F0704030504030204" pitchFamily="34" charset="0"/>
              </a:rPr>
              <a:t> </a:t>
            </a:r>
            <a:r>
              <a:rPr lang="en-ID" sz="2400" dirty="0" err="1">
                <a:latin typeface="Arial Rounded MT Bold" panose="020F0704030504030204" pitchFamily="34" charset="0"/>
              </a:rPr>
              <a:t>kartu</a:t>
            </a:r>
            <a:r>
              <a:rPr lang="en-ID" sz="2400" dirty="0">
                <a:latin typeface="Arial Rounded MT Bold" panose="020F0704030504030204" pitchFamily="34" charset="0"/>
              </a:rPr>
              <a:t> </a:t>
            </a:r>
            <a:r>
              <a:rPr lang="en-ID" sz="2400" dirty="0" err="1">
                <a:latin typeface="Arial Rounded MT Bold" panose="020F0704030504030204" pitchFamily="34" charset="0"/>
              </a:rPr>
              <a:t>kredit</a:t>
            </a:r>
            <a:r>
              <a:rPr lang="en-ID" sz="2400" dirty="0">
                <a:latin typeface="Arial Rounded MT Bold" panose="020F0704030504030204" pitchFamily="34" charset="0"/>
              </a:rPr>
              <a:t> </a:t>
            </a:r>
            <a:r>
              <a:rPr lang="en-ID" sz="2400" dirty="0" err="1">
                <a:latin typeface="Arial Rounded MT Bold" panose="020F0704030504030204" pitchFamily="34" charset="0"/>
              </a:rPr>
              <a:t>mereka</a:t>
            </a:r>
            <a:r>
              <a:rPr lang="en-ID" sz="2400" dirty="0">
                <a:latin typeface="Arial Rounded MT Bold" panose="020F0704030504030204" pitchFamily="34" charset="0"/>
              </a:rPr>
              <a:t>.</a:t>
            </a:r>
            <a:endParaRPr lang="en-US" sz="2400" dirty="0">
              <a:solidFill>
                <a:srgbClr val="000000"/>
              </a:solidFill>
              <a:latin typeface="Arial Rounded MT Bold" panose="020F0704030504030204" pitchFamily="34" charset="0"/>
            </a:endParaRPr>
          </a:p>
        </p:txBody>
      </p:sp>
      <p:sp>
        <p:nvSpPr>
          <p:cNvPr id="4" name="TextBox 4"/>
          <p:cNvSpPr txBox="1"/>
          <p:nvPr/>
        </p:nvSpPr>
        <p:spPr>
          <a:xfrm>
            <a:off x="12840395" y="2406239"/>
            <a:ext cx="3993150" cy="615553"/>
          </a:xfrm>
          <a:prstGeom prst="rect">
            <a:avLst/>
          </a:prstGeom>
        </p:spPr>
        <p:txBody>
          <a:bodyPr lIns="0" tIns="0" rIns="0" bIns="0" rtlCol="0" anchor="t">
            <a:spAutoFit/>
          </a:bodyPr>
          <a:lstStyle/>
          <a:p>
            <a:pPr algn="r">
              <a:lnSpc>
                <a:spcPts val="4800"/>
              </a:lnSpc>
            </a:pPr>
            <a:r>
              <a:rPr lang="en-ID" sz="4000" b="1" dirty="0">
                <a:solidFill>
                  <a:schemeClr val="tx2"/>
                </a:solidFill>
                <a:latin typeface="Arial Rounded MT Bold" panose="020F0704030504030204" pitchFamily="34" charset="0"/>
              </a:rPr>
              <a:t>Churn (1)</a:t>
            </a:r>
            <a:r>
              <a:rPr lang="en-ID" sz="4000" dirty="0">
                <a:solidFill>
                  <a:schemeClr val="tx2"/>
                </a:solidFill>
                <a:latin typeface="Arial Rounded MT Bold" panose="020F0704030504030204" pitchFamily="34" charset="0"/>
              </a:rPr>
              <a:t>: </a:t>
            </a:r>
            <a:endParaRPr lang="en-US" sz="4000" dirty="0">
              <a:solidFill>
                <a:schemeClr val="tx2"/>
              </a:solidFill>
              <a:latin typeface="Arial Rounded MT Bold" panose="020F0704030504030204" pitchFamily="34" charset="0"/>
            </a:endParaRPr>
          </a:p>
        </p:txBody>
      </p:sp>
      <p:sp>
        <p:nvSpPr>
          <p:cNvPr id="5" name="TextBox 5"/>
          <p:cNvSpPr txBox="1"/>
          <p:nvPr/>
        </p:nvSpPr>
        <p:spPr>
          <a:xfrm>
            <a:off x="1454455" y="3250788"/>
            <a:ext cx="3993150" cy="1461939"/>
          </a:xfrm>
          <a:prstGeom prst="rect">
            <a:avLst/>
          </a:prstGeom>
        </p:spPr>
        <p:txBody>
          <a:bodyPr lIns="0" tIns="0" rIns="0" bIns="0" rtlCol="0" anchor="t">
            <a:spAutoFit/>
          </a:bodyPr>
          <a:lstStyle/>
          <a:p>
            <a:pPr algn="l">
              <a:lnSpc>
                <a:spcPts val="2879"/>
              </a:lnSpc>
            </a:pPr>
            <a:r>
              <a:rPr lang="en-ID" sz="2400" dirty="0" err="1">
                <a:latin typeface="Arial Rounded MT Bold" panose="020F0704030504030204" pitchFamily="34" charset="0"/>
              </a:rPr>
              <a:t>Sebanyak</a:t>
            </a:r>
            <a:r>
              <a:rPr lang="en-ID" sz="2400" dirty="0">
                <a:latin typeface="Arial Rounded MT Bold" panose="020F0704030504030204" pitchFamily="34" charset="0"/>
              </a:rPr>
              <a:t> 4.200 </a:t>
            </a:r>
            <a:r>
              <a:rPr lang="en-ID" sz="2400" dirty="0" err="1">
                <a:latin typeface="Arial Rounded MT Bold" panose="020F0704030504030204" pitchFamily="34" charset="0"/>
              </a:rPr>
              <a:t>pelanggan</a:t>
            </a:r>
            <a:r>
              <a:rPr lang="en-ID" sz="2400" dirty="0">
                <a:latin typeface="Arial Rounded MT Bold" panose="020F0704030504030204" pitchFamily="34" charset="0"/>
              </a:rPr>
              <a:t> </a:t>
            </a:r>
            <a:r>
              <a:rPr lang="en-ID" sz="2400" dirty="0" err="1">
                <a:latin typeface="Arial Rounded MT Bold" panose="020F0704030504030204" pitchFamily="34" charset="0"/>
              </a:rPr>
              <a:t>tidak</a:t>
            </a:r>
            <a:r>
              <a:rPr lang="en-ID" sz="2400" dirty="0">
                <a:latin typeface="Arial Rounded MT Bold" panose="020F0704030504030204" pitchFamily="34" charset="0"/>
              </a:rPr>
              <a:t> </a:t>
            </a:r>
            <a:r>
              <a:rPr lang="en-ID" sz="2400" dirty="0" err="1">
                <a:latin typeface="Arial Rounded MT Bold" panose="020F0704030504030204" pitchFamily="34" charset="0"/>
              </a:rPr>
              <a:t>berhenti</a:t>
            </a:r>
            <a:r>
              <a:rPr lang="en-ID" sz="2400" dirty="0">
                <a:latin typeface="Arial Rounded MT Bold" panose="020F0704030504030204" pitchFamily="34" charset="0"/>
              </a:rPr>
              <a:t> </a:t>
            </a:r>
            <a:r>
              <a:rPr lang="en-ID" sz="2400" dirty="0" err="1">
                <a:latin typeface="Arial Rounded MT Bold" panose="020F0704030504030204" pitchFamily="34" charset="0"/>
              </a:rPr>
              <a:t>menggunakan</a:t>
            </a:r>
            <a:r>
              <a:rPr lang="en-ID" sz="2400" dirty="0">
                <a:latin typeface="Arial Rounded MT Bold" panose="020F0704030504030204" pitchFamily="34" charset="0"/>
              </a:rPr>
              <a:t> </a:t>
            </a:r>
            <a:r>
              <a:rPr lang="en-ID" sz="2400" dirty="0" err="1">
                <a:latin typeface="Arial Rounded MT Bold" panose="020F0704030504030204" pitchFamily="34" charset="0"/>
              </a:rPr>
              <a:t>kartu</a:t>
            </a:r>
            <a:r>
              <a:rPr lang="en-ID" sz="2400" dirty="0">
                <a:latin typeface="Arial Rounded MT Bold" panose="020F0704030504030204" pitchFamily="34" charset="0"/>
              </a:rPr>
              <a:t> </a:t>
            </a:r>
            <a:r>
              <a:rPr lang="en-ID" sz="2400" dirty="0" err="1">
                <a:latin typeface="Arial Rounded MT Bold" panose="020F0704030504030204" pitchFamily="34" charset="0"/>
              </a:rPr>
              <a:t>kredit</a:t>
            </a:r>
            <a:r>
              <a:rPr lang="en-ID" sz="2400" dirty="0">
                <a:latin typeface="Arial Rounded MT Bold" panose="020F0704030504030204" pitchFamily="34" charset="0"/>
              </a:rPr>
              <a:t> </a:t>
            </a:r>
            <a:r>
              <a:rPr lang="en-ID" sz="2400" dirty="0" err="1">
                <a:latin typeface="Arial Rounded MT Bold" panose="020F0704030504030204" pitchFamily="34" charset="0"/>
              </a:rPr>
              <a:t>mereka</a:t>
            </a:r>
            <a:r>
              <a:rPr lang="en-ID" sz="2400" dirty="0">
                <a:latin typeface="Arial Rounded MT Bold" panose="020F0704030504030204" pitchFamily="34" charset="0"/>
              </a:rPr>
              <a:t>.</a:t>
            </a:r>
            <a:endParaRPr lang="en-US" sz="2400" dirty="0">
              <a:solidFill>
                <a:srgbClr val="000000"/>
              </a:solidFill>
              <a:latin typeface="Arial Rounded MT Bold" panose="020F0704030504030204" pitchFamily="34" charset="0"/>
            </a:endParaRPr>
          </a:p>
        </p:txBody>
      </p:sp>
      <p:sp>
        <p:nvSpPr>
          <p:cNvPr id="6" name="TextBox 6"/>
          <p:cNvSpPr txBox="1"/>
          <p:nvPr/>
        </p:nvSpPr>
        <p:spPr>
          <a:xfrm>
            <a:off x="1454455" y="2406239"/>
            <a:ext cx="3993150" cy="615553"/>
          </a:xfrm>
          <a:prstGeom prst="rect">
            <a:avLst/>
          </a:prstGeom>
        </p:spPr>
        <p:txBody>
          <a:bodyPr lIns="0" tIns="0" rIns="0" bIns="0" rtlCol="0" anchor="t">
            <a:spAutoFit/>
          </a:bodyPr>
          <a:lstStyle/>
          <a:p>
            <a:pPr algn="l">
              <a:lnSpc>
                <a:spcPts val="4800"/>
              </a:lnSpc>
            </a:pPr>
            <a:r>
              <a:rPr lang="en-US" sz="4000" dirty="0" err="1">
                <a:solidFill>
                  <a:srgbClr val="3B499B"/>
                </a:solidFill>
                <a:latin typeface="Arial Rounded MT Bold" panose="020F0704030504030204" pitchFamily="34" charset="0"/>
              </a:rPr>
              <a:t>Tidak</a:t>
            </a:r>
            <a:r>
              <a:rPr lang="en-US" sz="4000" dirty="0">
                <a:solidFill>
                  <a:srgbClr val="3B499B"/>
                </a:solidFill>
                <a:latin typeface="Arial Rounded MT Bold" panose="020F0704030504030204" pitchFamily="34" charset="0"/>
              </a:rPr>
              <a:t> churn (0)</a:t>
            </a:r>
          </a:p>
        </p:txBody>
      </p:sp>
      <p:grpSp>
        <p:nvGrpSpPr>
          <p:cNvPr id="11" name="Group 11"/>
          <p:cNvGrpSpPr/>
          <p:nvPr/>
        </p:nvGrpSpPr>
        <p:grpSpPr>
          <a:xfrm rot="864">
            <a:off x="7947966" y="4544934"/>
            <a:ext cx="2386200" cy="2380800"/>
            <a:chOff x="0" y="0"/>
            <a:chExt cx="3181600" cy="3174400"/>
          </a:xfrm>
        </p:grpSpPr>
        <p:sp>
          <p:nvSpPr>
            <p:cNvPr id="12" name="Freeform 12"/>
            <p:cNvSpPr/>
            <p:nvPr/>
          </p:nvSpPr>
          <p:spPr>
            <a:xfrm>
              <a:off x="0" y="0"/>
              <a:ext cx="3181604" cy="3174365"/>
            </a:xfrm>
            <a:custGeom>
              <a:avLst/>
              <a:gdLst/>
              <a:ahLst/>
              <a:cxnLst/>
              <a:rect l="l" t="t" r="r" b="b"/>
              <a:pathLst>
                <a:path w="3181604" h="3174365">
                  <a:moveTo>
                    <a:pt x="0" y="1587246"/>
                  </a:moveTo>
                  <a:cubicBezTo>
                    <a:pt x="0" y="710565"/>
                    <a:pt x="712216" y="0"/>
                    <a:pt x="1590802" y="0"/>
                  </a:cubicBezTo>
                  <a:cubicBezTo>
                    <a:pt x="2469388" y="0"/>
                    <a:pt x="3181604" y="710565"/>
                    <a:pt x="3181604" y="1587246"/>
                  </a:cubicBezTo>
                  <a:cubicBezTo>
                    <a:pt x="3181604" y="2463927"/>
                    <a:pt x="2469388" y="3174365"/>
                    <a:pt x="1590802" y="3174365"/>
                  </a:cubicBezTo>
                  <a:cubicBezTo>
                    <a:pt x="712216" y="3174365"/>
                    <a:pt x="0" y="2463800"/>
                    <a:pt x="0" y="1587246"/>
                  </a:cubicBezTo>
                  <a:close/>
                </a:path>
              </a:pathLst>
            </a:custGeom>
            <a:solidFill>
              <a:srgbClr val="FFFFFF"/>
            </a:solidFill>
          </p:spPr>
        </p:sp>
        <p:sp>
          <p:nvSpPr>
            <p:cNvPr id="13" name="TextBox 13"/>
            <p:cNvSpPr txBox="1"/>
            <p:nvPr/>
          </p:nvSpPr>
          <p:spPr>
            <a:xfrm>
              <a:off x="0" y="-28575"/>
              <a:ext cx="3181600" cy="3202975"/>
            </a:xfrm>
            <a:prstGeom prst="rect">
              <a:avLst/>
            </a:prstGeom>
          </p:spPr>
          <p:txBody>
            <a:bodyPr lIns="50800" tIns="50800" rIns="50800" bIns="50800" rtlCol="0" anchor="ctr"/>
            <a:lstStyle/>
            <a:p>
              <a:pPr algn="ctr">
                <a:lnSpc>
                  <a:spcPts val="4320"/>
                </a:lnSpc>
              </a:pPr>
              <a:r>
                <a:rPr lang="en-US" sz="3600">
                  <a:solidFill>
                    <a:srgbClr val="000000"/>
                  </a:solidFill>
                  <a:latin typeface="Arial Rounded MT Bold" panose="020F0704030504030204" pitchFamily="34" charset="0"/>
                </a:rPr>
                <a:t>Growth</a:t>
              </a:r>
            </a:p>
          </p:txBody>
        </p:sp>
      </p:grpSp>
      <p:sp>
        <p:nvSpPr>
          <p:cNvPr id="15" name="TextBox 15"/>
          <p:cNvSpPr txBox="1"/>
          <p:nvPr/>
        </p:nvSpPr>
        <p:spPr>
          <a:xfrm rot="-3778860">
            <a:off x="9521897" y="6465844"/>
            <a:ext cx="2662054" cy="615553"/>
          </a:xfrm>
          <a:prstGeom prst="rect">
            <a:avLst/>
          </a:prstGeom>
        </p:spPr>
        <p:txBody>
          <a:bodyPr lIns="0" tIns="0" rIns="0" bIns="0" rtlCol="0" anchor="t">
            <a:spAutoFit/>
          </a:bodyPr>
          <a:lstStyle/>
          <a:p>
            <a:pPr algn="ctr">
              <a:lnSpc>
                <a:spcPts val="4800"/>
              </a:lnSpc>
            </a:pPr>
            <a:r>
              <a:rPr lang="en-US" sz="4000">
                <a:solidFill>
                  <a:srgbClr val="FFFFFF"/>
                </a:solidFill>
                <a:latin typeface="Arial Rounded MT Bold" panose="020F0704030504030204" pitchFamily="34" charset="0"/>
              </a:rPr>
              <a:t>Engage</a:t>
            </a:r>
          </a:p>
        </p:txBody>
      </p:sp>
      <p:sp>
        <p:nvSpPr>
          <p:cNvPr id="17" name="TextBox 17"/>
          <p:cNvSpPr txBox="1"/>
          <p:nvPr/>
        </p:nvSpPr>
        <p:spPr>
          <a:xfrm rot="3725334">
            <a:off x="6172983" y="6466091"/>
            <a:ext cx="2661408" cy="615553"/>
          </a:xfrm>
          <a:prstGeom prst="rect">
            <a:avLst/>
          </a:prstGeom>
        </p:spPr>
        <p:txBody>
          <a:bodyPr lIns="0" tIns="0" rIns="0" bIns="0" rtlCol="0" anchor="t">
            <a:spAutoFit/>
          </a:bodyPr>
          <a:lstStyle/>
          <a:p>
            <a:pPr algn="ctr">
              <a:lnSpc>
                <a:spcPts val="4800"/>
              </a:lnSpc>
            </a:pPr>
            <a:r>
              <a:rPr lang="en-US" sz="4000">
                <a:solidFill>
                  <a:srgbClr val="FFFFFF"/>
                </a:solidFill>
                <a:latin typeface="Arial Rounded MT Bold" panose="020F0704030504030204" pitchFamily="34" charset="0"/>
              </a:rPr>
              <a:t>Delight</a:t>
            </a:r>
          </a:p>
        </p:txBody>
      </p:sp>
      <p:sp>
        <p:nvSpPr>
          <p:cNvPr id="19" name="TextBox 19"/>
          <p:cNvSpPr txBox="1"/>
          <p:nvPr/>
        </p:nvSpPr>
        <p:spPr>
          <a:xfrm>
            <a:off x="7816943" y="3258375"/>
            <a:ext cx="2662350" cy="615553"/>
          </a:xfrm>
          <a:prstGeom prst="rect">
            <a:avLst/>
          </a:prstGeom>
        </p:spPr>
        <p:txBody>
          <a:bodyPr lIns="0" tIns="0" rIns="0" bIns="0" rtlCol="0" anchor="t">
            <a:spAutoFit/>
          </a:bodyPr>
          <a:lstStyle/>
          <a:p>
            <a:pPr algn="ctr">
              <a:lnSpc>
                <a:spcPts val="4800"/>
              </a:lnSpc>
            </a:pPr>
            <a:r>
              <a:rPr lang="en-US" sz="4000">
                <a:solidFill>
                  <a:srgbClr val="FFFFFF"/>
                </a:solidFill>
                <a:latin typeface="Arial Rounded MT Bold" panose="020F0704030504030204" pitchFamily="34" charset="0"/>
              </a:rPr>
              <a:t>Attract</a:t>
            </a:r>
          </a:p>
        </p:txBody>
      </p:sp>
      <p:pic>
        <p:nvPicPr>
          <p:cNvPr id="1026" name="Picture 2">
            <a:extLst>
              <a:ext uri="{FF2B5EF4-FFF2-40B4-BE49-F238E27FC236}">
                <a16:creationId xmlns:a16="http://schemas.microsoft.com/office/drawing/2014/main" id="{47090879-9828-436E-BCF1-59F08A905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1510" y="2520126"/>
            <a:ext cx="7177087" cy="57416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89375" y="883550"/>
            <a:ext cx="16292550" cy="776623"/>
          </a:xfrm>
          <a:prstGeom prst="rect">
            <a:avLst/>
          </a:prstGeom>
        </p:spPr>
        <p:txBody>
          <a:bodyPr lIns="0" tIns="0" rIns="0" bIns="0" rtlCol="0" anchor="t">
            <a:spAutoFit/>
          </a:bodyPr>
          <a:lstStyle/>
          <a:p>
            <a:pPr algn="ctr">
              <a:lnSpc>
                <a:spcPts val="6480"/>
              </a:lnSpc>
            </a:pPr>
            <a:r>
              <a:rPr lang="en-US" sz="5400" dirty="0" err="1">
                <a:solidFill>
                  <a:srgbClr val="000000"/>
                </a:solidFill>
                <a:latin typeface="Arial Rounded MT Bold" panose="020F0704030504030204" pitchFamily="34" charset="0"/>
              </a:rPr>
              <a:t>Analisis</a:t>
            </a:r>
            <a:r>
              <a:rPr lang="en-US" sz="5400" dirty="0">
                <a:solidFill>
                  <a:srgbClr val="000000"/>
                </a:solidFill>
                <a:latin typeface="Arial Rounded MT Bold" panose="020F0704030504030204" pitchFamily="34" charset="0"/>
              </a:rPr>
              <a:t> </a:t>
            </a:r>
            <a:r>
              <a:rPr lang="en-US" sz="5400" dirty="0" err="1">
                <a:solidFill>
                  <a:srgbClr val="000000"/>
                </a:solidFill>
                <a:latin typeface="Arial Rounded MT Bold" panose="020F0704030504030204" pitchFamily="34" charset="0"/>
              </a:rPr>
              <a:t>kategori</a:t>
            </a:r>
            <a:r>
              <a:rPr lang="en-US" sz="5400" dirty="0">
                <a:solidFill>
                  <a:srgbClr val="000000"/>
                </a:solidFill>
                <a:latin typeface="Arial Rounded MT Bold" panose="020F0704030504030204" pitchFamily="34" charset="0"/>
              </a:rPr>
              <a:t> gander </a:t>
            </a:r>
          </a:p>
        </p:txBody>
      </p:sp>
      <p:sp>
        <p:nvSpPr>
          <p:cNvPr id="3" name="TextBox 3"/>
          <p:cNvSpPr txBox="1"/>
          <p:nvPr/>
        </p:nvSpPr>
        <p:spPr>
          <a:xfrm>
            <a:off x="12039600" y="5247409"/>
            <a:ext cx="3994575" cy="1102994"/>
          </a:xfrm>
          <a:prstGeom prst="rect">
            <a:avLst/>
          </a:prstGeom>
        </p:spPr>
        <p:txBody>
          <a:bodyPr lIns="0" tIns="0" rIns="0" bIns="0" rtlCol="0" anchor="t">
            <a:spAutoFit/>
          </a:bodyPr>
          <a:lstStyle/>
          <a:p>
            <a:pPr algn="r">
              <a:lnSpc>
                <a:spcPts val="2879"/>
              </a:lnSpc>
            </a:pPr>
            <a:r>
              <a:rPr lang="en-ID" sz="2400" b="1" dirty="0" err="1"/>
              <a:t>Sebanyak</a:t>
            </a:r>
            <a:r>
              <a:rPr lang="en-ID" sz="2400" b="1" dirty="0"/>
              <a:t> 2325 </a:t>
            </a:r>
            <a:r>
              <a:rPr lang="en-ID" sz="2400" b="1" dirty="0" err="1"/>
              <a:t>pelanggan</a:t>
            </a:r>
            <a:r>
              <a:rPr lang="en-ID" sz="2400" b="1" dirty="0"/>
              <a:t>, yang </a:t>
            </a:r>
            <a:r>
              <a:rPr lang="en-ID" sz="2400" b="1" dirty="0" err="1"/>
              <a:t>merupakan</a:t>
            </a:r>
            <a:r>
              <a:rPr lang="en-ID" sz="2400" b="1" dirty="0"/>
              <a:t> 46.5% </a:t>
            </a:r>
            <a:r>
              <a:rPr lang="en-ID" sz="2400" b="1" dirty="0" err="1"/>
              <a:t>dari</a:t>
            </a:r>
            <a:r>
              <a:rPr lang="en-ID" sz="2400" b="1" dirty="0"/>
              <a:t> total </a:t>
            </a:r>
            <a:r>
              <a:rPr lang="en-ID" sz="2400" b="1" dirty="0" err="1"/>
              <a:t>populasi</a:t>
            </a:r>
            <a:r>
              <a:rPr lang="en-ID" sz="2400" b="1" dirty="0"/>
              <a:t>.</a:t>
            </a:r>
            <a:endParaRPr lang="en-US" sz="2400" dirty="0">
              <a:solidFill>
                <a:srgbClr val="000000"/>
              </a:solidFill>
              <a:latin typeface="Arial Rounded MT Bold" panose="020F0704030504030204" pitchFamily="34" charset="0"/>
            </a:endParaRPr>
          </a:p>
        </p:txBody>
      </p:sp>
      <p:sp>
        <p:nvSpPr>
          <p:cNvPr id="4" name="TextBox 4"/>
          <p:cNvSpPr txBox="1"/>
          <p:nvPr/>
        </p:nvSpPr>
        <p:spPr>
          <a:xfrm>
            <a:off x="12039600" y="4236857"/>
            <a:ext cx="3993150" cy="615553"/>
          </a:xfrm>
          <a:prstGeom prst="rect">
            <a:avLst/>
          </a:prstGeom>
        </p:spPr>
        <p:txBody>
          <a:bodyPr lIns="0" tIns="0" rIns="0" bIns="0" rtlCol="0" anchor="t">
            <a:spAutoFit/>
          </a:bodyPr>
          <a:lstStyle/>
          <a:p>
            <a:pPr algn="r">
              <a:lnSpc>
                <a:spcPts val="4800"/>
              </a:lnSpc>
            </a:pPr>
            <a:r>
              <a:rPr lang="en-ID" sz="4000" b="1" dirty="0" err="1">
                <a:solidFill>
                  <a:schemeClr val="tx2"/>
                </a:solidFill>
                <a:latin typeface="Arial Rounded MT Bold" panose="020F0704030504030204" pitchFamily="34" charset="0"/>
              </a:rPr>
              <a:t>Laki-laki</a:t>
            </a:r>
            <a:r>
              <a:rPr lang="en-ID" sz="4000" b="1" dirty="0">
                <a:solidFill>
                  <a:schemeClr val="tx2"/>
                </a:solidFill>
                <a:latin typeface="Arial Rounded MT Bold" panose="020F0704030504030204" pitchFamily="34" charset="0"/>
              </a:rPr>
              <a:t> (M):</a:t>
            </a:r>
            <a:endParaRPr lang="en-US" sz="4000" dirty="0">
              <a:solidFill>
                <a:schemeClr val="tx2"/>
              </a:solidFill>
              <a:latin typeface="Arial Rounded MT Bold" panose="020F0704030504030204" pitchFamily="34" charset="0"/>
            </a:endParaRPr>
          </a:p>
        </p:txBody>
      </p:sp>
      <p:sp>
        <p:nvSpPr>
          <p:cNvPr id="5" name="TextBox 5"/>
          <p:cNvSpPr txBox="1"/>
          <p:nvPr/>
        </p:nvSpPr>
        <p:spPr>
          <a:xfrm>
            <a:off x="1454426" y="5143500"/>
            <a:ext cx="3993150" cy="1090042"/>
          </a:xfrm>
          <a:prstGeom prst="rect">
            <a:avLst/>
          </a:prstGeom>
        </p:spPr>
        <p:txBody>
          <a:bodyPr lIns="0" tIns="0" rIns="0" bIns="0" rtlCol="0" anchor="t">
            <a:spAutoFit/>
          </a:bodyPr>
          <a:lstStyle/>
          <a:p>
            <a:pPr algn="l">
              <a:lnSpc>
                <a:spcPts val="2879"/>
              </a:lnSpc>
            </a:pPr>
            <a:r>
              <a:rPr lang="en-ID" sz="2400" dirty="0" err="1">
                <a:latin typeface="Arial Rounded MT Bold" panose="020F0704030504030204" pitchFamily="34" charset="0"/>
              </a:rPr>
              <a:t>Sebanyak</a:t>
            </a:r>
            <a:r>
              <a:rPr lang="en-ID" sz="2400" dirty="0">
                <a:latin typeface="Arial Rounded MT Bold" panose="020F0704030504030204" pitchFamily="34" charset="0"/>
              </a:rPr>
              <a:t> 2675 </a:t>
            </a:r>
            <a:r>
              <a:rPr lang="en-ID" sz="2400" dirty="0" err="1">
                <a:latin typeface="Arial Rounded MT Bold" panose="020F0704030504030204" pitchFamily="34" charset="0"/>
              </a:rPr>
              <a:t>pelanggan</a:t>
            </a:r>
            <a:r>
              <a:rPr lang="en-ID" sz="2400" dirty="0">
                <a:latin typeface="Arial Rounded MT Bold" panose="020F0704030504030204" pitchFamily="34" charset="0"/>
              </a:rPr>
              <a:t>, yang </a:t>
            </a:r>
            <a:r>
              <a:rPr lang="en-ID" sz="2400" dirty="0" err="1">
                <a:latin typeface="Arial Rounded MT Bold" panose="020F0704030504030204" pitchFamily="34" charset="0"/>
              </a:rPr>
              <a:t>merupakan</a:t>
            </a:r>
            <a:r>
              <a:rPr lang="en-ID" sz="2400" dirty="0">
                <a:latin typeface="Arial Rounded MT Bold" panose="020F0704030504030204" pitchFamily="34" charset="0"/>
              </a:rPr>
              <a:t> 53.5% </a:t>
            </a:r>
            <a:r>
              <a:rPr lang="en-ID" sz="2400" dirty="0" err="1">
                <a:latin typeface="Arial Rounded MT Bold" panose="020F0704030504030204" pitchFamily="34" charset="0"/>
              </a:rPr>
              <a:t>dari</a:t>
            </a:r>
            <a:r>
              <a:rPr lang="en-ID" sz="2400" dirty="0">
                <a:latin typeface="Arial Rounded MT Bold" panose="020F0704030504030204" pitchFamily="34" charset="0"/>
              </a:rPr>
              <a:t> total </a:t>
            </a:r>
            <a:r>
              <a:rPr lang="en-ID" sz="2400" dirty="0" err="1">
                <a:latin typeface="Arial Rounded MT Bold" panose="020F0704030504030204" pitchFamily="34" charset="0"/>
              </a:rPr>
              <a:t>populasi</a:t>
            </a:r>
            <a:r>
              <a:rPr lang="en-ID" sz="2400" dirty="0">
                <a:latin typeface="Arial Rounded MT Bold" panose="020F0704030504030204" pitchFamily="34" charset="0"/>
              </a:rPr>
              <a:t>.</a:t>
            </a:r>
            <a:endParaRPr lang="en-US" sz="2400" dirty="0">
              <a:solidFill>
                <a:srgbClr val="000000"/>
              </a:solidFill>
              <a:latin typeface="Arial Rounded MT Bold" panose="020F0704030504030204" pitchFamily="34" charset="0"/>
            </a:endParaRPr>
          </a:p>
        </p:txBody>
      </p:sp>
      <p:sp>
        <p:nvSpPr>
          <p:cNvPr id="6" name="TextBox 6"/>
          <p:cNvSpPr txBox="1"/>
          <p:nvPr/>
        </p:nvSpPr>
        <p:spPr>
          <a:xfrm>
            <a:off x="1441928" y="4239561"/>
            <a:ext cx="3993150" cy="615553"/>
          </a:xfrm>
          <a:prstGeom prst="rect">
            <a:avLst/>
          </a:prstGeom>
        </p:spPr>
        <p:txBody>
          <a:bodyPr lIns="0" tIns="0" rIns="0" bIns="0" rtlCol="0" anchor="t">
            <a:spAutoFit/>
          </a:bodyPr>
          <a:lstStyle/>
          <a:p>
            <a:pPr algn="l">
              <a:lnSpc>
                <a:spcPts val="4800"/>
              </a:lnSpc>
            </a:pPr>
            <a:r>
              <a:rPr lang="en-ID" sz="4000" b="1" dirty="0">
                <a:solidFill>
                  <a:schemeClr val="tx2"/>
                </a:solidFill>
                <a:latin typeface="Arial Rounded MT Bold" panose="020F0704030504030204" pitchFamily="34" charset="0"/>
              </a:rPr>
              <a:t>Perempuan (F):</a:t>
            </a:r>
            <a:endParaRPr lang="en-US" sz="4000" dirty="0">
              <a:solidFill>
                <a:schemeClr val="tx2"/>
              </a:solidFill>
              <a:latin typeface="Arial Rounded MT Bold" panose="020F0704030504030204" pitchFamily="34" charset="0"/>
            </a:endParaRPr>
          </a:p>
        </p:txBody>
      </p:sp>
      <p:grpSp>
        <p:nvGrpSpPr>
          <p:cNvPr id="11" name="Group 11"/>
          <p:cNvGrpSpPr/>
          <p:nvPr/>
        </p:nvGrpSpPr>
        <p:grpSpPr>
          <a:xfrm rot="864">
            <a:off x="7947966" y="4544934"/>
            <a:ext cx="2386200" cy="2380800"/>
            <a:chOff x="0" y="0"/>
            <a:chExt cx="3181600" cy="3174400"/>
          </a:xfrm>
        </p:grpSpPr>
        <p:sp>
          <p:nvSpPr>
            <p:cNvPr id="12" name="Freeform 12"/>
            <p:cNvSpPr/>
            <p:nvPr/>
          </p:nvSpPr>
          <p:spPr>
            <a:xfrm>
              <a:off x="0" y="0"/>
              <a:ext cx="3181604" cy="3174365"/>
            </a:xfrm>
            <a:custGeom>
              <a:avLst/>
              <a:gdLst/>
              <a:ahLst/>
              <a:cxnLst/>
              <a:rect l="l" t="t" r="r" b="b"/>
              <a:pathLst>
                <a:path w="3181604" h="3174365">
                  <a:moveTo>
                    <a:pt x="0" y="1587246"/>
                  </a:moveTo>
                  <a:cubicBezTo>
                    <a:pt x="0" y="710565"/>
                    <a:pt x="712216" y="0"/>
                    <a:pt x="1590802" y="0"/>
                  </a:cubicBezTo>
                  <a:cubicBezTo>
                    <a:pt x="2469388" y="0"/>
                    <a:pt x="3181604" y="710565"/>
                    <a:pt x="3181604" y="1587246"/>
                  </a:cubicBezTo>
                  <a:cubicBezTo>
                    <a:pt x="3181604" y="2463927"/>
                    <a:pt x="2469388" y="3174365"/>
                    <a:pt x="1590802" y="3174365"/>
                  </a:cubicBezTo>
                  <a:cubicBezTo>
                    <a:pt x="712216" y="3174365"/>
                    <a:pt x="0" y="2463800"/>
                    <a:pt x="0" y="1587246"/>
                  </a:cubicBezTo>
                  <a:close/>
                </a:path>
              </a:pathLst>
            </a:custGeom>
            <a:solidFill>
              <a:srgbClr val="FFFFFF"/>
            </a:solidFill>
          </p:spPr>
        </p:sp>
        <p:sp>
          <p:nvSpPr>
            <p:cNvPr id="13" name="TextBox 13"/>
            <p:cNvSpPr txBox="1"/>
            <p:nvPr/>
          </p:nvSpPr>
          <p:spPr>
            <a:xfrm>
              <a:off x="0" y="-28575"/>
              <a:ext cx="3181600" cy="3202975"/>
            </a:xfrm>
            <a:prstGeom prst="rect">
              <a:avLst/>
            </a:prstGeom>
          </p:spPr>
          <p:txBody>
            <a:bodyPr lIns="50800" tIns="50800" rIns="50800" bIns="50800" rtlCol="0" anchor="ctr"/>
            <a:lstStyle/>
            <a:p>
              <a:pPr algn="ctr">
                <a:lnSpc>
                  <a:spcPts val="4320"/>
                </a:lnSpc>
              </a:pPr>
              <a:r>
                <a:rPr lang="en-US" sz="3600">
                  <a:solidFill>
                    <a:srgbClr val="000000"/>
                  </a:solidFill>
                  <a:latin typeface="Arial Rounded MT Bold" panose="020F0704030504030204" pitchFamily="34" charset="0"/>
                </a:rPr>
                <a:t>Growth</a:t>
              </a:r>
            </a:p>
          </p:txBody>
        </p:sp>
      </p:grpSp>
      <p:sp>
        <p:nvSpPr>
          <p:cNvPr id="15" name="TextBox 15"/>
          <p:cNvSpPr txBox="1"/>
          <p:nvPr/>
        </p:nvSpPr>
        <p:spPr>
          <a:xfrm rot="-3778860">
            <a:off x="9521897" y="6465844"/>
            <a:ext cx="2662054" cy="615553"/>
          </a:xfrm>
          <a:prstGeom prst="rect">
            <a:avLst/>
          </a:prstGeom>
        </p:spPr>
        <p:txBody>
          <a:bodyPr lIns="0" tIns="0" rIns="0" bIns="0" rtlCol="0" anchor="t">
            <a:spAutoFit/>
          </a:bodyPr>
          <a:lstStyle/>
          <a:p>
            <a:pPr algn="ctr">
              <a:lnSpc>
                <a:spcPts val="4800"/>
              </a:lnSpc>
            </a:pPr>
            <a:r>
              <a:rPr lang="en-US" sz="4000">
                <a:solidFill>
                  <a:srgbClr val="FFFFFF"/>
                </a:solidFill>
                <a:latin typeface="Arial Rounded MT Bold" panose="020F0704030504030204" pitchFamily="34" charset="0"/>
              </a:rPr>
              <a:t>Engage</a:t>
            </a:r>
          </a:p>
        </p:txBody>
      </p:sp>
      <p:sp>
        <p:nvSpPr>
          <p:cNvPr id="17" name="TextBox 17"/>
          <p:cNvSpPr txBox="1"/>
          <p:nvPr/>
        </p:nvSpPr>
        <p:spPr>
          <a:xfrm rot="3725334">
            <a:off x="6172983" y="6466091"/>
            <a:ext cx="2661408" cy="615553"/>
          </a:xfrm>
          <a:prstGeom prst="rect">
            <a:avLst/>
          </a:prstGeom>
        </p:spPr>
        <p:txBody>
          <a:bodyPr lIns="0" tIns="0" rIns="0" bIns="0" rtlCol="0" anchor="t">
            <a:spAutoFit/>
          </a:bodyPr>
          <a:lstStyle/>
          <a:p>
            <a:pPr algn="ctr">
              <a:lnSpc>
                <a:spcPts val="4800"/>
              </a:lnSpc>
            </a:pPr>
            <a:r>
              <a:rPr lang="en-US" sz="4000">
                <a:solidFill>
                  <a:srgbClr val="FFFFFF"/>
                </a:solidFill>
                <a:latin typeface="Arial Rounded MT Bold" panose="020F0704030504030204" pitchFamily="34" charset="0"/>
              </a:rPr>
              <a:t>Delight</a:t>
            </a:r>
          </a:p>
        </p:txBody>
      </p:sp>
      <p:sp>
        <p:nvSpPr>
          <p:cNvPr id="19" name="TextBox 19"/>
          <p:cNvSpPr txBox="1"/>
          <p:nvPr/>
        </p:nvSpPr>
        <p:spPr>
          <a:xfrm>
            <a:off x="7816943" y="3258375"/>
            <a:ext cx="2662350" cy="615553"/>
          </a:xfrm>
          <a:prstGeom prst="rect">
            <a:avLst/>
          </a:prstGeom>
        </p:spPr>
        <p:txBody>
          <a:bodyPr lIns="0" tIns="0" rIns="0" bIns="0" rtlCol="0" anchor="t">
            <a:spAutoFit/>
          </a:bodyPr>
          <a:lstStyle/>
          <a:p>
            <a:pPr algn="ctr">
              <a:lnSpc>
                <a:spcPts val="4800"/>
              </a:lnSpc>
            </a:pPr>
            <a:r>
              <a:rPr lang="en-US" sz="4000">
                <a:solidFill>
                  <a:srgbClr val="FFFFFF"/>
                </a:solidFill>
                <a:latin typeface="Arial Rounded MT Bold" panose="020F0704030504030204" pitchFamily="34" charset="0"/>
              </a:rPr>
              <a:t>Attract</a:t>
            </a:r>
          </a:p>
        </p:txBody>
      </p:sp>
      <p:pic>
        <p:nvPicPr>
          <p:cNvPr id="2050" name="Picture 2">
            <a:extLst>
              <a:ext uri="{FF2B5EF4-FFF2-40B4-BE49-F238E27FC236}">
                <a16:creationId xmlns:a16="http://schemas.microsoft.com/office/drawing/2014/main" id="{07BDB972-B748-4417-846A-33732CDEE0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5943" y="2700085"/>
            <a:ext cx="6771297" cy="549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539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769</Words>
  <Application>Microsoft Office PowerPoint</Application>
  <PresentationFormat>Custom</PresentationFormat>
  <Paragraphs>166</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Calibri</vt:lpstr>
      <vt:lpstr>Arimo</vt:lpstr>
      <vt:lpstr>Roboto</vt:lpstr>
      <vt:lpstr>Arimo Bold</vt:lpstr>
      <vt:lpstr>League Spartan</vt:lpstr>
      <vt:lpstr>Arial Rounded MT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Customer Acquisition Infographics by Slidesgo.pptx</dc:title>
  <cp:lastModifiedBy>alfi hidayat</cp:lastModifiedBy>
  <cp:revision>18</cp:revision>
  <dcterms:created xsi:type="dcterms:W3CDTF">2006-08-16T00:00:00Z</dcterms:created>
  <dcterms:modified xsi:type="dcterms:W3CDTF">2024-06-14T16:50:40Z</dcterms:modified>
  <dc:identifier>DAGIHuhkndg</dc:identifier>
</cp:coreProperties>
</file>