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D8911D-EBEA-42AE-A93C-E06C86C8B31D}" type="datetimeFigureOut">
              <a:rPr lang="en-US" smtClean="0"/>
              <a:pPr/>
              <a:t>7/28/2017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D8911D-EBEA-42AE-A93C-E06C86C8B31D}" type="datetimeFigureOut">
              <a:rPr lang="en-US" smtClean="0"/>
              <a:pPr/>
              <a:t>7/28/2017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D8911D-EBEA-42AE-A93C-E06C86C8B31D}" type="datetimeFigureOut">
              <a:rPr lang="en-US" smtClean="0"/>
              <a:pPr/>
              <a:t>7/28/2017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D8911D-EBEA-42AE-A93C-E06C86C8B31D}" type="datetimeFigureOut">
              <a:rPr lang="en-US" smtClean="0"/>
              <a:pPr/>
              <a:t>7/28/2017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D8911D-EBEA-42AE-A93C-E06C86C8B31D}" type="datetimeFigureOut">
              <a:rPr lang="en-US" smtClean="0"/>
              <a:pPr/>
              <a:t>7/28/2017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D8911D-EBEA-42AE-A93C-E06C86C8B31D}" type="datetimeFigureOut">
              <a:rPr lang="en-US" smtClean="0"/>
              <a:pPr/>
              <a:t>7/28/2017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D8911D-EBEA-42AE-A93C-E06C86C8B31D}" type="datetimeFigureOut">
              <a:rPr lang="en-US" smtClean="0"/>
              <a:pPr/>
              <a:t>7/28/2017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D8911D-EBEA-42AE-A93C-E06C86C8B31D}" type="datetimeFigureOut">
              <a:rPr lang="en-US" smtClean="0"/>
              <a:pPr/>
              <a:t>7/28/2017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8911D-EBEA-42AE-A93C-E06C86C8B31D}" type="datetimeFigureOut">
              <a:rPr lang="en-US" smtClean="0"/>
              <a:pPr/>
              <a:t>7/28/2017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8911D-EBEA-42AE-A93C-E06C86C8B31D}" type="datetimeFigureOut">
              <a:rPr lang="en-US" smtClean="0"/>
              <a:pPr/>
              <a:t>7/28/2017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8911D-EBEA-42AE-A93C-E06C86C8B31D}" type="datetimeFigureOut">
              <a:rPr lang="en-US" smtClean="0"/>
              <a:pPr/>
              <a:t>7/28/2017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D4973-EC10-4EAD-A062-2EF48A805D0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8911D-EBEA-42AE-A93C-E06C86C8B31D}" type="datetimeFigureOut">
              <a:rPr lang="en-US" smtClean="0"/>
              <a:pPr/>
              <a:t>7/28/2017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4973-EC10-4EAD-A062-2EF48A805D0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ABSTRACT</a:t>
            </a:r>
            <a:endParaRPr lang="en-IN" dirty="0"/>
          </a:p>
        </p:txBody>
      </p:sp>
      <p:sp>
        <p:nvSpPr>
          <p:cNvPr id="3" name="Subtitle 2"/>
          <p:cNvSpPr>
            <a:spLocks noGrp="1"/>
          </p:cNvSpPr>
          <p:nvPr>
            <p:ph type="subTitle" idx="1"/>
          </p:nvPr>
        </p:nvSpPr>
        <p:spPr/>
        <p:txBody>
          <a:bodyPr>
            <a:normAutofit lnSpcReduction="10000"/>
          </a:bodyPr>
          <a:lstStyle/>
          <a:p>
            <a:r>
              <a:rPr lang="en-IN" dirty="0" smtClean="0"/>
              <a:t>    </a:t>
            </a:r>
            <a:r>
              <a:rPr lang="en-IN" sz="3600" dirty="0" smtClean="0"/>
              <a:t>Submitted</a:t>
            </a:r>
            <a:r>
              <a:rPr lang="en-IN" dirty="0" smtClean="0"/>
              <a:t> by</a:t>
            </a:r>
          </a:p>
          <a:p>
            <a:r>
              <a:rPr lang="en-IN" dirty="0" smtClean="0"/>
              <a:t>ALFIA SHANAVAS</a:t>
            </a:r>
          </a:p>
          <a:p>
            <a:r>
              <a:rPr lang="en-IN" dirty="0" smtClean="0"/>
              <a:t>ROLLNO:6</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857252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sng"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Abstract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42910" y="1571612"/>
            <a:ext cx="6215090" cy="1200329"/>
          </a:xfrm>
          <a:prstGeom prst="rect">
            <a:avLst/>
          </a:prstGeom>
        </p:spPr>
        <p:txBody>
          <a:bodyPr wrap="square">
            <a:spAutoFit/>
          </a:bodyPr>
          <a:lstStyle/>
          <a:p>
            <a:r>
              <a:rPr lang="en-US" sz="2400" dirty="0" smtClean="0"/>
              <a:t>The  </a:t>
            </a:r>
            <a:r>
              <a:rPr lang="en-US" sz="2400" dirty="0"/>
              <a:t>project is aimed </a:t>
            </a:r>
            <a:r>
              <a:rPr lang="en-US" sz="2400" dirty="0" smtClean="0"/>
              <a:t>at </a:t>
            </a:r>
            <a:r>
              <a:rPr lang="en-US" sz="2400" dirty="0"/>
              <a:t>developing a web based Leave Management Tool, which is of importance to either an </a:t>
            </a:r>
            <a:r>
              <a:rPr lang="en-US" sz="2400" dirty="0" smtClean="0"/>
              <a:t>organization.</a:t>
            </a:r>
            <a:endParaRPr lang="en-IN" sz="2400" dirty="0"/>
          </a:p>
        </p:txBody>
      </p:sp>
      <p:sp>
        <p:nvSpPr>
          <p:cNvPr id="4" name="Rectangle 3"/>
          <p:cNvSpPr/>
          <p:nvPr/>
        </p:nvSpPr>
        <p:spPr>
          <a:xfrm>
            <a:off x="785786" y="2786059"/>
            <a:ext cx="6072214" cy="3785652"/>
          </a:xfrm>
          <a:prstGeom prst="rect">
            <a:avLst/>
          </a:prstGeom>
        </p:spPr>
        <p:txBody>
          <a:bodyPr wrap="square">
            <a:spAutoFit/>
          </a:bodyPr>
          <a:lstStyle/>
          <a:p>
            <a:r>
              <a:rPr lang="en-US" sz="2400" dirty="0"/>
              <a:t>The Easy Leave is an Intranet based application that can be accessed throughout the </a:t>
            </a:r>
            <a:r>
              <a:rPr lang="en-US" sz="2400" dirty="0" smtClean="0"/>
              <a:t>organization. </a:t>
            </a:r>
            <a:r>
              <a:rPr lang="en-US" sz="2400" dirty="0"/>
              <a:t>. This system can be used to automate the workflow of leave applications and their approvals. The periodic crediting of leave is also automated. There are features like notifications, cancellation of leave, automatic approval of leave, report generators etc in this Tool.</a:t>
            </a:r>
            <a:endParaRPr lang="en-IN" sz="2400" dirty="0"/>
          </a:p>
          <a:p>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646331"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14282" y="571480"/>
            <a:ext cx="8286808" cy="14865608"/>
          </a:xfrm>
          <a:prstGeom prst="rect">
            <a:avLst/>
          </a:prstGeom>
        </p:spPr>
        <p:txBody>
          <a:bodyPr wrap="square">
            <a:spAutoFit/>
          </a:bodyPr>
          <a:lstStyle/>
          <a:p>
            <a:r>
              <a:rPr lang="en-US" sz="2400" dirty="0"/>
              <a:t>There are registered people in the system. Some are approvers. An approver can also be a requestor. In an organization, the hierarchy could be Engineers/Managers/Business Managers/Managing Director </a:t>
            </a:r>
            <a:r>
              <a:rPr lang="en-US" sz="2400" dirty="0" smtClean="0"/>
              <a:t>etc.</a:t>
            </a:r>
          </a:p>
          <a:p>
            <a:endParaRPr lang="en-US" sz="2400" dirty="0" smtClean="0"/>
          </a:p>
          <a:p>
            <a:r>
              <a:rPr lang="en-US" sz="2400" dirty="0" smtClean="0"/>
              <a:t>Following is a list of functionality of the system:</a:t>
            </a:r>
          </a:p>
          <a:p>
            <a:r>
              <a:rPr lang="en-US" sz="2400" dirty="0" smtClean="0"/>
              <a:t>∙</a:t>
            </a:r>
            <a:r>
              <a:rPr lang="en-IN" sz="2400" dirty="0"/>
              <a:t> </a:t>
            </a:r>
            <a:r>
              <a:rPr lang="en-US" sz="2400" dirty="0"/>
              <a:t>login to the system through the first page of the application </a:t>
            </a:r>
            <a:endParaRPr lang="en-US" sz="2400" dirty="0" smtClean="0"/>
          </a:p>
          <a:p>
            <a:pPr marL="0" lvl="1"/>
            <a:r>
              <a:rPr lang="en-US" sz="2400" dirty="0" smtClean="0"/>
              <a:t>∙</a:t>
            </a:r>
            <a:r>
              <a:rPr lang="en-US" sz="2400" dirty="0"/>
              <a:t>change the password after logging into the </a:t>
            </a:r>
            <a:r>
              <a:rPr lang="en-US" sz="2400" dirty="0" smtClean="0"/>
              <a:t>system</a:t>
            </a:r>
          </a:p>
          <a:p>
            <a:pPr marL="0" lvl="1"/>
            <a:r>
              <a:rPr lang="en-US" sz="2400" dirty="0" smtClean="0"/>
              <a:t>∙</a:t>
            </a:r>
            <a:r>
              <a:rPr lang="en-US" sz="2400" dirty="0"/>
              <a:t>see his/her eligibility details </a:t>
            </a:r>
            <a:endParaRPr lang="en-US" sz="2400" dirty="0" smtClean="0"/>
          </a:p>
          <a:p>
            <a:pPr marL="0" lvl="1"/>
            <a:r>
              <a:rPr lang="en-US" sz="2400" dirty="0" smtClean="0"/>
              <a:t>∙</a:t>
            </a:r>
            <a:r>
              <a:rPr lang="en-US" sz="2400" dirty="0"/>
              <a:t>query the leave </a:t>
            </a:r>
            <a:r>
              <a:rPr lang="en-US" sz="2400" dirty="0" smtClean="0"/>
              <a:t>balance</a:t>
            </a:r>
          </a:p>
          <a:p>
            <a:pPr marL="0" lvl="1"/>
            <a:r>
              <a:rPr lang="en-US" sz="2400" dirty="0" smtClean="0"/>
              <a:t>∙</a:t>
            </a:r>
            <a:r>
              <a:rPr lang="en-US" sz="2400" dirty="0"/>
              <a:t>see his/her leave history since the time he/she joined the </a:t>
            </a:r>
            <a:r>
              <a:rPr lang="en-US" sz="2400" dirty="0" smtClean="0"/>
              <a:t>company</a:t>
            </a:r>
          </a:p>
          <a:p>
            <a:pPr marL="0" lvl="1"/>
            <a:r>
              <a:rPr lang="en-US" sz="2400" dirty="0" smtClean="0"/>
              <a:t>∙</a:t>
            </a:r>
            <a:r>
              <a:rPr lang="en-US" sz="2400" dirty="0"/>
              <a:t>apply for leave, specifying the from and to dates, reason for taking leave, address for communication while on leave and his/her superior’s email id</a:t>
            </a:r>
            <a:endParaRPr lang="en-IN" sz="2400" dirty="0"/>
          </a:p>
          <a:p>
            <a:pPr marL="0" lvl="1"/>
            <a:r>
              <a:rPr lang="en-IN" sz="2400" dirty="0" smtClean="0"/>
              <a:t>∙</a:t>
            </a:r>
            <a:r>
              <a:rPr lang="en-US" sz="2400" dirty="0"/>
              <a:t>see his/her current leave applications and the leave applications that are submitted to him/her for approval or cancellation </a:t>
            </a:r>
            <a:endParaRPr lang="en-IN" sz="2400" dirty="0"/>
          </a:p>
          <a:p>
            <a:pPr marL="0" lvl="1"/>
            <a:endParaRPr lang="en-IN" sz="2400" dirty="0"/>
          </a:p>
          <a:p>
            <a:pPr marL="0" lvl="1"/>
            <a:endParaRPr lang="en-US" sz="2400" dirty="0" smtClean="0"/>
          </a:p>
          <a:p>
            <a:pPr marL="0" lvl="1"/>
            <a:endParaRPr lang="en-IN" sz="2400" dirty="0"/>
          </a:p>
          <a:p>
            <a:pPr marL="0" lvl="1"/>
            <a:endParaRPr lang="en-IN" sz="2400" dirty="0"/>
          </a:p>
          <a:p>
            <a:endParaRPr lang="en-IN" sz="2400" dirty="0"/>
          </a:p>
          <a:p>
            <a:endParaRPr lang="en-US" sz="2400" dirty="0" smtClean="0"/>
          </a:p>
          <a:p>
            <a:endParaRPr lang="en-US" sz="2400" dirty="0" smtClean="0"/>
          </a:p>
          <a:p>
            <a:r>
              <a:rPr lang="en-US" sz="2400" dirty="0" smtClean="0"/>
              <a:t>  </a:t>
            </a:r>
          </a:p>
          <a:p>
            <a:endParaRPr lang="en-US" sz="2400" dirty="0" smtClean="0"/>
          </a:p>
          <a:p>
            <a:pPr marL="0" lvl="1"/>
            <a:endParaRPr lang="en-US" sz="2400" dirty="0" smtClean="0"/>
          </a:p>
          <a:p>
            <a:pPr marL="0" lvl="1"/>
            <a:endParaRPr lang="en-US" sz="2400" dirty="0"/>
          </a:p>
          <a:p>
            <a:pPr marL="0" lvl="1"/>
            <a:endParaRPr lang="en-US" sz="2400" dirty="0" smtClean="0"/>
          </a:p>
          <a:p>
            <a:pPr marL="0" lvl="1"/>
            <a:endParaRPr lang="en-IN" sz="2400" dirty="0"/>
          </a:p>
          <a:p>
            <a:endParaRPr lang="en-IN" sz="2400" dirty="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a:t> </a:t>
            </a:r>
            <a:r>
              <a:rPr lang="en-US" sz="2400" dirty="0" smtClean="0"/>
              <a:t>                             </a:t>
            </a:r>
          </a:p>
          <a:p>
            <a:r>
              <a:rPr lang="en-US" sz="2400" dirty="0"/>
              <a:t> </a:t>
            </a:r>
            <a:r>
              <a:rPr lang="en-US" sz="2400" dirty="0" smtClean="0"/>
              <a:t>                                    </a:t>
            </a:r>
          </a:p>
          <a:p>
            <a:endParaRPr lang="en-US" sz="2400" dirty="0" smtClean="0"/>
          </a:p>
          <a:p>
            <a:endParaRPr lang="en-IN" sz="2400" dirty="0"/>
          </a:p>
        </p:txBody>
      </p:sp>
      <p:sp>
        <p:nvSpPr>
          <p:cNvPr id="15365" name="Rectangle 5"/>
          <p:cNvSpPr>
            <a:spLocks noChangeArrowheads="1"/>
          </p:cNvSpPr>
          <p:nvPr/>
        </p:nvSpPr>
        <p:spPr bwMode="auto">
          <a:xfrm>
            <a:off x="0" y="0"/>
            <a:ext cx="767389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Functional components of the project: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6" name="Rectangle 6"/>
          <p:cNvSpPr>
            <a:spLocks noChangeArrowheads="1"/>
          </p:cNvSpPr>
          <p:nvPr/>
        </p:nvSpPr>
        <p:spPr bwMode="auto">
          <a:xfrm>
            <a:off x="0" y="0"/>
            <a:ext cx="357790"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143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9" name="Rectangle 9"/>
          <p:cNvSpPr>
            <a:spLocks noChangeArrowheads="1"/>
          </p:cNvSpPr>
          <p:nvPr/>
        </p:nvSpPr>
        <p:spPr bwMode="auto">
          <a:xfrm>
            <a:off x="0" y="0"/>
            <a:ext cx="229550"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571472" y="0"/>
            <a:ext cx="835824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buFontTx/>
              <a:buAutoNum type="arabicPeriod"/>
              <a:tabLst>
                <a:tab pos="955675" algn="l"/>
              </a:tabLst>
            </a:pPr>
            <a:r>
              <a:rPr kumimoji="0" lang="en-US" sz="2000" b="0"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approve/reject the leave applications that are submitted to him</a:t>
            </a:r>
          </a:p>
          <a:p>
            <a:pPr lvl="2" algn="just" fontAlgn="base">
              <a:spcBef>
                <a:spcPct val="0"/>
              </a:spcBef>
              <a:spcAft>
                <a:spcPct val="0"/>
              </a:spcAft>
              <a:tabLst>
                <a:tab pos="955675" algn="l"/>
              </a:tabLst>
            </a:pPr>
            <a:r>
              <a:rPr lang="en-US" sz="2000" dirty="0" smtClean="0">
                <a:solidFill>
                  <a:srgbClr val="000000"/>
                </a:solidFill>
                <a:latin typeface="Verdana" pitchFamily="34" charset="0"/>
                <a:cs typeface="Times New Roman" pitchFamily="18" charset="0"/>
              </a:rPr>
              <a:t>∙</a:t>
            </a:r>
            <a:r>
              <a:rPr lang="en-US" sz="2400" dirty="0"/>
              <a:t>withdraw his/her leave application </a:t>
            </a:r>
            <a:endParaRPr lang="en-US" sz="2400" dirty="0" smtClean="0"/>
          </a:p>
          <a:p>
            <a:pPr lvl="2" algn="just" fontAlgn="base">
              <a:spcBef>
                <a:spcPct val="0"/>
              </a:spcBef>
              <a:spcAft>
                <a:spcPct val="0"/>
              </a:spcAft>
              <a:tabLst>
                <a:tab pos="955675" algn="l"/>
              </a:tabLst>
            </a:pPr>
            <a:r>
              <a:rPr lang="en-US" sz="2400" dirty="0" smtClean="0"/>
              <a:t>∙</a:t>
            </a:r>
            <a:r>
              <a:rPr lang="en-US" sz="2400" dirty="0"/>
              <a:t>Cancel his/her leave </a:t>
            </a:r>
            <a:endParaRPr lang="en-US" sz="2400" dirty="0" smtClean="0"/>
          </a:p>
          <a:p>
            <a:pPr lvl="2" algn="just" fontAlgn="base">
              <a:spcBef>
                <a:spcPct val="0"/>
              </a:spcBef>
              <a:spcAft>
                <a:spcPct val="0"/>
              </a:spcAft>
              <a:tabLst>
                <a:tab pos="955675" algn="l"/>
              </a:tabLst>
            </a:pPr>
            <a:r>
              <a:rPr lang="en-US" sz="2400" dirty="0" smtClean="0"/>
              <a:t>∙</a:t>
            </a:r>
            <a:r>
              <a:rPr lang="en-US" sz="2400" dirty="0"/>
              <a:t>get help about the leave system on how to use the different features of the </a:t>
            </a:r>
            <a:r>
              <a:rPr lang="en-US" sz="2400" dirty="0" smtClean="0"/>
              <a:t>system.</a:t>
            </a:r>
          </a:p>
          <a:p>
            <a:pPr lvl="2" algn="just" fontAlgn="base">
              <a:spcBef>
                <a:spcPct val="0"/>
              </a:spcBef>
              <a:spcAft>
                <a:spcPct val="0"/>
              </a:spcAft>
              <a:tabLst>
                <a:tab pos="955675" algn="l"/>
              </a:tabLst>
            </a:pPr>
            <a:endParaRPr lang="en-US" sz="2400" dirty="0" smtClean="0"/>
          </a:p>
          <a:p>
            <a:pPr lvl="2" algn="just" fontAlgn="base">
              <a:spcBef>
                <a:spcPct val="0"/>
              </a:spcBef>
              <a:spcAft>
                <a:spcPct val="0"/>
              </a:spcAft>
              <a:tabLst>
                <a:tab pos="955675" algn="l"/>
              </a:tabLst>
            </a:pPr>
            <a:endParaRPr lang="en-US" sz="2400" dirty="0"/>
          </a:p>
          <a:p>
            <a:pPr lvl="2" algn="just" fontAlgn="base">
              <a:spcBef>
                <a:spcPct val="0"/>
              </a:spcBef>
              <a:spcAft>
                <a:spcPct val="0"/>
              </a:spcAft>
              <a:tabLst>
                <a:tab pos="955675" algn="l"/>
              </a:tabLst>
            </a:pPr>
            <a:endParaRPr lang="en-IN" sz="2400" dirty="0"/>
          </a:p>
          <a:p>
            <a:pPr lvl="2" algn="just" fontAlgn="base">
              <a:spcBef>
                <a:spcPct val="0"/>
              </a:spcBef>
              <a:spcAft>
                <a:spcPct val="0"/>
              </a:spcAft>
              <a:tabLst>
                <a:tab pos="955675" algn="l"/>
              </a:tabLst>
            </a:pPr>
            <a:endParaRPr lang="en-US" sz="2400" dirty="0" smtClean="0"/>
          </a:p>
          <a:p>
            <a:pPr lvl="2" algn="just" fontAlgn="base">
              <a:spcBef>
                <a:spcPct val="0"/>
              </a:spcBef>
              <a:spcAft>
                <a:spcPct val="0"/>
              </a:spcAft>
              <a:tabLst>
                <a:tab pos="955675" algn="l"/>
              </a:tabLst>
            </a:pPr>
            <a:endParaRPr lang="en-US" sz="2400" dirty="0" smtClean="0"/>
          </a:p>
          <a:p>
            <a:pPr lvl="2" algn="just" fontAlgn="base">
              <a:spcBef>
                <a:spcPct val="0"/>
              </a:spcBef>
              <a:spcAft>
                <a:spcPct val="0"/>
              </a:spcAft>
              <a:tabLst>
                <a:tab pos="955675"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386" name="Rectangle 2"/>
          <p:cNvSpPr>
            <a:spLocks noChangeArrowheads="1"/>
          </p:cNvSpPr>
          <p:nvPr/>
        </p:nvSpPr>
        <p:spPr bwMode="auto">
          <a:xfrm>
            <a:off x="6072198" y="714356"/>
            <a:ext cx="91440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28925" algn="l"/>
              </a:tabLst>
            </a:pPr>
            <a:r>
              <a:rPr kumimoji="0" lang="en-US" sz="1000" b="1"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714348" y="2214554"/>
            <a:ext cx="5349391" cy="7848302"/>
          </a:xfrm>
          <a:prstGeom prst="rect">
            <a:avLst/>
          </a:prstGeom>
        </p:spPr>
        <p:txBody>
          <a:bodyPr wrap="square">
            <a:spAutoFit/>
          </a:bodyPr>
          <a:lstStyle/>
          <a:p>
            <a:r>
              <a:rPr lang="en-US" sz="2800" b="1" dirty="0"/>
              <a:t>The modules involved are</a:t>
            </a:r>
            <a:r>
              <a:rPr lang="en-US" sz="2800" b="1" dirty="0" smtClean="0"/>
              <a:t>:</a:t>
            </a:r>
          </a:p>
          <a:p>
            <a:pPr lvl="0"/>
            <a:r>
              <a:rPr lang="en-US" sz="2400" b="1" dirty="0" smtClean="0"/>
              <a:t>∙</a:t>
            </a:r>
            <a:r>
              <a:rPr lang="en-US" sz="2400" dirty="0"/>
              <a:t>Administration </a:t>
            </a:r>
            <a:endParaRPr lang="en-US" sz="2400" dirty="0" smtClean="0"/>
          </a:p>
          <a:p>
            <a:r>
              <a:rPr lang="en-US" sz="2800" dirty="0" smtClean="0"/>
              <a:t>∙</a:t>
            </a:r>
            <a:r>
              <a:rPr lang="en-US" sz="2400" dirty="0" smtClean="0"/>
              <a:t>Employee</a:t>
            </a:r>
          </a:p>
          <a:p>
            <a:pPr lvl="0"/>
            <a:r>
              <a:rPr lang="en-US" sz="2400" dirty="0" smtClean="0"/>
              <a:t>∙</a:t>
            </a:r>
            <a:r>
              <a:rPr lang="en-US" sz="2400" dirty="0"/>
              <a:t>Search</a:t>
            </a:r>
            <a:endParaRPr lang="en-IN" sz="2400" dirty="0"/>
          </a:p>
          <a:p>
            <a:pPr lvl="0"/>
            <a:r>
              <a:rPr lang="en-US" sz="2400" dirty="0" smtClean="0"/>
              <a:t>∙</a:t>
            </a:r>
            <a:r>
              <a:rPr lang="en-US" sz="2400" dirty="0"/>
              <a:t>Report</a:t>
            </a:r>
            <a:endParaRPr lang="en-IN" sz="2400" dirty="0"/>
          </a:p>
          <a:p>
            <a:pPr lvl="0"/>
            <a:r>
              <a:rPr lang="en-US" sz="2400" dirty="0" smtClean="0"/>
              <a:t>∙Authentication</a:t>
            </a:r>
          </a:p>
          <a:p>
            <a:pPr lvl="0"/>
            <a:r>
              <a:rPr lang="en-US" sz="2400" u="sng" dirty="0" smtClean="0"/>
              <a:t>Administrator</a:t>
            </a:r>
          </a:p>
          <a:p>
            <a:pPr lvl="0"/>
            <a:endParaRPr lang="en-US" sz="2400" u="sng" dirty="0" smtClean="0"/>
          </a:p>
          <a:p>
            <a:pPr lvl="0"/>
            <a:endParaRPr lang="en-US" sz="2400" u="sng" dirty="0" smtClean="0"/>
          </a:p>
          <a:p>
            <a:pPr lvl="0"/>
            <a:r>
              <a:rPr lang="en-US" sz="2400" u="sng" dirty="0"/>
              <a:t> </a:t>
            </a:r>
            <a:r>
              <a:rPr lang="en-US" sz="2400" u="sng" dirty="0" smtClean="0"/>
              <a:t>   </a:t>
            </a:r>
          </a:p>
          <a:p>
            <a:pPr lvl="0"/>
            <a:endParaRPr lang="en-US" sz="2400" u="sng" dirty="0" smtClean="0"/>
          </a:p>
          <a:p>
            <a:pPr lvl="0"/>
            <a:endParaRPr lang="en-US" sz="2400" dirty="0" smtClean="0"/>
          </a:p>
          <a:p>
            <a:pPr lvl="0"/>
            <a:endParaRPr lang="en-US" sz="2400" dirty="0"/>
          </a:p>
          <a:p>
            <a:pPr lvl="0"/>
            <a:endParaRPr lang="en-US" sz="2400" dirty="0" smtClean="0"/>
          </a:p>
          <a:p>
            <a:pPr lvl="0"/>
            <a:endParaRPr lang="en-IN" sz="2400" dirty="0"/>
          </a:p>
          <a:p>
            <a:endParaRPr lang="en-US" sz="2400" dirty="0" smtClean="0"/>
          </a:p>
          <a:p>
            <a:endParaRPr lang="en-IN" sz="2800" dirty="0"/>
          </a:p>
          <a:p>
            <a:pPr lvl="0"/>
            <a:endParaRPr lang="en-IN" sz="2800" dirty="0"/>
          </a:p>
          <a:p>
            <a:endParaRPr lang="en-US" sz="2800" b="1" dirty="0" smtClean="0"/>
          </a:p>
          <a:p>
            <a:endParaRPr lang="en-IN" sz="2800" dirty="0"/>
          </a:p>
        </p:txBody>
      </p:sp>
      <p:sp>
        <p:nvSpPr>
          <p:cNvPr id="16388" name="Rectangle 4"/>
          <p:cNvSpPr>
            <a:spLocks noChangeArrowheads="1"/>
          </p:cNvSpPr>
          <p:nvPr/>
        </p:nvSpPr>
        <p:spPr bwMode="auto">
          <a:xfrm>
            <a:off x="0" y="0"/>
            <a:ext cx="227948"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714348" y="4929198"/>
            <a:ext cx="5715040" cy="1938992"/>
          </a:xfrm>
          <a:prstGeom prst="rect">
            <a:avLst/>
          </a:prstGeom>
        </p:spPr>
        <p:txBody>
          <a:bodyPr wrap="square">
            <a:spAutoFit/>
          </a:bodyPr>
          <a:lstStyle/>
          <a:p>
            <a:r>
              <a:rPr lang="en-US" sz="2400" dirty="0"/>
              <a:t>In this module the Administrator has the privileges to add all the Employees and register them </a:t>
            </a:r>
            <a:r>
              <a:rPr lang="en-US" sz="2400" dirty="0" smtClean="0"/>
              <a:t>into </a:t>
            </a:r>
            <a:r>
              <a:rPr lang="en-US" sz="2400" dirty="0"/>
              <a:t>the </a:t>
            </a:r>
            <a:r>
              <a:rPr lang="en-US" sz="2400" dirty="0" smtClean="0"/>
              <a:t>organization and check the </a:t>
            </a:r>
            <a:r>
              <a:rPr lang="en-US" sz="2400" dirty="0" smtClean="0"/>
              <a:t>status of </a:t>
            </a:r>
            <a:r>
              <a:rPr lang="en-US" sz="2400" dirty="0"/>
              <a:t>the Employee and check the status of the leave when </a:t>
            </a:r>
            <a:r>
              <a:rPr lang="en-US" sz="2400" dirty="0" smtClean="0"/>
              <a:t>they have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8942256"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they have taken and search is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done based on the employee and the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report</a:t>
            </a:r>
            <a:r>
              <a:rPr kumimoji="0" lang="en-US" sz="2000" b="0" i="0" u="none" strike="noStrike" cap="none" normalizeH="0" dirty="0" smtClean="0">
                <a:ln>
                  <a:noFill/>
                </a:ln>
                <a:solidFill>
                  <a:schemeClr val="tx1"/>
                </a:solidFill>
                <a:effectLst/>
                <a:latin typeface="Verdana" pitchFamily="34" charset="0"/>
                <a:ea typeface="Times New Roman" pitchFamily="18" charset="0"/>
                <a:cs typeface="Times New Roman" pitchFamily="18" charset="0"/>
              </a:rPr>
              <a:t> is generated based on the emp</a:t>
            </a:r>
            <a:r>
              <a:rPr lang="en-US" sz="2000" dirty="0" smtClean="0">
                <a:latin typeface="Verdana" pitchFamily="34" charset="0"/>
                <a:ea typeface="Times New Roman" pitchFamily="18" charset="0"/>
                <a:cs typeface="Times New Roman" pitchFamily="18" charset="0"/>
              </a:rPr>
              <a:t>loyee.</a:t>
            </a: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p:txBody>
      </p:sp>
      <p:sp>
        <p:nvSpPr>
          <p:cNvPr id="17410" name="Rectangle 2"/>
          <p:cNvSpPr>
            <a:spLocks noChangeArrowheads="1"/>
          </p:cNvSpPr>
          <p:nvPr/>
        </p:nvSpPr>
        <p:spPr bwMode="auto">
          <a:xfrm>
            <a:off x="0" y="0"/>
            <a:ext cx="231154"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0" y="1142984"/>
            <a:ext cx="4982497" cy="1200329"/>
          </a:xfrm>
          <a:prstGeom prst="rect">
            <a:avLst/>
          </a:prstGeom>
        </p:spPr>
        <p:txBody>
          <a:bodyPr wrap="square">
            <a:spAutoFit/>
          </a:bodyPr>
          <a:lstStyle/>
          <a:p>
            <a:r>
              <a:rPr lang="en-US" sz="2400" b="1" u="sng" dirty="0" smtClean="0"/>
              <a:t>Search</a:t>
            </a:r>
          </a:p>
          <a:p>
            <a:endParaRPr lang="en-IN" sz="2400" b="1" u="sng" dirty="0" smtClean="0"/>
          </a:p>
          <a:p>
            <a:endParaRPr lang="en-IN" sz="2400" dirty="0"/>
          </a:p>
        </p:txBody>
      </p:sp>
      <p:sp>
        <p:nvSpPr>
          <p:cNvPr id="5" name="Rectangle 4"/>
          <p:cNvSpPr/>
          <p:nvPr/>
        </p:nvSpPr>
        <p:spPr>
          <a:xfrm>
            <a:off x="0" y="1571613"/>
            <a:ext cx="6858000" cy="4893647"/>
          </a:xfrm>
          <a:prstGeom prst="rect">
            <a:avLst/>
          </a:prstGeom>
        </p:spPr>
        <p:txBody>
          <a:bodyPr wrap="square">
            <a:spAutoFit/>
          </a:bodyPr>
          <a:lstStyle/>
          <a:p>
            <a:r>
              <a:rPr lang="en-US" sz="2400" dirty="0" smtClean="0"/>
              <a:t>This module contain complete search like Leave search, </a:t>
            </a:r>
            <a:r>
              <a:rPr lang="en-US" sz="2400" dirty="0" smtClean="0"/>
              <a:t>type </a:t>
            </a:r>
            <a:r>
              <a:rPr lang="en-US" sz="2400" dirty="0" smtClean="0"/>
              <a:t>of </a:t>
            </a:r>
            <a:r>
              <a:rPr lang="en-US" sz="2400" dirty="0" smtClean="0"/>
              <a:t>leave</a:t>
            </a:r>
            <a:r>
              <a:rPr lang="en-US" sz="2400" dirty="0" smtClean="0"/>
              <a:t>, e</a:t>
            </a:r>
            <a:r>
              <a:rPr lang="en-US" sz="2400" dirty="0" smtClean="0"/>
              <a:t>mployee </a:t>
            </a:r>
            <a:r>
              <a:rPr lang="en-US" sz="2400" dirty="0" smtClean="0"/>
              <a:t>based on the leave and starting and ending day of </a:t>
            </a:r>
            <a:r>
              <a:rPr lang="en-US" sz="2400" dirty="0" smtClean="0"/>
              <a:t>leave.</a:t>
            </a:r>
          </a:p>
          <a:p>
            <a:endParaRPr lang="en-US" sz="2400" dirty="0" smtClean="0"/>
          </a:p>
          <a:p>
            <a:r>
              <a:rPr lang="en-US" sz="2400" u="sng" dirty="0" smtClean="0"/>
              <a:t>Employee</a:t>
            </a:r>
          </a:p>
          <a:p>
            <a:endParaRPr lang="en-US" sz="2400" u="sng" dirty="0" smtClean="0"/>
          </a:p>
          <a:p>
            <a:endParaRPr lang="en-US" sz="2400" u="sng" dirty="0" smtClean="0"/>
          </a:p>
          <a:p>
            <a:endParaRPr lang="en-US" sz="2400" dirty="0" smtClean="0"/>
          </a:p>
          <a:p>
            <a:endParaRPr lang="en-IN" sz="2400" dirty="0" smtClean="0"/>
          </a:p>
          <a:p>
            <a:endParaRPr lang="en-US" sz="2400" dirty="0" smtClean="0"/>
          </a:p>
          <a:p>
            <a:endParaRPr lang="en-US" sz="2400" dirty="0" smtClean="0"/>
          </a:p>
          <a:p>
            <a:endParaRPr lang="en-US" sz="2400" dirty="0" smtClean="0"/>
          </a:p>
          <a:p>
            <a:endParaRPr lang="en-IN" sz="2400" dirty="0"/>
          </a:p>
        </p:txBody>
      </p:sp>
      <p:sp>
        <p:nvSpPr>
          <p:cNvPr id="7" name="Rectangle 6"/>
          <p:cNvSpPr/>
          <p:nvPr/>
        </p:nvSpPr>
        <p:spPr>
          <a:xfrm>
            <a:off x="0" y="3500438"/>
            <a:ext cx="4714892" cy="3046988"/>
          </a:xfrm>
          <a:prstGeom prst="rect">
            <a:avLst/>
          </a:prstGeom>
        </p:spPr>
        <p:txBody>
          <a:bodyPr wrap="square">
            <a:spAutoFit/>
          </a:bodyPr>
          <a:lstStyle/>
          <a:p>
            <a:r>
              <a:rPr lang="en-US" sz="2400" dirty="0" smtClean="0"/>
              <a:t>In this module employee has the privileges to use his username and password for login and he can see the request given by the customer and he can pass the process to the Business Manager and maintain the record of the customers.</a:t>
            </a:r>
            <a:r>
              <a:rPr lang="en-US" sz="2400" u="sng" dirty="0" smtClean="0"/>
              <a:t> </a:t>
            </a:r>
            <a:endParaRPr lang="en-IN" sz="2400" dirty="0" smtClean="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9144000" cy="57861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Reports: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sng"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algn="just" fontAlgn="base">
              <a:spcBef>
                <a:spcPct val="0"/>
              </a:spcBef>
              <a:spcAft>
                <a:spcPct val="0"/>
              </a:spcAft>
            </a:pPr>
            <a:r>
              <a:rPr lang="en-US" sz="2400" dirty="0" smtClean="0"/>
              <a:t>This module contains all the information about the reports </a:t>
            </a:r>
            <a:r>
              <a:rPr lang="en-US" sz="2400" dirty="0" smtClean="0"/>
              <a:t>generated by </a:t>
            </a:r>
            <a:r>
              <a:rPr lang="en-US" sz="2400" dirty="0" smtClean="0"/>
              <a:t>the Employees based on the Performance and by the leave status</a:t>
            </a:r>
            <a:r>
              <a:rPr lang="en-US" sz="2400" dirty="0" smtClean="0"/>
              <a:t>.</a:t>
            </a:r>
          </a:p>
          <a:p>
            <a:pPr algn="just" fontAlgn="base">
              <a:spcBef>
                <a:spcPct val="0"/>
              </a:spcBef>
              <a:spcAft>
                <a:spcPct val="0"/>
              </a:spcAft>
            </a:pPr>
            <a:endParaRPr lang="en-US" sz="2400" dirty="0" smtClean="0"/>
          </a:p>
          <a:p>
            <a:pPr algn="just" fontAlgn="base">
              <a:spcBef>
                <a:spcPct val="0"/>
              </a:spcBef>
              <a:spcAft>
                <a:spcPct val="0"/>
              </a:spcAft>
            </a:pPr>
            <a:r>
              <a:rPr lang="en-US" sz="2400" b="1" u="sng" dirty="0" smtClean="0"/>
              <a:t>Authentication:- </a:t>
            </a:r>
            <a:endParaRPr lang="en-US" sz="2400" b="1" u="sng" dirty="0" smtClean="0"/>
          </a:p>
          <a:p>
            <a:pPr algn="just" fontAlgn="base">
              <a:spcBef>
                <a:spcPct val="0"/>
              </a:spcBef>
              <a:spcAft>
                <a:spcPct val="0"/>
              </a:spcAft>
            </a:pPr>
            <a:endParaRPr lang="en-US" sz="2400" b="1" u="sng" dirty="0" smtClean="0"/>
          </a:p>
          <a:p>
            <a:pPr algn="just" fontAlgn="base">
              <a:spcBef>
                <a:spcPct val="0"/>
              </a:spcBef>
              <a:spcAft>
                <a:spcPct val="0"/>
              </a:spcAft>
            </a:pPr>
            <a:r>
              <a:rPr lang="en-US" sz="2400" dirty="0" smtClean="0"/>
              <a:t>This module contains all the information about the authenticated user</a:t>
            </a:r>
            <a:r>
              <a:rPr lang="en-US" sz="2400" dirty="0" smtClean="0"/>
              <a:t>.</a:t>
            </a:r>
          </a:p>
          <a:p>
            <a:pPr algn="just" fontAlgn="base">
              <a:spcBef>
                <a:spcPct val="0"/>
              </a:spcBef>
              <a:spcAft>
                <a:spcPct val="0"/>
              </a:spcAft>
            </a:pPr>
            <a:r>
              <a:rPr lang="en-US" sz="2400" dirty="0" smtClean="0"/>
              <a:t>User without his username and password can’t enter into the login if he is only the authenticated user then he can enter to his login.</a:t>
            </a:r>
            <a:endParaRPr lang="en-IN" sz="2400" dirty="0" smtClean="0"/>
          </a:p>
          <a:p>
            <a:pPr algn="just" fontAlgn="base">
              <a:spcBef>
                <a:spcPct val="0"/>
              </a:spcBef>
              <a:spcAft>
                <a:spcPct val="0"/>
              </a:spcAft>
            </a:pPr>
            <a:endParaRPr lang="en-US" sz="2400" b="1" u="sng" dirty="0" smtClean="0"/>
          </a:p>
          <a:p>
            <a:pPr algn="just" fontAlgn="base">
              <a:spcBef>
                <a:spcPct val="0"/>
              </a:spcBef>
              <a:spcAft>
                <a:spcPct val="0"/>
              </a:spcAft>
            </a:pPr>
            <a:endParaRPr lang="en-IN" sz="2400" dirty="0" smtClean="0"/>
          </a:p>
          <a:p>
            <a:pPr lvl="0" algn="just" fontAlgn="base">
              <a:spcBef>
                <a:spcPct val="0"/>
              </a:spcBef>
              <a:spcAft>
                <a:spcPct val="0"/>
              </a:spcAft>
            </a:pPr>
            <a:endParaRPr lang="en-US" sz="2400" dirty="0" smtClean="0"/>
          </a:p>
          <a:p>
            <a:pPr lvl="0" algn="just" fontAlgn="base">
              <a:spcBef>
                <a:spcPct val="0"/>
              </a:spcBef>
              <a:spcAft>
                <a:spcPct val="0"/>
              </a:spcAft>
            </a:pPr>
            <a:endParaRPr lang="en-US" sz="2400" dirty="0" smtClean="0"/>
          </a:p>
          <a:p>
            <a:pPr lvl="0" algn="just" fontAlgn="base">
              <a:spcBef>
                <a:spcPct val="0"/>
              </a:spcBef>
              <a:spcAft>
                <a:spcPct val="0"/>
              </a:spcAft>
            </a:pPr>
            <a:endParaRPr kumimoji="0" lang="en-US" sz="2400" b="1" i="0" u="sng"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487</Words>
  <Application>Microsoft Office PowerPoint</Application>
  <PresentationFormat>On-screen Show (4:3)</PresentationFormat>
  <Paragraphs>102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ABSTRACT</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Alfia</dc:creator>
  <cp:lastModifiedBy>Alfia</cp:lastModifiedBy>
  <cp:revision>2</cp:revision>
  <dcterms:created xsi:type="dcterms:W3CDTF">2017-07-27T16:10:29Z</dcterms:created>
  <dcterms:modified xsi:type="dcterms:W3CDTF">2017-07-28T00:57:55Z</dcterms:modified>
</cp:coreProperties>
</file>