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1"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92"/>
      </p:cViewPr>
      <p:guideLst>
        <p:guide orient="horz" pos="2160"/>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05F7D7-4B39-41C0-9CAB-14B9B57C2E3A}" type="datetimeFigureOut">
              <a:rPr lang="id-ID" smtClean="0"/>
              <a:t>23/10/2020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23/10/2020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23/10/2020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23/10/2020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5F7D7-4B39-41C0-9CAB-14B9B57C2E3A}" type="datetimeFigureOut">
              <a:rPr lang="id-ID" smtClean="0"/>
              <a:t>23/10/2020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5F7D7-4B39-41C0-9CAB-14B9B57C2E3A}" type="datetimeFigureOut">
              <a:rPr lang="id-ID" smtClean="0"/>
              <a:t>23/10/2020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5F7D7-4B39-41C0-9CAB-14B9B57C2E3A}" type="datetimeFigureOut">
              <a:rPr lang="id-ID" smtClean="0"/>
              <a:t>23/10/2020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5F7D7-4B39-41C0-9CAB-14B9B57C2E3A}" type="datetimeFigureOut">
              <a:rPr lang="id-ID" smtClean="0"/>
              <a:t>23/10/2020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5F7D7-4B39-41C0-9CAB-14B9B57C2E3A}" type="datetimeFigureOut">
              <a:rPr lang="id-ID" smtClean="0"/>
              <a:t>23/10/2020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5F7D7-4B39-41C0-9CAB-14B9B57C2E3A}" type="datetimeFigureOut">
              <a:rPr lang="id-ID" smtClean="0"/>
              <a:t>23/10/2020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04D482B-3DBB-4119-B998-DEA71C9BAAC8}"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05F7D7-4B39-41C0-9CAB-14B9B57C2E3A}" type="datetimeFigureOut">
              <a:rPr lang="id-ID" smtClean="0"/>
              <a:t>23/10/2020</a:t>
            </a:fld>
            <a:endParaRPr lang="id-ID"/>
          </a:p>
        </p:txBody>
      </p:sp>
      <p:sp>
        <p:nvSpPr>
          <p:cNvPr id="9" name="Slide Number Placeholder 8"/>
          <p:cNvSpPr>
            <a:spLocks noGrp="1"/>
          </p:cNvSpPr>
          <p:nvPr>
            <p:ph type="sldNum" sz="quarter" idx="11"/>
          </p:nvPr>
        </p:nvSpPr>
        <p:spPr/>
        <p:txBody>
          <a:bodyPr/>
          <a:lstStyle/>
          <a:p>
            <a:fld id="{504D482B-3DBB-4119-B998-DEA71C9BAAC8}"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04D482B-3DBB-4119-B998-DEA71C9BAAC8}"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05F7D7-4B39-41C0-9CAB-14B9B57C2E3A}" type="datetimeFigureOut">
              <a:rPr lang="id-ID" smtClean="0"/>
              <a:t>23/10/2020</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543800" cy="3312368"/>
          </a:xfrm>
        </p:spPr>
        <p:txBody>
          <a:bodyPr/>
          <a:lstStyle/>
          <a:p>
            <a:r>
              <a:rPr lang="id-ID" dirty="0" smtClean="0"/>
              <a:t>Pengantar Teknik</a:t>
            </a:r>
            <a:br>
              <a:rPr lang="id-ID" dirty="0" smtClean="0"/>
            </a:br>
            <a:r>
              <a:rPr lang="id-ID" dirty="0" smtClean="0"/>
              <a:t>Telekomunikasi</a:t>
            </a:r>
            <a:endParaRPr lang="id-ID" dirty="0"/>
          </a:p>
        </p:txBody>
      </p:sp>
      <p:sp>
        <p:nvSpPr>
          <p:cNvPr id="3" name="Subtitle 2"/>
          <p:cNvSpPr>
            <a:spLocks noGrp="1"/>
          </p:cNvSpPr>
          <p:nvPr>
            <p:ph type="subTitle" idx="1"/>
          </p:nvPr>
        </p:nvSpPr>
        <p:spPr>
          <a:xfrm>
            <a:off x="1371600" y="3767862"/>
            <a:ext cx="6800800" cy="2541458"/>
          </a:xfrm>
        </p:spPr>
        <p:txBody>
          <a:bodyPr>
            <a:normAutofit/>
          </a:bodyPr>
          <a:lstStyle/>
          <a:p>
            <a:r>
              <a:rPr lang="id-ID" b="1" dirty="0" smtClean="0"/>
              <a:t>SK Bukit</a:t>
            </a:r>
            <a:endParaRPr lang="id-ID" b="1" dirty="0" smtClean="0"/>
          </a:p>
          <a:p>
            <a:r>
              <a:rPr lang="id-ID" dirty="0" smtClean="0"/>
              <a:t>Danny Andreas</a:t>
            </a:r>
          </a:p>
          <a:p>
            <a:r>
              <a:rPr lang="id-ID" dirty="0" smtClean="0"/>
              <a:t>Novan Satya Nurbeta</a:t>
            </a:r>
          </a:p>
          <a:p>
            <a:r>
              <a:rPr lang="id-ID" dirty="0" smtClean="0"/>
              <a:t>Vanesa Valentina</a:t>
            </a:r>
          </a:p>
          <a:p>
            <a:r>
              <a:rPr lang="id-ID" dirty="0">
                <a:effectLst/>
              </a:rPr>
              <a:t>Alfi </a:t>
            </a:r>
            <a:r>
              <a:rPr lang="id-ID" dirty="0" smtClean="0">
                <a:effectLst/>
              </a:rPr>
              <a:t>Aushaf Fernanda</a:t>
            </a:r>
          </a:p>
          <a:p>
            <a:r>
              <a:rPr lang="id-ID" dirty="0" smtClean="0">
                <a:effectLst/>
              </a:rPr>
              <a:t>Royhan Jordy</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Percobaan Telkomsel Di Kota</a:t>
            </a:r>
            <a:br>
              <a:rPr lang="id-ID" dirty="0"/>
            </a:br>
            <a:r>
              <a:rPr lang="id-ID" dirty="0" smtClean="0"/>
              <a:t>Depok</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3848" y="1916832"/>
            <a:ext cx="1986854" cy="408723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916832"/>
            <a:ext cx="2151264" cy="442204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2347" y="1916832"/>
            <a:ext cx="2128498" cy="43752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Lubuk Linggau</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id-ID" dirty="0" smtClean="0"/>
              <a:t>Telkomsel</a:t>
            </a:r>
            <a:r>
              <a:rPr lang="en-US" dirty="0" smtClean="0"/>
              <a:t> </a:t>
            </a:r>
            <a:r>
              <a:rPr lang="en-US" dirty="0" err="1"/>
              <a:t>ini</a:t>
            </a:r>
            <a:r>
              <a:rPr lang="en-US" dirty="0"/>
              <a:t> kami </a:t>
            </a:r>
            <a:r>
              <a:rPr lang="en-US" dirty="0" err="1"/>
              <a:t>menguji</a:t>
            </a:r>
            <a:r>
              <a:rPr lang="en-US" dirty="0"/>
              <a:t> di </a:t>
            </a:r>
            <a:r>
              <a:rPr lang="id-ID" dirty="0" smtClean="0"/>
              <a:t>Kelurahan pasar Lumiri</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id-ID" dirty="0" smtClean="0"/>
              <a:t>terlampir</a:t>
            </a:r>
            <a:endParaRPr lang="id-ID" dirty="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612092301"/>
              </p:ext>
            </p:extLst>
          </p:nvPr>
        </p:nvGraphicFramePr>
        <p:xfrm>
          <a:off x="1403648" y="3493120"/>
          <a:ext cx="6480720" cy="1239535"/>
        </p:xfrm>
        <a:graphic>
          <a:graphicData uri="http://schemas.openxmlformats.org/drawingml/2006/table">
            <a:tbl>
              <a:tblPr firstRow="1" bandRow="1">
                <a:tableStyleId>{5C22544A-7EE6-4342-B048-85BDC9FD1C3A}</a:tableStyleId>
              </a:tblPr>
              <a:tblGrid>
                <a:gridCol w="957379"/>
                <a:gridCol w="883735"/>
                <a:gridCol w="830834"/>
                <a:gridCol w="890649"/>
                <a:gridCol w="890649"/>
                <a:gridCol w="1070095"/>
                <a:gridCol w="957379"/>
              </a:tblGrid>
              <a:tr h="449689">
                <a:tc>
                  <a:txBody>
                    <a:bodyPr/>
                    <a:lstStyle/>
                    <a:p>
                      <a:pPr algn="ctr"/>
                      <a:r>
                        <a:rPr lang="id-ID" sz="1200" dirty="0" smtClean="0"/>
                        <a:t>Area</a:t>
                      </a:r>
                      <a:endParaRPr lang="id-ID" sz="1200" dirty="0"/>
                    </a:p>
                  </a:txBody>
                  <a:tcPr/>
                </a:tc>
                <a:tc>
                  <a:txBody>
                    <a:bodyPr/>
                    <a:lstStyle/>
                    <a:p>
                      <a:pPr algn="ctr"/>
                      <a:r>
                        <a:rPr lang="id-ID" sz="1200" dirty="0" smtClean="0"/>
                        <a:t>Provider</a:t>
                      </a:r>
                      <a:endParaRPr lang="id-ID" sz="1200" dirty="0"/>
                    </a:p>
                  </a:txBody>
                  <a:tcPr/>
                </a:tc>
                <a:tc>
                  <a:txBody>
                    <a:bodyPr/>
                    <a:lstStyle/>
                    <a:p>
                      <a:pPr algn="ctr"/>
                      <a:r>
                        <a:rPr lang="id-ID" sz="1200" dirty="0" smtClean="0"/>
                        <a:t>RSRP</a:t>
                      </a:r>
                      <a:endParaRPr lang="id-ID" sz="1200" dirty="0"/>
                    </a:p>
                  </a:txBody>
                  <a:tcPr/>
                </a:tc>
                <a:tc>
                  <a:txBody>
                    <a:bodyPr/>
                    <a:lstStyle/>
                    <a:p>
                      <a:pPr algn="ctr"/>
                      <a:r>
                        <a:rPr lang="id-ID" sz="1200" dirty="0" smtClean="0"/>
                        <a:t>RSRQ</a:t>
                      </a:r>
                      <a:endParaRPr lang="id-ID" sz="1200" dirty="0"/>
                    </a:p>
                  </a:txBody>
                  <a:tcPr/>
                </a:tc>
                <a:tc>
                  <a:txBody>
                    <a:bodyPr/>
                    <a:lstStyle/>
                    <a:p>
                      <a:pPr algn="ctr"/>
                      <a:r>
                        <a:rPr lang="id-ID" sz="1200" dirty="0" smtClean="0"/>
                        <a:t>RSSNR</a:t>
                      </a:r>
                      <a:endParaRPr lang="id-ID" sz="1200" dirty="0"/>
                    </a:p>
                  </a:txBody>
                  <a:tcPr/>
                </a:tc>
                <a:tc>
                  <a:txBody>
                    <a:bodyPr/>
                    <a:lstStyle/>
                    <a:p>
                      <a:pPr algn="ctr"/>
                      <a:r>
                        <a:rPr lang="id-ID" sz="1200" dirty="0" smtClean="0"/>
                        <a:t>Download</a:t>
                      </a:r>
                      <a:endParaRPr lang="id-ID" sz="1200" dirty="0"/>
                    </a:p>
                  </a:txBody>
                  <a:tcPr/>
                </a:tc>
                <a:tc>
                  <a:txBody>
                    <a:bodyPr/>
                    <a:lstStyle/>
                    <a:p>
                      <a:pPr algn="ctr"/>
                      <a:r>
                        <a:rPr lang="id-ID" sz="1200" dirty="0" smtClean="0"/>
                        <a:t>Upload</a:t>
                      </a:r>
                      <a:endParaRPr lang="id-ID" sz="1200" dirty="0"/>
                    </a:p>
                  </a:txBody>
                  <a:tcPr/>
                </a:tc>
              </a:tr>
              <a:tr h="449689">
                <a:tc>
                  <a:txBody>
                    <a:bodyPr/>
                    <a:lstStyle/>
                    <a:p>
                      <a:pPr algn="ctr"/>
                      <a:r>
                        <a:rPr lang="id-ID" sz="1200" dirty="0" smtClean="0"/>
                        <a:t>Kelurahan</a:t>
                      </a:r>
                    </a:p>
                    <a:p>
                      <a:pPr algn="ctr"/>
                      <a:r>
                        <a:rPr lang="id-ID" sz="1200" dirty="0" smtClean="0"/>
                        <a:t>Pasar Lumiri</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-78db</a:t>
                      </a:r>
                      <a:endParaRPr lang="id-ID" sz="1200" dirty="0"/>
                    </a:p>
                  </a:txBody>
                  <a:tcPr/>
                </a:tc>
                <a:tc>
                  <a:txBody>
                    <a:bodyPr/>
                    <a:lstStyle/>
                    <a:p>
                      <a:pPr algn="ctr"/>
                      <a:r>
                        <a:rPr lang="id-ID" sz="1200" dirty="0" smtClean="0"/>
                        <a:t>-14db</a:t>
                      </a:r>
                      <a:endParaRPr lang="id-ID" sz="1200" dirty="0"/>
                    </a:p>
                  </a:txBody>
                  <a:tcPr/>
                </a:tc>
                <a:tc>
                  <a:txBody>
                    <a:bodyPr/>
                    <a:lstStyle/>
                    <a:p>
                      <a:pPr algn="ctr"/>
                      <a:r>
                        <a:rPr lang="id-ID" sz="1200" dirty="0" smtClean="0"/>
                        <a:t>0,4</a:t>
                      </a:r>
                      <a:r>
                        <a:rPr lang="id-ID" sz="1200" baseline="0" dirty="0" smtClean="0"/>
                        <a:t> </a:t>
                      </a:r>
                      <a:r>
                        <a:rPr lang="id-ID" sz="1200" dirty="0" smtClean="0"/>
                        <a:t>db</a:t>
                      </a:r>
                      <a:endParaRPr lang="id-ID" sz="1200" dirty="0"/>
                    </a:p>
                  </a:txBody>
                  <a:tcPr/>
                </a:tc>
                <a:tc>
                  <a:txBody>
                    <a:bodyPr/>
                    <a:lstStyle/>
                    <a:p>
                      <a:pPr algn="ctr"/>
                      <a:r>
                        <a:rPr lang="id-ID" sz="1200" dirty="0" smtClean="0"/>
                        <a:t>8,82</a:t>
                      </a:r>
                      <a:r>
                        <a:rPr lang="id-ID" sz="1200" baseline="0" dirty="0" smtClean="0"/>
                        <a:t> </a:t>
                      </a:r>
                      <a:r>
                        <a:rPr lang="id-ID" sz="1200" dirty="0" smtClean="0"/>
                        <a:t>MB/s</a:t>
                      </a:r>
                      <a:endParaRPr lang="id-ID" sz="1200" dirty="0"/>
                    </a:p>
                  </a:txBody>
                  <a:tcPr/>
                </a:tc>
                <a:tc>
                  <a:txBody>
                    <a:bodyPr/>
                    <a:lstStyle/>
                    <a:p>
                      <a:pPr algn="ctr"/>
                      <a:r>
                        <a:rPr lang="id-ID" sz="1200" dirty="0" smtClean="0"/>
                        <a:t>29,2</a:t>
                      </a:r>
                      <a:r>
                        <a:rPr lang="id-ID" sz="1200" baseline="0" dirty="0" smtClean="0"/>
                        <a:t> </a:t>
                      </a:r>
                      <a:r>
                        <a:rPr lang="id-ID" sz="1200" dirty="0" smtClean="0"/>
                        <a:t>MB/s</a:t>
                      </a:r>
                      <a:endParaRPr lang="id-ID" sz="1200" dirty="0"/>
                    </a:p>
                  </a:txBody>
                  <a:tcPr/>
                </a:tc>
              </a:tr>
              <a:tr h="332646">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Percobaan Telkomsel Di Kota</a:t>
            </a:r>
            <a:br>
              <a:rPr lang="id-ID" dirty="0"/>
            </a:br>
            <a:r>
              <a:rPr lang="id-ID" dirty="0" smtClean="0"/>
              <a:t>Lubuk Linggau</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824" y="2132856"/>
            <a:ext cx="2547760" cy="3397014"/>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517" y="1844824"/>
            <a:ext cx="2048976" cy="426111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1458" y="1844824"/>
            <a:ext cx="2008274" cy="41764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Prabumulih</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id-ID" dirty="0" smtClean="0"/>
              <a:t>Telkomsel </a:t>
            </a:r>
            <a:r>
              <a:rPr lang="en-US" dirty="0" err="1" smtClean="0"/>
              <a:t>ini</a:t>
            </a:r>
            <a:r>
              <a:rPr lang="en-US" dirty="0" smtClean="0"/>
              <a:t> </a:t>
            </a:r>
            <a:r>
              <a:rPr lang="en-US" dirty="0"/>
              <a:t>kami </a:t>
            </a:r>
            <a:r>
              <a:rPr lang="en-US" dirty="0" err="1"/>
              <a:t>menguji</a:t>
            </a:r>
            <a:r>
              <a:rPr lang="en-US" dirty="0"/>
              <a:t> di </a:t>
            </a:r>
            <a:r>
              <a:rPr lang="en-US" dirty="0" err="1"/>
              <a:t>daerah</a:t>
            </a:r>
            <a:r>
              <a:rPr lang="en-US" dirty="0"/>
              <a:t> </a:t>
            </a:r>
            <a:r>
              <a:rPr lang="id-ID" dirty="0" smtClean="0"/>
              <a:t>Komplek pertamina</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id-ID" dirty="0" smtClean="0"/>
              <a:t>terlampir.</a:t>
            </a:r>
            <a:endParaRPr lang="id-ID" dirty="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2950995288"/>
              </p:ext>
            </p:extLst>
          </p:nvPr>
        </p:nvGraphicFramePr>
        <p:xfrm>
          <a:off x="1259634" y="3429000"/>
          <a:ext cx="6552726" cy="900048"/>
        </p:xfrm>
        <a:graphic>
          <a:graphicData uri="http://schemas.openxmlformats.org/drawingml/2006/table">
            <a:tbl>
              <a:tblPr firstRow="1" bandRow="1">
                <a:tableStyleId>{5C22544A-7EE6-4342-B048-85BDC9FD1C3A}</a:tableStyleId>
              </a:tblPr>
              <a:tblGrid>
                <a:gridCol w="910896"/>
                <a:gridCol w="910896"/>
                <a:gridCol w="910896"/>
                <a:gridCol w="910896"/>
                <a:gridCol w="910896"/>
                <a:gridCol w="1019103"/>
                <a:gridCol w="979143"/>
              </a:tblGrid>
              <a:tr h="442848">
                <a:tc>
                  <a:txBody>
                    <a:bodyPr/>
                    <a:lstStyle/>
                    <a:p>
                      <a:pPr algn="ctr"/>
                      <a:r>
                        <a:rPr lang="id-ID" sz="1200" baseline="0" dirty="0" smtClean="0"/>
                        <a:t>Area</a:t>
                      </a:r>
                      <a:endParaRPr lang="id-ID" sz="1200" baseline="0" dirty="0"/>
                    </a:p>
                  </a:txBody>
                  <a:tcPr/>
                </a:tc>
                <a:tc>
                  <a:txBody>
                    <a:bodyPr/>
                    <a:lstStyle/>
                    <a:p>
                      <a:pPr algn="ctr"/>
                      <a:r>
                        <a:rPr lang="id-ID" sz="1200" baseline="0" dirty="0" smtClean="0"/>
                        <a:t>Provider</a:t>
                      </a:r>
                      <a:endParaRPr lang="id-ID" sz="1200" baseline="0" dirty="0"/>
                    </a:p>
                  </a:txBody>
                  <a:tcPr/>
                </a:tc>
                <a:tc>
                  <a:txBody>
                    <a:bodyPr/>
                    <a:lstStyle/>
                    <a:p>
                      <a:pPr algn="ctr"/>
                      <a:r>
                        <a:rPr lang="id-ID" sz="1200" baseline="0" dirty="0" smtClean="0"/>
                        <a:t>RSRP</a:t>
                      </a:r>
                      <a:endParaRPr lang="id-ID" sz="1200" baseline="0" dirty="0"/>
                    </a:p>
                  </a:txBody>
                  <a:tcPr/>
                </a:tc>
                <a:tc>
                  <a:txBody>
                    <a:bodyPr/>
                    <a:lstStyle/>
                    <a:p>
                      <a:pPr algn="ctr"/>
                      <a:r>
                        <a:rPr lang="id-ID" sz="1200" baseline="0" dirty="0" smtClean="0"/>
                        <a:t>RSRQ</a:t>
                      </a:r>
                      <a:endParaRPr lang="id-ID" sz="1200" baseline="0" dirty="0"/>
                    </a:p>
                  </a:txBody>
                  <a:tcPr/>
                </a:tc>
                <a:tc>
                  <a:txBody>
                    <a:bodyPr/>
                    <a:lstStyle/>
                    <a:p>
                      <a:pPr algn="ctr"/>
                      <a:r>
                        <a:rPr lang="id-ID" sz="1200" baseline="0" dirty="0" smtClean="0"/>
                        <a:t>RSSNR</a:t>
                      </a:r>
                      <a:endParaRPr lang="id-ID" sz="1200" baseline="0" dirty="0"/>
                    </a:p>
                  </a:txBody>
                  <a:tcPr/>
                </a:tc>
                <a:tc>
                  <a:txBody>
                    <a:bodyPr/>
                    <a:lstStyle/>
                    <a:p>
                      <a:pPr algn="ctr"/>
                      <a:r>
                        <a:rPr lang="id-ID" sz="1200" baseline="0" dirty="0" smtClean="0"/>
                        <a:t>Download</a:t>
                      </a:r>
                      <a:endParaRPr lang="id-ID" sz="1200" baseline="0" dirty="0"/>
                    </a:p>
                  </a:txBody>
                  <a:tcPr/>
                </a:tc>
                <a:tc>
                  <a:txBody>
                    <a:bodyPr/>
                    <a:lstStyle/>
                    <a:p>
                      <a:pPr algn="ctr"/>
                      <a:r>
                        <a:rPr lang="id-ID" sz="1200" baseline="0" dirty="0" smtClean="0"/>
                        <a:t>Upload</a:t>
                      </a:r>
                      <a:endParaRPr lang="id-ID" sz="1200" baseline="0" dirty="0"/>
                    </a:p>
                  </a:txBody>
                  <a:tcPr/>
                </a:tc>
              </a:tr>
              <a:tr h="442848">
                <a:tc>
                  <a:txBody>
                    <a:bodyPr/>
                    <a:lstStyle/>
                    <a:p>
                      <a:pPr algn="ctr"/>
                      <a:r>
                        <a:rPr lang="id-ID" sz="1200" dirty="0" smtClean="0"/>
                        <a:t>Komperta</a:t>
                      </a:r>
                    </a:p>
                    <a:p>
                      <a:pPr algn="ctr"/>
                      <a:r>
                        <a:rPr lang="id-ID" sz="1200" dirty="0" smtClean="0"/>
                        <a:t>Prabumulih</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-76db</a:t>
                      </a:r>
                      <a:endParaRPr lang="id-ID" sz="1200" dirty="0"/>
                    </a:p>
                  </a:txBody>
                  <a:tcPr/>
                </a:tc>
                <a:tc>
                  <a:txBody>
                    <a:bodyPr/>
                    <a:lstStyle/>
                    <a:p>
                      <a:pPr algn="ctr"/>
                      <a:r>
                        <a:rPr lang="id-ID" sz="1200" dirty="0" smtClean="0"/>
                        <a:t>-12db</a:t>
                      </a:r>
                      <a:endParaRPr lang="id-ID" sz="1200" dirty="0"/>
                    </a:p>
                  </a:txBody>
                  <a:tcPr/>
                </a:tc>
                <a:tc>
                  <a:txBody>
                    <a:bodyPr/>
                    <a:lstStyle/>
                    <a:p>
                      <a:pPr algn="ctr"/>
                      <a:r>
                        <a:rPr lang="id-ID" sz="1200" dirty="0" smtClean="0"/>
                        <a:t>6,0</a:t>
                      </a:r>
                      <a:r>
                        <a:rPr lang="id-ID" sz="1200" baseline="0" dirty="0" smtClean="0"/>
                        <a:t> </a:t>
                      </a:r>
                      <a:r>
                        <a:rPr lang="id-ID" sz="1200" dirty="0" smtClean="0"/>
                        <a:t>db</a:t>
                      </a:r>
                      <a:endParaRPr lang="id-ID" sz="1200" dirty="0"/>
                    </a:p>
                  </a:txBody>
                  <a:tcPr/>
                </a:tc>
                <a:tc>
                  <a:txBody>
                    <a:bodyPr/>
                    <a:lstStyle/>
                    <a:p>
                      <a:pPr algn="ctr"/>
                      <a:r>
                        <a:rPr lang="id-ID" sz="1200" dirty="0" smtClean="0"/>
                        <a:t>15,6 MB/s</a:t>
                      </a:r>
                      <a:endParaRPr lang="id-ID" sz="1200" dirty="0"/>
                    </a:p>
                  </a:txBody>
                  <a:tcPr/>
                </a:tc>
                <a:tc>
                  <a:txBody>
                    <a:bodyPr/>
                    <a:lstStyle/>
                    <a:p>
                      <a:pPr algn="ctr"/>
                      <a:r>
                        <a:rPr lang="id-ID" sz="1200" dirty="0" smtClean="0"/>
                        <a:t>30,0</a:t>
                      </a:r>
                      <a:r>
                        <a:rPr lang="id-ID" sz="1200" baseline="0" dirty="0" smtClean="0"/>
                        <a:t> </a:t>
                      </a:r>
                      <a:r>
                        <a:rPr lang="id-ID" sz="1200" dirty="0" smtClean="0"/>
                        <a:t>MB/s</a:t>
                      </a:r>
                      <a:endParaRPr lang="id-ID" sz="12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Percobaan Telkomsel Di Kota</a:t>
            </a:r>
            <a:br>
              <a:rPr lang="id-ID" dirty="0"/>
            </a:br>
            <a:r>
              <a:rPr lang="id-ID" dirty="0" smtClean="0"/>
              <a:t>Prabumulih</a:t>
            </a:r>
            <a:endParaRPr lang="id-ID"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9832" y="1772816"/>
            <a:ext cx="1895672" cy="41266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8292" y="1678632"/>
            <a:ext cx="1976594" cy="428261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618" y="1678632"/>
            <a:ext cx="1904600" cy="4126632"/>
          </a:xfrm>
          <a:prstGeom prst="rect">
            <a:avLst/>
          </a:prstGeom>
        </p:spPr>
      </p:pic>
    </p:spTree>
    <p:extLst>
      <p:ext uri="{BB962C8B-B14F-4D97-AF65-F5344CB8AC3E}">
        <p14:creationId xmlns:p14="http://schemas.microsoft.com/office/powerpoint/2010/main" val="333679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548680"/>
            <a:ext cx="7756263" cy="1080120"/>
          </a:xfrm>
        </p:spPr>
        <p:txBody>
          <a:bodyPr/>
          <a:lstStyle/>
          <a:p>
            <a:r>
              <a:rPr lang="en-US" b="1" dirty="0" smtClean="0"/>
              <a:t>K</a:t>
            </a:r>
            <a:r>
              <a:rPr lang="id-ID" b="1" dirty="0" smtClean="0"/>
              <a:t>esimpulan</a:t>
            </a:r>
            <a:endParaRPr lang="id-ID" dirty="0"/>
          </a:p>
        </p:txBody>
      </p:sp>
      <p:sp>
        <p:nvSpPr>
          <p:cNvPr id="2" name="Content Placeholder 1"/>
          <p:cNvSpPr>
            <a:spLocks noGrp="1"/>
          </p:cNvSpPr>
          <p:nvPr>
            <p:ph idx="1"/>
          </p:nvPr>
        </p:nvSpPr>
        <p:spPr/>
        <p:txBody>
          <a:bodyPr>
            <a:normAutofit fontScale="32500" lnSpcReduction="20000"/>
          </a:bodyPr>
          <a:lstStyle/>
          <a:p>
            <a:pPr marL="0" indent="0" algn="just">
              <a:buNone/>
            </a:pPr>
            <a:r>
              <a:rPr lang="id-ID" sz="7200" dirty="0" smtClean="0"/>
              <a:t>	</a:t>
            </a:r>
            <a:r>
              <a:rPr lang="id-ID" sz="7200" dirty="0"/>
              <a:t> Kualitas merupakan perpaduan antara sifat dan karakteristik yangmenentukan sejauh mana keluaran dapat memenuhi persyaratan kebutuhanpelanggan. Pelanggan yang menentukan dan menilai sampai seberapa jauh sifatdan karakteristik itu memenuhi kebutuhannyaKami menyimpulkan dari semua provider yang kami analisis termasuk kategori yang baik dan juga jarak pengguna dan tower tidak terlalu jauh dari rumah</a:t>
            </a:r>
            <a:r>
              <a:rPr lang="id-ID" sz="7200" dirty="0" smtClean="0"/>
              <a:t>. Cuaca </a:t>
            </a:r>
            <a:r>
              <a:rPr lang="id-ID" sz="7200" dirty="0"/>
              <a:t>dan gedung tidak menjadi kendala bagi sinyal,semakin dekat pengguna dengan tower makan akan semakin baik sinyalnya.Untuk pengguna telkomsel lancar tetapi harga paket datanya kurang cocok dengan kantong mahasiswa dan di </a:t>
            </a:r>
            <a:r>
              <a:rPr lang="id-ID" sz="7200"/>
              <a:t>sarankan </a:t>
            </a:r>
            <a:r>
              <a:rPr lang="id-ID" sz="7200" smtClean="0"/>
              <a:t>untuk </a:t>
            </a:r>
            <a:r>
              <a:rPr lang="id-ID" sz="7200" dirty="0"/>
              <a:t>menggunakan layanan telekomunikasi yang lain dengan harga yang lebih murah</a:t>
            </a:r>
            <a:r>
              <a:rPr lang="id-ID" sz="7200" dirty="0" smtClean="0"/>
              <a:t>. Dimanapun daerah  nya sinyal telkomsel tetap stabil.</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7756263" cy="1054250"/>
          </a:xfrm>
        </p:spPr>
        <p:txBody>
          <a:bodyPr/>
          <a:lstStyle/>
          <a:p>
            <a:pPr lvl="0"/>
            <a:r>
              <a:rPr lang="en-US" b="1" dirty="0"/>
              <a:t>RSRP (</a:t>
            </a:r>
            <a:r>
              <a:rPr lang="en-US" dirty="0"/>
              <a:t>Reference Signal Received Power)</a:t>
            </a:r>
            <a:r>
              <a:rPr lang="id-ID" dirty="0"/>
              <a:t/>
            </a:r>
            <a:br>
              <a:rPr lang="id-ID" dirty="0"/>
            </a:br>
            <a:endParaRPr lang="id-ID" dirty="0"/>
          </a:p>
        </p:txBody>
      </p:sp>
      <p:sp>
        <p:nvSpPr>
          <p:cNvPr id="3" name="Content Placeholder 2"/>
          <p:cNvSpPr>
            <a:spLocks noGrp="1"/>
          </p:cNvSpPr>
          <p:nvPr>
            <p:ph idx="1"/>
          </p:nvPr>
        </p:nvSpPr>
        <p:spPr/>
        <p:txBody>
          <a:bodyPr/>
          <a:lstStyle/>
          <a:p>
            <a:r>
              <a:rPr lang="en-US" dirty="0" err="1"/>
              <a:t>Sinyal</a:t>
            </a:r>
            <a:r>
              <a:rPr lang="en-US" dirty="0"/>
              <a:t> </a:t>
            </a:r>
            <a:r>
              <a:rPr lang="en-US" dirty="0" err="1"/>
              <a:t>ini</a:t>
            </a:r>
            <a:r>
              <a:rPr lang="en-US" dirty="0"/>
              <a:t> </a:t>
            </a:r>
            <a:r>
              <a:rPr lang="en-US" dirty="0" err="1"/>
              <a:t>merupakan</a:t>
            </a:r>
            <a:r>
              <a:rPr lang="en-US" dirty="0"/>
              <a:t> </a:t>
            </a:r>
            <a:r>
              <a:rPr lang="en-US" dirty="0" err="1"/>
              <a:t>sinyal</a:t>
            </a:r>
            <a:r>
              <a:rPr lang="en-US" dirty="0"/>
              <a:t> LTE yang </a:t>
            </a:r>
            <a:r>
              <a:rPr lang="en-US" dirty="0" err="1"/>
              <a:t>diterima</a:t>
            </a:r>
            <a:r>
              <a:rPr lang="en-US" dirty="0"/>
              <a:t> </a:t>
            </a:r>
            <a:r>
              <a:rPr lang="en-US" dirty="0" err="1"/>
              <a:t>oleh</a:t>
            </a:r>
            <a:r>
              <a:rPr lang="en-US" dirty="0"/>
              <a:t> user </a:t>
            </a:r>
            <a:r>
              <a:rPr lang="en-US" dirty="0" err="1"/>
              <a:t>dalam</a:t>
            </a:r>
            <a:r>
              <a:rPr lang="en-US" dirty="0"/>
              <a:t> </a:t>
            </a:r>
            <a:r>
              <a:rPr lang="en-US" dirty="0" err="1"/>
              <a:t>frekuensi</a:t>
            </a:r>
            <a:r>
              <a:rPr lang="en-US" dirty="0"/>
              <a:t> </a:t>
            </a:r>
            <a:r>
              <a:rPr lang="en-US" dirty="0" err="1"/>
              <a:t>tertentu</a:t>
            </a:r>
            <a:r>
              <a:rPr lang="en-US" dirty="0"/>
              <a:t>. </a:t>
            </a:r>
            <a:r>
              <a:rPr lang="en-US" dirty="0" err="1"/>
              <a:t>Semakin</a:t>
            </a:r>
            <a:r>
              <a:rPr lang="en-US" dirty="0"/>
              <a:t> </a:t>
            </a:r>
            <a:r>
              <a:rPr lang="en-US" dirty="0" err="1"/>
              <a:t>jauh</a:t>
            </a:r>
            <a:r>
              <a:rPr lang="en-US" dirty="0"/>
              <a:t> </a:t>
            </a:r>
            <a:r>
              <a:rPr lang="en-US" dirty="0" err="1"/>
              <a:t>jarak</a:t>
            </a:r>
            <a:r>
              <a:rPr lang="en-US" dirty="0"/>
              <a:t> </a:t>
            </a:r>
            <a:r>
              <a:rPr lang="en-US" dirty="0" err="1"/>
              <a:t>antara</a:t>
            </a:r>
            <a:r>
              <a:rPr lang="en-US" dirty="0"/>
              <a:t> user </a:t>
            </a:r>
            <a:r>
              <a:rPr lang="en-US" dirty="0" err="1"/>
              <a:t>dengan</a:t>
            </a:r>
            <a:r>
              <a:rPr lang="en-US" dirty="0"/>
              <a:t> site, </a:t>
            </a:r>
            <a:r>
              <a:rPr lang="en-US" dirty="0" err="1"/>
              <a:t>maka</a:t>
            </a:r>
            <a:r>
              <a:rPr lang="en-US" dirty="0"/>
              <a:t> </a:t>
            </a:r>
            <a:r>
              <a:rPr lang="en-US" dirty="0" err="1"/>
              <a:t>semakin</a:t>
            </a:r>
            <a:r>
              <a:rPr lang="en-US" dirty="0"/>
              <a:t> </a:t>
            </a:r>
            <a:r>
              <a:rPr lang="en-US" dirty="0" err="1"/>
              <a:t>kecil</a:t>
            </a:r>
            <a:r>
              <a:rPr lang="en-US" dirty="0"/>
              <a:t> pula RSRP yang </a:t>
            </a:r>
            <a:r>
              <a:rPr lang="en-US" dirty="0" err="1"/>
              <a:t>diterima</a:t>
            </a:r>
            <a:r>
              <a:rPr lang="en-US" dirty="0"/>
              <a:t> user. RS </a:t>
            </a:r>
            <a:r>
              <a:rPr lang="en-US" dirty="0" err="1"/>
              <a:t>meerupakan</a:t>
            </a:r>
            <a:r>
              <a:rPr lang="en-US" dirty="0"/>
              <a:t> Reference signal </a:t>
            </a:r>
            <a:r>
              <a:rPr lang="en-US" dirty="0" err="1"/>
              <a:t>atau</a:t>
            </a:r>
            <a:r>
              <a:rPr lang="en-US" dirty="0"/>
              <a:t> RSRP di </a:t>
            </a:r>
            <a:r>
              <a:rPr lang="en-US" dirty="0" err="1"/>
              <a:t>tiap</a:t>
            </a:r>
            <a:r>
              <a:rPr lang="en-US" dirty="0"/>
              <a:t> </a:t>
            </a:r>
            <a:r>
              <a:rPr lang="en-US" dirty="0" err="1"/>
              <a:t>titik</a:t>
            </a:r>
            <a:r>
              <a:rPr lang="en-US" dirty="0"/>
              <a:t> </a:t>
            </a:r>
            <a:r>
              <a:rPr lang="en-US" dirty="0" err="1"/>
              <a:t>jangkauan</a:t>
            </a:r>
            <a:r>
              <a:rPr lang="en-US" dirty="0"/>
              <a:t> coverage. User yang </a:t>
            </a:r>
            <a:r>
              <a:rPr lang="en-US" dirty="0" err="1"/>
              <a:t>berada</a:t>
            </a:r>
            <a:r>
              <a:rPr lang="en-US" dirty="0"/>
              <a:t> di </a:t>
            </a:r>
            <a:r>
              <a:rPr lang="en-US" dirty="0" err="1"/>
              <a:t>luar</a:t>
            </a:r>
            <a:r>
              <a:rPr lang="en-US" dirty="0"/>
              <a:t> </a:t>
            </a:r>
            <a:r>
              <a:rPr lang="en-US" dirty="0" err="1"/>
              <a:t>jangkauan</a:t>
            </a:r>
            <a:r>
              <a:rPr lang="en-US" dirty="0"/>
              <a:t> </a:t>
            </a:r>
            <a:r>
              <a:rPr lang="en-US" dirty="0" err="1"/>
              <a:t>maka</a:t>
            </a:r>
            <a:r>
              <a:rPr lang="en-US" dirty="0"/>
              <a:t> </a:t>
            </a:r>
            <a:r>
              <a:rPr lang="en-US" dirty="0" err="1"/>
              <a:t>tidak</a:t>
            </a:r>
            <a:r>
              <a:rPr lang="en-US" dirty="0"/>
              <a:t> </a:t>
            </a:r>
            <a:r>
              <a:rPr lang="en-US" dirty="0" err="1"/>
              <a:t>akan</a:t>
            </a:r>
            <a:r>
              <a:rPr lang="en-US" dirty="0"/>
              <a:t> </a:t>
            </a:r>
            <a:r>
              <a:rPr lang="en-US" dirty="0" err="1"/>
              <a:t>mendapat</a:t>
            </a:r>
            <a:r>
              <a:rPr lang="en-US" dirty="0"/>
              <a:t> </a:t>
            </a:r>
            <a:r>
              <a:rPr lang="en-US" dirty="0" err="1"/>
              <a:t>layana</a:t>
            </a:r>
            <a:r>
              <a:rPr lang="en-US" dirty="0"/>
              <a:t> LTE.</a:t>
            </a:r>
            <a:endParaRPr lang="id-ID" dirty="0"/>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nvPr>
        </p:nvGraphicFramePr>
        <p:xfrm>
          <a:off x="971600" y="2204864"/>
          <a:ext cx="7128792" cy="3240362"/>
        </p:xfrm>
        <a:graphic>
          <a:graphicData uri="http://schemas.openxmlformats.org/drawingml/2006/table">
            <a:tbl>
              <a:tblPr firstRow="1" firstCol="1" bandRow="1">
                <a:tableStyleId>{5C22544A-7EE6-4342-B048-85BDC9FD1C3A}</a:tableStyleId>
              </a:tblPr>
              <a:tblGrid>
                <a:gridCol w="3564396"/>
                <a:gridCol w="3564396"/>
              </a:tblGrid>
              <a:tr h="539017">
                <a:tc>
                  <a:txBody>
                    <a:bodyPr/>
                    <a:lstStyle/>
                    <a:p>
                      <a:pPr marL="457200" algn="ctr">
                        <a:lnSpc>
                          <a:spcPct val="150000"/>
                        </a:lnSpc>
                        <a:spcAft>
                          <a:spcPts val="0"/>
                        </a:spcAft>
                      </a:pPr>
                      <a:r>
                        <a:rPr lang="en-US" sz="1200">
                          <a:effectLst/>
                        </a:rPr>
                        <a:t>Kategori</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Range Nilai</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Sangat Baik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-80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Bagus</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-90, &lt; -80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Normal</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-100, &lt; -90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-120, &lt; -100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Sangat 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dirty="0">
                          <a:effectLst/>
                        </a:rPr>
                        <a:t>&lt; -120</a:t>
                      </a:r>
                      <a:endParaRPr lang="id-ID"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908720"/>
            <a:ext cx="7756263" cy="1054250"/>
          </a:xfrm>
        </p:spPr>
        <p:txBody>
          <a:bodyPr/>
          <a:lstStyle/>
          <a:p>
            <a:pPr lvl="0"/>
            <a:r>
              <a:rPr lang="en-US" b="1" dirty="0"/>
              <a:t>RSRQ (</a:t>
            </a:r>
            <a:r>
              <a:rPr lang="en-US" dirty="0"/>
              <a:t>Reference Signal </a:t>
            </a:r>
            <a:r>
              <a:rPr lang="en-US" dirty="0" err="1"/>
              <a:t>Ricieved</a:t>
            </a:r>
            <a:r>
              <a:rPr lang="en-US" dirty="0"/>
              <a:t> Quality</a:t>
            </a:r>
            <a:r>
              <a:rPr lang="en-US" b="1" dirty="0"/>
              <a:t>)</a:t>
            </a:r>
            <a:r>
              <a:rPr lang="id-ID" dirty="0"/>
              <a:t/>
            </a:r>
            <a:br>
              <a:rPr lang="id-ID" dirty="0"/>
            </a:br>
            <a:endParaRPr lang="id-ID" dirty="0"/>
          </a:p>
        </p:txBody>
      </p:sp>
      <p:sp>
        <p:nvSpPr>
          <p:cNvPr id="2" name="Content Placeholder 1"/>
          <p:cNvSpPr>
            <a:spLocks noGrp="1"/>
          </p:cNvSpPr>
          <p:nvPr>
            <p:ph idx="1"/>
          </p:nvPr>
        </p:nvSpPr>
        <p:spPr/>
        <p:txBody>
          <a:bodyPr>
            <a:normAutofit/>
          </a:bodyPr>
          <a:lstStyle/>
          <a:p>
            <a:r>
              <a:rPr lang="en-US" dirty="0"/>
              <a:t>RSRQ (Reference Signal Receive Quality) </a:t>
            </a:r>
            <a:r>
              <a:rPr lang="en-US" dirty="0" err="1"/>
              <a:t>merupakan</a:t>
            </a:r>
            <a:r>
              <a:rPr lang="en-US" dirty="0"/>
              <a:t> </a:t>
            </a:r>
            <a:r>
              <a:rPr lang="en-US" dirty="0" err="1"/>
              <a:t>kualitas</a:t>
            </a:r>
            <a:r>
              <a:rPr lang="en-US" dirty="0"/>
              <a:t> </a:t>
            </a:r>
            <a:r>
              <a:rPr lang="en-US" dirty="0" err="1"/>
              <a:t>sinyal</a:t>
            </a:r>
            <a:r>
              <a:rPr lang="en-US" dirty="0"/>
              <a:t> yang </a:t>
            </a:r>
            <a:r>
              <a:rPr lang="en-US" dirty="0" err="1"/>
              <a:t>diterima</a:t>
            </a:r>
            <a:r>
              <a:rPr lang="en-US" dirty="0"/>
              <a:t> UE. </a:t>
            </a:r>
            <a:r>
              <a:rPr lang="en-US" dirty="0" err="1"/>
              <a:t>Rasio</a:t>
            </a:r>
            <a:r>
              <a:rPr lang="en-US" dirty="0"/>
              <a:t> </a:t>
            </a:r>
            <a:r>
              <a:rPr lang="en-US" dirty="0" err="1"/>
              <a:t>antara</a:t>
            </a:r>
            <a:r>
              <a:rPr lang="en-US" dirty="0"/>
              <a:t> RSRP </a:t>
            </a:r>
            <a:r>
              <a:rPr lang="en-US" dirty="0" err="1"/>
              <a:t>dan</a:t>
            </a:r>
            <a:r>
              <a:rPr lang="en-US" dirty="0"/>
              <a:t> wideband power. RSRQ </a:t>
            </a:r>
            <a:r>
              <a:rPr lang="en-US" dirty="0" err="1"/>
              <a:t>juga</a:t>
            </a:r>
            <a:r>
              <a:rPr lang="en-US" dirty="0"/>
              <a:t> </a:t>
            </a:r>
            <a:r>
              <a:rPr lang="en-US" dirty="0" err="1"/>
              <a:t>dipengaruhi</a:t>
            </a:r>
            <a:r>
              <a:rPr lang="en-US" dirty="0"/>
              <a:t> </a:t>
            </a:r>
            <a:r>
              <a:rPr lang="en-US" dirty="0" err="1"/>
              <a:t>oleh</a:t>
            </a:r>
            <a:r>
              <a:rPr lang="en-US" dirty="0"/>
              <a:t> </a:t>
            </a:r>
            <a:r>
              <a:rPr lang="en-US" dirty="0" err="1"/>
              <a:t>sinyal</a:t>
            </a:r>
            <a:r>
              <a:rPr lang="en-US" dirty="0"/>
              <a:t>, noise </a:t>
            </a:r>
            <a:r>
              <a:rPr lang="en-US" dirty="0" err="1"/>
              <a:t>dan</a:t>
            </a:r>
            <a:r>
              <a:rPr lang="en-US" dirty="0"/>
              <a:t> interference yang </a:t>
            </a:r>
            <a:r>
              <a:rPr lang="en-US" dirty="0" err="1"/>
              <a:t>diterima</a:t>
            </a:r>
            <a:r>
              <a:rPr lang="en-US" dirty="0"/>
              <a:t> UE. </a:t>
            </a:r>
            <a:r>
              <a:rPr lang="en-US" dirty="0" err="1"/>
              <a:t>Satuan</a:t>
            </a:r>
            <a:r>
              <a:rPr lang="en-US" dirty="0"/>
              <a:t> RSRQ </a:t>
            </a:r>
            <a:r>
              <a:rPr lang="en-US" dirty="0" err="1"/>
              <a:t>adalah</a:t>
            </a:r>
            <a:r>
              <a:rPr lang="en-US" dirty="0"/>
              <a:t> dB </a:t>
            </a:r>
            <a:r>
              <a:rPr lang="en-US" dirty="0" err="1"/>
              <a:t>dan</a:t>
            </a:r>
            <a:r>
              <a:rPr lang="en-US" dirty="0"/>
              <a:t> </a:t>
            </a:r>
            <a:r>
              <a:rPr lang="en-US" dirty="0" err="1"/>
              <a:t>nilainya</a:t>
            </a:r>
            <a:r>
              <a:rPr lang="en-US" dirty="0"/>
              <a:t> </a:t>
            </a:r>
            <a:r>
              <a:rPr lang="en-US" dirty="0" err="1"/>
              <a:t>selalu</a:t>
            </a:r>
            <a:r>
              <a:rPr lang="en-US" dirty="0"/>
              <a:t> </a:t>
            </a:r>
            <a:r>
              <a:rPr lang="en-US" dirty="0" err="1"/>
              <a:t>negatif</a:t>
            </a:r>
            <a:r>
              <a:rPr lang="en-US" dirty="0"/>
              <a:t> (</a:t>
            </a:r>
            <a:r>
              <a:rPr lang="en-US" dirty="0" err="1"/>
              <a:t>karena</a:t>
            </a:r>
            <a:r>
              <a:rPr lang="en-US" dirty="0"/>
              <a:t> </a:t>
            </a:r>
            <a:r>
              <a:rPr lang="en-US" dirty="0" err="1"/>
              <a:t>nilai</a:t>
            </a:r>
            <a:r>
              <a:rPr lang="en-US" dirty="0"/>
              <a:t> RSSI </a:t>
            </a:r>
            <a:r>
              <a:rPr lang="en-US" dirty="0" err="1"/>
              <a:t>selalu</a:t>
            </a:r>
            <a:r>
              <a:rPr lang="en-US" dirty="0"/>
              <a:t> </a:t>
            </a:r>
            <a:r>
              <a:rPr lang="en-US" dirty="0" err="1"/>
              <a:t>lebih</a:t>
            </a:r>
            <a:r>
              <a:rPr lang="en-US" dirty="0"/>
              <a:t> </a:t>
            </a:r>
            <a:r>
              <a:rPr lang="en-US" dirty="0" err="1"/>
              <a:t>besar</a:t>
            </a:r>
            <a:r>
              <a:rPr lang="en-US" dirty="0"/>
              <a:t> </a:t>
            </a:r>
            <a:r>
              <a:rPr lang="en-US" dirty="0" err="1"/>
              <a:t>dibandingkan</a:t>
            </a:r>
            <a:r>
              <a:rPr lang="en-US" dirty="0"/>
              <a:t> </a:t>
            </a:r>
            <a:r>
              <a:rPr lang="en-US" dirty="0" err="1"/>
              <a:t>dengan</a:t>
            </a:r>
            <a:r>
              <a:rPr lang="en-US" dirty="0"/>
              <a:t> N x RSRP). RSRQ </a:t>
            </a:r>
            <a:r>
              <a:rPr lang="en-US" dirty="0" err="1"/>
              <a:t>membantu</a:t>
            </a:r>
            <a:r>
              <a:rPr lang="en-US" dirty="0"/>
              <a:t> </a:t>
            </a:r>
            <a:r>
              <a:rPr lang="en-US" dirty="0" err="1"/>
              <a:t>sistem</a:t>
            </a:r>
            <a:r>
              <a:rPr lang="en-US" dirty="0"/>
              <a:t> </a:t>
            </a:r>
            <a:r>
              <a:rPr lang="en-US" dirty="0" err="1"/>
              <a:t>dalam</a:t>
            </a:r>
            <a:r>
              <a:rPr lang="en-US" dirty="0"/>
              <a:t> proses handover di </a:t>
            </a:r>
            <a:r>
              <a:rPr lang="en-US" dirty="0" err="1"/>
              <a:t>mana</a:t>
            </a:r>
            <a:r>
              <a:rPr lang="en-US" dirty="0"/>
              <a:t> RSRQ </a:t>
            </a:r>
            <a:r>
              <a:rPr lang="en-US" dirty="0" err="1"/>
              <a:t>dapat</a:t>
            </a:r>
            <a:r>
              <a:rPr lang="en-US" dirty="0"/>
              <a:t> </a:t>
            </a:r>
            <a:r>
              <a:rPr lang="en-US" dirty="0" err="1"/>
              <a:t>meranking</a:t>
            </a:r>
            <a:r>
              <a:rPr lang="en-US" dirty="0"/>
              <a:t> </a:t>
            </a:r>
            <a:r>
              <a:rPr lang="en-US" dirty="0" err="1"/>
              <a:t>performansi</a:t>
            </a:r>
            <a:r>
              <a:rPr lang="en-US" dirty="0"/>
              <a:t> </a:t>
            </a:r>
            <a:r>
              <a:rPr lang="en-US" dirty="0" err="1"/>
              <a:t>kandidat</a:t>
            </a:r>
            <a:r>
              <a:rPr lang="en-US" dirty="0"/>
              <a:t> </a:t>
            </a:r>
            <a:r>
              <a:rPr lang="en-US" dirty="0" err="1"/>
              <a:t>sel</a:t>
            </a:r>
            <a:r>
              <a:rPr lang="en-US" dirty="0"/>
              <a:t> </a:t>
            </a:r>
            <a:r>
              <a:rPr lang="en-US" dirty="0" err="1"/>
              <a:t>dalam</a:t>
            </a:r>
            <a:r>
              <a:rPr lang="en-US" dirty="0"/>
              <a:t> proses cell selection-reselection </a:t>
            </a:r>
            <a:r>
              <a:rPr lang="en-US" dirty="0" err="1"/>
              <a:t>dan</a:t>
            </a:r>
            <a:r>
              <a:rPr lang="en-US" dirty="0"/>
              <a:t> handover </a:t>
            </a:r>
            <a:r>
              <a:rPr lang="en-US" dirty="0" err="1"/>
              <a:t>berdasarkan</a:t>
            </a:r>
            <a:r>
              <a:rPr lang="en-US" dirty="0"/>
              <a:t> </a:t>
            </a:r>
            <a:r>
              <a:rPr lang="en-US" dirty="0" err="1"/>
              <a:t>kualitas</a:t>
            </a:r>
            <a:r>
              <a:rPr lang="en-US" dirty="0"/>
              <a:t> </a:t>
            </a:r>
            <a:r>
              <a:rPr lang="en-US" dirty="0" err="1"/>
              <a:t>sinyal</a:t>
            </a:r>
            <a:r>
              <a:rPr lang="en-US" dirty="0"/>
              <a:t> yang </a:t>
            </a:r>
            <a:r>
              <a:rPr lang="en-US" dirty="0" err="1"/>
              <a:t>diterima</a:t>
            </a:r>
            <a:r>
              <a:rPr lang="en-US" dirty="0"/>
              <a:t>.</a:t>
            </a:r>
            <a:endParaRPr lang="id-ID" dirty="0"/>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nvPr>
        </p:nvGraphicFramePr>
        <p:xfrm>
          <a:off x="1115616" y="2204864"/>
          <a:ext cx="6912768" cy="3384379"/>
        </p:xfrm>
        <a:graphic>
          <a:graphicData uri="http://schemas.openxmlformats.org/drawingml/2006/table">
            <a:tbl>
              <a:tblPr firstRow="1" firstCol="1" bandRow="1">
                <a:tableStyleId>{5C22544A-7EE6-4342-B048-85BDC9FD1C3A}</a:tableStyleId>
              </a:tblPr>
              <a:tblGrid>
                <a:gridCol w="3456384"/>
                <a:gridCol w="3456384"/>
              </a:tblGrid>
              <a:tr h="562974">
                <a:tc>
                  <a:txBody>
                    <a:bodyPr/>
                    <a:lstStyle/>
                    <a:p>
                      <a:pPr marL="457200" algn="ctr">
                        <a:lnSpc>
                          <a:spcPct val="150000"/>
                        </a:lnSpc>
                        <a:spcAft>
                          <a:spcPts val="0"/>
                        </a:spcAft>
                      </a:pPr>
                      <a:r>
                        <a:rPr lang="en-US" sz="1200">
                          <a:effectLst/>
                        </a:rPr>
                        <a:t>Kategori</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Range Nilai</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Sangat Baik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-9</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Bagus</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-10, ≤ -9</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Normal</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-15, ≤ -10</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-19, ≤-15</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Sangat 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dirty="0">
                          <a:effectLst/>
                        </a:rPr>
                        <a:t>&lt; -20</a:t>
                      </a:r>
                      <a:endParaRPr lang="id-ID"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Analisis</a:t>
            </a:r>
            <a:endParaRPr lang="id-ID" dirty="0"/>
          </a:p>
        </p:txBody>
      </p:sp>
      <p:sp>
        <p:nvSpPr>
          <p:cNvPr id="2" name="Content Placeholder 1"/>
          <p:cNvSpPr>
            <a:spLocks noGrp="1"/>
          </p:cNvSpPr>
          <p:nvPr>
            <p:ph idx="1"/>
          </p:nvPr>
        </p:nvSpPr>
        <p:spPr/>
        <p:txBody>
          <a:bodyPr/>
          <a:lstStyle/>
          <a:p>
            <a:r>
              <a:rPr lang="id-ID" dirty="0" smtClean="0"/>
              <a:t>- TELKOMSEL</a:t>
            </a:r>
          </a:p>
          <a:p>
            <a:pPr>
              <a:buFont typeface="Wingdings" pitchFamily="2" charset="2"/>
              <a:buChar char="Ø"/>
            </a:pPr>
            <a:r>
              <a:rPr lang="id-ID" dirty="0" smtClean="0"/>
              <a:t>Jakarta</a:t>
            </a:r>
          </a:p>
          <a:p>
            <a:pPr>
              <a:buFont typeface="Wingdings" pitchFamily="2" charset="2"/>
              <a:buChar char="Ø"/>
            </a:pPr>
            <a:r>
              <a:rPr lang="id-ID" dirty="0" smtClean="0"/>
              <a:t>Depok</a:t>
            </a:r>
          </a:p>
          <a:p>
            <a:pPr>
              <a:buFont typeface="Wingdings" pitchFamily="2" charset="2"/>
              <a:buChar char="Ø"/>
            </a:pPr>
            <a:r>
              <a:rPr lang="id-ID" dirty="0" smtClean="0"/>
              <a:t>Lubuk Linggau</a:t>
            </a:r>
          </a:p>
          <a:p>
            <a:pPr>
              <a:buFont typeface="Wingdings" pitchFamily="2" charset="2"/>
              <a:buChar char="Ø"/>
            </a:pPr>
            <a:r>
              <a:rPr lang="id-ID" dirty="0" smtClean="0"/>
              <a:t>Prabumulih</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Telkomsel</a:t>
            </a:r>
            <a:br>
              <a:rPr lang="id-ID" dirty="0" smtClean="0"/>
            </a:br>
            <a:r>
              <a:rPr lang="id-ID" dirty="0" smtClean="0"/>
              <a:t>Kota Jakarta</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en-US" dirty="0" err="1"/>
              <a:t>Telkomsel</a:t>
            </a:r>
            <a:r>
              <a:rPr lang="en-US" dirty="0"/>
              <a:t> </a:t>
            </a:r>
            <a:r>
              <a:rPr lang="en-US" dirty="0" err="1"/>
              <a:t>ini</a:t>
            </a:r>
            <a:r>
              <a:rPr lang="en-US" dirty="0"/>
              <a:t> kami </a:t>
            </a:r>
            <a:r>
              <a:rPr lang="en-US" dirty="0" err="1"/>
              <a:t>menguji</a:t>
            </a:r>
            <a:r>
              <a:rPr lang="en-US" dirty="0"/>
              <a:t> di </a:t>
            </a:r>
            <a:r>
              <a:rPr lang="en-US" dirty="0" err="1"/>
              <a:t>daerah</a:t>
            </a:r>
            <a:r>
              <a:rPr lang="en-US" dirty="0"/>
              <a:t> </a:t>
            </a:r>
            <a:r>
              <a:rPr lang="id-ID" dirty="0" smtClean="0"/>
              <a:t>Jakarta selatan</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a:t>
            </a:r>
            <a:r>
              <a:rPr lang="en-US" dirty="0" smtClean="0"/>
              <a:t>table</a:t>
            </a:r>
            <a:r>
              <a:rPr lang="id-ID" dirty="0" smtClean="0"/>
              <a:t> terlampir.</a:t>
            </a:r>
            <a:r>
              <a:rPr lang="en-US" b="1" dirty="0"/>
              <a:t/>
            </a:r>
            <a:br>
              <a:rPr lang="en-US" b="1" dirty="0"/>
            </a:br>
            <a:endParaRPr lang="id-ID" dirty="0"/>
          </a:p>
          <a:p>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099164602"/>
              </p:ext>
            </p:extLst>
          </p:nvPr>
        </p:nvGraphicFramePr>
        <p:xfrm>
          <a:off x="1115616" y="3501008"/>
          <a:ext cx="6840760" cy="889000"/>
        </p:xfrm>
        <a:graphic>
          <a:graphicData uri="http://schemas.openxmlformats.org/drawingml/2006/table">
            <a:tbl>
              <a:tblPr firstRow="1" bandRow="1">
                <a:tableStyleId>{5C22544A-7EE6-4342-B048-85BDC9FD1C3A}</a:tableStyleId>
              </a:tblPr>
              <a:tblGrid>
                <a:gridCol w="915530"/>
                <a:gridCol w="1204123"/>
                <a:gridCol w="757019"/>
                <a:gridCol w="785450"/>
                <a:gridCol w="915530"/>
                <a:gridCol w="1102798"/>
                <a:gridCol w="1160310"/>
              </a:tblGrid>
              <a:tr h="370840">
                <a:tc>
                  <a:txBody>
                    <a:bodyPr/>
                    <a:lstStyle/>
                    <a:p>
                      <a:pPr algn="ctr"/>
                      <a:r>
                        <a:rPr lang="id-ID" sz="1400" dirty="0" smtClean="0"/>
                        <a:t>Area</a:t>
                      </a:r>
                      <a:endParaRPr lang="id-ID" sz="1400" dirty="0"/>
                    </a:p>
                  </a:txBody>
                  <a:tcPr/>
                </a:tc>
                <a:tc>
                  <a:txBody>
                    <a:bodyPr/>
                    <a:lstStyle/>
                    <a:p>
                      <a:pPr algn="ctr"/>
                      <a:r>
                        <a:rPr lang="id-ID" sz="1400" dirty="0" smtClean="0"/>
                        <a:t>Provider</a:t>
                      </a:r>
                      <a:endParaRPr lang="id-ID" sz="1400" dirty="0"/>
                    </a:p>
                  </a:txBody>
                  <a:tcPr/>
                </a:tc>
                <a:tc>
                  <a:txBody>
                    <a:bodyPr/>
                    <a:lstStyle/>
                    <a:p>
                      <a:pPr algn="ctr"/>
                      <a:r>
                        <a:rPr lang="id-ID" sz="1400" dirty="0" smtClean="0"/>
                        <a:t>RSRP</a:t>
                      </a:r>
                      <a:endParaRPr lang="id-ID" sz="1400" dirty="0"/>
                    </a:p>
                  </a:txBody>
                  <a:tcPr/>
                </a:tc>
                <a:tc>
                  <a:txBody>
                    <a:bodyPr/>
                    <a:lstStyle/>
                    <a:p>
                      <a:pPr algn="ctr"/>
                      <a:r>
                        <a:rPr lang="id-ID" sz="1400" dirty="0" smtClean="0"/>
                        <a:t>RSRQ</a:t>
                      </a:r>
                      <a:endParaRPr lang="id-ID" sz="1400" dirty="0"/>
                    </a:p>
                  </a:txBody>
                  <a:tcPr/>
                </a:tc>
                <a:tc>
                  <a:txBody>
                    <a:bodyPr/>
                    <a:lstStyle/>
                    <a:p>
                      <a:pPr algn="ctr"/>
                      <a:r>
                        <a:rPr lang="id-ID" sz="1400" dirty="0" smtClean="0"/>
                        <a:t>RSSNR</a:t>
                      </a:r>
                      <a:endParaRPr lang="id-ID" sz="1400" dirty="0"/>
                    </a:p>
                  </a:txBody>
                  <a:tcPr/>
                </a:tc>
                <a:tc>
                  <a:txBody>
                    <a:bodyPr/>
                    <a:lstStyle/>
                    <a:p>
                      <a:pPr algn="ctr"/>
                      <a:r>
                        <a:rPr lang="id-ID" sz="1400" dirty="0" smtClean="0"/>
                        <a:t>Download</a:t>
                      </a:r>
                      <a:endParaRPr lang="id-ID" sz="1400" dirty="0"/>
                    </a:p>
                  </a:txBody>
                  <a:tcPr/>
                </a:tc>
                <a:tc>
                  <a:txBody>
                    <a:bodyPr/>
                    <a:lstStyle/>
                    <a:p>
                      <a:pPr algn="ctr"/>
                      <a:r>
                        <a:rPr lang="id-ID" sz="1400" dirty="0" smtClean="0"/>
                        <a:t>Upload</a:t>
                      </a:r>
                      <a:endParaRPr lang="id-ID" sz="1400" dirty="0"/>
                    </a:p>
                  </a:txBody>
                  <a:tcPr/>
                </a:tc>
              </a:tr>
              <a:tr h="370840">
                <a:tc>
                  <a:txBody>
                    <a:bodyPr/>
                    <a:lstStyle/>
                    <a:p>
                      <a:pPr algn="ctr"/>
                      <a:r>
                        <a:rPr lang="id-ID" sz="1400" dirty="0" smtClean="0"/>
                        <a:t>Jakarta</a:t>
                      </a:r>
                    </a:p>
                    <a:p>
                      <a:pPr algn="ctr"/>
                      <a:r>
                        <a:rPr lang="id-ID" sz="1400" dirty="0" smtClean="0"/>
                        <a:t>selatan</a:t>
                      </a:r>
                      <a:endParaRPr lang="id-ID" sz="1400" dirty="0"/>
                    </a:p>
                  </a:txBody>
                  <a:tcPr/>
                </a:tc>
                <a:tc>
                  <a:txBody>
                    <a:bodyPr/>
                    <a:lstStyle/>
                    <a:p>
                      <a:pPr algn="ctr"/>
                      <a:r>
                        <a:rPr lang="id-ID" sz="1400" dirty="0" smtClean="0"/>
                        <a:t>Telkomsel</a:t>
                      </a:r>
                      <a:endParaRPr lang="id-ID" sz="1400" dirty="0"/>
                    </a:p>
                  </a:txBody>
                  <a:tcPr/>
                </a:tc>
                <a:tc>
                  <a:txBody>
                    <a:bodyPr/>
                    <a:lstStyle/>
                    <a:p>
                      <a:pPr algn="ctr"/>
                      <a:r>
                        <a:rPr lang="id-ID" sz="1400" dirty="0" smtClean="0"/>
                        <a:t>-85db</a:t>
                      </a:r>
                      <a:endParaRPr lang="id-ID" sz="1400" dirty="0"/>
                    </a:p>
                  </a:txBody>
                  <a:tcPr/>
                </a:tc>
                <a:tc>
                  <a:txBody>
                    <a:bodyPr/>
                    <a:lstStyle/>
                    <a:p>
                      <a:pPr algn="ctr"/>
                      <a:r>
                        <a:rPr lang="id-ID" sz="1400" dirty="0" smtClean="0"/>
                        <a:t>-10db</a:t>
                      </a:r>
                      <a:endParaRPr lang="id-ID" sz="1400" dirty="0"/>
                    </a:p>
                  </a:txBody>
                  <a:tcPr/>
                </a:tc>
                <a:tc>
                  <a:txBody>
                    <a:bodyPr/>
                    <a:lstStyle/>
                    <a:p>
                      <a:pPr algn="ctr"/>
                      <a:r>
                        <a:rPr lang="id-ID" sz="1400" dirty="0" smtClean="0"/>
                        <a:t>5,0db</a:t>
                      </a:r>
                      <a:endParaRPr lang="id-ID" sz="1400" dirty="0"/>
                    </a:p>
                  </a:txBody>
                  <a:tcPr/>
                </a:tc>
                <a:tc>
                  <a:txBody>
                    <a:bodyPr/>
                    <a:lstStyle/>
                    <a:p>
                      <a:pPr algn="ctr"/>
                      <a:r>
                        <a:rPr lang="id-ID" sz="1400" dirty="0" smtClean="0"/>
                        <a:t>12,7 MB/s</a:t>
                      </a:r>
                      <a:endParaRPr lang="id-ID" sz="1400" dirty="0"/>
                    </a:p>
                  </a:txBody>
                  <a:tcPr/>
                </a:tc>
                <a:tc>
                  <a:txBody>
                    <a:bodyPr/>
                    <a:lstStyle/>
                    <a:p>
                      <a:pPr algn="ctr"/>
                      <a:r>
                        <a:rPr lang="id-ID" sz="1400" dirty="0" smtClean="0"/>
                        <a:t>7,11 MB/s</a:t>
                      </a:r>
                      <a:endParaRPr lang="id-ID" sz="14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Percobaan Telkomsel Di Kota</a:t>
            </a:r>
            <a:br>
              <a:rPr lang="id-ID" dirty="0" smtClean="0"/>
            </a:br>
            <a:r>
              <a:rPr lang="id-ID" dirty="0" smtClean="0"/>
              <a:t>Jakarta</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1800" y="2225673"/>
            <a:ext cx="2909116" cy="387881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864207"/>
            <a:ext cx="2448272" cy="447711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2525" y="1864207"/>
            <a:ext cx="2588484" cy="460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Depok</a:t>
            </a:r>
            <a:endParaRPr lang="id-ID" dirty="0"/>
          </a:p>
        </p:txBody>
      </p:sp>
      <p:sp>
        <p:nvSpPr>
          <p:cNvPr id="2" name="Content Placeholder 1"/>
          <p:cNvSpPr>
            <a:spLocks noGrp="1"/>
          </p:cNvSpPr>
          <p:nvPr>
            <p:ph idx="1"/>
          </p:nvPr>
        </p:nvSpPr>
        <p:spPr/>
        <p:txBody>
          <a:bodyPr/>
          <a:lstStyle/>
          <a:p>
            <a:pPr lvl="0"/>
            <a:r>
              <a:rPr lang="id-ID" dirty="0" smtClean="0"/>
              <a:t> </a:t>
            </a:r>
            <a:r>
              <a:rPr lang="en-US" dirty="0" err="1"/>
              <a:t>Dengan</a:t>
            </a:r>
            <a:r>
              <a:rPr lang="en-US" dirty="0"/>
              <a:t> </a:t>
            </a:r>
            <a:r>
              <a:rPr lang="en-US" dirty="0" smtClean="0"/>
              <a:t>provider</a:t>
            </a:r>
            <a:r>
              <a:rPr lang="id-ID" dirty="0" smtClean="0"/>
              <a:t>Telkomsel </a:t>
            </a:r>
            <a:r>
              <a:rPr lang="en-US" dirty="0" err="1" smtClean="0"/>
              <a:t>ini</a:t>
            </a:r>
            <a:r>
              <a:rPr lang="en-US" dirty="0" smtClean="0"/>
              <a:t> </a:t>
            </a:r>
            <a:r>
              <a:rPr lang="en-US" dirty="0"/>
              <a:t>kami </a:t>
            </a:r>
            <a:r>
              <a:rPr lang="en-US" dirty="0" err="1"/>
              <a:t>menguji</a:t>
            </a:r>
            <a:r>
              <a:rPr lang="en-US" dirty="0"/>
              <a:t> di </a:t>
            </a:r>
            <a:r>
              <a:rPr lang="en-US" dirty="0" err="1"/>
              <a:t>daerah</a:t>
            </a:r>
            <a:r>
              <a:rPr lang="en-US" dirty="0"/>
              <a:t> </a:t>
            </a:r>
            <a:r>
              <a:rPr lang="id-ID" dirty="0" smtClean="0"/>
              <a:t>Cilodong</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en-US" dirty="0" smtClean="0"/>
              <a:t>t</a:t>
            </a:r>
            <a:r>
              <a:rPr lang="id-ID" dirty="0" smtClean="0"/>
              <a:t>erlampir.</a:t>
            </a:r>
            <a:endParaRPr lang="id-ID" dirty="0"/>
          </a:p>
          <a:p>
            <a:endParaRPr lang="id-ID" dirty="0" smtClean="0"/>
          </a:p>
          <a:p>
            <a:endParaRPr lang="id-ID" dirty="0" smtClean="0"/>
          </a:p>
          <a:p>
            <a:endParaRPr lang="id-ID" dirty="0" smtClean="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4070520617"/>
              </p:ext>
            </p:extLst>
          </p:nvPr>
        </p:nvGraphicFramePr>
        <p:xfrm>
          <a:off x="1547664" y="3573016"/>
          <a:ext cx="6264696"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974307"/>
                <a:gridCol w="936104"/>
              </a:tblGrid>
              <a:tr h="370840">
                <a:tc>
                  <a:txBody>
                    <a:bodyPr/>
                    <a:lstStyle/>
                    <a:p>
                      <a:pPr algn="ctr"/>
                      <a:r>
                        <a:rPr lang="id-ID" sz="1200" dirty="0" smtClean="0"/>
                        <a:t>Area</a:t>
                      </a:r>
                      <a:endParaRPr lang="id-ID" sz="1200" dirty="0"/>
                    </a:p>
                  </a:txBody>
                  <a:tcPr/>
                </a:tc>
                <a:tc>
                  <a:txBody>
                    <a:bodyPr/>
                    <a:lstStyle/>
                    <a:p>
                      <a:pPr algn="ctr"/>
                      <a:r>
                        <a:rPr lang="id-ID" sz="1200" dirty="0" smtClean="0"/>
                        <a:t>Provider</a:t>
                      </a:r>
                      <a:endParaRPr lang="id-ID" sz="1200" dirty="0"/>
                    </a:p>
                  </a:txBody>
                  <a:tcPr/>
                </a:tc>
                <a:tc>
                  <a:txBody>
                    <a:bodyPr/>
                    <a:lstStyle/>
                    <a:p>
                      <a:pPr algn="ctr"/>
                      <a:r>
                        <a:rPr lang="id-ID" sz="1200" dirty="0" smtClean="0"/>
                        <a:t>RSRP</a:t>
                      </a:r>
                      <a:endParaRPr lang="id-ID" sz="1200" dirty="0"/>
                    </a:p>
                  </a:txBody>
                  <a:tcPr/>
                </a:tc>
                <a:tc>
                  <a:txBody>
                    <a:bodyPr/>
                    <a:lstStyle/>
                    <a:p>
                      <a:pPr algn="ctr"/>
                      <a:r>
                        <a:rPr lang="id-ID" sz="1200" dirty="0" smtClean="0"/>
                        <a:t>RSRQ</a:t>
                      </a:r>
                      <a:endParaRPr lang="id-ID" sz="1200" dirty="0"/>
                    </a:p>
                  </a:txBody>
                  <a:tcPr/>
                </a:tc>
                <a:tc>
                  <a:txBody>
                    <a:bodyPr/>
                    <a:lstStyle/>
                    <a:p>
                      <a:pPr algn="ctr"/>
                      <a:r>
                        <a:rPr lang="id-ID" sz="1200" dirty="0" smtClean="0"/>
                        <a:t>RSSNR</a:t>
                      </a:r>
                      <a:endParaRPr lang="id-ID" sz="1200" dirty="0"/>
                    </a:p>
                  </a:txBody>
                  <a:tcPr/>
                </a:tc>
                <a:tc>
                  <a:txBody>
                    <a:bodyPr/>
                    <a:lstStyle/>
                    <a:p>
                      <a:pPr algn="ctr"/>
                      <a:r>
                        <a:rPr lang="id-ID" sz="1200" dirty="0" smtClean="0"/>
                        <a:t>Download</a:t>
                      </a:r>
                      <a:endParaRPr lang="id-ID" sz="1200" dirty="0"/>
                    </a:p>
                  </a:txBody>
                  <a:tcPr/>
                </a:tc>
                <a:tc>
                  <a:txBody>
                    <a:bodyPr/>
                    <a:lstStyle/>
                    <a:p>
                      <a:pPr algn="ctr"/>
                      <a:r>
                        <a:rPr lang="id-ID" sz="1200" dirty="0" smtClean="0"/>
                        <a:t>Upload</a:t>
                      </a:r>
                      <a:endParaRPr lang="id-ID" sz="1200" dirty="0"/>
                    </a:p>
                  </a:txBody>
                  <a:tcPr/>
                </a:tc>
              </a:tr>
              <a:tr h="370840">
                <a:tc>
                  <a:txBody>
                    <a:bodyPr/>
                    <a:lstStyle/>
                    <a:p>
                      <a:pPr algn="ctr"/>
                      <a:r>
                        <a:rPr lang="id-ID" sz="1200" dirty="0" smtClean="0"/>
                        <a:t>Cilodong</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-83db</a:t>
                      </a:r>
                      <a:endParaRPr lang="id-ID" sz="1200" dirty="0"/>
                    </a:p>
                  </a:txBody>
                  <a:tcPr/>
                </a:tc>
                <a:tc>
                  <a:txBody>
                    <a:bodyPr/>
                    <a:lstStyle/>
                    <a:p>
                      <a:pPr algn="ctr"/>
                      <a:r>
                        <a:rPr lang="id-ID" sz="1200" dirty="0" smtClean="0"/>
                        <a:t>-10db</a:t>
                      </a:r>
                      <a:endParaRPr lang="id-ID" sz="1200" dirty="0"/>
                    </a:p>
                  </a:txBody>
                  <a:tcPr/>
                </a:tc>
                <a:tc>
                  <a:txBody>
                    <a:bodyPr/>
                    <a:lstStyle/>
                    <a:p>
                      <a:pPr algn="ctr"/>
                      <a:r>
                        <a:rPr lang="id-ID" sz="1200" dirty="0" smtClean="0"/>
                        <a:t>8,8xdb</a:t>
                      </a:r>
                      <a:endParaRPr lang="id-ID" sz="1200" dirty="0"/>
                    </a:p>
                  </a:txBody>
                  <a:tcPr/>
                </a:tc>
                <a:tc>
                  <a:txBody>
                    <a:bodyPr/>
                    <a:lstStyle/>
                    <a:p>
                      <a:pPr algn="ctr"/>
                      <a:r>
                        <a:rPr lang="id-ID" sz="1200" dirty="0" smtClean="0"/>
                        <a:t>1.33</a:t>
                      </a:r>
                      <a:r>
                        <a:rPr lang="id-ID" sz="1200" baseline="0" dirty="0" smtClean="0"/>
                        <a:t> </a:t>
                      </a:r>
                      <a:r>
                        <a:rPr lang="id-ID" sz="1200" dirty="0" smtClean="0"/>
                        <a:t>MB/s</a:t>
                      </a:r>
                      <a:endParaRPr lang="id-ID" sz="1200" dirty="0"/>
                    </a:p>
                  </a:txBody>
                  <a:tcPr/>
                </a:tc>
                <a:tc>
                  <a:txBody>
                    <a:bodyPr/>
                    <a:lstStyle/>
                    <a:p>
                      <a:pPr algn="ctr"/>
                      <a:r>
                        <a:rPr lang="id-ID" sz="1200" dirty="0" smtClean="0"/>
                        <a:t>2.10MB/s</a:t>
                      </a:r>
                      <a:endParaRPr lang="id-ID" sz="12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TotalTime>
  <Words>426</Words>
  <Application>Microsoft Office PowerPoint</Application>
  <PresentationFormat>On-screen Show (4:3)</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Pengantar Teknik Telekomunikasi</vt:lpstr>
      <vt:lpstr>RSRP (Reference Signal Received Power) </vt:lpstr>
      <vt:lpstr>PowerPoint Presentation</vt:lpstr>
      <vt:lpstr>RSRQ (Reference Signal Ricieved Quality) </vt:lpstr>
      <vt:lpstr>PowerPoint Presentation</vt:lpstr>
      <vt:lpstr>Analisis</vt:lpstr>
      <vt:lpstr>Telkomsel Kota Jakarta</vt:lpstr>
      <vt:lpstr>Percobaan Telkomsel Di Kota Jakarta</vt:lpstr>
      <vt:lpstr>Telkomsel Kota Depok</vt:lpstr>
      <vt:lpstr>Percobaan Telkomsel Di Kota Depok</vt:lpstr>
      <vt:lpstr>Telkomsel Kota Lubuk Linggau</vt:lpstr>
      <vt:lpstr>Percobaan Telkomsel Di Kota Lubuk Linggau</vt:lpstr>
      <vt:lpstr>Telkomsel Kota Prabumulih</vt:lpstr>
      <vt:lpstr>Percobaan Telkomsel Di Kota Prabumulih</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Teknik Telekomunikasi</dc:title>
  <dc:creator>Ardiansyah</dc:creator>
  <cp:lastModifiedBy>Afrianto</cp:lastModifiedBy>
  <cp:revision>18</cp:revision>
  <dcterms:created xsi:type="dcterms:W3CDTF">2019-10-14T13:47:00Z</dcterms:created>
  <dcterms:modified xsi:type="dcterms:W3CDTF">2020-10-23T13:16:59Z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