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329" r:id="rId2"/>
    <p:sldId id="949" r:id="rId3"/>
    <p:sldId id="1003" r:id="rId4"/>
    <p:sldId id="950" r:id="rId5"/>
    <p:sldId id="951" r:id="rId6"/>
    <p:sldId id="952" r:id="rId7"/>
    <p:sldId id="953" r:id="rId8"/>
    <p:sldId id="954" r:id="rId9"/>
    <p:sldId id="955" r:id="rId10"/>
    <p:sldId id="956" r:id="rId11"/>
    <p:sldId id="957" r:id="rId12"/>
    <p:sldId id="958" r:id="rId13"/>
    <p:sldId id="959" r:id="rId14"/>
    <p:sldId id="960" r:id="rId15"/>
    <p:sldId id="961" r:id="rId16"/>
    <p:sldId id="962" r:id="rId17"/>
    <p:sldId id="963" r:id="rId18"/>
    <p:sldId id="964" r:id="rId19"/>
    <p:sldId id="1008" r:id="rId20"/>
    <p:sldId id="965" r:id="rId21"/>
    <p:sldId id="966" r:id="rId22"/>
    <p:sldId id="967" r:id="rId23"/>
    <p:sldId id="1004" r:id="rId24"/>
    <p:sldId id="1006" r:id="rId25"/>
    <p:sldId id="971" r:id="rId26"/>
    <p:sldId id="1007" r:id="rId27"/>
    <p:sldId id="972" r:id="rId28"/>
    <p:sldId id="973" r:id="rId29"/>
    <p:sldId id="974" r:id="rId30"/>
    <p:sldId id="975" r:id="rId31"/>
    <p:sldId id="976" r:id="rId32"/>
    <p:sldId id="977" r:id="rId33"/>
    <p:sldId id="978" r:id="rId34"/>
    <p:sldId id="979" r:id="rId35"/>
    <p:sldId id="1005" r:id="rId36"/>
    <p:sldId id="981" r:id="rId37"/>
    <p:sldId id="982" r:id="rId38"/>
    <p:sldId id="983" r:id="rId39"/>
    <p:sldId id="984" r:id="rId40"/>
    <p:sldId id="985" r:id="rId41"/>
    <p:sldId id="988" r:id="rId42"/>
    <p:sldId id="989" r:id="rId43"/>
    <p:sldId id="990" r:id="rId44"/>
    <p:sldId id="993" r:id="rId45"/>
    <p:sldId id="994" r:id="rId46"/>
    <p:sldId id="997" r:id="rId47"/>
    <p:sldId id="998" r:id="rId48"/>
    <p:sldId id="99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404" autoAdjust="0"/>
  </p:normalViewPr>
  <p:slideViewPr>
    <p:cSldViewPr snapToGrid="0">
      <p:cViewPr varScale="1">
        <p:scale>
          <a:sx n="110" d="100"/>
          <a:sy n="110" d="100"/>
        </p:scale>
        <p:origin x="129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0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9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00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2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8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9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31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498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Netmask for A/B/C: 255.255.255.192</a:t>
            </a:r>
          </a:p>
          <a:p>
            <a:r>
              <a:rPr lang="en-GB" dirty="0"/>
              <a:t>Netmask for D1/D2: 255.255.255.224</a:t>
            </a:r>
          </a:p>
          <a:p>
            <a:r>
              <a:rPr lang="en-GB" dirty="0"/>
              <a:t>Network address for A: 192.168.1.0</a:t>
            </a:r>
          </a:p>
          <a:p>
            <a:r>
              <a:rPr lang="en-GB" dirty="0"/>
              <a:t>Network address for B: 192.168.1.64</a:t>
            </a:r>
          </a:p>
          <a:p>
            <a:r>
              <a:rPr lang="en-GB" dirty="0"/>
              <a:t>Network address for C: 192.168.1.128</a:t>
            </a:r>
          </a:p>
          <a:p>
            <a:r>
              <a:rPr lang="en-GB" dirty="0"/>
              <a:t>Network address for D1: 192.168.1.192</a:t>
            </a:r>
          </a:p>
          <a:p>
            <a:r>
              <a:rPr lang="en-GB" dirty="0"/>
              <a:t>Network address for D2: 192.168.1.224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2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1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Switches propagate broadcasts out all interfaces except the interface on which it was received. Only routers do not propagate broadcasts (or routers segment broadcast domains).</a:t>
            </a:r>
          </a:p>
          <a:p>
            <a:r>
              <a:rPr lang="en-US" dirty="0"/>
              <a:t>Device types: e.g., all hosts, all servers, all printers.</a:t>
            </a:r>
          </a:p>
          <a:p>
            <a:r>
              <a:rPr lang="en-US" dirty="0"/>
              <a:t>Roles: e.g., students, HR,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9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Intermediary devices – these devices are assigned addresses for network management, monitoring, and security.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94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IPv6, the term link refers to a subnet. Link-local addresses (LLAs) are confined to a single link.</a:t>
            </a:r>
          </a:p>
          <a:p>
            <a:r>
              <a:rPr lang="en-GB" dirty="0"/>
              <a:t>Unique local, similar to RFC 1918 private addresses for IPv4.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358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11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3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2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5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6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0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03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5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56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3AF1-94EB-4840-B7D8-D07EBE9FB546}"/>
              </a:ext>
            </a:extLst>
          </p:cNvPr>
          <p:cNvGrpSpPr/>
          <p:nvPr userDrawn="1"/>
        </p:nvGrpSpPr>
        <p:grpSpPr>
          <a:xfrm>
            <a:off x="514546" y="6356351"/>
            <a:ext cx="8172254" cy="56641"/>
            <a:chOff x="0" y="6208894"/>
            <a:chExt cx="12192000" cy="6491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722F6-FE1A-441B-8396-03E219AA1329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FA7792-F5EB-4876-8189-4B7426762E4A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16"/>
            <a:ext cx="8229600" cy="919794"/>
          </a:xfrm>
        </p:spPr>
        <p:txBody>
          <a:bodyPr>
            <a:normAutofit/>
          </a:bodyPr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07"/>
            <a:ext cx="8229600" cy="50743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3D0B-EDFB-4BD1-99AC-BE8A058CF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1085328"/>
            <a:ext cx="8229600" cy="5941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13B297-8C13-429D-9BC4-595AF7D8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F59FCA-89F2-49D0-8FE5-D9CE71E31474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8CC86-CD28-49EC-B867-3F591274FE3C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5D789-3765-43B6-8209-7B0952A0531F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CD8C50-4392-435B-989C-E1213B39C66E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28FF5-1003-4D1D-8866-C942BA157CF5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B70744-8ADF-48B4-8BC2-89EF26F5E919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CF5C8-FEF9-46C7-80D1-B977357B2707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1494F-EEE4-440B-8B0A-CA58839775B6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F800C3-91CB-46BE-8567-7FFEF318BC7C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3D8883-3D34-401F-BB75-8F1CE9D31B62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D8B23E-8B30-4387-95EB-3FF1326625F4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7EEA32-7E84-4EC2-9F45-76126590CB38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D7C251-91F0-4FBA-8412-0066F416FB43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DFA17E-504A-4F4E-9108-CE8D723AC030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C16F17-1FEB-4155-90DC-D431082EAB13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245-0EF4-43D8-991C-284A8E9F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625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Lecture 6 – IP </a:t>
            </a:r>
            <a:r>
              <a:rPr lang="en-US" sz="4000" dirty="0" err="1"/>
              <a:t>Subnetting</a:t>
            </a:r>
            <a:r>
              <a:rPr lang="en-US" sz="4000" dirty="0"/>
              <a:t> and IPv6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2517-C6CC-43A4-91F2-1DE365FB7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77056"/>
            <a:ext cx="7854696" cy="110408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COMP1002 (Cybersecurity  and Networks)</a:t>
            </a:r>
          </a:p>
        </p:txBody>
      </p:sp>
    </p:spTree>
    <p:extLst>
      <p:ext uri="{BB962C8B-B14F-4D97-AF65-F5344CB8AC3E}">
        <p14:creationId xmlns:p14="http://schemas.microsoft.com/office/powerpoint/2010/main" val="7257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36D-722E-D043-BE88-1A8B7794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Subnetting</a:t>
            </a:r>
            <a:r>
              <a:rPr lang="en-GB" sz="3200" dirty="0"/>
              <a:t> examples – subnet a /16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4E44A0-5B82-724A-9742-1DBB394C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1691E-75EE-EB47-9D23-35C38BEE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4E93-7BBC-8348-9969-9E7DD9D0900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C3268-BFF1-2244-9151-D6991F92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24" y="1831248"/>
            <a:ext cx="4857113" cy="39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Borrow 7 bits – 128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56E7-882D-9F42-8269-086AD756BB0C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85" y="2419350"/>
            <a:ext cx="383262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9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D574-8042-0F45-8ADF-FD0521EBB82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171700"/>
            <a:ext cx="4000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r="7808"/>
          <a:stretch>
            <a:fillRect/>
          </a:stretch>
        </p:blipFill>
        <p:spPr bwMode="auto">
          <a:xfrm>
            <a:off x="2318148" y="1812131"/>
            <a:ext cx="4388644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824038"/>
            <a:ext cx="49339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2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the right solution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Determine the number of networks</a:t>
            </a:r>
          </a:p>
          <a:p>
            <a:r>
              <a:rPr lang="en-GB"/>
              <a:t>Determine the number of hosts/network</a:t>
            </a:r>
          </a:p>
          <a:p>
            <a:r>
              <a:rPr lang="en-GB"/>
              <a:t>Do the maths!</a:t>
            </a:r>
          </a:p>
          <a:p>
            <a:pPr lvl="2"/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C3B04-94A6-2647-91F3-BE058A64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the right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A.B.C.D/m network, borrow n bits</a:t>
            </a:r>
          </a:p>
          <a:p>
            <a:pPr lvl="1"/>
            <a:r>
              <a:rPr lang="en-GB" dirty="0"/>
              <a:t>2^n subnets</a:t>
            </a:r>
          </a:p>
          <a:p>
            <a:pPr lvl="1"/>
            <a:r>
              <a:rPr lang="en-GB" dirty="0"/>
              <a:t>2^(32-m-n) addresses/subnet</a:t>
            </a:r>
          </a:p>
          <a:p>
            <a:pPr lvl="1"/>
            <a:r>
              <a:rPr lang="en-GB" dirty="0"/>
              <a:t>(2^(32-m-n) – 2) usable hosts</a:t>
            </a:r>
          </a:p>
          <a:p>
            <a:r>
              <a:rPr lang="en-GB" dirty="0"/>
              <a:t>141.163.0.0/16, borrow 7 bits </a:t>
            </a:r>
          </a:p>
          <a:p>
            <a:pPr lvl="1"/>
            <a:r>
              <a:rPr lang="en-GB" dirty="0"/>
              <a:t>m=16, n=7</a:t>
            </a:r>
          </a:p>
          <a:p>
            <a:pPr lvl="1"/>
            <a:r>
              <a:rPr lang="en-GB"/>
              <a:t>2^7 </a:t>
            </a:r>
            <a:r>
              <a:rPr lang="en-GB" dirty="0"/>
              <a:t>= 128 subnets</a:t>
            </a:r>
          </a:p>
          <a:p>
            <a:pPr lvl="1"/>
            <a:r>
              <a:rPr lang="en-GB" dirty="0"/>
              <a:t>2^(32-7-16) = 2^9 = 512 addresses/subnet</a:t>
            </a:r>
          </a:p>
          <a:p>
            <a:pPr lvl="1"/>
            <a:r>
              <a:rPr lang="en-GB" dirty="0"/>
              <a:t>2^(32-7-16) = 2^9-2 = 510 hosts/subnet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8AE3-0DDF-A64B-9B5D-DCA17C74424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0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 Length Subnet Masking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Why? To reduce wastage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6D6-2931-1A43-AEE1-941B55D30E52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63454"/>
            <a:ext cx="58293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26506"/>
            <a:ext cx="54768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16" y="2784872"/>
            <a:ext cx="4933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5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8DE33D-4539-8F43-97F4-97E0A07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E537-5B7F-8B48-9CA7-69111B03EF5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012156"/>
            <a:ext cx="614362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9" y="2019300"/>
            <a:ext cx="628173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 -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014-E29F-7142-8E05-10D4F0EB2D3F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840706"/>
            <a:ext cx="54197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9" y="1891904"/>
            <a:ext cx="54673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60" y="1804988"/>
            <a:ext cx="5476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91" y="1852613"/>
            <a:ext cx="54102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1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(sub)subnetting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B6305-ECAD-554E-B369-24B6125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70C2-440C-3B4F-994A-98C7B8E7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18</a:t>
            </a:fld>
            <a:endParaRPr lang="en-GB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14576"/>
            <a:ext cx="6705600" cy="242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3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1013-8243-49EC-D484-504C5CB1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2C13-197F-7241-2A81-90CC1A1E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28" y="1281966"/>
            <a:ext cx="6739638" cy="507438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Class C address is granted, e.g., 192.168.1.0 (with a total of 256 IP addresses allocatable).</a:t>
            </a:r>
          </a:p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3 networks with 60 hosts</a:t>
            </a:r>
          </a:p>
          <a:p>
            <a:pPr lvl="1"/>
            <a:r>
              <a:rPr lang="en-GB" dirty="0"/>
              <a:t>2 networks with 20 hosts</a:t>
            </a:r>
          </a:p>
          <a:p>
            <a:pPr lvl="1"/>
            <a:endParaRPr lang="en-GB" dirty="0"/>
          </a:p>
          <a:p>
            <a:r>
              <a:rPr lang="en-GB" dirty="0"/>
              <a:t>Subnetting</a:t>
            </a:r>
          </a:p>
          <a:p>
            <a:pPr lvl="1"/>
            <a:r>
              <a:rPr lang="en-GB" dirty="0"/>
              <a:t>If borrow 2 bits, it will have 4 subnets, each with 2^(6) – 2 = 64 – 2 = 62 hosts</a:t>
            </a:r>
          </a:p>
          <a:p>
            <a:pPr lvl="1"/>
            <a:r>
              <a:rPr lang="en-GB" dirty="0"/>
              <a:t>If borrow 3 bits, it will have 8 subnets, each with 2^(5) – 2 = 32 – 2 = 30 hosts</a:t>
            </a:r>
          </a:p>
          <a:p>
            <a:pPr lvl="1"/>
            <a:r>
              <a:rPr lang="en-GB" dirty="0"/>
              <a:t>First borrow 2 bits, to have 4 subnets, A, B, C D, each can have 62 hosts. Then from subnet D, further borrow 1 bit, to have two further subnets, each having 30 hosts (e.g. D1, D2).</a:t>
            </a:r>
          </a:p>
          <a:p>
            <a:pPr lvl="1"/>
            <a:r>
              <a:rPr lang="en-GB" dirty="0"/>
              <a:t>Can you work out host IP address range, network address and netmask for each subnet (A, B, C, D1 and D2)?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B312A-5D73-934C-1114-EFABE17D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250244-BCFD-4A61-82A9-191F25E78945}"/>
              </a:ext>
            </a:extLst>
          </p:cNvPr>
          <p:cNvGrpSpPr/>
          <p:nvPr/>
        </p:nvGrpSpPr>
        <p:grpSpPr>
          <a:xfrm>
            <a:off x="7279814" y="1638034"/>
            <a:ext cx="1406986" cy="1449723"/>
            <a:chOff x="6875623" y="2154868"/>
            <a:chExt cx="1842052" cy="1859441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420046A-B1F8-CFAE-3E8B-5504318D5B33}"/>
                </a:ext>
              </a:extLst>
            </p:cNvPr>
            <p:cNvSpPr/>
            <p:nvPr/>
          </p:nvSpPr>
          <p:spPr>
            <a:xfrm>
              <a:off x="6875623" y="2257979"/>
              <a:ext cx="1842052" cy="1736035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C46904-B055-352E-97C4-4751B98D6882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>
            <a:xfrm>
              <a:off x="6875623" y="3125997"/>
              <a:ext cx="18420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28CE7A-EAB4-4884-0448-B985D2AE0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879121" y="3072396"/>
              <a:ext cx="1859441" cy="24386"/>
            </a:xfrm>
            <a:prstGeom prst="rect">
              <a:avLst/>
            </a:prstGeom>
          </p:spPr>
        </p:pic>
      </p:grp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8BD7E6E-7820-C1C3-3BCF-1548DD08413A}"/>
              </a:ext>
            </a:extLst>
          </p:cNvPr>
          <p:cNvSpPr/>
          <p:nvPr/>
        </p:nvSpPr>
        <p:spPr>
          <a:xfrm>
            <a:off x="7298440" y="3509391"/>
            <a:ext cx="1406986" cy="135350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2BC83-DC4D-DF8D-9929-A659B5549188}"/>
              </a:ext>
            </a:extLst>
          </p:cNvPr>
          <p:cNvCxnSpPr>
            <a:cxnSpLocks/>
            <a:stCxn id="19" idx="2"/>
            <a:endCxn id="19" idx="6"/>
          </p:cNvCxnSpPr>
          <p:nvPr/>
        </p:nvCxnSpPr>
        <p:spPr>
          <a:xfrm>
            <a:off x="7298440" y="4186146"/>
            <a:ext cx="14069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2697330-5BFD-2058-6352-DCE47FAA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286384" y="4144549"/>
            <a:ext cx="1449723" cy="186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435B0BA-CDD2-023F-2698-FCBFA85FA655}"/>
              </a:ext>
            </a:extLst>
          </p:cNvPr>
          <p:cNvGrpSpPr/>
          <p:nvPr/>
        </p:nvGrpSpPr>
        <p:grpSpPr>
          <a:xfrm>
            <a:off x="7298440" y="5089191"/>
            <a:ext cx="1406986" cy="1449723"/>
            <a:chOff x="6875623" y="2154868"/>
            <a:chExt cx="1842052" cy="1859441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283B0E7-F308-27FF-9183-06E4B1E25614}"/>
                </a:ext>
              </a:extLst>
            </p:cNvPr>
            <p:cNvSpPr/>
            <p:nvPr/>
          </p:nvSpPr>
          <p:spPr>
            <a:xfrm>
              <a:off x="6875623" y="2257979"/>
              <a:ext cx="1842052" cy="1736035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1CBFF0-BCA4-90B2-C6B1-662E459E1A69}"/>
                </a:ext>
              </a:extLst>
            </p:cNvPr>
            <p:cNvCxnSpPr>
              <a:cxnSpLocks/>
              <a:stCxn id="23" idx="2"/>
              <a:endCxn id="23" idx="6"/>
            </p:cNvCxnSpPr>
            <p:nvPr/>
          </p:nvCxnSpPr>
          <p:spPr>
            <a:xfrm>
              <a:off x="6875623" y="3125997"/>
              <a:ext cx="18420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6908AD-882F-DD3E-0969-C62547D6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879121" y="3072396"/>
              <a:ext cx="1859441" cy="24386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42B342-F49D-36E8-5A42-CF6819C674EA}"/>
              </a:ext>
            </a:extLst>
          </p:cNvPr>
          <p:cNvCxnSpPr>
            <a:cxnSpLocks/>
            <a:stCxn id="19" idx="1"/>
            <a:endCxn id="19" idx="5"/>
          </p:cNvCxnSpPr>
          <p:nvPr/>
        </p:nvCxnSpPr>
        <p:spPr>
          <a:xfrm>
            <a:off x="7504488" y="3707608"/>
            <a:ext cx="994890" cy="957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EB082A-8220-9787-52DC-E69AFEBC70CE}"/>
              </a:ext>
            </a:extLst>
          </p:cNvPr>
          <p:cNvCxnSpPr>
            <a:cxnSpLocks/>
            <a:stCxn id="19" idx="3"/>
            <a:endCxn id="19" idx="7"/>
          </p:cNvCxnSpPr>
          <p:nvPr/>
        </p:nvCxnSpPr>
        <p:spPr>
          <a:xfrm flipV="1">
            <a:off x="7504488" y="3707608"/>
            <a:ext cx="994890" cy="957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9BDD2E-EB50-039A-F310-9515ADF26975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7504488" y="5367799"/>
            <a:ext cx="501050" cy="478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42F81E-F1F4-E6AF-E41D-D7CFC87BF27C}"/>
              </a:ext>
            </a:extLst>
          </p:cNvPr>
          <p:cNvSpPr txBox="1"/>
          <p:nvPr/>
        </p:nvSpPr>
        <p:spPr>
          <a:xfrm>
            <a:off x="8129666" y="5402754"/>
            <a:ext cx="3749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92F69-A20A-A08B-F1D8-0F4D2670033C}"/>
              </a:ext>
            </a:extLst>
          </p:cNvPr>
          <p:cNvSpPr txBox="1"/>
          <p:nvPr/>
        </p:nvSpPr>
        <p:spPr>
          <a:xfrm>
            <a:off x="8136173" y="5912769"/>
            <a:ext cx="3749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A932-F45C-AE8C-66E7-D53FE2D38654}"/>
              </a:ext>
            </a:extLst>
          </p:cNvPr>
          <p:cNvSpPr txBox="1"/>
          <p:nvPr/>
        </p:nvSpPr>
        <p:spPr>
          <a:xfrm>
            <a:off x="7601716" y="5916046"/>
            <a:ext cx="3749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C1D1B-A0D0-D564-9A2E-6459C92791B4}"/>
              </a:ext>
            </a:extLst>
          </p:cNvPr>
          <p:cNvSpPr txBox="1"/>
          <p:nvPr/>
        </p:nvSpPr>
        <p:spPr>
          <a:xfrm>
            <a:off x="7286248" y="5463674"/>
            <a:ext cx="630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B0137-9D54-C681-A9ED-9425C5F02AE3}"/>
              </a:ext>
            </a:extLst>
          </p:cNvPr>
          <p:cNvSpPr txBox="1"/>
          <p:nvPr/>
        </p:nvSpPr>
        <p:spPr>
          <a:xfrm>
            <a:off x="7580650" y="5205977"/>
            <a:ext cx="630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9545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need for subnetting </a:t>
            </a:r>
          </a:p>
          <a:p>
            <a:r>
              <a:rPr lang="en-US" dirty="0"/>
              <a:t>Calculate addressing for given network and subnet mask</a:t>
            </a:r>
          </a:p>
          <a:p>
            <a:r>
              <a:rPr lang="en-US" dirty="0"/>
              <a:t>Describe Variable Length Subnet Masking (VLSM)</a:t>
            </a:r>
          </a:p>
          <a:p>
            <a:r>
              <a:rPr lang="en-US" dirty="0"/>
              <a:t>Design and implement hierarchical addressing</a:t>
            </a:r>
          </a:p>
          <a:p>
            <a:r>
              <a:rPr lang="en-US" dirty="0"/>
              <a:t>IPv6 addressing </a:t>
            </a:r>
          </a:p>
          <a:p>
            <a:r>
              <a:rPr lang="en-US" dirty="0"/>
              <a:t>IPv6 business network deployment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289-5076-7840-A3EF-4F98E7164BF3}" type="slidenum">
              <a:rPr lang="en-GB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6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DA37-F181-8546-9184-12784A31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20</a:t>
            </a:fld>
            <a:endParaRPr lang="en-GB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3" y="1392251"/>
            <a:ext cx="8225699" cy="46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7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C658-FF12-A24E-A782-3EFB2D99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21</a:t>
            </a:fld>
            <a:endParaRPr lang="en-GB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" y="1454060"/>
            <a:ext cx="9150750" cy="462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B1F87B-0645-28F8-BB23-CF29878EA180}"/>
              </a:ext>
            </a:extLst>
          </p:cNvPr>
          <p:cNvSpPr txBox="1"/>
          <p:nvPr/>
        </p:nvSpPr>
        <p:spPr>
          <a:xfrm>
            <a:off x="539015" y="2776315"/>
            <a:ext cx="16459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 Narrow" panose="020B0606020202030204" pitchFamily="34" charset="0"/>
                <a:cs typeface="Aharoni" panose="020B0604020202020204" pitchFamily="2" charset="-79"/>
              </a:rPr>
              <a:t>PerthHQ</a:t>
            </a:r>
            <a:r>
              <a:rPr lang="en-GB" sz="1400" b="1" dirty="0">
                <a:latin typeface="Arial Narrow" panose="020B0606020202030204" pitchFamily="34" charset="0"/>
                <a:cs typeface="Aharoni" panose="020B0604020202020204" pitchFamily="2" charset="-79"/>
              </a:rPr>
              <a:t> - 26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5DFC3-5ACE-ABBA-7333-BE8500ABFE88}"/>
              </a:ext>
            </a:extLst>
          </p:cNvPr>
          <p:cNvSpPr txBox="1"/>
          <p:nvPr/>
        </p:nvSpPr>
        <p:spPr>
          <a:xfrm>
            <a:off x="643289" y="3275111"/>
            <a:ext cx="130903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 Narrow" panose="020B0606020202030204" pitchFamily="34" charset="0"/>
                <a:cs typeface="Aharoni" panose="020B0604020202020204" pitchFamily="2" charset="-79"/>
              </a:rPr>
              <a:t>SydneyHQ</a:t>
            </a:r>
            <a:r>
              <a:rPr lang="en-GB" sz="1400" b="1" dirty="0">
                <a:latin typeface="Arial Narrow" panose="020B0606020202030204" pitchFamily="34" charset="0"/>
                <a:cs typeface="Aharoni" panose="020B0604020202020204" pitchFamily="2" charset="-79"/>
              </a:rPr>
              <a:t> - 10</a:t>
            </a:r>
          </a:p>
        </p:txBody>
      </p:sp>
    </p:spTree>
    <p:extLst>
      <p:ext uri="{BB962C8B-B14F-4D97-AF65-F5344CB8AC3E}">
        <p14:creationId xmlns:p14="http://schemas.microsoft.com/office/powerpoint/2010/main" val="3576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IPv4 address planning and assignment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</a:t>
            </a:r>
          </a:p>
          <a:p>
            <a:pPr lvl="1"/>
            <a:r>
              <a:rPr lang="en-GB" dirty="0"/>
              <a:t>Preventing Duplication of Addresses </a:t>
            </a:r>
          </a:p>
          <a:p>
            <a:pPr lvl="1"/>
            <a:r>
              <a:rPr lang="en-GB" dirty="0"/>
              <a:t>Providing and Controlling Access</a:t>
            </a:r>
          </a:p>
          <a:p>
            <a:pPr lvl="1"/>
            <a:r>
              <a:rPr lang="en-GB" dirty="0"/>
              <a:t>Monitoring Security and Performance</a:t>
            </a:r>
          </a:p>
          <a:p>
            <a:r>
              <a:rPr lang="en-GB" dirty="0"/>
              <a:t>Categories of hosts</a:t>
            </a:r>
          </a:p>
          <a:p>
            <a:pPr lvl="1"/>
            <a:r>
              <a:rPr lang="en-GB" dirty="0"/>
              <a:t>End user clients  - DHCP</a:t>
            </a:r>
          </a:p>
          <a:p>
            <a:pPr lvl="1"/>
            <a:r>
              <a:rPr lang="en-GB" dirty="0"/>
              <a:t>Servers and peripherals - static</a:t>
            </a:r>
          </a:p>
          <a:p>
            <a:pPr lvl="1"/>
            <a:r>
              <a:rPr lang="en-GB" dirty="0"/>
              <a:t>Hosts accessible from the Internet – static, public </a:t>
            </a:r>
          </a:p>
          <a:p>
            <a:pPr lvl="1"/>
            <a:r>
              <a:rPr lang="en-GB" dirty="0"/>
              <a:t>Intermediary devices – static, predictable</a:t>
            </a:r>
          </a:p>
          <a:p>
            <a:pPr lvl="1"/>
            <a:r>
              <a:rPr lang="en-GB" dirty="0"/>
              <a:t>Gateway – static, first or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2161-90DD-784C-9B72-BD236FCC57C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2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2: IPv6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is running 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1" y="1327380"/>
            <a:ext cx="8494781" cy="4825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0709" y="6356352"/>
            <a:ext cx="1985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Source: cisco</a:t>
            </a:r>
          </a:p>
        </p:txBody>
      </p:sp>
    </p:spTree>
    <p:extLst>
      <p:ext uri="{BB962C8B-B14F-4D97-AF65-F5344CB8AC3E}">
        <p14:creationId xmlns:p14="http://schemas.microsoft.com/office/powerpoint/2010/main" val="19861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6B42DBA1-CB9C-C44D-897A-8323583B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E94D0D29-2FD3-6345-BFCE-F5EA2658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Why?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Because IPv4 ran out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What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More addresses</a:t>
            </a:r>
          </a:p>
          <a:p>
            <a:pPr lvl="2"/>
            <a:r>
              <a:rPr lang="en-GB" altLang="en-US" dirty="0">
                <a:ea typeface="ＭＳ Ｐゴシック" panose="020B0600070205080204" pitchFamily="34" charset="-128"/>
              </a:rPr>
              <a:t>128 bits</a:t>
            </a:r>
          </a:p>
          <a:p>
            <a:pPr lvl="2"/>
            <a:r>
              <a:rPr lang="en-GB" altLang="en-US" dirty="0">
                <a:ea typeface="ＭＳ Ｐゴシック" panose="020B0600070205080204" pitchFamily="34" charset="-128"/>
              </a:rPr>
              <a:t>No more NAT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Smaller header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Better security</a:t>
            </a:r>
          </a:p>
          <a:p>
            <a:pPr lvl="2"/>
            <a:r>
              <a:rPr lang="en-GB" altLang="en-US" dirty="0">
                <a:ea typeface="ＭＳ Ｐゴシック" panose="020B0600070205080204" pitchFamily="34" charset="-128"/>
              </a:rPr>
              <a:t>Natively integrated in header functionality</a:t>
            </a:r>
          </a:p>
          <a:p>
            <a:pPr lvl="1"/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06CCE-C963-F743-97A7-901C2BE1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E86C86-6E9A-B840-940C-CC057A5863F0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25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2D426B9D-CD8D-DA43-BB2F-766D2072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40" y="1395160"/>
            <a:ext cx="24003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– IPv4 coexistence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A1A97FA-EBF3-46AD-A47E-54A9AFAF9D15}" type="slidenum">
              <a:rPr lang="en-GB" altLang="en-US" sz="1350">
                <a:solidFill>
                  <a:schemeClr val="bg2"/>
                </a:solidFill>
              </a:rPr>
              <a:pPr eaLnBrk="1" hangingPunct="1"/>
              <a:t>26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/>
          <a:stretch>
            <a:fillRect/>
          </a:stretch>
        </p:blipFill>
        <p:spPr bwMode="auto">
          <a:xfrm>
            <a:off x="2127649" y="1983581"/>
            <a:ext cx="478274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019300"/>
            <a:ext cx="54673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35" y="1990725"/>
            <a:ext cx="55721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30E64A8-E9F4-6547-97EF-21E0D51A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IPv4 vs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272F-60C1-6F4B-900D-E14FBB95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EBC2D-9BC4-4C43-A1B7-B6CA1F38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2E8945-DD51-0B4B-9771-C766256197CC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27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9CDA8037-F3E6-AD40-8D97-C955ED9B92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812131"/>
            <a:ext cx="57245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B84BBC02-7928-C944-A1B2-5FBBCC52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IPv4 vs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4A87-EA07-714B-8AA4-DEC25DF8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591AD4-E385-C142-AD09-75A7BDF0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036090-A836-D74E-B10B-2C9698477E52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28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22FE9-3C24-1540-BFF9-273073E8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50231"/>
            <a:ext cx="51244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BC3A6-787D-1548-8DD8-63EB44134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07369"/>
            <a:ext cx="5114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3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B633983D-61A5-254C-A4B8-A22B92A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D0EF-4CE2-E345-BCEB-56C48FA4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1500">
                <a:ea typeface="ＭＳ Ｐゴシック" panose="020B0600070205080204" pitchFamily="34" charset="-128"/>
              </a:rPr>
              <a:t>Version - 4-bit, set to 0110.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Traffic Class - 8-bit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Equivalent to the IPv4 Differentiated Services (DS) field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6-bit Differentiated Services Code Point (DSCP) - classify packets 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2-bit Explicit Congestion Notification (ECN) - traffic congestion control.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Flow Label - 20-bit field for real-time applications 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Inform switches and routers to maintain same path for flow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Payload Length - 16-bit, equivalent to IPv4 Total Length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Entire packet (fragment) size, including header and optional extensions.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Next Header - 8-bit field is equivalent to the IPv4 Protocol field. 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Hop Limit - 8-bit field replaces the IPv4 TTL field. 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Source Address - 128-bit - IPv6 address of sending host.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Destination Address - 128-bit field - IPv6 address of receiving host.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F7B40C-3FF0-5344-A868-9018DB6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F0A8CD-EEA0-5348-BB1F-D3CC03BBE9AA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29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C339-1FDE-CA4A-8977-24E38AF8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07381"/>
            <a:ext cx="57054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1: IP </a:t>
            </a:r>
            <a:r>
              <a:rPr lang="en-GB" dirty="0" err="1"/>
              <a:t>Subnetting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representation – hex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1FAA0D5-C6D1-4297-A83D-9364F0B2DFBC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30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4608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40" y="1792329"/>
            <a:ext cx="4366720" cy="412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representation – hextets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0A8097A-3386-4E64-B4C8-5CADC105A3D0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31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035969"/>
            <a:ext cx="5067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16" y="2078831"/>
            <a:ext cx="50958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8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representation – omitting 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100" dirty="0"/>
              <a:t>Leading 0s in </a:t>
            </a:r>
            <a:r>
              <a:rPr lang="en-GB" sz="2100" dirty="0" err="1"/>
              <a:t>hextets</a:t>
            </a:r>
            <a:r>
              <a:rPr lang="en-GB" sz="2100" dirty="0"/>
              <a:t> can be omitted</a:t>
            </a:r>
          </a:p>
          <a:p>
            <a:pPr lvl="1">
              <a:defRPr/>
            </a:pPr>
            <a:r>
              <a:rPr lang="en-GB" sz="1800" dirty="0"/>
              <a:t>NOT trailing 0s !</a:t>
            </a:r>
          </a:p>
          <a:p>
            <a:pPr>
              <a:defRPr/>
            </a:pPr>
            <a:endParaRPr lang="en-GB" sz="2100" dirty="0"/>
          </a:p>
          <a:p>
            <a:pPr lvl="1">
              <a:defRPr/>
            </a:pPr>
            <a:endParaRPr lang="en-GB" sz="1800" dirty="0"/>
          </a:p>
          <a:p>
            <a:pPr marL="342900" lvl="1" indent="0">
              <a:buNone/>
              <a:defRPr/>
            </a:pPr>
            <a:endParaRPr lang="en-GB" sz="1800" dirty="0"/>
          </a:p>
          <a:p>
            <a:pPr>
              <a:defRPr/>
            </a:pPr>
            <a:r>
              <a:rPr lang="en-GB" sz="2100" dirty="0"/>
              <a:t>All-zero </a:t>
            </a:r>
            <a:r>
              <a:rPr lang="en-GB" sz="2100" dirty="0" err="1"/>
              <a:t>hextets</a:t>
            </a:r>
            <a:r>
              <a:rPr lang="en-GB" sz="2100" dirty="0"/>
              <a:t> can be replaced by double colon</a:t>
            </a:r>
          </a:p>
          <a:p>
            <a:pPr lvl="1">
              <a:defRPr/>
            </a:pPr>
            <a:r>
              <a:rPr lang="en-GB" sz="1800" dirty="0"/>
              <a:t>Only once in an address</a:t>
            </a:r>
          </a:p>
          <a:p>
            <a:pPr>
              <a:defRPr/>
            </a:pPr>
            <a:endParaRPr lang="en-GB" sz="2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8E78BE-F5F4-4C95-A6B5-1BFE047695FD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32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48131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22" y="1792683"/>
            <a:ext cx="545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19" y="4164806"/>
            <a:ext cx="5410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8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>
                <a:ea typeface="ＭＳ Ｐゴシック" pitchFamily="34" charset="-128"/>
              </a:rPr>
              <a:t>Unicast – identify an IPv6 interface</a:t>
            </a:r>
          </a:p>
          <a:p>
            <a:r>
              <a:rPr lang="en-GB" altLang="en-US" sz="2400" dirty="0">
                <a:ea typeface="ＭＳ Ｐゴシック" pitchFamily="34" charset="-128"/>
              </a:rPr>
              <a:t>Multicast – send IPv6 packets to multiple destination</a:t>
            </a:r>
          </a:p>
          <a:p>
            <a:r>
              <a:rPr lang="en-GB" altLang="en-US" sz="2400" dirty="0" err="1">
                <a:ea typeface="ＭＳ Ｐゴシック" pitchFamily="34" charset="-128"/>
              </a:rPr>
              <a:t>Anycast</a:t>
            </a:r>
            <a:r>
              <a:rPr lang="en-GB" altLang="en-US" sz="2400" dirty="0">
                <a:ea typeface="ＭＳ Ｐゴシック" pitchFamily="34" charset="-128"/>
              </a:rPr>
              <a:t> – unicast address that can be assigned to multiple devices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Packet routed to nearest such device</a:t>
            </a:r>
          </a:p>
          <a:p>
            <a:endParaRPr lang="en-GB" altLang="en-US" sz="2400" dirty="0">
              <a:ea typeface="ＭＳ Ｐゴシック" pitchFamily="34" charset="-128"/>
            </a:endParaRPr>
          </a:p>
          <a:p>
            <a:r>
              <a:rPr lang="en-GB" altLang="en-US" sz="2400" dirty="0">
                <a:ea typeface="ＭＳ Ｐゴシック" pitchFamily="34" charset="-128"/>
              </a:rPr>
              <a:t>No broadcast address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Replaced by an IPv6 all-nodes multicast (same)</a:t>
            </a:r>
          </a:p>
          <a:p>
            <a:pPr lvl="1">
              <a:buFontTx/>
              <a:buNone/>
            </a:pPr>
            <a:endParaRPr lang="en-GB" altLang="en-US" sz="1800" dirty="0">
              <a:ea typeface="ＭＳ Ｐゴシック" pitchFamily="34" charset="-128"/>
            </a:endParaRPr>
          </a:p>
          <a:p>
            <a:endParaRPr lang="en-GB" altLang="en-US" sz="2100" dirty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A6BB6C1-BED1-42AE-B4D9-2F239501A47F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33</a:t>
            </a:fld>
            <a:endParaRPr lang="en-GB" altLang="en-US"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networks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Typical prefix - /64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5581CB7-39F3-4700-9D75-EA6A23C3B94B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34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91" y="3045619"/>
            <a:ext cx="4981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48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38607"/>
            <a:ext cx="4075611" cy="5074386"/>
          </a:xfrm>
        </p:spPr>
        <p:txBody>
          <a:bodyPr>
            <a:normAutofit/>
          </a:bodyPr>
          <a:lstStyle/>
          <a:p>
            <a:r>
              <a:rPr lang="en-GB" altLang="en-US" sz="2000" dirty="0">
                <a:ea typeface="ＭＳ Ｐゴシック" pitchFamily="34" charset="-128"/>
              </a:rPr>
              <a:t>Global unicast – same as IPv4 public – not strictly required</a:t>
            </a:r>
          </a:p>
          <a:p>
            <a:r>
              <a:rPr lang="en-GB" altLang="en-US" sz="2000" dirty="0">
                <a:ea typeface="ＭＳ Ｐゴシック" pitchFamily="34" charset="-128"/>
              </a:rPr>
              <a:t>Link-local – for link communication – every IPv6 host is required to have one, automatically created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FE80::/10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Not routable</a:t>
            </a:r>
          </a:p>
          <a:p>
            <a:r>
              <a:rPr lang="en-GB" altLang="en-US" sz="2000" dirty="0">
                <a:ea typeface="ＭＳ Ｐゴシック" pitchFamily="34" charset="-128"/>
              </a:rPr>
              <a:t>Unique local – similar to RFC1918 IPv4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FC00::/7 to FDFF::/7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Not routable</a:t>
            </a:r>
          </a:p>
          <a:p>
            <a:pPr marL="0" indent="0">
              <a:buNone/>
            </a:pPr>
            <a:endParaRPr lang="en-GB" altLang="en-US" sz="2000" dirty="0">
              <a:ea typeface="ＭＳ Ｐゴシック" pitchFamily="34" charset="-128"/>
            </a:endParaRPr>
          </a:p>
          <a:p>
            <a:endParaRPr lang="en-GB" altLang="en-US" sz="1650" dirty="0">
              <a:ea typeface="ＭＳ Ｐゴシック" pitchFamily="34" charset="-128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8C08AED-9204-3645-8110-B32C80E29B29}"/>
              </a:ext>
            </a:extLst>
          </p:cNvPr>
          <p:cNvSpPr txBox="1">
            <a:spLocks/>
          </p:cNvSpPr>
          <p:nvPr/>
        </p:nvSpPr>
        <p:spPr>
          <a:xfrm>
            <a:off x="4648200" y="1451761"/>
            <a:ext cx="4038600" cy="44348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>
                <a:ea typeface="ＭＳ Ｐゴシック" pitchFamily="34" charset="-128"/>
              </a:rPr>
              <a:t>Loopback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All-zero except the last bit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::1</a:t>
            </a:r>
          </a:p>
          <a:p>
            <a:r>
              <a:rPr lang="en-GB" altLang="en-US" sz="2000" dirty="0">
                <a:ea typeface="ＭＳ Ｐゴシック" pitchFamily="34" charset="-128"/>
              </a:rPr>
              <a:t>Unspecified – use as source when n IPv6 assigned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All-zero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::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788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 link-local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608EE68-1B05-47C7-B311-B16BAD9BF275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36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120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663304"/>
            <a:ext cx="53149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global unicast addresses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>
                <a:ea typeface="ＭＳ Ｐゴシック" pitchFamily="34" charset="-128"/>
              </a:rPr>
              <a:t>Three parts</a:t>
            </a:r>
          </a:p>
          <a:p>
            <a:pPr lvl="1"/>
            <a:r>
              <a:rPr lang="en-GB" altLang="en-US" sz="2800" dirty="0">
                <a:ea typeface="ＭＳ Ｐゴシック" pitchFamily="34" charset="-128"/>
              </a:rPr>
              <a:t>Global routing prefix (aka network portion)</a:t>
            </a:r>
          </a:p>
          <a:p>
            <a:pPr lvl="2"/>
            <a:r>
              <a:rPr lang="en-GB" altLang="en-US" sz="2800" dirty="0">
                <a:ea typeface="ＭＳ Ｐゴシック" pitchFamily="34" charset="-128"/>
              </a:rPr>
              <a:t>assigned by ISP, typically /48</a:t>
            </a:r>
          </a:p>
          <a:p>
            <a:pPr lvl="1"/>
            <a:r>
              <a:rPr lang="en-GB" altLang="en-US" sz="2800" dirty="0">
                <a:ea typeface="ＭＳ Ｐゴシック" pitchFamily="34" charset="-128"/>
              </a:rPr>
              <a:t>Subnet ID</a:t>
            </a:r>
          </a:p>
          <a:p>
            <a:pPr lvl="2"/>
            <a:r>
              <a:rPr lang="en-GB" altLang="en-US" sz="2800" dirty="0">
                <a:ea typeface="ＭＳ Ｐゴシック" pitchFamily="34" charset="-128"/>
              </a:rPr>
              <a:t>Used by organisation to identify subnets</a:t>
            </a:r>
          </a:p>
          <a:p>
            <a:pPr lvl="1"/>
            <a:r>
              <a:rPr lang="en-GB" altLang="en-US" sz="2800" dirty="0">
                <a:ea typeface="ＭＳ Ｐゴシック" pitchFamily="34" charset="-128"/>
              </a:rPr>
              <a:t>Interface ID (aka host portion)</a:t>
            </a:r>
          </a:p>
          <a:p>
            <a:pPr lvl="1"/>
            <a:endParaRPr lang="en-GB" altLang="en-US" dirty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4E0292-C437-4D17-A7A2-464D319E65E1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37</a:t>
            </a:fld>
            <a:endParaRPr lang="en-GB" altLang="en-US"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>
                <a:ea typeface="ＭＳ Ｐゴシック" pitchFamily="34" charset="-128"/>
              </a:rPr>
              <a:t>IPv6 global unicast address –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D924C45-2D45-4A42-8CDC-28CCDEA99831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38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4274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3"/>
          <a:stretch/>
        </p:blipFill>
        <p:spPr bwMode="auto">
          <a:xfrm>
            <a:off x="1931686" y="2986023"/>
            <a:ext cx="5465239" cy="355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D8915-1BD2-0A44-A9AD-FAFA5313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28" y="1271763"/>
            <a:ext cx="6102357" cy="16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0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>
                <a:ea typeface="ＭＳ Ｐゴシック" pitchFamily="34" charset="-128"/>
              </a:rPr>
              <a:t>IPv6 address - router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B71B18D-0ECE-4936-8820-DA8E46E93CAB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39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5298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67" y="1518127"/>
            <a:ext cx="6449241" cy="51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1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subnetting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provide levels of hierarchy</a:t>
            </a:r>
          </a:p>
          <a:p>
            <a:pPr lvl="1"/>
            <a:r>
              <a:rPr lang="en-GB" dirty="0"/>
              <a:t>Flat networking is difficult to manage</a:t>
            </a:r>
          </a:p>
          <a:p>
            <a:r>
              <a:rPr lang="en-GB" dirty="0"/>
              <a:t>E.g. – </a:t>
            </a:r>
            <a:r>
              <a:rPr lang="en-GB" dirty="0" err="1"/>
              <a:t>UoP</a:t>
            </a:r>
            <a:r>
              <a:rPr lang="en-GB" dirty="0"/>
              <a:t> network – 141.163.0.0/255.255.0.0</a:t>
            </a:r>
          </a:p>
          <a:p>
            <a:pPr lvl="1"/>
            <a:r>
              <a:rPr lang="en-GB" dirty="0"/>
              <a:t>All broadcasts would propagate to whole network</a:t>
            </a:r>
          </a:p>
          <a:p>
            <a:pPr lvl="1"/>
            <a:r>
              <a:rPr lang="en-GB" dirty="0"/>
              <a:t>Connectivity – stacks of interconnected switches</a:t>
            </a:r>
          </a:p>
          <a:p>
            <a:pPr lvl="1"/>
            <a:r>
              <a:rPr lang="en-GB" dirty="0"/>
              <a:t>Implementation: combination of</a:t>
            </a:r>
          </a:p>
          <a:p>
            <a:pPr lvl="2"/>
            <a:r>
              <a:rPr lang="en-GB" dirty="0"/>
              <a:t>255.255.255.0 – typical network segments</a:t>
            </a:r>
          </a:p>
          <a:p>
            <a:pPr lvl="2"/>
            <a:r>
              <a:rPr lang="en-GB" dirty="0"/>
              <a:t>255.255.255.240, 255.255.255.252 – core routers</a:t>
            </a:r>
          </a:p>
          <a:p>
            <a:r>
              <a:rPr lang="en-GB" dirty="0"/>
              <a:t>Replicate division of location/roles/device types </a:t>
            </a:r>
          </a:p>
          <a:p>
            <a:endParaRPr lang="en-GB" dirty="0"/>
          </a:p>
          <a:p>
            <a:r>
              <a:rPr lang="en-GB" dirty="0"/>
              <a:t>Communication between subnets requires a router</a:t>
            </a:r>
          </a:p>
          <a:p>
            <a:r>
              <a:rPr lang="en-GB" dirty="0"/>
              <a:t>No difference between network and subnet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932F-90D3-D040-A395-B53EC1EEB6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address – host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B75B627-8A47-40B9-A083-AD004656EC91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40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63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 t="2905" r="3143" b="3084"/>
          <a:stretch>
            <a:fillRect/>
          </a:stretch>
        </p:blipFill>
        <p:spPr bwMode="auto">
          <a:xfrm>
            <a:off x="1281826" y="1389212"/>
            <a:ext cx="6229315" cy="518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EUI-64 – the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CA7DB22-4591-4231-9AA5-9D20C59DBE1D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41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9394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59" y="1186983"/>
            <a:ext cx="6762751" cy="516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1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EUI-64 – the process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>
                <a:ea typeface="ＭＳ Ｐゴシック" pitchFamily="34" charset="-128"/>
              </a:rPr>
              <a:t>MAC address 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24bit OUI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24bit device identifier</a:t>
            </a:r>
          </a:p>
          <a:p>
            <a:r>
              <a:rPr lang="en-GB" altLang="en-US" sz="2400" dirty="0">
                <a:ea typeface="ＭＳ Ｐゴシック" pitchFamily="34" charset="-128"/>
              </a:rPr>
              <a:t>EUI-64 interface ID is made of three parts: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24-bit OUI from the client MAC address, but the 7th bit (the Universally/Locally (U/L) bit) is reversed - if the 7th bit is a 0 it becomes a 1, and vice versa.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The inserted 16-bit value FFFE (in hexadecimal)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24-bit Device Identifier from the client MAC address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8D3871-73E8-46C2-B64F-AA8438D250D0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42</a:t>
            </a:fld>
            <a:endParaRPr lang="en-GB" altLang="en-US"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5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EUI-64 – the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EFB73DE-F9A5-4C9E-A89F-AE7AD2ADC3CD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43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6144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02" y="1232754"/>
            <a:ext cx="7067596" cy="487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1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Static link-local addresses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15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Router(config-if)#ipv6 address link-local-address link-local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EED14E6-8283-4CEF-A18C-4B7FC0F1D003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44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" y="2151942"/>
            <a:ext cx="4431506" cy="23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47" y="3613742"/>
            <a:ext cx="457795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7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Verify IPv6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21F2170-E258-401B-8315-91B02027DC47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45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65538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4" y="1245454"/>
            <a:ext cx="6518366" cy="542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 subnetting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need to save IP address space</a:t>
            </a:r>
          </a:p>
          <a:p>
            <a:pPr lvl="1"/>
            <a:r>
              <a:rPr lang="en-GB" dirty="0"/>
              <a:t>Wastage is irrelevant for 2</a:t>
            </a:r>
            <a:r>
              <a:rPr lang="en-GB" baseline="30000" dirty="0"/>
              <a:t>128</a:t>
            </a:r>
            <a:r>
              <a:rPr lang="en-GB" dirty="0"/>
              <a:t> addresses</a:t>
            </a:r>
          </a:p>
          <a:p>
            <a:r>
              <a:rPr lang="en-GB" dirty="0"/>
              <a:t>Implemented for hierarchical reasons</a:t>
            </a:r>
          </a:p>
          <a:p>
            <a:pPr lvl="1"/>
            <a:r>
              <a:rPr lang="en-GB" dirty="0"/>
              <a:t>Same as other-than-wastage IPv4 reasons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A9-68D1-714D-B8F7-985B491F8264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 subnetting - /48 block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D12D1D-7882-574D-A389-DF22981A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BBD-3CFD-F846-A8C9-4BBF38A66354}" type="slidenum">
              <a:rPr lang="en-GB" smtClean="0"/>
              <a:pPr/>
              <a:t>47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05000"/>
            <a:ext cx="5314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r="2"/>
          <a:stretch>
            <a:fillRect/>
          </a:stretch>
        </p:blipFill>
        <p:spPr bwMode="auto">
          <a:xfrm>
            <a:off x="2609850" y="1803797"/>
            <a:ext cx="3805238" cy="411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5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 subnetting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6556FE-FA69-244B-8EB9-B592AF5D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CFD-8008-4A43-9D32-C0D5CCECF596}" type="slidenum">
              <a:rPr lang="en-GB" smtClean="0"/>
              <a:pPr/>
              <a:t>48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14500"/>
            <a:ext cx="4343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07" y="2269332"/>
            <a:ext cx="4932760" cy="31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54" y="1814513"/>
            <a:ext cx="48672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/>
          <a:stretch>
            <a:fillRect/>
          </a:stretch>
        </p:blipFill>
        <p:spPr bwMode="auto">
          <a:xfrm>
            <a:off x="1995489" y="2169319"/>
            <a:ext cx="519946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8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multiple networks from a single address block</a:t>
            </a:r>
          </a:p>
          <a:p>
            <a:pPr lvl="1"/>
            <a:r>
              <a:rPr lang="en-GB" dirty="0"/>
              <a:t>Method </a:t>
            </a:r>
            <a:r>
              <a:rPr lang="ja-JP" altLang="en-GB" dirty="0"/>
              <a:t>“</a:t>
            </a:r>
            <a:r>
              <a:rPr lang="en-GB" altLang="ja-JP" dirty="0"/>
              <a:t>borrow</a:t>
            </a:r>
            <a:r>
              <a:rPr lang="ja-JP" altLang="en-GB" dirty="0"/>
              <a:t>”</a:t>
            </a:r>
            <a:r>
              <a:rPr lang="en-GB" altLang="ja-JP" dirty="0"/>
              <a:t> network bits from the host part</a:t>
            </a:r>
          </a:p>
          <a:p>
            <a:pPr lvl="1"/>
            <a:r>
              <a:rPr lang="en-GB" dirty="0"/>
              <a:t>/m network, borrowing n bits</a:t>
            </a:r>
          </a:p>
          <a:p>
            <a:pPr lvl="2"/>
            <a:r>
              <a:rPr lang="en-GB" dirty="0"/>
              <a:t>2^n subnets</a:t>
            </a:r>
          </a:p>
          <a:p>
            <a:pPr lvl="2"/>
            <a:r>
              <a:rPr lang="en-GB" dirty="0"/>
              <a:t>2^(32-n-m) hosts/subnet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B91DC-C59F-CD47-A7B5-DE08BE29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B1CE-74DA-D04C-A849-34131FFF7DF6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9699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4" y="1330057"/>
            <a:ext cx="7364731" cy="502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6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Borrow 1 bit – 2 networks</a:t>
            </a:r>
          </a:p>
          <a:p>
            <a:endParaRPr lang="en-GB"/>
          </a:p>
          <a:p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72E3-FAA0-874B-9F25-AB7BFE4A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7</a:t>
            </a:fld>
            <a:endParaRPr lang="en-GB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51" y="2277021"/>
            <a:ext cx="9230251" cy="121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0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Borrow 2 bits –4 subnets, 62 hosts/subnet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CE67F-9520-C743-862B-04669CB3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8</a:t>
            </a:fld>
            <a:endParaRPr lang="en-GB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80" y="2720578"/>
            <a:ext cx="5363765" cy="202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8"/>
          <a:stretch>
            <a:fillRect/>
          </a:stretch>
        </p:blipFill>
        <p:spPr bwMode="auto">
          <a:xfrm>
            <a:off x="2226469" y="2346723"/>
            <a:ext cx="4592241" cy="365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BAA1-C019-5040-A51B-79F9D8DA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Subnetting</a:t>
            </a:r>
            <a:r>
              <a:rPr lang="en-GB" sz="3200" dirty="0"/>
              <a:t> examples – subnet a /16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4FEA0-2F53-A545-8ACF-D1535F0E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5924-3706-FC4E-85B9-A85BE453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4E93-7BBC-8348-9969-9E7DD9D0900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631C-3949-E24E-9BFF-377FC258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34" y="1754981"/>
            <a:ext cx="6116894" cy="40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1308</Words>
  <Application>Microsoft Macintosh PowerPoint</Application>
  <PresentationFormat>On-screen Show (4:3)</PresentationFormat>
  <Paragraphs>271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ＭＳ Ｐゴシック</vt:lpstr>
      <vt:lpstr>Arial Narrow</vt:lpstr>
      <vt:lpstr>Calibri</vt:lpstr>
      <vt:lpstr>Century Gothic</vt:lpstr>
      <vt:lpstr>Courier New</vt:lpstr>
      <vt:lpstr>Palatino Linotype</vt:lpstr>
      <vt:lpstr>Wingdings 2</vt:lpstr>
      <vt:lpstr>Presentation on brainstorming</vt:lpstr>
      <vt:lpstr>Lecture 6 – IP Subnetting and IPv6 Addressing</vt:lpstr>
      <vt:lpstr>Overview</vt:lpstr>
      <vt:lpstr>Part 1: IP Subnetting</vt:lpstr>
      <vt:lpstr>Why subnetting</vt:lpstr>
      <vt:lpstr>Subnetting</vt:lpstr>
      <vt:lpstr>Subnetting examples</vt:lpstr>
      <vt:lpstr>Subnetting examples</vt:lpstr>
      <vt:lpstr>Subnetting examples</vt:lpstr>
      <vt:lpstr>Subnetting examples – subnet a /16 network</vt:lpstr>
      <vt:lpstr>Subnetting examples – subnet a /16 network</vt:lpstr>
      <vt:lpstr>Subnetting examples</vt:lpstr>
      <vt:lpstr>Subnetting in action</vt:lpstr>
      <vt:lpstr>Finding the right solution</vt:lpstr>
      <vt:lpstr>Finding the right solution</vt:lpstr>
      <vt:lpstr>Variable Length Subnet Masking</vt:lpstr>
      <vt:lpstr>VLSM</vt:lpstr>
      <vt:lpstr>VLSM - implementation</vt:lpstr>
      <vt:lpstr>(sub)subnetting</vt:lpstr>
      <vt:lpstr>Subnetting Example</vt:lpstr>
      <vt:lpstr>VLSM</vt:lpstr>
      <vt:lpstr>VLSM</vt:lpstr>
      <vt:lpstr>IPv4 address planning and assignment</vt:lpstr>
      <vt:lpstr>Part 2: IPv6</vt:lpstr>
      <vt:lpstr>IPv4 is running out</vt:lpstr>
      <vt:lpstr>IPv6</vt:lpstr>
      <vt:lpstr>IPv6 – IPv4 coexistence</vt:lpstr>
      <vt:lpstr>IPv4 vs IPv6</vt:lpstr>
      <vt:lpstr>IPv4 vs IPv6</vt:lpstr>
      <vt:lpstr>IPv6</vt:lpstr>
      <vt:lpstr>IPv6 representation – hex notation</vt:lpstr>
      <vt:lpstr>IPv6 representation – hextets</vt:lpstr>
      <vt:lpstr>IPv6 representation – omitting 0s</vt:lpstr>
      <vt:lpstr>IPv6 communication</vt:lpstr>
      <vt:lpstr>IPv6 networks</vt:lpstr>
      <vt:lpstr>IPv6 addresses</vt:lpstr>
      <vt:lpstr>IP link-local communication</vt:lpstr>
      <vt:lpstr>IPv6 global unicast addresses</vt:lpstr>
      <vt:lpstr>IPv6 global unicast address – example</vt:lpstr>
      <vt:lpstr>IPv6 address - router configuration</vt:lpstr>
      <vt:lpstr>IPv6 address – host configuration</vt:lpstr>
      <vt:lpstr>EUI-64 – the process</vt:lpstr>
      <vt:lpstr>EUI-64 – the process</vt:lpstr>
      <vt:lpstr>EUI-64 – the result</vt:lpstr>
      <vt:lpstr>Static link-local addresses</vt:lpstr>
      <vt:lpstr>Verify IPv6 configuration</vt:lpstr>
      <vt:lpstr>IPv6 subnetting</vt:lpstr>
      <vt:lpstr>IPv6 subnetting - /48 block</vt:lpstr>
      <vt:lpstr>IPv6 subnetting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LF S</dc:creator>
  <cp:lastModifiedBy>Wang Miao</cp:lastModifiedBy>
  <cp:revision>361</cp:revision>
  <dcterms:created xsi:type="dcterms:W3CDTF">2017-07-06T14:27:27Z</dcterms:created>
  <dcterms:modified xsi:type="dcterms:W3CDTF">2024-02-01T15:20:36Z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