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4"/>
  </p:notesMasterIdLst>
  <p:sldIdLst>
    <p:sldId id="256" r:id="rId4"/>
    <p:sldId id="261" r:id="rId5"/>
    <p:sldId id="301" r:id="rId6"/>
    <p:sldId id="271" r:id="rId7"/>
    <p:sldId id="265" r:id="rId8"/>
    <p:sldId id="302" r:id="rId9"/>
    <p:sldId id="303" r:id="rId10"/>
    <p:sldId id="264" r:id="rId11"/>
    <p:sldId id="274" r:id="rId12"/>
    <p:sldId id="273" r:id="rId13"/>
    <p:sldId id="279" r:id="rId14"/>
    <p:sldId id="294" r:id="rId15"/>
    <p:sldId id="281" r:id="rId16"/>
    <p:sldId id="285" r:id="rId17"/>
    <p:sldId id="291" r:id="rId18"/>
    <p:sldId id="282" r:id="rId19"/>
    <p:sldId id="286" r:id="rId20"/>
    <p:sldId id="299" r:id="rId21"/>
    <p:sldId id="284" r:id="rId22"/>
    <p:sldId id="295" r:id="rId23"/>
    <p:sldId id="292" r:id="rId24"/>
    <p:sldId id="277" r:id="rId25"/>
    <p:sldId id="296" r:id="rId26"/>
    <p:sldId id="278" r:id="rId27"/>
    <p:sldId id="287" r:id="rId28"/>
    <p:sldId id="280" r:id="rId29"/>
    <p:sldId id="288" r:id="rId30"/>
    <p:sldId id="276" r:id="rId31"/>
    <p:sldId id="293" r:id="rId32"/>
    <p:sldId id="283" r:id="rId33"/>
    <p:sldId id="289" r:id="rId34"/>
    <p:sldId id="290" r:id="rId35"/>
    <p:sldId id="275" r:id="rId36"/>
    <p:sldId id="270" r:id="rId37"/>
    <p:sldId id="272" r:id="rId38"/>
    <p:sldId id="262" r:id="rId39"/>
    <p:sldId id="300" r:id="rId40"/>
    <p:sldId id="257" r:id="rId41"/>
    <p:sldId id="258" r:id="rId42"/>
    <p:sldId id="267" r:id="rId4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94B"/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84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082461152"/>
        <c:axId val="1082467136"/>
      </c:barChart>
      <c:catAx>
        <c:axId val="10824611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82467136"/>
        <c:crosses val="autoZero"/>
        <c:auto val="1"/>
        <c:lblAlgn val="ctr"/>
        <c:lblOffset val="100"/>
        <c:noMultiLvlLbl val="0"/>
      </c:catAx>
      <c:valAx>
        <c:axId val="10824671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08246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id-ID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547" y="3291829"/>
            <a:ext cx="4032448" cy="1152129"/>
          </a:xfrm>
        </p:spPr>
        <p:txBody>
          <a:bodyPr/>
          <a:lstStyle/>
          <a:p>
            <a:pPr lvl="0"/>
            <a:r>
              <a:rPr lang="id-ID" altLang="ko-KR" b="1" dirty="0">
                <a:ea typeface="맑은 고딕" pitchFamily="50" charset="-127"/>
              </a:rPr>
              <a:t>Team Ruby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ko-KR" sz="2400" dirty="0"/>
              <a:t>Web Clothing Ecommerce</a:t>
            </a:r>
            <a:endParaRPr lang="en-US" altLang="ko-K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Daftar isi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Dasar atau titik tolak untuk memberikan pemahaman kepada pembaca mengenai apa yang ingin disampaikan.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Latar Belakang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Penjabaran hal yang akan dicapai atau dihasilkan oleh kelompok atau perorangan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mengatur, mengendalikan dan mengoptimalkan kerja dan beban kerja dalam proses pembuatan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Penjadwalan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Perancangan analisis sebelum membuat program, yang akan menjadi acuan dalam pembuatan program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Usulan Program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Daftar isi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Definisi detail dari perancangan dan user interface program yang sudah selesai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Hasil yang di dapat selama proses pembuatan program berlangsung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Kesimpulan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4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41962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id-ID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Latar Belakang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962" y="1995686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id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Kenapa E-Commerce?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2341433"/>
            <a:ext cx="303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E-Commerce adalah suatu konsep baru yang digunakan dalam proses jual beli barang atau produk tertentu melalui jaringan informasi atau yang biasa kita sebut internet. E-Commerce sudah menjadi trend sekarang untuk berbelanja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250" y="195486"/>
            <a:ext cx="7200800" cy="576064"/>
          </a:xfrm>
        </p:spPr>
        <p:txBody>
          <a:bodyPr/>
          <a:lstStyle/>
          <a:p>
            <a:r>
              <a:rPr lang="id-ID" altLang="ko-KR" dirty="0"/>
              <a:t>Tujuan</a:t>
            </a:r>
            <a:r>
              <a:rPr lang="en-US" altLang="ko-KR" dirty="0"/>
              <a:t> </a:t>
            </a:r>
            <a:r>
              <a:rPr lang="id-ID" altLang="ko-KR" dirty="0">
                <a:solidFill>
                  <a:schemeClr val="accent1"/>
                </a:solidFill>
              </a:rPr>
              <a:t>E-Commerce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2320" y="2080558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 dan mempermudah dalam promosi produk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1141" y="3244723"/>
            <a:ext cx="1977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 transaksi jarak jauh sehingga membantu memperluas wilayah pemasaran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2320" y="3292999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 dalam pengelolaan data menjadi terstruktur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65802" y="219516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38506" y="335030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2259469" y="3427684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57327" y="3394362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1141" y="2067694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 proses jual beli antara penjual dengan pembeli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036953" y="2182304"/>
            <a:ext cx="531721" cy="531721"/>
          </a:xfrm>
          <a:prstGeom prst="ellipse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0B2269C0-E008-4DFE-B430-4D5E13A6DA30}"/>
              </a:ext>
            </a:extLst>
          </p:cNvPr>
          <p:cNvSpPr/>
          <p:nvPr/>
        </p:nvSpPr>
        <p:spPr>
          <a:xfrm>
            <a:off x="2168162" y="2299724"/>
            <a:ext cx="277851" cy="27785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Block Arc 11">
            <a:extLst>
              <a:ext uri="{FF2B5EF4-FFF2-40B4-BE49-F238E27FC236}">
                <a16:creationId xmlns:a16="http://schemas.microsoft.com/office/drawing/2014/main" id="{8BC71721-1638-471E-9C9C-DE322FB45D17}"/>
              </a:ext>
            </a:extLst>
          </p:cNvPr>
          <p:cNvSpPr/>
          <p:nvPr/>
        </p:nvSpPr>
        <p:spPr>
          <a:xfrm>
            <a:off x="5146185" y="2316663"/>
            <a:ext cx="170953" cy="278162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728DD707-F9B5-45AF-BACA-C66D56A94052}"/>
              </a:ext>
            </a:extLst>
          </p:cNvPr>
          <p:cNvSpPr/>
          <p:nvPr/>
        </p:nvSpPr>
        <p:spPr>
          <a:xfrm>
            <a:off x="5072562" y="3514689"/>
            <a:ext cx="289749" cy="29106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250" y="195486"/>
            <a:ext cx="7200800" cy="576064"/>
          </a:xfrm>
        </p:spPr>
        <p:txBody>
          <a:bodyPr/>
          <a:lstStyle/>
          <a:p>
            <a:r>
              <a:rPr lang="id-ID" altLang="ko-KR" dirty="0"/>
              <a:t>Penjadwalan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4E7C808-B73E-40D8-A645-DFB518FE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93508"/>
              </p:ext>
            </p:extLst>
          </p:nvPr>
        </p:nvGraphicFramePr>
        <p:xfrm>
          <a:off x="1370827" y="1563638"/>
          <a:ext cx="6402345" cy="2952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2554">
                  <a:extLst>
                    <a:ext uri="{9D8B030D-6E8A-4147-A177-3AD203B41FA5}">
                      <a16:colId xmlns:a16="http://schemas.microsoft.com/office/drawing/2014/main" val="3345779561"/>
                    </a:ext>
                  </a:extLst>
                </a:gridCol>
                <a:gridCol w="1658895">
                  <a:extLst>
                    <a:ext uri="{9D8B030D-6E8A-4147-A177-3AD203B41FA5}">
                      <a16:colId xmlns:a16="http://schemas.microsoft.com/office/drawing/2014/main" val="3162165931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218990942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985718763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3779872298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3757997688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3718307318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3304547464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638246523"/>
                    </a:ext>
                  </a:extLst>
                </a:gridCol>
                <a:gridCol w="523862">
                  <a:extLst>
                    <a:ext uri="{9D8B030D-6E8A-4147-A177-3AD203B41FA5}">
                      <a16:colId xmlns:a16="http://schemas.microsoft.com/office/drawing/2014/main" val="2913961225"/>
                    </a:ext>
                  </a:extLst>
                </a:gridCol>
              </a:tblGrid>
              <a:tr h="436551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No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Tahapan</a:t>
                      </a:r>
                    </a:p>
                  </a:txBody>
                  <a:tcPr marL="110872" marR="110872" marT="55436" marB="55436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Oktober</a:t>
                      </a:r>
                    </a:p>
                  </a:txBody>
                  <a:tcPr marL="110872" marR="110872" marT="55436" marB="55436"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November</a:t>
                      </a:r>
                    </a:p>
                  </a:txBody>
                  <a:tcPr marL="110872" marR="110872" marT="55436" marB="55436"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d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99493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1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Liason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>
                        <a:solidFill>
                          <a:schemeClr val="tx1"/>
                        </a:solidFill>
                      </a:endParaRPr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1347350955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2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Planning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822165760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3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Analisis Resiko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1134206147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4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Rekayasa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2095681271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5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Kontruksi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extLst>
                  <a:ext uri="{0D108BD9-81ED-4DB2-BD59-A6C34878D82A}">
                    <a16:rowId xmlns:a16="http://schemas.microsoft.com/office/drawing/2014/main" val="3231449090"/>
                  </a:ext>
                </a:extLst>
              </a:tr>
              <a:tr h="41929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6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Evaluasi</a:t>
                      </a:r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/>
                    </a:p>
                  </a:txBody>
                  <a:tcPr marL="110872" marR="110872" marT="55436" marB="55436"/>
                </a:tc>
                <a:tc>
                  <a:txBody>
                    <a:bodyPr/>
                    <a:lstStyle/>
                    <a:p>
                      <a:pPr algn="ctr"/>
                      <a:endParaRPr lang="id-ID" sz="1500" dirty="0"/>
                    </a:p>
                  </a:txBody>
                  <a:tcPr marL="110872" marR="110872" marT="55436" marB="5543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2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12160" y="3939902"/>
            <a:ext cx="3347864" cy="576064"/>
          </a:xfrm>
          <a:prstGeom prst="rect">
            <a:avLst/>
          </a:prstGeom>
        </p:spPr>
        <p:txBody>
          <a:bodyPr/>
          <a:lstStyle/>
          <a:p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Kesimpulan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5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2787</Words>
  <Application>Microsoft Office PowerPoint</Application>
  <PresentationFormat>On-screen Show (16:9)</PresentationFormat>
  <Paragraphs>406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Fron</cp:lastModifiedBy>
  <cp:revision>131</cp:revision>
  <dcterms:created xsi:type="dcterms:W3CDTF">2016-12-05T23:26:54Z</dcterms:created>
  <dcterms:modified xsi:type="dcterms:W3CDTF">2019-11-28T07:28:13Z</dcterms:modified>
</cp:coreProperties>
</file>