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D933A-C1D7-451C-BE70-8108EEB94192}" v="32" dt="2023-02-02T17:55:54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04C4-7E42-424D-A96F-007893077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3AEC-BDB3-436D-A268-B3FCBC0E7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5592-F4D6-44EE-96DB-BF9A71C5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06BF-3326-459A-B268-C5FA40AC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9AFF-2B79-4153-AF2E-6D0A155F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86F2-0C6F-4D30-B3B3-2277FB4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12055-74C7-415C-B3A4-33199A33C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610A-9179-42B5-A428-59805545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9B0C-CD6C-43AC-9300-84A1A7B0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F35FE-2F68-4A2E-84AE-5736D834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3E792-1B43-48F2-8511-93084BA20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95114-48CA-4C3E-83A0-FEE6309AC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91E4-A988-482D-B4C8-CDE8218D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4F19-151D-4E43-8EF2-8126FB34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878E1-4DCB-401A-BBEE-72FE0E24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87DF-4856-46CC-8BB0-18922CE7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819E-115D-47DA-ADDB-3BE99E9F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EE9E-DF66-41C7-BF2C-839E8B06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06BD-75C5-4817-9AC7-5966525A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3A51-243E-42C1-81C5-62F6CC9C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DEE7-0298-4C8C-A855-10046021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099F-AE14-40C5-BDE2-CBDF34B5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CFD7-D858-4BFB-BEA4-666688AC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4678-B1C8-46E1-8ED6-0143B0E7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89F0-672B-463E-AB57-94292DBA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6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3E7-19AE-44FE-A4FC-BEEBD50E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A9AE-06E8-441E-BAD4-62D5640F3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E94F5-4CA6-4799-ADC0-FEC0E6041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C8EB7-C463-4D21-ABF3-722BB314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EDD48-E983-4A25-8022-5B07AD6E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0FE0-06D1-47E8-B4CA-A50E8163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658F-E618-4B44-BA1F-B3B0826D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E5604-8AFC-4454-BD73-F1B2C6F96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F97D3-242B-4048-B4B5-F4EEFE44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31909-1C65-42D2-9E22-C42C0F349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DF942-8841-4522-93CC-63B2329FD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77D9F-2C4E-4258-9898-4289B3F7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25D13-B2F9-4551-BB04-3CF1828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AFF27-9375-42EF-8568-C63DA854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A211-69F2-4480-A890-539C7906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A8D08-1BB9-46F4-BF11-F5E61EF6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8B1DD-3E8A-4F7C-9C44-FE828FBC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BB779-7FD4-43A9-AB6A-A96DD101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8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636B0-1DDA-41F1-A942-34BA6CA3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E91E8-2EAA-420F-A781-E2BA0802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E2638-30DA-4347-B07F-1DDA0F25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C8B2-D87C-402C-BD1B-5F4D6BF3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D3D8-7A1E-491D-8E10-CD5B5DB1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0BD45-9C5D-48D6-83EC-0866D034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4C4B2-5525-4A6E-B7AB-FA06CDC0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BB72-3B94-4456-A0DA-068B1C1E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B9A6F-93CA-4818-A27B-B50A9D1C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F84C-3B80-4202-BD6C-C33E0B3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18FCD-8DBA-4B86-AAAD-5E43F86BA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57BC-D198-4E6E-B106-9688DD4C7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3E361-3806-4BD0-994A-58137CC2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2BD9-4085-410E-88B3-0B6CB1E6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05C66-E284-45A2-BCB6-00311F67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722B5-E8DD-4373-9E3E-AC1842A9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CB2E0-AC48-4147-B2E8-EBDB4A21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4A0F-8FD4-4A0C-BD9C-EC618683F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AA25-25C4-4B24-96F1-90BF4E4C8CE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C78E-57BB-4DC2-8F36-8EB7192A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C378-053B-4257-A797-241376FF2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195A-AECD-47FF-A295-3A65568CE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issionsystem.org/?address=https%3A%2F%2Femissionsystem.org%3A6984&amp;database=testdb&amp;password=TheShire&amp;username=Hobbit&amp;address=https%3A%2F%2Femissionsystem.org%3A6984&amp;database=testdb&amp;password=test&amp;username=Hobbit" TargetMode="Externa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81EC-5F3B-4BBB-A8DE-D21D9309B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Emission Design</a:t>
            </a:r>
            <a:br>
              <a:rPr lang="en-US" dirty="0"/>
            </a:br>
            <a:r>
              <a:rPr lang="en-US" sz="3600" dirty="0"/>
              <a:t>Medical mission simple patient records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BF43F-225A-48DE-851F-67FD66EEB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H Alfille MD</a:t>
            </a:r>
            <a:br>
              <a:rPr lang="en-US" dirty="0"/>
            </a:br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49171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3C71E-006B-40E1-966B-A792237A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155FC-043D-41A2-A976-A75F229F2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Patient data for medical care during mission</a:t>
            </a:r>
          </a:p>
          <a:p>
            <a:pPr lvl="1"/>
            <a:r>
              <a:rPr lang="en-US" dirty="0"/>
              <a:t>All mission members can see and add data</a:t>
            </a:r>
          </a:p>
          <a:p>
            <a:pPr lvl="2"/>
            <a:r>
              <a:rPr lang="en-US" dirty="0"/>
              <a:t>Pictures</a:t>
            </a:r>
          </a:p>
          <a:p>
            <a:pPr lvl="2"/>
            <a:r>
              <a:rPr lang="en-US" dirty="0"/>
              <a:t>Notes</a:t>
            </a:r>
          </a:p>
          <a:p>
            <a:pPr lvl="2"/>
            <a:r>
              <a:rPr lang="en-US" dirty="0"/>
              <a:t>Operations</a:t>
            </a:r>
          </a:p>
          <a:p>
            <a:pPr lvl="2"/>
            <a:r>
              <a:rPr lang="en-US" dirty="0" err="1"/>
              <a:t>Followup</a:t>
            </a:r>
            <a:endParaRPr lang="en-US" dirty="0"/>
          </a:p>
          <a:p>
            <a:pPr lvl="1"/>
            <a:r>
              <a:rPr lang="en-US" dirty="0"/>
              <a:t>Searchable</a:t>
            </a:r>
          </a:p>
          <a:p>
            <a:pPr lvl="1"/>
            <a:r>
              <a:rPr lang="en-US" dirty="0"/>
              <a:t>Stored securely</a:t>
            </a:r>
          </a:p>
          <a:p>
            <a:pPr lvl="1"/>
            <a:r>
              <a:rPr lang="en-US" dirty="0"/>
              <a:t>Downloadable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4AC5D1-E839-4A26-952C-35FF22BBA4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Pad</a:t>
            </a:r>
          </a:p>
          <a:p>
            <a:pPr lvl="1"/>
            <a:r>
              <a:rPr lang="en-US" dirty="0"/>
              <a:t>Laptop</a:t>
            </a:r>
          </a:p>
          <a:p>
            <a:r>
              <a:rPr lang="en-US" dirty="0"/>
              <a:t>Works with limited connectivity</a:t>
            </a:r>
          </a:p>
          <a:p>
            <a:r>
              <a:rPr lang="en-US" dirty="0"/>
              <a:t>Easily deployable</a:t>
            </a:r>
          </a:p>
          <a:p>
            <a:r>
              <a:rPr lang="en-US" dirty="0" err="1"/>
              <a:t>Intiuitive</a:t>
            </a:r>
            <a:r>
              <a:rPr lang="en-US" dirty="0"/>
              <a:t> simple design</a:t>
            </a:r>
          </a:p>
          <a:p>
            <a:r>
              <a:rPr lang="en-US" dirty="0"/>
              <a:t>Minimal administrative burden</a:t>
            </a:r>
          </a:p>
        </p:txBody>
      </p:sp>
    </p:spTree>
    <p:extLst>
      <p:ext uri="{BB962C8B-B14F-4D97-AF65-F5344CB8AC3E}">
        <p14:creationId xmlns:p14="http://schemas.microsoft.com/office/powerpoint/2010/main" val="69095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9E52-E2FF-4226-956A-DDEBD32D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choices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3E8A4-DDFF-4DDF-AAD4-653B62B36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9CF2-A777-4F51-AC7E-3C65278D8E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User’s phone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or cellular</a:t>
            </a:r>
          </a:p>
          <a:p>
            <a:pPr lvl="2"/>
            <a:r>
              <a:rPr lang="en-US" dirty="0"/>
              <a:t>Camera for pictures</a:t>
            </a:r>
          </a:p>
          <a:p>
            <a:pPr lvl="1"/>
            <a:r>
              <a:rPr lang="en-US" dirty="0"/>
              <a:t>Web browser based</a:t>
            </a:r>
          </a:p>
          <a:p>
            <a:pPr lvl="1"/>
            <a:r>
              <a:rPr lang="en-US" dirty="0"/>
              <a:t>Local copy of </a:t>
            </a:r>
          </a:p>
          <a:p>
            <a:pPr lvl="2"/>
            <a:r>
              <a:rPr lang="en-US" dirty="0"/>
              <a:t>Data</a:t>
            </a:r>
          </a:p>
          <a:p>
            <a:pPr lvl="2"/>
            <a:r>
              <a:rPr lang="en-US" dirty="0"/>
              <a:t>Program</a:t>
            </a:r>
          </a:p>
          <a:p>
            <a:pPr lvl="2"/>
            <a:r>
              <a:rPr lang="en-US" dirty="0"/>
              <a:t>automatically obtained and refreshed</a:t>
            </a:r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US" dirty="0"/>
              <a:t>Phone local</a:t>
            </a:r>
          </a:p>
          <a:p>
            <a:pPr lvl="2"/>
            <a:r>
              <a:rPr lang="en-US" dirty="0"/>
              <a:t>SSL data communication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773C62-2501-4EA7-986C-5F0F02273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Central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A531E2-10EE-4E07-91B2-8AF8CC893D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Cloud server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List of missions</a:t>
            </a:r>
          </a:p>
          <a:p>
            <a:pPr lvl="1"/>
            <a:r>
              <a:rPr lang="en-US" dirty="0"/>
              <a:t>User/Password check</a:t>
            </a:r>
          </a:p>
          <a:p>
            <a:r>
              <a:rPr lang="en-US" dirty="0"/>
              <a:t>Intermittent update to&lt;-&gt;from users (synchronization)</a:t>
            </a:r>
          </a:p>
          <a:p>
            <a:r>
              <a:rPr lang="en-US" dirty="0"/>
              <a:t>Each mission with separate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9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9E52-E2FF-4226-956A-DDEBD32D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 choices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3E8A4-DDFF-4DDF-AAD4-653B62B36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9CF2-A777-4F51-AC7E-3C65278D8E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Javascript</a:t>
            </a:r>
            <a:r>
              <a:rPr lang="en-US" dirty="0"/>
              <a:t> application</a:t>
            </a:r>
          </a:p>
          <a:p>
            <a:pPr lvl="2"/>
            <a:r>
              <a:rPr lang="en-US" dirty="0" err="1"/>
              <a:t>PouchDB</a:t>
            </a:r>
            <a:r>
              <a:rPr lang="en-US" dirty="0"/>
              <a:t> for database</a:t>
            </a:r>
          </a:p>
          <a:p>
            <a:pPr lvl="1"/>
            <a:r>
              <a:rPr lang="en-US" dirty="0"/>
              <a:t>Web browser</a:t>
            </a:r>
          </a:p>
          <a:p>
            <a:pPr lvl="2"/>
            <a:r>
              <a:rPr lang="en-US" dirty="0"/>
              <a:t>Display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Cookies</a:t>
            </a:r>
          </a:p>
          <a:p>
            <a:pPr lvl="2"/>
            <a:r>
              <a:rPr lang="en-US" dirty="0"/>
              <a:t>Application code cache</a:t>
            </a:r>
          </a:p>
          <a:p>
            <a:pPr lvl="1"/>
            <a:r>
              <a:rPr lang="en-US" dirty="0"/>
              <a:t>CouchDB protocol to server</a:t>
            </a:r>
          </a:p>
          <a:p>
            <a:pPr lvl="1"/>
            <a:r>
              <a:rPr lang="en-US" dirty="0"/>
              <a:t>Cookies for persistent user/password/database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773C62-2501-4EA7-986C-5F0F02273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Central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A531E2-10EE-4E07-91B2-8AF8CC893D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CouchDB database application</a:t>
            </a:r>
          </a:p>
          <a:p>
            <a:r>
              <a:rPr lang="en-US" dirty="0"/>
              <a:t>SSL certificate</a:t>
            </a:r>
          </a:p>
          <a:p>
            <a:pPr lvl="1"/>
            <a:r>
              <a:rPr lang="en-US" dirty="0"/>
              <a:t>SSL for database communication</a:t>
            </a:r>
          </a:p>
          <a:p>
            <a:pPr lvl="1"/>
            <a:r>
              <a:rPr lang="en-US" dirty="0"/>
              <a:t>Https for web traffic</a:t>
            </a:r>
          </a:p>
          <a:p>
            <a:r>
              <a:rPr lang="en-US" dirty="0" err="1"/>
              <a:t>Lighttp</a:t>
            </a:r>
            <a:r>
              <a:rPr lang="en-US" dirty="0"/>
              <a:t> web server</a:t>
            </a:r>
          </a:p>
          <a:p>
            <a:pPr lvl="1"/>
            <a:r>
              <a:rPr lang="en-US" dirty="0"/>
              <a:t>Application download (automatic)</a:t>
            </a:r>
          </a:p>
          <a:p>
            <a:pPr lvl="1"/>
            <a:r>
              <a:rPr lang="en-US" dirty="0"/>
              <a:t>Instruction pages (via markdown rendering)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4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0951A8-45F3-4BAA-A0C2-CA529BCF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App</a:t>
            </a:r>
          </a:p>
        </p:txBody>
      </p:sp>
      <p:pic>
        <p:nvPicPr>
          <p:cNvPr id="10" name="Content Placeholder 9" descr="Timeline&#10;&#10;Description automatically generated">
            <a:extLst>
              <a:ext uri="{FF2B5EF4-FFF2-40B4-BE49-F238E27FC236}">
                <a16:creationId xmlns:a16="http://schemas.microsoft.com/office/drawing/2014/main" id="{EC442D34-0CEF-4479-A5BF-CD080B176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19" y="1690688"/>
            <a:ext cx="2446404" cy="4351338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949D5B-7F8D-4D52-8FF5-2248D2DFCC7D}"/>
              </a:ext>
            </a:extLst>
          </p:cNvPr>
          <p:cNvSpPr/>
          <p:nvPr/>
        </p:nvSpPr>
        <p:spPr>
          <a:xfrm>
            <a:off x="4572000" y="1463040"/>
            <a:ext cx="2743200" cy="4764505"/>
          </a:xfrm>
          <a:prstGeom prst="roundRect">
            <a:avLst/>
          </a:prstGeom>
          <a:solidFill>
            <a:schemeClr val="accent1">
              <a:alpha val="16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2E013446-5F8B-46E9-9661-A702A5BE30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1" t="16072" r="20612" b="48513"/>
          <a:stretch/>
        </p:blipFill>
        <p:spPr>
          <a:xfrm>
            <a:off x="1150620" y="1690688"/>
            <a:ext cx="1554480" cy="1554480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B18648D-B7A3-4868-9024-3E0846891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984330"/>
              </p:ext>
            </p:extLst>
          </p:nvPr>
        </p:nvGraphicFramePr>
        <p:xfrm>
          <a:off x="8693075" y="2598819"/>
          <a:ext cx="2743200" cy="3550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5829210" imgH="7543704" progId="AcroExch.Document.DC">
                  <p:embed/>
                </p:oleObj>
              </mc:Choice>
              <mc:Fallback>
                <p:oleObj name="Acrobat Document" r:id="rId4" imgW="5829210" imgH="7543704" progId="AcroExch.Document.DC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B18648D-B7A3-4868-9024-3E0846891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93075" y="2598819"/>
                        <a:ext cx="2743200" cy="3550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84EBAF2-CB34-497C-AD2F-8CE42717E14A}"/>
              </a:ext>
            </a:extLst>
          </p:cNvPr>
          <p:cNvSpPr txBox="1"/>
          <p:nvPr/>
        </p:nvSpPr>
        <p:spPr>
          <a:xfrm>
            <a:off x="519764" y="4552749"/>
            <a:ext cx="3696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https://emissionsystem.org/?address=https%3A%2F%2Femissionsystem.org%3A6984&amp;database=testdb&amp;password=TheShire&amp;username=Hobbit&amp;address=https%3A%2F%2Femissionsystem.org%3A6984&amp;database=testdb&amp;password=test&amp;username=Hobbit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C125B1-ADFB-4B5C-BBDE-FC66F7D2529D}"/>
              </a:ext>
            </a:extLst>
          </p:cNvPr>
          <p:cNvCxnSpPr/>
          <p:nvPr/>
        </p:nvCxnSpPr>
        <p:spPr>
          <a:xfrm>
            <a:off x="2810577" y="2252312"/>
            <a:ext cx="1568918" cy="15400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1A0572-489C-4EB6-9D25-D9FBACEAB7E4}"/>
              </a:ext>
            </a:extLst>
          </p:cNvPr>
          <p:cNvCxnSpPr>
            <a:cxnSpLocks/>
          </p:cNvCxnSpPr>
          <p:nvPr/>
        </p:nvCxnSpPr>
        <p:spPr>
          <a:xfrm flipV="1">
            <a:off x="2810577" y="3551722"/>
            <a:ext cx="1621046" cy="82232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2A4529-9C19-49BB-BFDA-241163BC9045}"/>
              </a:ext>
            </a:extLst>
          </p:cNvPr>
          <p:cNvCxnSpPr>
            <a:cxnSpLocks/>
          </p:cNvCxnSpPr>
          <p:nvPr/>
        </p:nvCxnSpPr>
        <p:spPr>
          <a:xfrm flipH="1" flipV="1">
            <a:off x="7546206" y="3551722"/>
            <a:ext cx="1003835" cy="7700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1E8275-3344-43DF-A89E-E1A22333CDF1}"/>
              </a:ext>
            </a:extLst>
          </p:cNvPr>
          <p:cNvSpPr txBox="1"/>
          <p:nvPr/>
        </p:nvSpPr>
        <p:spPr>
          <a:xfrm>
            <a:off x="3152038" y="181465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BB2A3-9DEA-484F-BE38-5025ABA271C6}"/>
              </a:ext>
            </a:extLst>
          </p:cNvPr>
          <p:cNvSpPr txBox="1"/>
          <p:nvPr/>
        </p:nvSpPr>
        <p:spPr>
          <a:xfrm>
            <a:off x="2967468" y="3541146"/>
            <a:ext cx="71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URL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B344DD-D5A4-482B-B3D4-A014AAC29E7D}"/>
              </a:ext>
            </a:extLst>
          </p:cNvPr>
          <p:cNvSpPr txBox="1"/>
          <p:nvPr/>
        </p:nvSpPr>
        <p:spPr>
          <a:xfrm>
            <a:off x="7546206" y="1814652"/>
            <a:ext cx="1241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 or</a:t>
            </a:r>
            <a:br>
              <a:rPr lang="en-US" dirty="0"/>
            </a:br>
            <a:r>
              <a:rPr lang="en-US" dirty="0"/>
              <a:t>Letter</a:t>
            </a:r>
          </a:p>
        </p:txBody>
      </p:sp>
    </p:spTree>
    <p:extLst>
      <p:ext uri="{BB962C8B-B14F-4D97-AF65-F5344CB8AC3E}">
        <p14:creationId xmlns:p14="http://schemas.microsoft.com/office/powerpoint/2010/main" val="308465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0951A8-45F3-4BAA-A0C2-CA529BCF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components located?</a:t>
            </a:r>
          </a:p>
        </p:txBody>
      </p:sp>
      <p:pic>
        <p:nvPicPr>
          <p:cNvPr id="10" name="Content Placeholder 9" descr="Timeline&#10;&#10;Description automatically generated">
            <a:extLst>
              <a:ext uri="{FF2B5EF4-FFF2-40B4-BE49-F238E27FC236}">
                <a16:creationId xmlns:a16="http://schemas.microsoft.com/office/drawing/2014/main" id="{EC442D34-0CEF-4479-A5BF-CD080B176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3" y="1729189"/>
            <a:ext cx="2446404" cy="4351338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949D5B-7F8D-4D52-8FF5-2248D2DFCC7D}"/>
              </a:ext>
            </a:extLst>
          </p:cNvPr>
          <p:cNvSpPr/>
          <p:nvPr/>
        </p:nvSpPr>
        <p:spPr>
          <a:xfrm>
            <a:off x="702644" y="1501541"/>
            <a:ext cx="2743200" cy="4764505"/>
          </a:xfrm>
          <a:prstGeom prst="roundRect">
            <a:avLst/>
          </a:prstGeom>
          <a:solidFill>
            <a:schemeClr val="accent1">
              <a:alpha val="16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lluminated server room panel">
            <a:extLst>
              <a:ext uri="{FF2B5EF4-FFF2-40B4-BE49-F238E27FC236}">
                <a16:creationId xmlns:a16="http://schemas.microsoft.com/office/drawing/2014/main" id="{9BB60D35-4B58-40D1-ABEC-3847416D4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4052"/>
          <a:stretch/>
        </p:blipFill>
        <p:spPr>
          <a:xfrm>
            <a:off x="9634529" y="2764624"/>
            <a:ext cx="2286000" cy="3315903"/>
          </a:xfrm>
          <a:prstGeom prst="rect">
            <a:avLst/>
          </a:prstGeom>
        </p:spPr>
      </p:pic>
      <p:sp>
        <p:nvSpPr>
          <p:cNvPr id="6" name="Star: 32 Points 5">
            <a:extLst>
              <a:ext uri="{FF2B5EF4-FFF2-40B4-BE49-F238E27FC236}">
                <a16:creationId xmlns:a16="http://schemas.microsoft.com/office/drawing/2014/main" id="{3544647E-ADF3-4B8D-8F4D-86DA83AAE3CD}"/>
              </a:ext>
            </a:extLst>
          </p:cNvPr>
          <p:cNvSpPr/>
          <p:nvPr/>
        </p:nvSpPr>
        <p:spPr>
          <a:xfrm>
            <a:off x="6485422" y="1222408"/>
            <a:ext cx="914400" cy="5043638"/>
          </a:xfrm>
          <a:prstGeom prst="star32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ED8FC-A283-4B18-85A0-A9C9BD8383DC}"/>
              </a:ext>
            </a:extLst>
          </p:cNvPr>
          <p:cNvSpPr txBox="1"/>
          <p:nvPr/>
        </p:nvSpPr>
        <p:spPr>
          <a:xfrm>
            <a:off x="10116152" y="2042990"/>
            <a:ext cx="155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server</a:t>
            </a:r>
          </a:p>
        </p:txBody>
      </p:sp>
      <p:pic>
        <p:nvPicPr>
          <p:cNvPr id="12" name="Graphic 11" descr="Fortune cookie outline">
            <a:extLst>
              <a:ext uri="{FF2B5EF4-FFF2-40B4-BE49-F238E27FC236}">
                <a16:creationId xmlns:a16="http://schemas.microsoft.com/office/drawing/2014/main" id="{2976C771-E6BC-4085-9A24-12ABA61C3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397" y="131325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4D7D76-A516-4C97-9C75-E8AF09D1715D}"/>
              </a:ext>
            </a:extLst>
          </p:cNvPr>
          <p:cNvSpPr txBox="1"/>
          <p:nvPr/>
        </p:nvSpPr>
        <p:spPr>
          <a:xfrm>
            <a:off x="4711128" y="2074107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cookies</a:t>
            </a:r>
          </a:p>
        </p:txBody>
      </p:sp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B70011D6-9145-4A84-8902-0A00F6945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1374" y="2730976"/>
            <a:ext cx="914400" cy="914400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91DB8611-C165-47AC-87F9-9E5D8FAAEB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2974" y="4422575"/>
            <a:ext cx="914400" cy="914400"/>
          </a:xfrm>
          <a:prstGeom prst="rect">
            <a:avLst/>
          </a:prstGeom>
        </p:spPr>
      </p:pic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6C86553C-3B82-44F3-A45A-A3263FE8A1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7871" y="2764624"/>
            <a:ext cx="914400" cy="914400"/>
          </a:xfrm>
          <a:prstGeom prst="rect">
            <a:avLst/>
          </a:prstGeom>
        </p:spPr>
      </p:pic>
      <p:pic>
        <p:nvPicPr>
          <p:cNvPr id="29" name="Graphic 28" descr="Database with solid fill">
            <a:extLst>
              <a:ext uri="{FF2B5EF4-FFF2-40B4-BE49-F238E27FC236}">
                <a16:creationId xmlns:a16="http://schemas.microsoft.com/office/drawing/2014/main" id="{AD212A5D-F436-43AC-8FD3-F28D8223DA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7871" y="4422575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0D8275-F7F4-4F99-9988-5FF5C0EA005D}"/>
              </a:ext>
            </a:extLst>
          </p:cNvPr>
          <p:cNvSpPr txBox="1"/>
          <p:nvPr/>
        </p:nvSpPr>
        <p:spPr>
          <a:xfrm>
            <a:off x="4702272" y="3602449"/>
            <a:ext cx="15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cache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4614A3-5E2C-4B74-A72D-804D0BFAFE6F}"/>
              </a:ext>
            </a:extLst>
          </p:cNvPr>
          <p:cNvSpPr txBox="1"/>
          <p:nvPr/>
        </p:nvSpPr>
        <p:spPr>
          <a:xfrm>
            <a:off x="4662172" y="5198647"/>
            <a:ext cx="18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</a:t>
            </a:r>
            <a:r>
              <a:rPr lang="en-US" dirty="0" err="1"/>
              <a:t>PouchDB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1DEB1-FF31-41C4-B262-BF1E11C5F81F}"/>
              </a:ext>
            </a:extLst>
          </p:cNvPr>
          <p:cNvSpPr txBox="1"/>
          <p:nvPr/>
        </p:nvSpPr>
        <p:spPr>
          <a:xfrm>
            <a:off x="7480775" y="5197047"/>
            <a:ext cx="16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CouchDB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EFBFA-AE94-4995-A59E-F3A63FE9057C}"/>
              </a:ext>
            </a:extLst>
          </p:cNvPr>
          <p:cNvSpPr txBox="1"/>
          <p:nvPr/>
        </p:nvSpPr>
        <p:spPr>
          <a:xfrm>
            <a:off x="7841996" y="3590222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0883FAF9-BFFA-41AE-933C-1DB609D8043E}"/>
              </a:ext>
            </a:extLst>
          </p:cNvPr>
          <p:cNvSpPr/>
          <p:nvPr/>
        </p:nvSpPr>
        <p:spPr>
          <a:xfrm rot="20957852">
            <a:off x="3538769" y="1673691"/>
            <a:ext cx="1536424" cy="541449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credentials</a:t>
            </a:r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A6D88C5-7477-4422-B31A-CAA7F82B63F3}"/>
              </a:ext>
            </a:extLst>
          </p:cNvPr>
          <p:cNvSpPr/>
          <p:nvPr/>
        </p:nvSpPr>
        <p:spPr>
          <a:xfrm>
            <a:off x="3550904" y="2948786"/>
            <a:ext cx="1536424" cy="541449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1F008D54-2815-457A-86C4-6F3F2E5CF5E8}"/>
              </a:ext>
            </a:extLst>
          </p:cNvPr>
          <p:cNvSpPr/>
          <p:nvPr/>
        </p:nvSpPr>
        <p:spPr>
          <a:xfrm rot="795384">
            <a:off x="3538769" y="4397910"/>
            <a:ext cx="1536424" cy="541449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patients</a:t>
            </a:r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C17AA5A1-0DD8-418A-BF9B-5A201AEB15B8}"/>
              </a:ext>
            </a:extLst>
          </p:cNvPr>
          <p:cNvSpPr/>
          <p:nvPr/>
        </p:nvSpPr>
        <p:spPr>
          <a:xfrm>
            <a:off x="6108940" y="2948786"/>
            <a:ext cx="1853328" cy="5685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CD394A17-5D32-4AFA-B7C1-D902D4231706}"/>
              </a:ext>
            </a:extLst>
          </p:cNvPr>
          <p:cNvSpPr/>
          <p:nvPr/>
        </p:nvSpPr>
        <p:spPr>
          <a:xfrm>
            <a:off x="6096000" y="4614077"/>
            <a:ext cx="1851871" cy="5313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imeline&#10;&#10;Description automatically generated">
            <a:extLst>
              <a:ext uri="{FF2B5EF4-FFF2-40B4-BE49-F238E27FC236}">
                <a16:creationId xmlns:a16="http://schemas.microsoft.com/office/drawing/2014/main" id="{EC442D34-0CEF-4479-A5BF-CD080B176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3" y="1729189"/>
            <a:ext cx="2446404" cy="4351338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949D5B-7F8D-4D52-8FF5-2248D2DFCC7D}"/>
              </a:ext>
            </a:extLst>
          </p:cNvPr>
          <p:cNvSpPr/>
          <p:nvPr/>
        </p:nvSpPr>
        <p:spPr>
          <a:xfrm>
            <a:off x="702644" y="1501541"/>
            <a:ext cx="2743200" cy="4764505"/>
          </a:xfrm>
          <a:prstGeom prst="roundRect">
            <a:avLst/>
          </a:prstGeom>
          <a:solidFill>
            <a:schemeClr val="accent1">
              <a:alpha val="16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lluminated server room panel">
            <a:extLst>
              <a:ext uri="{FF2B5EF4-FFF2-40B4-BE49-F238E27FC236}">
                <a16:creationId xmlns:a16="http://schemas.microsoft.com/office/drawing/2014/main" id="{9BB60D35-4B58-40D1-ABEC-3847416D4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4052"/>
          <a:stretch/>
        </p:blipFill>
        <p:spPr>
          <a:xfrm>
            <a:off x="9634529" y="2764624"/>
            <a:ext cx="2286000" cy="3315903"/>
          </a:xfrm>
          <a:prstGeom prst="rect">
            <a:avLst/>
          </a:prstGeom>
        </p:spPr>
      </p:pic>
      <p:sp>
        <p:nvSpPr>
          <p:cNvPr id="6" name="Star: 32 Points 5">
            <a:extLst>
              <a:ext uri="{FF2B5EF4-FFF2-40B4-BE49-F238E27FC236}">
                <a16:creationId xmlns:a16="http://schemas.microsoft.com/office/drawing/2014/main" id="{3544647E-ADF3-4B8D-8F4D-86DA83AAE3CD}"/>
              </a:ext>
            </a:extLst>
          </p:cNvPr>
          <p:cNvSpPr/>
          <p:nvPr/>
        </p:nvSpPr>
        <p:spPr>
          <a:xfrm>
            <a:off x="6485422" y="1222408"/>
            <a:ext cx="914400" cy="5043638"/>
          </a:xfrm>
          <a:prstGeom prst="star32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ED8FC-A283-4B18-85A0-A9C9BD8383DC}"/>
              </a:ext>
            </a:extLst>
          </p:cNvPr>
          <p:cNvSpPr txBox="1"/>
          <p:nvPr/>
        </p:nvSpPr>
        <p:spPr>
          <a:xfrm>
            <a:off x="10116152" y="2042990"/>
            <a:ext cx="155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server</a:t>
            </a:r>
          </a:p>
        </p:txBody>
      </p:sp>
      <p:pic>
        <p:nvPicPr>
          <p:cNvPr id="12" name="Graphic 11" descr="Fortune cookie outline">
            <a:extLst>
              <a:ext uri="{FF2B5EF4-FFF2-40B4-BE49-F238E27FC236}">
                <a16:creationId xmlns:a16="http://schemas.microsoft.com/office/drawing/2014/main" id="{2976C771-E6BC-4085-9A24-12ABA61C3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397" y="131325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4D7D76-A516-4C97-9C75-E8AF09D1715D}"/>
              </a:ext>
            </a:extLst>
          </p:cNvPr>
          <p:cNvSpPr txBox="1"/>
          <p:nvPr/>
        </p:nvSpPr>
        <p:spPr>
          <a:xfrm>
            <a:off x="4711128" y="2074107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cookies</a:t>
            </a:r>
          </a:p>
        </p:txBody>
      </p:sp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B70011D6-9145-4A84-8902-0A00F6945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1374" y="2730976"/>
            <a:ext cx="914400" cy="914400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91DB8611-C165-47AC-87F9-9E5D8FAAEB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2974" y="4422575"/>
            <a:ext cx="914400" cy="914400"/>
          </a:xfrm>
          <a:prstGeom prst="rect">
            <a:avLst/>
          </a:prstGeom>
        </p:spPr>
      </p:pic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6C86553C-3B82-44F3-A45A-A3263FE8A1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7871" y="2764624"/>
            <a:ext cx="914400" cy="914400"/>
          </a:xfrm>
          <a:prstGeom prst="rect">
            <a:avLst/>
          </a:prstGeom>
        </p:spPr>
      </p:pic>
      <p:pic>
        <p:nvPicPr>
          <p:cNvPr id="29" name="Graphic 28" descr="Database with solid fill">
            <a:extLst>
              <a:ext uri="{FF2B5EF4-FFF2-40B4-BE49-F238E27FC236}">
                <a16:creationId xmlns:a16="http://schemas.microsoft.com/office/drawing/2014/main" id="{AD212A5D-F436-43AC-8FD3-F28D8223DA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7871" y="4422575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0D8275-F7F4-4F99-9988-5FF5C0EA005D}"/>
              </a:ext>
            </a:extLst>
          </p:cNvPr>
          <p:cNvSpPr txBox="1"/>
          <p:nvPr/>
        </p:nvSpPr>
        <p:spPr>
          <a:xfrm>
            <a:off x="4702272" y="3602449"/>
            <a:ext cx="15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cache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4614A3-5E2C-4B74-A72D-804D0BFAFE6F}"/>
              </a:ext>
            </a:extLst>
          </p:cNvPr>
          <p:cNvSpPr txBox="1"/>
          <p:nvPr/>
        </p:nvSpPr>
        <p:spPr>
          <a:xfrm>
            <a:off x="4662172" y="5198647"/>
            <a:ext cx="18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</a:t>
            </a:r>
            <a:r>
              <a:rPr lang="en-US" dirty="0" err="1"/>
              <a:t>PouchDB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1DEB1-FF31-41C4-B262-BF1E11C5F81F}"/>
              </a:ext>
            </a:extLst>
          </p:cNvPr>
          <p:cNvSpPr txBox="1"/>
          <p:nvPr/>
        </p:nvSpPr>
        <p:spPr>
          <a:xfrm>
            <a:off x="7480775" y="5197047"/>
            <a:ext cx="16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CouchDB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EFBFA-AE94-4995-A59E-F3A63FE9057C}"/>
              </a:ext>
            </a:extLst>
          </p:cNvPr>
          <p:cNvSpPr txBox="1"/>
          <p:nvPr/>
        </p:nvSpPr>
        <p:spPr>
          <a:xfrm>
            <a:off x="7841996" y="3590222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0883FAF9-BFFA-41AE-933C-1DB609D8043E}"/>
              </a:ext>
            </a:extLst>
          </p:cNvPr>
          <p:cNvSpPr/>
          <p:nvPr/>
        </p:nvSpPr>
        <p:spPr>
          <a:xfrm rot="20957852">
            <a:off x="3538769" y="1673691"/>
            <a:ext cx="1536424" cy="541449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credentials</a:t>
            </a:r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A6D88C5-7477-4422-B31A-CAA7F82B63F3}"/>
              </a:ext>
            </a:extLst>
          </p:cNvPr>
          <p:cNvSpPr/>
          <p:nvPr/>
        </p:nvSpPr>
        <p:spPr>
          <a:xfrm>
            <a:off x="3550904" y="2948786"/>
            <a:ext cx="1536424" cy="541449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1F008D54-2815-457A-86C4-6F3F2E5CF5E8}"/>
              </a:ext>
            </a:extLst>
          </p:cNvPr>
          <p:cNvSpPr/>
          <p:nvPr/>
        </p:nvSpPr>
        <p:spPr>
          <a:xfrm rot="795384">
            <a:off x="3538769" y="4397910"/>
            <a:ext cx="1536424" cy="541449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patients</a:t>
            </a:r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C17AA5A1-0DD8-418A-BF9B-5A201AEB15B8}"/>
              </a:ext>
            </a:extLst>
          </p:cNvPr>
          <p:cNvSpPr/>
          <p:nvPr/>
        </p:nvSpPr>
        <p:spPr>
          <a:xfrm>
            <a:off x="6108940" y="2948786"/>
            <a:ext cx="1853328" cy="5685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CD394A17-5D32-4AFA-B7C1-D902D4231706}"/>
              </a:ext>
            </a:extLst>
          </p:cNvPr>
          <p:cNvSpPr/>
          <p:nvPr/>
        </p:nvSpPr>
        <p:spPr>
          <a:xfrm>
            <a:off x="6096000" y="4614077"/>
            <a:ext cx="1851871" cy="5313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CACAF-B916-4ABF-9103-69315AC53748}"/>
              </a:ext>
            </a:extLst>
          </p:cNvPr>
          <p:cNvSpPr/>
          <p:nvPr/>
        </p:nvSpPr>
        <p:spPr>
          <a:xfrm>
            <a:off x="6421276" y="612321"/>
            <a:ext cx="5572060" cy="5880554"/>
          </a:xfrm>
          <a:prstGeom prst="rect">
            <a:avLst/>
          </a:prstGeom>
          <a:solidFill>
            <a:srgbClr val="FFF2C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0951A8-45F3-4BAA-A0C2-CA529BCF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Disconnection tolerant using local data copy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15608-D295-4B36-912A-8DC05291EDDE}"/>
              </a:ext>
            </a:extLst>
          </p:cNvPr>
          <p:cNvSpPr txBox="1"/>
          <p:nvPr/>
        </p:nvSpPr>
        <p:spPr>
          <a:xfrm>
            <a:off x="4206240" y="6112046"/>
            <a:ext cx="7599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…eventual re-synch and bidirectional update</a:t>
            </a:r>
          </a:p>
        </p:txBody>
      </p:sp>
    </p:spTree>
    <p:extLst>
      <p:ext uri="{BB962C8B-B14F-4D97-AF65-F5344CB8AC3E}">
        <p14:creationId xmlns:p14="http://schemas.microsoft.com/office/powerpoint/2010/main" val="84455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99A90097A5C24A9EE24E6C9168DF34" ma:contentTypeVersion="12" ma:contentTypeDescription="Create a new document." ma:contentTypeScope="" ma:versionID="9cccb6fbb7f8764ed335621c761dc6e0">
  <xsd:schema xmlns:xsd="http://www.w3.org/2001/XMLSchema" xmlns:xs="http://www.w3.org/2001/XMLSchema" xmlns:p="http://schemas.microsoft.com/office/2006/metadata/properties" xmlns:ns3="3973491a-7f3f-4165-b3f1-fd23d970f9ea" xmlns:ns4="f6a4b037-75b7-4643-a53b-0038cc7d7aa1" targetNamespace="http://schemas.microsoft.com/office/2006/metadata/properties" ma:root="true" ma:fieldsID="0fcedfd138a80c64ad445056d61180fd" ns3:_="" ns4:_="">
    <xsd:import namespace="3973491a-7f3f-4165-b3f1-fd23d970f9ea"/>
    <xsd:import namespace="f6a4b037-75b7-4643-a53b-0038cc7d7a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3491a-7f3f-4165-b3f1-fd23d970f9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4b037-75b7-4643-a53b-0038cc7d7a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D195A0-B461-49DC-8FDB-C11BD85147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DACB10-3A5C-4DE8-B102-1DF3B55EFAE9}">
  <ds:schemaRefs>
    <ds:schemaRef ds:uri="3973491a-7f3f-4165-b3f1-fd23d970f9e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6a4b037-75b7-4643-a53b-0038cc7d7aa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C1E5D55-CACE-4CAC-AE23-8F6D5F54934E}">
  <ds:schemaRefs>
    <ds:schemaRef ds:uri="3973491a-7f3f-4165-b3f1-fd23d970f9ea"/>
    <ds:schemaRef ds:uri="f6a4b037-75b7-4643-a53b-0038cc7d7a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283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Emission Design Medical mission simple patient records</vt:lpstr>
      <vt:lpstr>Goals</vt:lpstr>
      <vt:lpstr>General design choices</vt:lpstr>
      <vt:lpstr>Technical design choices</vt:lpstr>
      <vt:lpstr>Starting the App</vt:lpstr>
      <vt:lpstr>Where are the components located?</vt:lpstr>
      <vt:lpstr>Disconnection tolerant using local data 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Alfille, Paul H.,MD</dc:creator>
  <cp:lastModifiedBy>Alfille, Paul H.,MD</cp:lastModifiedBy>
  <cp:revision>3</cp:revision>
  <dcterms:created xsi:type="dcterms:W3CDTF">2023-02-01T11:44:16Z</dcterms:created>
  <dcterms:modified xsi:type="dcterms:W3CDTF">2023-02-02T18:03:04Z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0x0101009B99A90097A5C24A9EE24E6C9168DF34</vt:lpwstr>
  </property>
</Properties>
</file>