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4"/>
  </p:sldMasterIdLst>
  <p:notesMasterIdLst>
    <p:notesMasterId r:id="rId17"/>
  </p:notesMasterIdLst>
  <p:handoutMasterIdLst>
    <p:handoutMasterId r:id="rId18"/>
  </p:handoutMasterIdLst>
  <p:sldIdLst>
    <p:sldId id="307" r:id="rId5"/>
    <p:sldId id="304" r:id="rId6"/>
    <p:sldId id="282" r:id="rId7"/>
    <p:sldId id="314" r:id="rId8"/>
    <p:sldId id="330" r:id="rId9"/>
    <p:sldId id="319" r:id="rId10"/>
    <p:sldId id="324" r:id="rId11"/>
    <p:sldId id="325" r:id="rId12"/>
    <p:sldId id="326" r:id="rId13"/>
    <p:sldId id="327" r:id="rId14"/>
    <p:sldId id="329" r:id="rId15"/>
    <p:sldId id="297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629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127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56460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61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904914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73528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06159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56284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9047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47839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6353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5831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9818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8562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61819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38305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11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9975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79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82321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56488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3820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8785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4CE1B00-C61C-D10E-F68A-F1B7573BE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C54C0A3-9FBC-B1C4-7ECC-B8033DFAF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9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63FD39D-FEC2-BE52-A8C3-9D38187DB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9FAB73C-1129-1E91-D2D8-67655768E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71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4/24/2025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F58514-9AF6-97CB-BFC0-4CC32708C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1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E5FEBD0-0DFC-B990-66B3-9174C6792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07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425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2" r:id="rId18"/>
    <p:sldLayoutId id="2147483743" r:id="rId19"/>
    <p:sldLayoutId id="2147483745" r:id="rId20"/>
    <p:sldLayoutId id="2147483746" r:id="rId21"/>
    <p:sldLayoutId id="2147483747" r:id="rId22"/>
    <p:sldLayoutId id="2147483748" r:id="rId23"/>
    <p:sldLayoutId id="2147483750" r:id="rId24"/>
    <p:sldLayoutId id="2147483751" r:id="rId25"/>
    <p:sldLayoutId id="2147483753" r:id="rId2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package" Target="../embeddings/Microsoft_Excel_Macro-Enabled_Worksheet.xlsm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    WATER POLLUTION</a:t>
            </a:r>
            <a:br>
              <a:rPr lang="en-US" dirty="0"/>
            </a:br>
            <a:r>
              <a:rPr lang="en-US" dirty="0"/>
              <a:t>               DATASET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EC8BF863-5FBE-F328-28F8-CA81F1D3D88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6091" b="6091"/>
          <a:stretch>
            <a:fillRect/>
          </a:stretch>
        </p:blipFill>
        <p:spPr>
          <a:xfrm>
            <a:off x="0" y="307257"/>
            <a:ext cx="4344695" cy="6282813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EA11-4977-320D-43A8-E8880EE5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F633F-E0FF-E48E-5B3D-4828DB9B3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Worse impact of water pollution</a:t>
            </a:r>
          </a:p>
          <a:p>
            <a:r>
              <a:rPr lang="en-IN" dirty="0"/>
              <a:t>Dangerous effect of dumping chemical waste in water</a:t>
            </a:r>
          </a:p>
          <a:p>
            <a:r>
              <a:rPr lang="en-IN" dirty="0"/>
              <a:t>Good water treatment method is good for health and biodiversity and water treatment methods are essential</a:t>
            </a:r>
          </a:p>
          <a:p>
            <a:r>
              <a:rPr lang="en-IN" dirty="0"/>
              <a:t>Founded top countries on its preferences of water pollution</a:t>
            </a:r>
          </a:p>
          <a:p>
            <a:r>
              <a:rPr lang="en-US" dirty="0"/>
              <a:t>pH and Dissolved Oxygen Are Key Health Indicators</a:t>
            </a:r>
            <a:endParaRPr lang="en-IN" dirty="0"/>
          </a:p>
          <a:p>
            <a:r>
              <a:rPr lang="en-US" dirty="0"/>
              <a:t>Industrial Pollutants Drive Heavy Metal Contamination</a:t>
            </a:r>
          </a:p>
          <a:p>
            <a:r>
              <a:rPr lang="en-US" dirty="0"/>
              <a:t>Clean Water Access Reduces Disease Burden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CE6D6-97A5-C734-4E7D-FB0049BE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13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C06B-0D31-8BC7-7422-671BD3D64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95729"/>
            <a:ext cx="9404723" cy="1400530"/>
          </a:xfrm>
        </p:spPr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ECFD4-0CC3-B3DA-906E-6D078A047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686" y="1331259"/>
            <a:ext cx="8946541" cy="502038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Rain water reservoirs can be constructed especially where rain fall</a:t>
            </a:r>
          </a:p>
          <a:p>
            <a:pPr marL="0" indent="0">
              <a:buNone/>
            </a:pPr>
            <a:r>
              <a:rPr lang="en-IN" dirty="0"/>
              <a:t>      is 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Filtration methods should be mandatory for those regions/countries</a:t>
            </a:r>
          </a:p>
          <a:p>
            <a:pPr marL="0" indent="0">
              <a:buNone/>
            </a:pPr>
            <a:r>
              <a:rPr lang="en-IN" dirty="0"/>
              <a:t>    who doesn’t use any and methods should be eco friendly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Conduct awareness classes about the adverse effect of water pollution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Reduce the chemical uses and find effective ways to dispose these wastes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Proper waste management measures can be taken rather than dumping into water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Minimize the use of plastics and avoid its dumping to water and save aquatic life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Report and take immediate actions against the illegal </a:t>
            </a:r>
            <a:r>
              <a:rPr lang="en-IN"/>
              <a:t>waste disposals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4A018-2C1C-E13C-1A9D-99B031C0D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753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ALFIN THOMAS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Introduction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Table Overview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Column name Descriptions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Showing Objective and 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1019" y="692943"/>
            <a:ext cx="8327923" cy="994164"/>
          </a:xfrm>
        </p:spPr>
        <p:txBody>
          <a:bodyPr/>
          <a:lstStyle/>
          <a:p>
            <a:r>
              <a:rPr lang="en-US" dirty="0"/>
              <a:t> WATER POLLUTION:A QUICK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 Water pollution is the contamination of water bodies due to harmful substances being released into them</a:t>
            </a:r>
          </a:p>
          <a:p>
            <a:endParaRPr lang="en-US" dirty="0"/>
          </a:p>
          <a:p>
            <a:r>
              <a:rPr lang="en-US" dirty="0"/>
              <a:t>It has a huge impact on our environment such as destruction of</a:t>
            </a:r>
          </a:p>
          <a:p>
            <a:pPr marL="0" indent="0">
              <a:buNone/>
            </a:pPr>
            <a:r>
              <a:rPr lang="en-US" dirty="0"/>
              <a:t>     aquatic life oxygen depletion ,waterborne diseases</a:t>
            </a:r>
          </a:p>
          <a:p>
            <a:endParaRPr lang="en-US" dirty="0"/>
          </a:p>
          <a:p>
            <a:r>
              <a:rPr lang="en-US" dirty="0"/>
              <a:t>Over 2 billion people lack access to safe drinking water</a:t>
            </a:r>
          </a:p>
          <a:p>
            <a:endParaRPr lang="en-US" dirty="0"/>
          </a:p>
          <a:p>
            <a:r>
              <a:rPr lang="en-US" dirty="0"/>
              <a:t>Millions of death by drinking contaminated water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Table Overview: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table is designed to analyze the impact of water pollution on public health,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Access to clean water and socio-economic indicators across</a:t>
            </a:r>
          </a:p>
          <a:p>
            <a:pPr marL="0" indent="0" algn="just">
              <a:buNone/>
            </a:pPr>
            <a:r>
              <a:rPr lang="en-US" dirty="0"/>
              <a:t>    different countries regions and years.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It shows about the </a:t>
            </a:r>
            <a:r>
              <a:rPr lang="en-IN" dirty="0"/>
              <a:t>severity of contamination.</a:t>
            </a:r>
          </a:p>
          <a:p>
            <a:pPr algn="just"/>
            <a:endParaRPr lang="en-IN" dirty="0"/>
          </a:p>
          <a:p>
            <a:pPr algn="just"/>
            <a:r>
              <a:rPr lang="en-US" dirty="0"/>
              <a:t>Monitoring water treatment and sanitation efforts</a:t>
            </a:r>
            <a:r>
              <a:rPr lang="en-IN" dirty="0"/>
              <a:t> 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About the number of different waterborne diseases</a:t>
            </a:r>
            <a:endParaRPr lang="en-US" dirty="0"/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050" dirty="0"/>
              <a:t>4</a:t>
            </a:r>
          </a:p>
          <a:p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944E5-856E-0D47-F7D2-9EC1A551D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view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1D1EF-CD07-2563-8B6D-EEF4B82C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B6D08A6-69E7-55F6-1E7D-27D3C61076B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626331"/>
              </p:ext>
            </p:extLst>
          </p:nvPr>
        </p:nvGraphicFramePr>
        <p:xfrm>
          <a:off x="5119687" y="3008671"/>
          <a:ext cx="2618299" cy="1537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2" imgW="914400" imgH="792417" progId="Excel.SheetMacroEnabled.12">
                  <p:embed/>
                </p:oleObj>
              </mc:Choice>
              <mc:Fallback>
                <p:oleObj name="Macro-Enabled Worksheet" showAsIcon="1" r:id="rId2" imgW="914400" imgH="792417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19687" y="3008671"/>
                        <a:ext cx="2618299" cy="1537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251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12988" y="679572"/>
            <a:ext cx="9879012" cy="981075"/>
          </a:xfrm>
        </p:spPr>
        <p:txBody>
          <a:bodyPr/>
          <a:lstStyle/>
          <a:p>
            <a:r>
              <a:rPr lang="en-US" sz="3200" dirty="0"/>
              <a:t>Data Analysis and 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2064774"/>
            <a:ext cx="11828206" cy="3970901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1    Name of country with highest contamination level than all countries in a specific region</a:t>
            </a:r>
          </a:p>
          <a:p>
            <a:pPr marL="0" indent="0">
              <a:buNone/>
            </a:pPr>
            <a:r>
              <a:rPr lang="en-US" dirty="0"/>
              <a:t>2    Retrieved unique countries that recorded cholera cases</a:t>
            </a:r>
          </a:p>
          <a:p>
            <a:pPr marL="0" indent="0">
              <a:buNone/>
            </a:pPr>
            <a:r>
              <a:rPr lang="en-US" dirty="0"/>
              <a:t>3    Highest infant mortality rate than all countries in respective central region</a:t>
            </a:r>
          </a:p>
          <a:p>
            <a:pPr marL="0" indent="0">
              <a:buNone/>
            </a:pPr>
            <a:r>
              <a:rPr lang="en-US" dirty="0"/>
              <a:t>4    Top 5 regions that has three waterborne diseases like typhoid , cholera and diarrhea</a:t>
            </a:r>
          </a:p>
          <a:p>
            <a:pPr marL="0" indent="0">
              <a:buNone/>
            </a:pPr>
            <a:r>
              <a:rPr lang="en-US" dirty="0"/>
              <a:t>5    Country names where nitrate level is below average but above average lead conc.</a:t>
            </a:r>
          </a:p>
          <a:p>
            <a:pPr marL="0" indent="0">
              <a:buNone/>
            </a:pPr>
            <a:r>
              <a:rPr lang="en-US" dirty="0"/>
              <a:t>6    Names of country has high rainfall but very less availability of clean water</a:t>
            </a:r>
          </a:p>
          <a:p>
            <a:pPr marL="0" indent="0">
              <a:buNone/>
            </a:pPr>
            <a:r>
              <a:rPr lang="en-US" dirty="0"/>
              <a:t>7     Names of countries with all diseases below average</a:t>
            </a:r>
          </a:p>
          <a:p>
            <a:pPr marL="0" indent="0">
              <a:buNone/>
            </a:pPr>
            <a:r>
              <a:rPr lang="en-US" dirty="0"/>
              <a:t>8    Top 5 countries that has comparatively low turbidity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F34763-6E6A-1E00-A588-39D35C29A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Objectives</a:t>
            </a:r>
            <a:br>
              <a:rPr lang="en-IN" sz="2400" dirty="0"/>
            </a:br>
            <a:endParaRPr lang="en-IN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85546C-2D94-215D-E655-960768F4A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706" y="1322306"/>
            <a:ext cx="11226339" cy="5294804"/>
          </a:xfrm>
        </p:spPr>
        <p:txBody>
          <a:bodyPr/>
          <a:lstStyle/>
          <a:p>
            <a:pPr marL="457200" indent="-457200">
              <a:buAutoNum type="arabicPlain" startAt="9"/>
            </a:pPr>
            <a:r>
              <a:rPr lang="en-IN" dirty="0"/>
              <a:t>Count the number of rows with countries having all three diseases above average</a:t>
            </a:r>
          </a:p>
          <a:p>
            <a:pPr marL="457200" indent="-457200">
              <a:buAutoNum type="arabicPlain" startAt="9"/>
            </a:pPr>
            <a:r>
              <a:rPr lang="en-IN" dirty="0"/>
              <a:t>Top 5 regions have average amount of clean water across the years</a:t>
            </a:r>
          </a:p>
          <a:p>
            <a:pPr marL="457200" indent="-457200">
              <a:buAutoNum type="arabicPlain" startAt="9"/>
            </a:pPr>
            <a:r>
              <a:rPr lang="en-IN" dirty="0"/>
              <a:t>Country names have GDP&lt;5000 and poor above average clean water access </a:t>
            </a:r>
          </a:p>
          <a:p>
            <a:pPr marL="457200" indent="-457200">
              <a:buAutoNum type="arabicPlain" startAt="9"/>
            </a:pPr>
            <a:r>
              <a:rPr lang="en-IN" dirty="0"/>
              <a:t>Name of countries having clean water availability less than any other countries</a:t>
            </a:r>
          </a:p>
          <a:p>
            <a:pPr marL="457200" indent="-457200">
              <a:buAutoNum type="arabicPlain" startAt="9"/>
            </a:pPr>
            <a:r>
              <a:rPr lang="en-IN" dirty="0"/>
              <a:t>Countries where nitrate level greater than some countries</a:t>
            </a:r>
          </a:p>
          <a:p>
            <a:pPr marL="457200" indent="-457200">
              <a:buAutoNum type="arabicPlain" startAt="9"/>
            </a:pPr>
            <a:r>
              <a:rPr lang="en-IN" dirty="0"/>
              <a:t>Countries where average fresh water greater than 40%</a:t>
            </a:r>
          </a:p>
          <a:p>
            <a:pPr marL="457200" indent="-457200">
              <a:buAutoNum type="arabicPlain" startAt="9"/>
            </a:pPr>
            <a:r>
              <a:rPr lang="en-IN" dirty="0"/>
              <a:t>Regions where average </a:t>
            </a:r>
            <a:r>
              <a:rPr lang="en-IN" dirty="0" err="1"/>
              <a:t>diarrhea</a:t>
            </a:r>
            <a:r>
              <a:rPr lang="en-IN" dirty="0"/>
              <a:t> cases lower than 300(people)</a:t>
            </a:r>
          </a:p>
          <a:p>
            <a:pPr marL="457200" indent="-457200">
              <a:buAutoNum type="arabicPlain" startAt="9"/>
            </a:pPr>
            <a:r>
              <a:rPr lang="en-IN" dirty="0"/>
              <a:t>Name of countries that have recorded </a:t>
            </a:r>
            <a:r>
              <a:rPr lang="en-IN" dirty="0" err="1"/>
              <a:t>diarrhea</a:t>
            </a:r>
            <a:r>
              <a:rPr lang="en-IN" dirty="0"/>
              <a:t> or typhoid cases</a:t>
            </a:r>
          </a:p>
          <a:p>
            <a:pPr marL="457200" indent="-457200">
              <a:buAutoNum type="arabicPlain" startAt="9"/>
            </a:pPr>
            <a:r>
              <a:rPr lang="en-IN" dirty="0"/>
              <a:t>Countries that are not recorded in certain regions</a:t>
            </a:r>
          </a:p>
          <a:p>
            <a:pPr marL="457200" indent="-457200">
              <a:buAutoNum type="arabicPlain" startAt="9"/>
            </a:pPr>
            <a:r>
              <a:rPr lang="en-IN" dirty="0"/>
              <a:t>Countries where </a:t>
            </a:r>
            <a:r>
              <a:rPr lang="en-IN" dirty="0" err="1"/>
              <a:t>ph</a:t>
            </a:r>
            <a:r>
              <a:rPr lang="en-IN" dirty="0"/>
              <a:t> value of water never exceeded above 8.5</a:t>
            </a:r>
          </a:p>
          <a:p>
            <a:pPr marL="457200" indent="-457200">
              <a:buAutoNum type="arabicPlain" startAt="9"/>
            </a:pPr>
            <a:r>
              <a:rPr lang="en-IN" dirty="0"/>
              <a:t>Countries that has no water treatment method and average dissolved oxygen</a:t>
            </a:r>
          </a:p>
          <a:p>
            <a:pPr marL="457200" indent="-457200">
              <a:buAutoNum type="arabicPlain" startAt="9"/>
            </a:pPr>
            <a:r>
              <a:rPr lang="en-IN" dirty="0"/>
              <a:t>Regions where </a:t>
            </a:r>
            <a:r>
              <a:rPr lang="en-IN" dirty="0" err="1"/>
              <a:t>ph</a:t>
            </a:r>
            <a:r>
              <a:rPr lang="en-IN" dirty="0"/>
              <a:t> values is outside the safe range (&lt;7)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C6DD89-ED56-D240-00B3-B0C9B1CC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174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09C21-59C5-8116-F165-E968D8C2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/>
              <a:t>Objective</a:t>
            </a:r>
            <a:br>
              <a:rPr lang="en-IN" sz="2000" dirty="0"/>
            </a:b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F56E0-379E-AFD7-D184-A1DF44C1C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06" y="1220299"/>
            <a:ext cx="11533239" cy="518498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21 All the details of countries which having highest rainfall</a:t>
            </a:r>
          </a:p>
          <a:p>
            <a:pPr marL="0" indent="0">
              <a:buNone/>
            </a:pPr>
            <a:r>
              <a:rPr lang="en-IN" dirty="0"/>
              <a:t>22 Countries which have reported pH level in neutral range(6.5 - 7)</a:t>
            </a:r>
          </a:p>
          <a:p>
            <a:pPr marL="0" indent="0">
              <a:buNone/>
            </a:pPr>
            <a:r>
              <a:rPr lang="en-IN" dirty="0"/>
              <a:t>23 Countries with no access to clean water over some years</a:t>
            </a:r>
          </a:p>
          <a:p>
            <a:pPr marL="0" indent="0">
              <a:buNone/>
            </a:pPr>
            <a:r>
              <a:rPr lang="en-IN" dirty="0"/>
              <a:t>24 Top 5 countries that reported acidic water samples(below 7)</a:t>
            </a:r>
          </a:p>
          <a:p>
            <a:pPr marL="0" indent="0">
              <a:buNone/>
            </a:pPr>
            <a:r>
              <a:rPr lang="en-IN" dirty="0"/>
              <a:t>25 Top 5 Countries with lowest average healthcare index </a:t>
            </a:r>
          </a:p>
          <a:p>
            <a:pPr marL="0" indent="0">
              <a:buNone/>
            </a:pPr>
            <a:r>
              <a:rPr lang="en-IN" dirty="0"/>
              <a:t>26 Countries with water source name contains ‘river’</a:t>
            </a:r>
          </a:p>
          <a:p>
            <a:pPr marL="0" indent="0">
              <a:buNone/>
            </a:pPr>
            <a:r>
              <a:rPr lang="en-IN" dirty="0"/>
              <a:t>27 </a:t>
            </a:r>
            <a:r>
              <a:rPr lang="en-US" dirty="0"/>
              <a:t>Countries with no record of using "Filtration" in treatment</a:t>
            </a:r>
          </a:p>
          <a:p>
            <a:pPr marL="0" indent="0">
              <a:buNone/>
            </a:pPr>
            <a:r>
              <a:rPr lang="en-US" dirty="0"/>
              <a:t>28 Countries with name contains ‘</a:t>
            </a:r>
            <a:r>
              <a:rPr lang="en-US" dirty="0" err="1"/>
              <a:t>gla</a:t>
            </a:r>
            <a:r>
              <a:rPr lang="en-US" dirty="0"/>
              <a:t>’ and have typhoid cases</a:t>
            </a:r>
          </a:p>
          <a:p>
            <a:pPr marL="0" indent="0">
              <a:buNone/>
            </a:pPr>
            <a:r>
              <a:rPr lang="en-US" dirty="0"/>
              <a:t>29 Countries with water source name not containing ‘lake’</a:t>
            </a:r>
          </a:p>
          <a:p>
            <a:pPr marL="0" indent="0">
              <a:buNone/>
            </a:pPr>
            <a:r>
              <a:rPr lang="en-US" dirty="0"/>
              <a:t>30 Countries where lower </a:t>
            </a:r>
            <a:r>
              <a:rPr lang="en-US" dirty="0" err="1"/>
              <a:t>ph</a:t>
            </a:r>
            <a:r>
              <a:rPr lang="en-US" dirty="0"/>
              <a:t> level than all other records</a:t>
            </a:r>
          </a:p>
          <a:p>
            <a:pPr marL="0" indent="0">
              <a:buNone/>
            </a:pPr>
            <a:r>
              <a:rPr lang="en-US" dirty="0"/>
              <a:t>31 Countries where lower nitrate level than all other records</a:t>
            </a:r>
          </a:p>
          <a:p>
            <a:pPr marL="0" indent="0">
              <a:buNone/>
            </a:pPr>
            <a:r>
              <a:rPr lang="en-US" dirty="0"/>
              <a:t>32 Countries where lower dissolved oxygen level than all other records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175CE-9F92-BADA-0ADA-B1A4D348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79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8BFB2-328D-920B-6B3D-BAE95C3F6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r>
              <a:rPr lang="en-IN" sz="2400" dirty="0"/>
              <a:t>Objectives</a:t>
            </a:r>
            <a:br>
              <a:rPr lang="en-IN" sz="2400" dirty="0"/>
            </a:b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E8A03-095E-10C7-BC3A-C5A5FC3D3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36" y="1531809"/>
            <a:ext cx="10992464" cy="419548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33 </a:t>
            </a:r>
            <a:r>
              <a:rPr lang="en-US" dirty="0"/>
              <a:t>Countries that have ever had more than the average typhoid cases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34 </a:t>
            </a:r>
            <a:r>
              <a:rPr lang="en-US" dirty="0"/>
              <a:t>Total rainfall in the year with highest lead concentration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35 C</a:t>
            </a:r>
            <a:r>
              <a:rPr lang="en-US" dirty="0" err="1"/>
              <a:t>ountries</a:t>
            </a:r>
            <a:r>
              <a:rPr lang="en-US" dirty="0"/>
              <a:t> with clean water, and average clean water above 50%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36 </a:t>
            </a:r>
            <a:r>
              <a:rPr lang="en-US" dirty="0"/>
              <a:t>Water sources with lead concentration data, having average lead above 2.0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37 </a:t>
            </a:r>
            <a:r>
              <a:rPr lang="en-US" dirty="0"/>
              <a:t>Countries using filtration, with total diarrhea cases above 5000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38 </a:t>
            </a:r>
            <a:r>
              <a:rPr lang="en-US" dirty="0"/>
              <a:t>Countries with average pH level not equal to 7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39 </a:t>
            </a:r>
            <a:r>
              <a:rPr lang="en-US" dirty="0"/>
              <a:t>Water treatment methods used in countries starting with 'M', with more than 3    records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40 Reduce</a:t>
            </a:r>
            <a:r>
              <a:rPr lang="en-US" dirty="0"/>
              <a:t> lead concentration by 10% for countries with high healthcare index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24080-22B7-B229-5E19-6C1D448F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533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608</TotalTime>
  <Words>780</Words>
  <Application>Microsoft Office PowerPoint</Application>
  <PresentationFormat>Widescreen</PresentationFormat>
  <Paragraphs>104</Paragraphs>
  <Slides>12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3</vt:lpstr>
      <vt:lpstr>Ion</vt:lpstr>
      <vt:lpstr>Microsoft Excel Macro-Enabled Worksheet</vt:lpstr>
      <vt:lpstr>          WATER POLLUTION                DATASET   </vt:lpstr>
      <vt:lpstr>Main Topics</vt:lpstr>
      <vt:lpstr> WATER POLLUTION:A QUICK REVIEW</vt:lpstr>
      <vt:lpstr>Table Overview:</vt:lpstr>
      <vt:lpstr>Table view</vt:lpstr>
      <vt:lpstr>Data Analysis and Objectives</vt:lpstr>
      <vt:lpstr>Objectives </vt:lpstr>
      <vt:lpstr>Objective </vt:lpstr>
      <vt:lpstr>Objectives </vt:lpstr>
      <vt:lpstr>Conclusions</vt:lpstr>
      <vt:lpstr>Insights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thomasalfin47@outlook.com</dc:creator>
  <cp:lastModifiedBy>thomasalfin47@outlook.com</cp:lastModifiedBy>
  <cp:revision>30</cp:revision>
  <dcterms:created xsi:type="dcterms:W3CDTF">2025-04-08T10:36:45Z</dcterms:created>
  <dcterms:modified xsi:type="dcterms:W3CDTF">2025-04-24T14:33:13Z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