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315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ACB-D9D5-0F9A-F0C4-A5276528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6CD2A-D5E0-3B62-C468-76F1C20A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9E58-155B-E7F7-57BD-FC6F22E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3A20-53DF-10AB-807B-E61BDC64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8432-59B8-BB86-5442-0917CCE1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7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DAF9-65A5-419B-4AD7-7C0CC3F2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6B002-8C42-349E-2263-F4830865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7CEF-DE8B-F396-22F0-F9D71A80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8EA1-C610-D74E-D396-002C807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77-BEF4-09E8-060F-08554EEC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2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10404-391F-B50F-F0A5-C57A7BC57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E2BF-5F03-09EF-6CAF-A31BEA4DC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E94C-649E-B5A2-0D9C-F21276ED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CA1E-D042-2B1B-A719-DD0501A9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2EC0-A589-AB37-5E8B-053BF357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E99D-D61A-D758-AE92-41154C9F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C69C-1040-90DF-2378-BFDB56DE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555C-C69C-893D-1DD7-5CE37058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5F34-38A4-C859-1627-A65498C5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0944-DBBA-A107-EA6B-3FE30DD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0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19AF-98EA-9000-9C02-6C6277FC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6E0E-DD18-DA8E-38C0-BF1463BA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B495-2CA5-E66C-65AB-FED72FA4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E7E0-9756-ED2F-21DF-FE9C6C49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9EFF-FAE2-0892-D026-D07C14FE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63C1-B147-87D3-C76A-ED526D7A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FAF5-1A65-6429-1293-0474D5BA2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07B17-D6BA-08BC-188C-D7FE3D6F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C3033-C72F-0C02-995C-66722D98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12EB-8D47-A938-15AE-95F14CC2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DE44-4617-F7FB-6589-79CFF8C0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3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DBA6-78B0-C7B1-E003-95506126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D565-3006-7AF4-719E-2420E93E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F90B4-5655-9F05-3731-7F6DE9E8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B5D97-DB75-75F8-A56E-3438583C3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20DC-47ED-1A90-0286-8C8402854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EA6A8-F45C-D555-EFCA-F39B32C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4340D-E752-E0B1-24D0-5B99EDB5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9A2EC-5A73-36CB-D8B2-61F49D84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8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7256-20EA-0993-5480-F3DE6BDC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6A573-B2B2-7492-0024-49DB79F8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CE8B-9B44-6DC4-2BE6-88913A9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43A03-A5A0-AD49-13E1-6BA39818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438F6-D203-1081-43FB-9250A3FA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1D635-37D5-5767-FD3E-DEEACC99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EF77-66A2-F3B0-7ED7-53C69458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9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B7AF-FBBB-4587-6B1E-558CD60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137F-ACD0-FB4F-0D5A-DA3E9F87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0AFA-E852-CF3B-A0F1-E7B5AC254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BEB6D-2555-8028-7C59-7C00A3BF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55D85-6ACE-F9F7-2E29-B10CFF1C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6815-633A-4A58-54BC-7D21751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B3AC-153F-3221-9E0F-3BC5EBED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9F5EE-6B12-105C-E948-B87A6B34B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F7384-14B7-4990-4C4C-2EBD178A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6944-E624-AE13-DD26-8F961A43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96EEA-AD75-C20F-9636-3D53E5C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215A4-81C9-E1C6-A5B7-745D47F6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1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755CD-83B0-693D-E0BB-20222B96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EA0D-FDD8-FF6A-79B0-F8933C8E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0CF7-1784-71A5-6CF8-9D8187522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C94B-693A-4EB8-B884-30A0A2B6468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3E65-9EDA-576E-5B13-CC84A10E7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6800-AFE4-130F-EFCA-3D268E788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B5C5-ACD8-467B-81B4-6BF7672B8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lgHswyDIGY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6970" y="0"/>
            <a:ext cx="4022090" cy="6867525"/>
            <a:chOff x="5126970" y="0"/>
            <a:chExt cx="4022090" cy="6867525"/>
          </a:xfrm>
        </p:grpSpPr>
        <p:sp>
          <p:nvSpPr>
            <p:cNvPr id="3" name="object 3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5213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8056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55344" cy="5629275"/>
          </a:xfrm>
          <a:custGeom>
            <a:avLst/>
            <a:gdLst/>
            <a:ahLst/>
            <a:cxnLst/>
            <a:rect l="l" t="t" r="r" b="b"/>
            <a:pathLst>
              <a:path w="855344" h="5629275">
                <a:moveTo>
                  <a:pt x="854963" y="0"/>
                </a:moveTo>
                <a:lnTo>
                  <a:pt x="0" y="0"/>
                </a:lnTo>
                <a:lnTo>
                  <a:pt x="0" y="5628971"/>
                </a:lnTo>
                <a:lnTo>
                  <a:pt x="854963" y="7747"/>
                </a:lnTo>
                <a:lnTo>
                  <a:pt x="854963" y="0"/>
                </a:lnTo>
                <a:close/>
              </a:path>
            </a:pathLst>
          </a:custGeom>
          <a:solidFill>
            <a:srgbClr val="5FCAEE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31467" y="2391013"/>
            <a:ext cx="8000792" cy="236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Branch</a:t>
            </a:r>
            <a:r>
              <a:rPr sz="6000" spc="-5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and</a:t>
            </a:r>
            <a:r>
              <a:rPr sz="6000" spc="-55" dirty="0">
                <a:latin typeface="Trebuchet MS"/>
                <a:cs typeface="Trebuchet MS"/>
              </a:rPr>
              <a:t> </a:t>
            </a:r>
            <a:r>
              <a:rPr sz="6000" dirty="0">
                <a:latin typeface="Trebuchet MS"/>
                <a:cs typeface="Trebuchet MS"/>
              </a:rPr>
              <a:t>Bound</a:t>
            </a:r>
            <a:br>
              <a:rPr lang="en-IN" sz="1050" dirty="0">
                <a:solidFill>
                  <a:srgbClr val="5FCAEE"/>
                </a:solidFill>
                <a:latin typeface="Trebuchet MS"/>
                <a:cs typeface="Trebuchet MS"/>
              </a:rPr>
            </a:br>
            <a:br>
              <a:rPr lang="en-IN" sz="1050" dirty="0">
                <a:solidFill>
                  <a:srgbClr val="5FCAEE"/>
                </a:solidFill>
                <a:latin typeface="Trebuchet MS"/>
                <a:cs typeface="Trebuchet MS"/>
              </a:rPr>
            </a:br>
            <a:br>
              <a:rPr lang="en-IN" sz="3600" dirty="0">
                <a:solidFill>
                  <a:srgbClr val="5FCAEE"/>
                </a:solidFill>
                <a:latin typeface="Trebuchet MS"/>
                <a:cs typeface="Trebuchet MS"/>
              </a:rPr>
            </a:br>
            <a:r>
              <a:rPr lang="en-IN" sz="3600" dirty="0">
                <a:solidFill>
                  <a:srgbClr val="5FCAEE"/>
                </a:solidFill>
                <a:latin typeface="Trebuchet MS"/>
                <a:cs typeface="Trebuchet MS"/>
                <a:hlinkClick r:id="rId2"/>
              </a:rPr>
              <a:t>https://youtu.be/ylgHswyDIGY</a:t>
            </a:r>
            <a:br>
              <a:rPr lang="en-IN" sz="3600" dirty="0">
                <a:solidFill>
                  <a:srgbClr val="5FCAEE"/>
                </a:solidFill>
                <a:latin typeface="Trebuchet MS"/>
                <a:cs typeface="Trebuchet MS"/>
              </a:rPr>
            </a:br>
            <a:endParaRPr sz="1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77138"/>
            <a:ext cx="10015855" cy="560191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702945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latin typeface="Calibri"/>
                <a:cs typeface="Calibri"/>
              </a:rPr>
              <a:t>Let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G=(V,E)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directed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instance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travelling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salesperson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problem.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represented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where</a:t>
            </a:r>
            <a:endParaRPr sz="3200" dirty="0">
              <a:latin typeface="Calibri"/>
              <a:cs typeface="Calibri"/>
            </a:endParaRPr>
          </a:p>
          <a:p>
            <a:pPr marL="927100" marR="5080">
              <a:lnSpc>
                <a:spcPts val="3460"/>
              </a:lnSpc>
              <a:spcBef>
                <a:spcPts val="1040"/>
              </a:spcBef>
            </a:pPr>
            <a:r>
              <a:rPr sz="3200" spc="-5" dirty="0">
                <a:latin typeface="Calibri"/>
                <a:cs typeface="Calibri"/>
              </a:rPr>
              <a:t>Cij=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15" dirty="0">
                <a:latin typeface="Calibri"/>
                <a:cs typeface="Calibri"/>
              </a:rPr>
              <a:t>cost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edge,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there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20" dirty="0">
                <a:latin typeface="Calibri"/>
                <a:cs typeface="Calibri"/>
              </a:rPr>
              <a:t> vertex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vertex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</a:t>
            </a: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3200" spc="-5" dirty="0">
                <a:latin typeface="Calibri"/>
                <a:cs typeface="Calibri"/>
              </a:rPr>
              <a:t>Cij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∞,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there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0" dirty="0">
                <a:latin typeface="Calibri"/>
                <a:cs typeface="Calibri"/>
              </a:rPr>
              <a:t>path</a:t>
            </a:r>
            <a:endParaRPr sz="3200" dirty="0">
              <a:latin typeface="Calibri"/>
              <a:cs typeface="Calibri"/>
            </a:endParaRPr>
          </a:p>
          <a:p>
            <a:pPr marL="12700" marR="55244">
              <a:lnSpc>
                <a:spcPts val="3460"/>
              </a:lnSpc>
              <a:spcBef>
                <a:spcPts val="1040"/>
              </a:spcBef>
              <a:buAutoNum type="arabicPeriod" startAt="2"/>
              <a:tabLst>
                <a:tab pos="415290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Convert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matrix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reduced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matrix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i.e.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row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</a:t>
            </a:r>
            <a:r>
              <a:rPr sz="3200" spc="-5" dirty="0">
                <a:latin typeface="Calibri"/>
                <a:cs typeface="Calibri"/>
              </a:rPr>
              <a:t> should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contain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least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lang="en-IN" sz="3200" spc="-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zero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entry</a:t>
            </a:r>
            <a:endParaRPr sz="3200" dirty="0">
              <a:latin typeface="Calibri"/>
              <a:cs typeface="Calibri"/>
            </a:endParaRPr>
          </a:p>
          <a:p>
            <a:pPr marL="12700" marR="156845">
              <a:lnSpc>
                <a:spcPct val="90000"/>
              </a:lnSpc>
              <a:spcBef>
                <a:spcPts val="944"/>
              </a:spcBef>
              <a:buAutoNum type="arabicPeriod" startAt="2"/>
              <a:tabLst>
                <a:tab pos="415290" algn="l"/>
              </a:tabLst>
            </a:pPr>
            <a:r>
              <a:rPr sz="3200" spc="-15" dirty="0">
                <a:latin typeface="Calibri"/>
                <a:cs typeface="Calibri"/>
              </a:rPr>
              <a:t>Cost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reduced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sum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elements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that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subtracted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rows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columns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matrix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reduced.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86790"/>
            <a:ext cx="10092690" cy="480003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710"/>
              </a:spcBef>
              <a:buAutoNum type="arabicPeriod" startAt="4"/>
              <a:tabLst>
                <a:tab pos="415290" algn="l"/>
              </a:tabLst>
            </a:pP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matrix.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1045"/>
              </a:spcBef>
              <a:buAutoNum type="arabicPeriod" startAt="4"/>
              <a:tabLst>
                <a:tab pos="41529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find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next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selected,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least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valued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node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calculating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reduced </a:t>
            </a: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node.</a:t>
            </a:r>
            <a:endParaRPr sz="3200" dirty="0">
              <a:latin typeface="Calibri"/>
              <a:cs typeface="Calibri"/>
            </a:endParaRPr>
          </a:p>
          <a:p>
            <a:pPr marL="12700" marR="1400175">
              <a:lnSpc>
                <a:spcPts val="3460"/>
              </a:lnSpc>
              <a:spcBef>
                <a:spcPts val="990"/>
              </a:spcBef>
              <a:buAutoNum type="arabicPeriod" startAt="4"/>
              <a:tabLst>
                <a:tab pos="41529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edges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(i,j)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included,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conditions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accomplish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task:</a:t>
            </a:r>
            <a:endParaRPr sz="3200" dirty="0">
              <a:latin typeface="Calibri"/>
              <a:cs typeface="Calibri"/>
            </a:endParaRPr>
          </a:p>
          <a:p>
            <a:pPr marL="1358900" lvl="1" indent="-432434">
              <a:lnSpc>
                <a:spcPct val="100000"/>
              </a:lnSpc>
              <a:spcBef>
                <a:spcPts val="570"/>
              </a:spcBef>
              <a:buAutoNum type="romanLcParenBoth"/>
              <a:tabLst>
                <a:tab pos="1359535" algn="l"/>
              </a:tabLst>
            </a:pPr>
            <a:r>
              <a:rPr sz="3200" spc="-5" dirty="0">
                <a:latin typeface="Calibri"/>
                <a:cs typeface="Calibri"/>
              </a:rPr>
              <a:t>Change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entries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row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∞</a:t>
            </a:r>
          </a:p>
          <a:p>
            <a:pPr marL="1452880" lvl="1" indent="-526415">
              <a:lnSpc>
                <a:spcPct val="100000"/>
              </a:lnSpc>
              <a:spcBef>
                <a:spcPts val="610"/>
              </a:spcBef>
              <a:buAutoNum type="romanLcParenBoth"/>
              <a:tabLst>
                <a:tab pos="1453515" algn="l"/>
              </a:tabLst>
            </a:pP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A[j,</a:t>
            </a:r>
            <a:r>
              <a:rPr lang="en-IN" sz="3200" spc="-5" dirty="0" err="1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]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∞</a:t>
            </a:r>
          </a:p>
          <a:p>
            <a:pPr marL="927100" marR="749935" lvl="1">
              <a:lnSpc>
                <a:spcPts val="3460"/>
              </a:lnSpc>
              <a:spcBef>
                <a:spcPts val="1045"/>
              </a:spcBef>
              <a:buAutoNum type="romanLcParenBoth"/>
              <a:tabLst>
                <a:tab pos="1547495" algn="l"/>
              </a:tabLst>
            </a:pPr>
            <a:r>
              <a:rPr sz="3200" spc="-5" dirty="0">
                <a:latin typeface="Calibri"/>
                <a:cs typeface="Calibri"/>
              </a:rPr>
              <a:t>reduce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rows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columns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except</a:t>
            </a:r>
            <a:r>
              <a:rPr sz="3200" spc="-30" dirty="0">
                <a:latin typeface="Calibri"/>
                <a:cs typeface="Calibri"/>
              </a:rPr>
              <a:t> 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rows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∞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6553"/>
            <a:ext cx="10088245" cy="32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3375660" indent="-415290">
              <a:lnSpc>
                <a:spcPct val="115999"/>
              </a:lnSpc>
              <a:spcBef>
                <a:spcPts val="100"/>
              </a:spcBef>
              <a:buAutoNum type="arabicPeriod" startAt="7"/>
              <a:tabLst>
                <a:tab pos="415290" algn="l"/>
              </a:tabLst>
            </a:pPr>
            <a:r>
              <a:rPr sz="3200" spc="-10" dirty="0">
                <a:latin typeface="Calibri"/>
                <a:cs typeface="Calibri"/>
              </a:rPr>
              <a:t>Calculate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10" dirty="0">
                <a:latin typeface="Calibri"/>
                <a:cs typeface="Calibri"/>
              </a:rPr>
              <a:t> matrix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 L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cost(i,j)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+ r</a:t>
            </a:r>
          </a:p>
          <a:p>
            <a:pPr marL="927100" marR="718820">
              <a:lnSpc>
                <a:spcPts val="3460"/>
              </a:lnSpc>
              <a:spcBef>
                <a:spcPts val="1045"/>
              </a:spcBef>
            </a:pPr>
            <a:r>
              <a:rPr sz="3200" spc="-5" dirty="0">
                <a:latin typeface="Calibri"/>
                <a:cs typeface="Calibri"/>
              </a:rPr>
              <a:t>Where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‘L’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original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reduced</a:t>
            </a:r>
            <a:r>
              <a:rPr sz="3200" spc="-20" dirty="0">
                <a:latin typeface="Calibri"/>
                <a:cs typeface="Calibri"/>
              </a:rPr>
              <a:t> cost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matrix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‘r’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spc="-10" dirty="0">
                <a:latin typeface="Calibri"/>
                <a:cs typeface="Calibri"/>
              </a:rPr>
              <a:t> matrix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1000"/>
              </a:spcBef>
              <a:buAutoNum type="arabicPeriod" startAt="8"/>
              <a:tabLst>
                <a:tab pos="415290" algn="l"/>
              </a:tabLst>
            </a:pPr>
            <a:r>
              <a:rPr sz="3200" spc="-15" dirty="0">
                <a:latin typeface="Calibri"/>
                <a:cs typeface="Calibri"/>
              </a:rPr>
              <a:t>Repeat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above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steps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spc="-10" dirty="0">
                <a:latin typeface="Calibri"/>
                <a:cs typeface="Calibri"/>
              </a:rPr>
              <a:t>until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the </a:t>
            </a:r>
            <a:r>
              <a:rPr sz="3200" spc="-5" dirty="0">
                <a:latin typeface="Calibri"/>
                <a:cs typeface="Calibri"/>
              </a:rPr>
              <a:t>nodes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get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path.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34BE6-D2D3-1F22-BBC6-2D2423B7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70969"/>
            <a:ext cx="8335538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2F102-4A0F-A804-43B2-DBE22D4F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0" y="304363"/>
            <a:ext cx="5911214" cy="3303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EC75A-26F9-F475-4E94-9B14D558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3727"/>
            <a:ext cx="6012160" cy="35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A0D63-76D9-B5F8-BC5C-3682C7B4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43675"/>
            <a:ext cx="8915399" cy="62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AA2A6-0C3D-1274-DF9A-6AB416A9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6" y="151842"/>
            <a:ext cx="9124217" cy="65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0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34B1F-E52A-987F-6721-ACEDAD22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56752"/>
            <a:ext cx="7722926" cy="53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1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D02F2-A372-93FF-A89C-C2771467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7" y="280642"/>
            <a:ext cx="8834717" cy="6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5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A62D6-EFCC-8AD1-7C08-64FB352C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220947"/>
            <a:ext cx="8111206" cy="56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26970" y="0"/>
            <a:ext cx="4022090" cy="6867525"/>
            <a:chOff x="5126970" y="0"/>
            <a:chExt cx="4022090" cy="6867525"/>
          </a:xfrm>
        </p:grpSpPr>
        <p:sp>
          <p:nvSpPr>
            <p:cNvPr id="4" name="object 4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5213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056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89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20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Branch</a:t>
            </a:r>
            <a:r>
              <a:rPr sz="3600" b="1" u="heavy" spc="-60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 </a:t>
            </a:r>
            <a:r>
              <a:rPr sz="3600" b="1" u="heavy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and</a:t>
            </a:r>
            <a:r>
              <a:rPr sz="3600" b="1" u="heavy" spc="-35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 </a:t>
            </a:r>
            <a:r>
              <a:rPr sz="3600" b="1" u="heavy" dirty="0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Bound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319529"/>
            <a:ext cx="7005955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Branch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bound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general algorithm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finding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optimal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solutions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various optimization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problems.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1635"/>
              </a:spcBef>
              <a:tabLst>
                <a:tab pos="342265" algn="l"/>
                <a:tab pos="708660" algn="l"/>
                <a:tab pos="1927860" algn="l"/>
                <a:tab pos="2364105" algn="l"/>
                <a:tab pos="2684145" algn="l"/>
                <a:tab pos="4302760" algn="l"/>
                <a:tab pos="6202045" algn="l"/>
                <a:tab pos="6637655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nsis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	a	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ema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umera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2400" dirty="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tabLst>
                <a:tab pos="1581785" algn="l"/>
                <a:tab pos="3131820" algn="l"/>
                <a:tab pos="4210050" algn="l"/>
                <a:tab pos="5130165" algn="l"/>
                <a:tab pos="635762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candidate	solutions,	where	large	subsets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39" y="3769232"/>
            <a:ext cx="6661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341120" algn="l"/>
                <a:tab pos="3049905" algn="l"/>
                <a:tab pos="3726179" algn="l"/>
                <a:tab pos="5386070" algn="l"/>
                <a:tab pos="593979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uit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disca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y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endParaRPr sz="240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839" y="4134992"/>
            <a:ext cx="5953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1807845" algn="l"/>
                <a:tab pos="2827655" algn="l"/>
                <a:tab pos="4451350" algn="l"/>
                <a:tab pos="56642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	lower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stimat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of  quantity being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optimized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E85AD-FAE6-3ED7-E48B-543210DC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59634"/>
            <a:ext cx="8277333" cy="57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3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75ECB-47B8-5B0E-7BD8-8241D58E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3" y="128349"/>
            <a:ext cx="5512825" cy="3533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2FFF1-A682-7285-7BF4-99F736BE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93" y="3307976"/>
            <a:ext cx="6158753" cy="31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2BD56-2F77-3451-363D-69A77455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625"/>
            <a:ext cx="7716478" cy="53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8BD4F-2C55-2CCE-1429-DB891A86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" y="456133"/>
            <a:ext cx="7061472" cy="4360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F7E08-DCDF-7A37-7CCE-D19D00AC8F25}"/>
              </a:ext>
            </a:extLst>
          </p:cNvPr>
          <p:cNvSpPr txBox="1"/>
          <p:nvPr/>
        </p:nvSpPr>
        <p:spPr>
          <a:xfrm>
            <a:off x="1018376" y="4935070"/>
            <a:ext cx="9483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Next E node is 7.</a:t>
            </a:r>
          </a:p>
          <a:p>
            <a:r>
              <a:rPr lang="en-IN" sz="2800" dirty="0">
                <a:solidFill>
                  <a:srgbClr val="FF0000"/>
                </a:solidFill>
              </a:rPr>
              <a:t>But 7 has no child node as we reached a-b-d-c, then c to a.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The cost of this travel is 11</a:t>
            </a:r>
          </a:p>
        </p:txBody>
      </p:sp>
    </p:spTree>
    <p:extLst>
      <p:ext uri="{BB962C8B-B14F-4D97-AF65-F5344CB8AC3E}">
        <p14:creationId xmlns:p14="http://schemas.microsoft.com/office/powerpoint/2010/main" val="284183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D0B8E-1099-A49C-20E0-8C0528C326D9}"/>
              </a:ext>
            </a:extLst>
          </p:cNvPr>
          <p:cNvSpPr txBox="1"/>
          <p:nvPr/>
        </p:nvSpPr>
        <p:spPr>
          <a:xfrm>
            <a:off x="699248" y="645459"/>
            <a:ext cx="285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49440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2314" y="3911549"/>
            <a:ext cx="2225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latin typeface="Calibri Light"/>
                <a:cs typeface="Calibri Light"/>
              </a:rPr>
              <a:t>R</a:t>
            </a:r>
            <a:r>
              <a:rPr sz="2800" spc="-20" dirty="0">
                <a:latin typeface="Calibri Light"/>
                <a:cs typeface="Calibri Light"/>
              </a:rPr>
              <a:t>ed</a:t>
            </a:r>
            <a:r>
              <a:rPr sz="2800" spc="-35" dirty="0">
                <a:latin typeface="Calibri Light"/>
                <a:cs typeface="Calibri Light"/>
              </a:rPr>
              <a:t>u</a:t>
            </a:r>
            <a:r>
              <a:rPr sz="2800" spc="-20" dirty="0">
                <a:latin typeface="Calibri Light"/>
                <a:cs typeface="Calibri Light"/>
              </a:rPr>
              <a:t>ce</a:t>
            </a:r>
            <a:r>
              <a:rPr sz="2800" spc="-5" dirty="0">
                <a:latin typeface="Calibri Light"/>
                <a:cs typeface="Calibri Light"/>
              </a:rPr>
              <a:t>d</a:t>
            </a:r>
            <a:r>
              <a:rPr sz="2800" spc="-75" dirty="0">
                <a:latin typeface="Calibri Light"/>
                <a:cs typeface="Calibri Light"/>
              </a:rPr>
              <a:t> </a:t>
            </a:r>
            <a:r>
              <a:rPr sz="2800" spc="-40" dirty="0">
                <a:latin typeface="Calibri Light"/>
                <a:cs typeface="Calibri Light"/>
              </a:rPr>
              <a:t>ma</a:t>
            </a:r>
            <a:r>
              <a:rPr sz="2800" spc="-25" dirty="0">
                <a:latin typeface="Calibri Light"/>
                <a:cs typeface="Calibri Light"/>
              </a:rPr>
              <a:t>tr</a:t>
            </a:r>
            <a:r>
              <a:rPr sz="2800" spc="-5" dirty="0">
                <a:latin typeface="Calibri Light"/>
                <a:cs typeface="Calibri Light"/>
              </a:rPr>
              <a:t>ix</a:t>
            </a:r>
            <a:endParaRPr sz="28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1415" y="1218819"/>
          <a:ext cx="2765424" cy="2590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30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15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19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16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9401" y="1194688"/>
          <a:ext cx="276542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12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∞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46505" y="3911549"/>
            <a:ext cx="2102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 Light"/>
                <a:cs typeface="Calibri Light"/>
              </a:rPr>
              <a:t>Original</a:t>
            </a:r>
            <a:r>
              <a:rPr sz="2800" spc="-95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matrix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244" y="4689475"/>
            <a:ext cx="4251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L=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+2+2+3+4+1+3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5916" y="1303019"/>
            <a:ext cx="3740150" cy="2144395"/>
          </a:xfrm>
          <a:custGeom>
            <a:avLst/>
            <a:gdLst/>
            <a:ahLst/>
            <a:cxnLst/>
            <a:rect l="l" t="t" r="r" b="b"/>
            <a:pathLst>
              <a:path w="3740150" h="2144395">
                <a:moveTo>
                  <a:pt x="2825496" y="443483"/>
                </a:moveTo>
                <a:lnTo>
                  <a:pt x="2828179" y="395152"/>
                </a:lnTo>
                <a:lnTo>
                  <a:pt x="2836042" y="348330"/>
                </a:lnTo>
                <a:lnTo>
                  <a:pt x="2848807" y="303288"/>
                </a:lnTo>
                <a:lnTo>
                  <a:pt x="2866193" y="260296"/>
                </a:lnTo>
                <a:lnTo>
                  <a:pt x="2887923" y="219625"/>
                </a:lnTo>
                <a:lnTo>
                  <a:pt x="2913717" y="181544"/>
                </a:lnTo>
                <a:lnTo>
                  <a:pt x="2943296" y="146325"/>
                </a:lnTo>
                <a:lnTo>
                  <a:pt x="2976380" y="114237"/>
                </a:lnTo>
                <a:lnTo>
                  <a:pt x="3012691" y="85551"/>
                </a:lnTo>
                <a:lnTo>
                  <a:pt x="3051951" y="60536"/>
                </a:lnTo>
                <a:lnTo>
                  <a:pt x="3093878" y="39464"/>
                </a:lnTo>
                <a:lnTo>
                  <a:pt x="3138196" y="22603"/>
                </a:lnTo>
                <a:lnTo>
                  <a:pt x="3184624" y="10226"/>
                </a:lnTo>
                <a:lnTo>
                  <a:pt x="3232884" y="2601"/>
                </a:lnTo>
                <a:lnTo>
                  <a:pt x="3282696" y="0"/>
                </a:lnTo>
                <a:lnTo>
                  <a:pt x="3332507" y="2601"/>
                </a:lnTo>
                <a:lnTo>
                  <a:pt x="3380767" y="10226"/>
                </a:lnTo>
                <a:lnTo>
                  <a:pt x="3427195" y="22603"/>
                </a:lnTo>
                <a:lnTo>
                  <a:pt x="3471513" y="39464"/>
                </a:lnTo>
                <a:lnTo>
                  <a:pt x="3513440" y="60536"/>
                </a:lnTo>
                <a:lnTo>
                  <a:pt x="3552700" y="85551"/>
                </a:lnTo>
                <a:lnTo>
                  <a:pt x="3589011" y="114237"/>
                </a:lnTo>
                <a:lnTo>
                  <a:pt x="3622095" y="146325"/>
                </a:lnTo>
                <a:lnTo>
                  <a:pt x="3651674" y="181544"/>
                </a:lnTo>
                <a:lnTo>
                  <a:pt x="3677468" y="219625"/>
                </a:lnTo>
                <a:lnTo>
                  <a:pt x="3699198" y="260296"/>
                </a:lnTo>
                <a:lnTo>
                  <a:pt x="3716584" y="303288"/>
                </a:lnTo>
                <a:lnTo>
                  <a:pt x="3729349" y="348330"/>
                </a:lnTo>
                <a:lnTo>
                  <a:pt x="3737212" y="395152"/>
                </a:lnTo>
                <a:lnTo>
                  <a:pt x="3739896" y="443483"/>
                </a:lnTo>
                <a:lnTo>
                  <a:pt x="3737212" y="491815"/>
                </a:lnTo>
                <a:lnTo>
                  <a:pt x="3729349" y="538637"/>
                </a:lnTo>
                <a:lnTo>
                  <a:pt x="3716584" y="583679"/>
                </a:lnTo>
                <a:lnTo>
                  <a:pt x="3699198" y="626671"/>
                </a:lnTo>
                <a:lnTo>
                  <a:pt x="3677468" y="667342"/>
                </a:lnTo>
                <a:lnTo>
                  <a:pt x="3651674" y="705423"/>
                </a:lnTo>
                <a:lnTo>
                  <a:pt x="3622095" y="740642"/>
                </a:lnTo>
                <a:lnTo>
                  <a:pt x="3589011" y="772730"/>
                </a:lnTo>
                <a:lnTo>
                  <a:pt x="3552700" y="801416"/>
                </a:lnTo>
                <a:lnTo>
                  <a:pt x="3513440" y="826431"/>
                </a:lnTo>
                <a:lnTo>
                  <a:pt x="3471513" y="847503"/>
                </a:lnTo>
                <a:lnTo>
                  <a:pt x="3427195" y="864364"/>
                </a:lnTo>
                <a:lnTo>
                  <a:pt x="3380767" y="876741"/>
                </a:lnTo>
                <a:lnTo>
                  <a:pt x="3332507" y="884366"/>
                </a:lnTo>
                <a:lnTo>
                  <a:pt x="3282696" y="886967"/>
                </a:lnTo>
                <a:lnTo>
                  <a:pt x="3232884" y="884366"/>
                </a:lnTo>
                <a:lnTo>
                  <a:pt x="3184624" y="876741"/>
                </a:lnTo>
                <a:lnTo>
                  <a:pt x="3138196" y="864364"/>
                </a:lnTo>
                <a:lnTo>
                  <a:pt x="3093878" y="847503"/>
                </a:lnTo>
                <a:lnTo>
                  <a:pt x="3051951" y="826431"/>
                </a:lnTo>
                <a:lnTo>
                  <a:pt x="3012691" y="801416"/>
                </a:lnTo>
                <a:lnTo>
                  <a:pt x="2976380" y="772730"/>
                </a:lnTo>
                <a:lnTo>
                  <a:pt x="2943296" y="740642"/>
                </a:lnTo>
                <a:lnTo>
                  <a:pt x="2913717" y="705423"/>
                </a:lnTo>
                <a:lnTo>
                  <a:pt x="2887923" y="667342"/>
                </a:lnTo>
                <a:lnTo>
                  <a:pt x="2866193" y="626671"/>
                </a:lnTo>
                <a:lnTo>
                  <a:pt x="2848807" y="583679"/>
                </a:lnTo>
                <a:lnTo>
                  <a:pt x="2836042" y="538637"/>
                </a:lnTo>
                <a:lnTo>
                  <a:pt x="2828179" y="491815"/>
                </a:lnTo>
                <a:lnTo>
                  <a:pt x="2825496" y="443483"/>
                </a:lnTo>
                <a:close/>
              </a:path>
              <a:path w="3740150" h="2144395">
                <a:moveTo>
                  <a:pt x="0" y="1700783"/>
                </a:moveTo>
                <a:lnTo>
                  <a:pt x="2683" y="1652452"/>
                </a:lnTo>
                <a:lnTo>
                  <a:pt x="10546" y="1605630"/>
                </a:lnTo>
                <a:lnTo>
                  <a:pt x="23311" y="1560588"/>
                </a:lnTo>
                <a:lnTo>
                  <a:pt x="40697" y="1517596"/>
                </a:lnTo>
                <a:lnTo>
                  <a:pt x="62427" y="1476925"/>
                </a:lnTo>
                <a:lnTo>
                  <a:pt x="88221" y="1438844"/>
                </a:lnTo>
                <a:lnTo>
                  <a:pt x="117800" y="1403625"/>
                </a:lnTo>
                <a:lnTo>
                  <a:pt x="150884" y="1371537"/>
                </a:lnTo>
                <a:lnTo>
                  <a:pt x="187195" y="1342851"/>
                </a:lnTo>
                <a:lnTo>
                  <a:pt x="226455" y="1317836"/>
                </a:lnTo>
                <a:lnTo>
                  <a:pt x="268382" y="1296764"/>
                </a:lnTo>
                <a:lnTo>
                  <a:pt x="312700" y="1279903"/>
                </a:lnTo>
                <a:lnTo>
                  <a:pt x="359128" y="1267526"/>
                </a:lnTo>
                <a:lnTo>
                  <a:pt x="407388" y="1259901"/>
                </a:lnTo>
                <a:lnTo>
                  <a:pt x="457200" y="1257300"/>
                </a:lnTo>
                <a:lnTo>
                  <a:pt x="507011" y="1259901"/>
                </a:lnTo>
                <a:lnTo>
                  <a:pt x="555271" y="1267526"/>
                </a:lnTo>
                <a:lnTo>
                  <a:pt x="601699" y="1279903"/>
                </a:lnTo>
                <a:lnTo>
                  <a:pt x="646017" y="1296764"/>
                </a:lnTo>
                <a:lnTo>
                  <a:pt x="687944" y="1317836"/>
                </a:lnTo>
                <a:lnTo>
                  <a:pt x="727204" y="1342851"/>
                </a:lnTo>
                <a:lnTo>
                  <a:pt x="763515" y="1371537"/>
                </a:lnTo>
                <a:lnTo>
                  <a:pt x="796599" y="1403625"/>
                </a:lnTo>
                <a:lnTo>
                  <a:pt x="826178" y="1438844"/>
                </a:lnTo>
                <a:lnTo>
                  <a:pt x="851972" y="1476925"/>
                </a:lnTo>
                <a:lnTo>
                  <a:pt x="873702" y="1517596"/>
                </a:lnTo>
                <a:lnTo>
                  <a:pt x="891088" y="1560588"/>
                </a:lnTo>
                <a:lnTo>
                  <a:pt x="903853" y="1605630"/>
                </a:lnTo>
                <a:lnTo>
                  <a:pt x="911716" y="1652452"/>
                </a:lnTo>
                <a:lnTo>
                  <a:pt x="914399" y="1700783"/>
                </a:lnTo>
                <a:lnTo>
                  <a:pt x="911716" y="1749115"/>
                </a:lnTo>
                <a:lnTo>
                  <a:pt x="903853" y="1795937"/>
                </a:lnTo>
                <a:lnTo>
                  <a:pt x="891088" y="1840979"/>
                </a:lnTo>
                <a:lnTo>
                  <a:pt x="873702" y="1883971"/>
                </a:lnTo>
                <a:lnTo>
                  <a:pt x="851972" y="1924642"/>
                </a:lnTo>
                <a:lnTo>
                  <a:pt x="826178" y="1962723"/>
                </a:lnTo>
                <a:lnTo>
                  <a:pt x="796599" y="1997942"/>
                </a:lnTo>
                <a:lnTo>
                  <a:pt x="763515" y="2030030"/>
                </a:lnTo>
                <a:lnTo>
                  <a:pt x="727204" y="2058716"/>
                </a:lnTo>
                <a:lnTo>
                  <a:pt x="687944" y="2083731"/>
                </a:lnTo>
                <a:lnTo>
                  <a:pt x="646017" y="2104803"/>
                </a:lnTo>
                <a:lnTo>
                  <a:pt x="601699" y="2121664"/>
                </a:lnTo>
                <a:lnTo>
                  <a:pt x="555271" y="2134041"/>
                </a:lnTo>
                <a:lnTo>
                  <a:pt x="507011" y="2141666"/>
                </a:lnTo>
                <a:lnTo>
                  <a:pt x="457200" y="2144267"/>
                </a:lnTo>
                <a:lnTo>
                  <a:pt x="407388" y="2141666"/>
                </a:lnTo>
                <a:lnTo>
                  <a:pt x="359128" y="2134041"/>
                </a:lnTo>
                <a:lnTo>
                  <a:pt x="312700" y="2121664"/>
                </a:lnTo>
                <a:lnTo>
                  <a:pt x="268382" y="2104803"/>
                </a:lnTo>
                <a:lnTo>
                  <a:pt x="226455" y="2083731"/>
                </a:lnTo>
                <a:lnTo>
                  <a:pt x="187195" y="2058716"/>
                </a:lnTo>
                <a:lnTo>
                  <a:pt x="150884" y="2030030"/>
                </a:lnTo>
                <a:lnTo>
                  <a:pt x="117800" y="1997942"/>
                </a:lnTo>
                <a:lnTo>
                  <a:pt x="88221" y="1962723"/>
                </a:lnTo>
                <a:lnTo>
                  <a:pt x="62427" y="1924642"/>
                </a:lnTo>
                <a:lnTo>
                  <a:pt x="40697" y="1883971"/>
                </a:lnTo>
                <a:lnTo>
                  <a:pt x="23311" y="1840979"/>
                </a:lnTo>
                <a:lnTo>
                  <a:pt x="10546" y="1795937"/>
                </a:lnTo>
                <a:lnTo>
                  <a:pt x="2683" y="1749115"/>
                </a:lnTo>
                <a:lnTo>
                  <a:pt x="0" y="17007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62250" y="283933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1879" y="3076955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8721" y="33562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0611" y="3125723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199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399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199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08469" y="340469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0664" y="3098292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48141" y="33782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5348" y="1746504"/>
            <a:ext cx="5486400" cy="1400810"/>
          </a:xfrm>
          <a:custGeom>
            <a:avLst/>
            <a:gdLst/>
            <a:ahLst/>
            <a:cxnLst/>
            <a:rect l="l" t="t" r="r" b="b"/>
            <a:pathLst>
              <a:path w="5486400" h="1400810">
                <a:moveTo>
                  <a:pt x="0" y="887095"/>
                </a:moveTo>
                <a:lnTo>
                  <a:pt x="2035555" y="0"/>
                </a:lnTo>
              </a:path>
              <a:path w="5486400" h="1400810">
                <a:moveTo>
                  <a:pt x="2816352" y="313944"/>
                </a:moveTo>
                <a:lnTo>
                  <a:pt x="3713353" y="1379855"/>
                </a:lnTo>
              </a:path>
              <a:path w="5486400" h="1400810">
                <a:moveTo>
                  <a:pt x="1129284" y="1400302"/>
                </a:moveTo>
                <a:lnTo>
                  <a:pt x="2211959" y="330708"/>
                </a:lnTo>
              </a:path>
              <a:path w="5486400" h="1400810">
                <a:moveTo>
                  <a:pt x="2935224" y="1524"/>
                </a:moveTo>
                <a:lnTo>
                  <a:pt x="5486273" y="140042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910" y="1861820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185" y="2375661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5396" y="2446146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1944" y="1990090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0" y="891666"/>
            <a:ext cx="535305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26502" y="101600"/>
          <a:ext cx="276542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6736" y="3480308"/>
          <a:ext cx="2765424" cy="2286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3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1718" y="129667"/>
          <a:ext cx="2765424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26502" y="3563620"/>
          <a:ext cx="2765424" cy="2286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34288" y="2339782"/>
            <a:ext cx="2479675" cy="9493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55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25+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83297" y="2524759"/>
            <a:ext cx="263334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1,3,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25+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17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655" y="5792216"/>
            <a:ext cx="2324735" cy="77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1,4,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25+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6182" y="5676087"/>
            <a:ext cx="2324735" cy="8909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1,5,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25+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5916" y="1303019"/>
            <a:ext cx="3740150" cy="2144395"/>
          </a:xfrm>
          <a:custGeom>
            <a:avLst/>
            <a:gdLst/>
            <a:ahLst/>
            <a:cxnLst/>
            <a:rect l="l" t="t" r="r" b="b"/>
            <a:pathLst>
              <a:path w="3740150" h="2144395">
                <a:moveTo>
                  <a:pt x="2825496" y="443483"/>
                </a:moveTo>
                <a:lnTo>
                  <a:pt x="2828179" y="395152"/>
                </a:lnTo>
                <a:lnTo>
                  <a:pt x="2836042" y="348330"/>
                </a:lnTo>
                <a:lnTo>
                  <a:pt x="2848807" y="303288"/>
                </a:lnTo>
                <a:lnTo>
                  <a:pt x="2866193" y="260296"/>
                </a:lnTo>
                <a:lnTo>
                  <a:pt x="2887923" y="219625"/>
                </a:lnTo>
                <a:lnTo>
                  <a:pt x="2913717" y="181544"/>
                </a:lnTo>
                <a:lnTo>
                  <a:pt x="2943296" y="146325"/>
                </a:lnTo>
                <a:lnTo>
                  <a:pt x="2976380" y="114237"/>
                </a:lnTo>
                <a:lnTo>
                  <a:pt x="3012691" y="85551"/>
                </a:lnTo>
                <a:lnTo>
                  <a:pt x="3051951" y="60536"/>
                </a:lnTo>
                <a:lnTo>
                  <a:pt x="3093878" y="39464"/>
                </a:lnTo>
                <a:lnTo>
                  <a:pt x="3138196" y="22603"/>
                </a:lnTo>
                <a:lnTo>
                  <a:pt x="3184624" y="10226"/>
                </a:lnTo>
                <a:lnTo>
                  <a:pt x="3232884" y="2601"/>
                </a:lnTo>
                <a:lnTo>
                  <a:pt x="3282696" y="0"/>
                </a:lnTo>
                <a:lnTo>
                  <a:pt x="3332507" y="2601"/>
                </a:lnTo>
                <a:lnTo>
                  <a:pt x="3380767" y="10226"/>
                </a:lnTo>
                <a:lnTo>
                  <a:pt x="3427195" y="22603"/>
                </a:lnTo>
                <a:lnTo>
                  <a:pt x="3471513" y="39464"/>
                </a:lnTo>
                <a:lnTo>
                  <a:pt x="3513440" y="60536"/>
                </a:lnTo>
                <a:lnTo>
                  <a:pt x="3552700" y="85551"/>
                </a:lnTo>
                <a:lnTo>
                  <a:pt x="3589011" y="114237"/>
                </a:lnTo>
                <a:lnTo>
                  <a:pt x="3622095" y="146325"/>
                </a:lnTo>
                <a:lnTo>
                  <a:pt x="3651674" y="181544"/>
                </a:lnTo>
                <a:lnTo>
                  <a:pt x="3677468" y="219625"/>
                </a:lnTo>
                <a:lnTo>
                  <a:pt x="3699198" y="260296"/>
                </a:lnTo>
                <a:lnTo>
                  <a:pt x="3716584" y="303288"/>
                </a:lnTo>
                <a:lnTo>
                  <a:pt x="3729349" y="348330"/>
                </a:lnTo>
                <a:lnTo>
                  <a:pt x="3737212" y="395152"/>
                </a:lnTo>
                <a:lnTo>
                  <a:pt x="3739896" y="443483"/>
                </a:lnTo>
                <a:lnTo>
                  <a:pt x="3737212" y="491815"/>
                </a:lnTo>
                <a:lnTo>
                  <a:pt x="3729349" y="538637"/>
                </a:lnTo>
                <a:lnTo>
                  <a:pt x="3716584" y="583679"/>
                </a:lnTo>
                <a:lnTo>
                  <a:pt x="3699198" y="626671"/>
                </a:lnTo>
                <a:lnTo>
                  <a:pt x="3677468" y="667342"/>
                </a:lnTo>
                <a:lnTo>
                  <a:pt x="3651674" y="705423"/>
                </a:lnTo>
                <a:lnTo>
                  <a:pt x="3622095" y="740642"/>
                </a:lnTo>
                <a:lnTo>
                  <a:pt x="3589011" y="772730"/>
                </a:lnTo>
                <a:lnTo>
                  <a:pt x="3552700" y="801416"/>
                </a:lnTo>
                <a:lnTo>
                  <a:pt x="3513440" y="826431"/>
                </a:lnTo>
                <a:lnTo>
                  <a:pt x="3471513" y="847503"/>
                </a:lnTo>
                <a:lnTo>
                  <a:pt x="3427195" y="864364"/>
                </a:lnTo>
                <a:lnTo>
                  <a:pt x="3380767" y="876741"/>
                </a:lnTo>
                <a:lnTo>
                  <a:pt x="3332507" y="884366"/>
                </a:lnTo>
                <a:lnTo>
                  <a:pt x="3282696" y="886967"/>
                </a:lnTo>
                <a:lnTo>
                  <a:pt x="3232884" y="884366"/>
                </a:lnTo>
                <a:lnTo>
                  <a:pt x="3184624" y="876741"/>
                </a:lnTo>
                <a:lnTo>
                  <a:pt x="3138196" y="864364"/>
                </a:lnTo>
                <a:lnTo>
                  <a:pt x="3093878" y="847503"/>
                </a:lnTo>
                <a:lnTo>
                  <a:pt x="3051951" y="826431"/>
                </a:lnTo>
                <a:lnTo>
                  <a:pt x="3012691" y="801416"/>
                </a:lnTo>
                <a:lnTo>
                  <a:pt x="2976380" y="772730"/>
                </a:lnTo>
                <a:lnTo>
                  <a:pt x="2943296" y="740642"/>
                </a:lnTo>
                <a:lnTo>
                  <a:pt x="2913717" y="705423"/>
                </a:lnTo>
                <a:lnTo>
                  <a:pt x="2887923" y="667342"/>
                </a:lnTo>
                <a:lnTo>
                  <a:pt x="2866193" y="626671"/>
                </a:lnTo>
                <a:lnTo>
                  <a:pt x="2848807" y="583679"/>
                </a:lnTo>
                <a:lnTo>
                  <a:pt x="2836042" y="538637"/>
                </a:lnTo>
                <a:lnTo>
                  <a:pt x="2828179" y="491815"/>
                </a:lnTo>
                <a:lnTo>
                  <a:pt x="2825496" y="443483"/>
                </a:lnTo>
                <a:close/>
              </a:path>
              <a:path w="3740150" h="2144395">
                <a:moveTo>
                  <a:pt x="0" y="1700783"/>
                </a:moveTo>
                <a:lnTo>
                  <a:pt x="2683" y="1652452"/>
                </a:lnTo>
                <a:lnTo>
                  <a:pt x="10546" y="1605630"/>
                </a:lnTo>
                <a:lnTo>
                  <a:pt x="23311" y="1560588"/>
                </a:lnTo>
                <a:lnTo>
                  <a:pt x="40697" y="1517596"/>
                </a:lnTo>
                <a:lnTo>
                  <a:pt x="62427" y="1476925"/>
                </a:lnTo>
                <a:lnTo>
                  <a:pt x="88221" y="1438844"/>
                </a:lnTo>
                <a:lnTo>
                  <a:pt x="117800" y="1403625"/>
                </a:lnTo>
                <a:lnTo>
                  <a:pt x="150884" y="1371537"/>
                </a:lnTo>
                <a:lnTo>
                  <a:pt x="187195" y="1342851"/>
                </a:lnTo>
                <a:lnTo>
                  <a:pt x="226455" y="1317836"/>
                </a:lnTo>
                <a:lnTo>
                  <a:pt x="268382" y="1296764"/>
                </a:lnTo>
                <a:lnTo>
                  <a:pt x="312700" y="1279903"/>
                </a:lnTo>
                <a:lnTo>
                  <a:pt x="359128" y="1267526"/>
                </a:lnTo>
                <a:lnTo>
                  <a:pt x="407388" y="1259901"/>
                </a:lnTo>
                <a:lnTo>
                  <a:pt x="457200" y="1257300"/>
                </a:lnTo>
                <a:lnTo>
                  <a:pt x="507011" y="1259901"/>
                </a:lnTo>
                <a:lnTo>
                  <a:pt x="555271" y="1267526"/>
                </a:lnTo>
                <a:lnTo>
                  <a:pt x="601699" y="1279903"/>
                </a:lnTo>
                <a:lnTo>
                  <a:pt x="646017" y="1296764"/>
                </a:lnTo>
                <a:lnTo>
                  <a:pt x="687944" y="1317836"/>
                </a:lnTo>
                <a:lnTo>
                  <a:pt x="727204" y="1342851"/>
                </a:lnTo>
                <a:lnTo>
                  <a:pt x="763515" y="1371537"/>
                </a:lnTo>
                <a:lnTo>
                  <a:pt x="796599" y="1403625"/>
                </a:lnTo>
                <a:lnTo>
                  <a:pt x="826178" y="1438844"/>
                </a:lnTo>
                <a:lnTo>
                  <a:pt x="851972" y="1476925"/>
                </a:lnTo>
                <a:lnTo>
                  <a:pt x="873702" y="1517596"/>
                </a:lnTo>
                <a:lnTo>
                  <a:pt x="891088" y="1560588"/>
                </a:lnTo>
                <a:lnTo>
                  <a:pt x="903853" y="1605630"/>
                </a:lnTo>
                <a:lnTo>
                  <a:pt x="911716" y="1652452"/>
                </a:lnTo>
                <a:lnTo>
                  <a:pt x="914399" y="1700783"/>
                </a:lnTo>
                <a:lnTo>
                  <a:pt x="911716" y="1749115"/>
                </a:lnTo>
                <a:lnTo>
                  <a:pt x="903853" y="1795937"/>
                </a:lnTo>
                <a:lnTo>
                  <a:pt x="891088" y="1840979"/>
                </a:lnTo>
                <a:lnTo>
                  <a:pt x="873702" y="1883971"/>
                </a:lnTo>
                <a:lnTo>
                  <a:pt x="851972" y="1924642"/>
                </a:lnTo>
                <a:lnTo>
                  <a:pt x="826178" y="1962723"/>
                </a:lnTo>
                <a:lnTo>
                  <a:pt x="796599" y="1997942"/>
                </a:lnTo>
                <a:lnTo>
                  <a:pt x="763515" y="2030030"/>
                </a:lnTo>
                <a:lnTo>
                  <a:pt x="727204" y="2058716"/>
                </a:lnTo>
                <a:lnTo>
                  <a:pt x="687944" y="2083731"/>
                </a:lnTo>
                <a:lnTo>
                  <a:pt x="646017" y="2104803"/>
                </a:lnTo>
                <a:lnTo>
                  <a:pt x="601699" y="2121664"/>
                </a:lnTo>
                <a:lnTo>
                  <a:pt x="555271" y="2134041"/>
                </a:lnTo>
                <a:lnTo>
                  <a:pt x="507011" y="2141666"/>
                </a:lnTo>
                <a:lnTo>
                  <a:pt x="457200" y="2144267"/>
                </a:lnTo>
                <a:lnTo>
                  <a:pt x="407388" y="2141666"/>
                </a:lnTo>
                <a:lnTo>
                  <a:pt x="359128" y="2134041"/>
                </a:lnTo>
                <a:lnTo>
                  <a:pt x="312700" y="2121664"/>
                </a:lnTo>
                <a:lnTo>
                  <a:pt x="268382" y="2104803"/>
                </a:lnTo>
                <a:lnTo>
                  <a:pt x="226455" y="2083731"/>
                </a:lnTo>
                <a:lnTo>
                  <a:pt x="187195" y="2058716"/>
                </a:lnTo>
                <a:lnTo>
                  <a:pt x="150884" y="2030030"/>
                </a:lnTo>
                <a:lnTo>
                  <a:pt x="117800" y="1997942"/>
                </a:lnTo>
                <a:lnTo>
                  <a:pt x="88221" y="1962723"/>
                </a:lnTo>
                <a:lnTo>
                  <a:pt x="62427" y="1924642"/>
                </a:lnTo>
                <a:lnTo>
                  <a:pt x="40697" y="1883971"/>
                </a:lnTo>
                <a:lnTo>
                  <a:pt x="23311" y="1840979"/>
                </a:lnTo>
                <a:lnTo>
                  <a:pt x="10546" y="1795937"/>
                </a:lnTo>
                <a:lnTo>
                  <a:pt x="2683" y="1749115"/>
                </a:lnTo>
                <a:lnTo>
                  <a:pt x="0" y="17007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62250" y="283933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1879" y="3076955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8721" y="33562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0611" y="3125723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199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399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199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08469" y="340469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0664" y="3098292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48141" y="33782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5348" y="1746504"/>
            <a:ext cx="5486400" cy="1400810"/>
          </a:xfrm>
          <a:custGeom>
            <a:avLst/>
            <a:gdLst/>
            <a:ahLst/>
            <a:cxnLst/>
            <a:rect l="l" t="t" r="r" b="b"/>
            <a:pathLst>
              <a:path w="5486400" h="1400810">
                <a:moveTo>
                  <a:pt x="0" y="887095"/>
                </a:moveTo>
                <a:lnTo>
                  <a:pt x="2035555" y="0"/>
                </a:lnTo>
              </a:path>
              <a:path w="5486400" h="1400810">
                <a:moveTo>
                  <a:pt x="2816352" y="313944"/>
                </a:moveTo>
                <a:lnTo>
                  <a:pt x="3713353" y="1379855"/>
                </a:lnTo>
              </a:path>
              <a:path w="5486400" h="1400810">
                <a:moveTo>
                  <a:pt x="1129284" y="1400302"/>
                </a:moveTo>
                <a:lnTo>
                  <a:pt x="2211959" y="330708"/>
                </a:lnTo>
              </a:path>
              <a:path w="5486400" h="1400810">
                <a:moveTo>
                  <a:pt x="2935224" y="1524"/>
                </a:moveTo>
                <a:lnTo>
                  <a:pt x="5486273" y="140042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910" y="1861820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185" y="2375661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5396" y="2446146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1944" y="1990090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0" y="887095"/>
            <a:ext cx="611505" cy="99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6963" y="3161157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1115" y="3422395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53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3521" y="339890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6818" y="3276041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5405" y="4949697"/>
            <a:ext cx="8854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lowest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25.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iteration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9433" y="265556"/>
          <a:ext cx="276542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82431" y="206247"/>
          <a:ext cx="276542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9102" y="3146298"/>
          <a:ext cx="2765424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88821" y="2541143"/>
            <a:ext cx="2324735" cy="109093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1,4,2,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25+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02497" y="2733802"/>
            <a:ext cx="2632710" cy="8470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1,4,3,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25+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13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67" y="5357022"/>
            <a:ext cx="2479675" cy="9493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1,4,5,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25+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26970" y="0"/>
            <a:ext cx="4022090" cy="6867525"/>
            <a:chOff x="5126970" y="0"/>
            <a:chExt cx="4022090" cy="6867525"/>
          </a:xfrm>
        </p:grpSpPr>
        <p:sp>
          <p:nvSpPr>
            <p:cNvPr id="4" name="object 4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5213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056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2184603"/>
            <a:ext cx="68823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2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sz="2400" spc="5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traverses</a:t>
            </a:r>
            <a:r>
              <a:rPr sz="2400" spc="5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spanning</a:t>
            </a:r>
            <a:r>
              <a:rPr sz="2400" spc="5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tree </a:t>
            </a:r>
            <a:r>
              <a:rPr sz="2400" spc="-7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solution space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using the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breadth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 first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approach.</a:t>
            </a:r>
            <a:endParaRPr sz="24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3903091"/>
            <a:ext cx="734618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state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space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search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method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all children of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E-node is generated before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any other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live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 can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become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E-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node.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7047" y="1295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4271" y="4076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1551" y="13868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8775" y="16652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9040" y="1903476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5373" y="21818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7771" y="1952244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44994" y="22312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96300" y="1924811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4411" y="22040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97809" y="569848"/>
            <a:ext cx="5492750" cy="3501390"/>
            <a:chOff x="3297809" y="569848"/>
            <a:chExt cx="5492750" cy="3501390"/>
          </a:xfrm>
        </p:grpSpPr>
        <p:sp>
          <p:nvSpPr>
            <p:cNvPr id="13" name="object 13"/>
            <p:cNvSpPr/>
            <p:nvPr/>
          </p:nvSpPr>
          <p:spPr>
            <a:xfrm>
              <a:off x="3300984" y="573023"/>
              <a:ext cx="5486400" cy="1400810"/>
            </a:xfrm>
            <a:custGeom>
              <a:avLst/>
              <a:gdLst/>
              <a:ahLst/>
              <a:cxnLst/>
              <a:rect l="l" t="t" r="r" b="b"/>
              <a:pathLst>
                <a:path w="5486400" h="1400810">
                  <a:moveTo>
                    <a:pt x="0" y="887095"/>
                  </a:moveTo>
                  <a:lnTo>
                    <a:pt x="2035555" y="0"/>
                  </a:lnTo>
                </a:path>
                <a:path w="5486400" h="1400810">
                  <a:moveTo>
                    <a:pt x="2816352" y="313943"/>
                  </a:moveTo>
                  <a:lnTo>
                    <a:pt x="3713352" y="1379854"/>
                  </a:lnTo>
                </a:path>
                <a:path w="5486400" h="1400810">
                  <a:moveTo>
                    <a:pt x="1130807" y="1400302"/>
                  </a:moveTo>
                  <a:lnTo>
                    <a:pt x="2213482" y="330708"/>
                  </a:lnTo>
                </a:path>
                <a:path w="5486400" h="1400810">
                  <a:moveTo>
                    <a:pt x="2935224" y="1524"/>
                  </a:moveTo>
                  <a:lnTo>
                    <a:pt x="5486272" y="140042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2812" y="3177540"/>
              <a:ext cx="914400" cy="887094"/>
            </a:xfrm>
            <a:custGeom>
              <a:avLst/>
              <a:gdLst/>
              <a:ahLst/>
              <a:cxnLst/>
              <a:rect l="l" t="t" r="r" b="b"/>
              <a:pathLst>
                <a:path w="914400" h="887095">
                  <a:moveTo>
                    <a:pt x="0" y="443484"/>
                  </a:moveTo>
                  <a:lnTo>
                    <a:pt x="2683" y="395152"/>
                  </a:lnTo>
                  <a:lnTo>
                    <a:pt x="10546" y="348330"/>
                  </a:lnTo>
                  <a:lnTo>
                    <a:pt x="23311" y="303288"/>
                  </a:lnTo>
                  <a:lnTo>
                    <a:pt x="40697" y="260296"/>
                  </a:lnTo>
                  <a:lnTo>
                    <a:pt x="62427" y="219625"/>
                  </a:lnTo>
                  <a:lnTo>
                    <a:pt x="88221" y="181544"/>
                  </a:lnTo>
                  <a:lnTo>
                    <a:pt x="117800" y="146325"/>
                  </a:lnTo>
                  <a:lnTo>
                    <a:pt x="150884" y="114237"/>
                  </a:lnTo>
                  <a:lnTo>
                    <a:pt x="187195" y="85551"/>
                  </a:lnTo>
                  <a:lnTo>
                    <a:pt x="226455" y="60536"/>
                  </a:lnTo>
                  <a:lnTo>
                    <a:pt x="268382" y="39464"/>
                  </a:lnTo>
                  <a:lnTo>
                    <a:pt x="312700" y="22603"/>
                  </a:lnTo>
                  <a:lnTo>
                    <a:pt x="359128" y="10226"/>
                  </a:lnTo>
                  <a:lnTo>
                    <a:pt x="407388" y="2601"/>
                  </a:lnTo>
                  <a:lnTo>
                    <a:pt x="457200" y="0"/>
                  </a:lnTo>
                  <a:lnTo>
                    <a:pt x="507011" y="2601"/>
                  </a:lnTo>
                  <a:lnTo>
                    <a:pt x="555271" y="10226"/>
                  </a:lnTo>
                  <a:lnTo>
                    <a:pt x="601699" y="22603"/>
                  </a:lnTo>
                  <a:lnTo>
                    <a:pt x="646017" y="39464"/>
                  </a:lnTo>
                  <a:lnTo>
                    <a:pt x="687944" y="60536"/>
                  </a:lnTo>
                  <a:lnTo>
                    <a:pt x="727204" y="85551"/>
                  </a:lnTo>
                  <a:lnTo>
                    <a:pt x="763515" y="114237"/>
                  </a:lnTo>
                  <a:lnTo>
                    <a:pt x="796599" y="146325"/>
                  </a:lnTo>
                  <a:lnTo>
                    <a:pt x="826178" y="181544"/>
                  </a:lnTo>
                  <a:lnTo>
                    <a:pt x="851972" y="219625"/>
                  </a:lnTo>
                  <a:lnTo>
                    <a:pt x="873702" y="260296"/>
                  </a:lnTo>
                  <a:lnTo>
                    <a:pt x="891088" y="303288"/>
                  </a:lnTo>
                  <a:lnTo>
                    <a:pt x="903853" y="348330"/>
                  </a:lnTo>
                  <a:lnTo>
                    <a:pt x="911716" y="395152"/>
                  </a:lnTo>
                  <a:lnTo>
                    <a:pt x="914400" y="443484"/>
                  </a:lnTo>
                  <a:lnTo>
                    <a:pt x="911716" y="491815"/>
                  </a:lnTo>
                  <a:lnTo>
                    <a:pt x="903853" y="538637"/>
                  </a:lnTo>
                  <a:lnTo>
                    <a:pt x="891088" y="583679"/>
                  </a:lnTo>
                  <a:lnTo>
                    <a:pt x="873702" y="626671"/>
                  </a:lnTo>
                  <a:lnTo>
                    <a:pt x="851972" y="667342"/>
                  </a:lnTo>
                  <a:lnTo>
                    <a:pt x="826178" y="705423"/>
                  </a:lnTo>
                  <a:lnTo>
                    <a:pt x="796599" y="740642"/>
                  </a:lnTo>
                  <a:lnTo>
                    <a:pt x="763515" y="772730"/>
                  </a:lnTo>
                  <a:lnTo>
                    <a:pt x="727204" y="801416"/>
                  </a:lnTo>
                  <a:lnTo>
                    <a:pt x="687944" y="826431"/>
                  </a:lnTo>
                  <a:lnTo>
                    <a:pt x="646017" y="847503"/>
                  </a:lnTo>
                  <a:lnTo>
                    <a:pt x="601699" y="864364"/>
                  </a:lnTo>
                  <a:lnTo>
                    <a:pt x="555271" y="876741"/>
                  </a:lnTo>
                  <a:lnTo>
                    <a:pt x="507011" y="884366"/>
                  </a:lnTo>
                  <a:lnTo>
                    <a:pt x="457200" y="886968"/>
                  </a:lnTo>
                  <a:lnTo>
                    <a:pt x="407388" y="884366"/>
                  </a:lnTo>
                  <a:lnTo>
                    <a:pt x="359128" y="876741"/>
                  </a:lnTo>
                  <a:lnTo>
                    <a:pt x="312700" y="864364"/>
                  </a:lnTo>
                  <a:lnTo>
                    <a:pt x="268382" y="847503"/>
                  </a:lnTo>
                  <a:lnTo>
                    <a:pt x="226455" y="826431"/>
                  </a:lnTo>
                  <a:lnTo>
                    <a:pt x="187195" y="801416"/>
                  </a:lnTo>
                  <a:lnTo>
                    <a:pt x="150884" y="772730"/>
                  </a:lnTo>
                  <a:lnTo>
                    <a:pt x="117800" y="740642"/>
                  </a:lnTo>
                  <a:lnTo>
                    <a:pt x="88221" y="705423"/>
                  </a:lnTo>
                  <a:lnTo>
                    <a:pt x="62427" y="667342"/>
                  </a:lnTo>
                  <a:lnTo>
                    <a:pt x="40697" y="626671"/>
                  </a:lnTo>
                  <a:lnTo>
                    <a:pt x="23311" y="583679"/>
                  </a:lnTo>
                  <a:lnTo>
                    <a:pt x="10546" y="538637"/>
                  </a:lnTo>
                  <a:lnTo>
                    <a:pt x="2683" y="491815"/>
                  </a:lnTo>
                  <a:lnTo>
                    <a:pt x="0" y="443484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60289" y="34568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6916" y="3329940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54773" y="3608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30183" y="31775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18295" y="34568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46191" y="2395727"/>
            <a:ext cx="3441065" cy="934085"/>
          </a:xfrm>
          <a:custGeom>
            <a:avLst/>
            <a:gdLst/>
            <a:ahLst/>
            <a:cxnLst/>
            <a:rect l="l" t="t" r="r" b="b"/>
            <a:pathLst>
              <a:path w="3441065" h="934085">
                <a:moveTo>
                  <a:pt x="1678686" y="933958"/>
                </a:moveTo>
                <a:lnTo>
                  <a:pt x="1668780" y="443484"/>
                </a:lnTo>
              </a:path>
              <a:path w="3441065" h="934085">
                <a:moveTo>
                  <a:pt x="0" y="808101"/>
                </a:moveTo>
                <a:lnTo>
                  <a:pt x="1211199" y="0"/>
                </a:lnTo>
              </a:path>
              <a:path w="3441065" h="934085">
                <a:moveTo>
                  <a:pt x="3441065" y="782320"/>
                </a:moveTo>
                <a:lnTo>
                  <a:pt x="2135124" y="1523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13329" y="48196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8851" y="1201673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1921" y="1271727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78469" y="816102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6646" y="2420823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2889" y="294322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48345" y="2358009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1077" y="14249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87006" y="171119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64511" y="140004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0552" y="185178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53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00413" y="1644472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02754" y="411855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53432" y="413588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64522" y="398259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35405" y="4949697"/>
            <a:ext cx="8854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lowest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28.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iteration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22297" y="259841"/>
          <a:ext cx="2765424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39316" y="2665410"/>
            <a:ext cx="2783205" cy="10325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1,4,2,3,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  <a:spcBef>
                <a:spcPts val="1085"/>
              </a:spcBef>
              <a:tabLst>
                <a:tab pos="739140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28+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14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52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65593" y="126619"/>
          <a:ext cx="276542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306182" y="2517774"/>
            <a:ext cx="2573020" cy="9493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1,4,2,5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28+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7047" y="1295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4271" y="4076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1551" y="13868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8775" y="16652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9040" y="1903476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5373" y="21818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7771" y="1952244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44994" y="22312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96300" y="1924811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4411" y="22040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97809" y="569848"/>
            <a:ext cx="5492750" cy="3501390"/>
            <a:chOff x="3297809" y="569848"/>
            <a:chExt cx="5492750" cy="3501390"/>
          </a:xfrm>
        </p:grpSpPr>
        <p:sp>
          <p:nvSpPr>
            <p:cNvPr id="13" name="object 13"/>
            <p:cNvSpPr/>
            <p:nvPr/>
          </p:nvSpPr>
          <p:spPr>
            <a:xfrm>
              <a:off x="3300984" y="573023"/>
              <a:ext cx="5486400" cy="1400810"/>
            </a:xfrm>
            <a:custGeom>
              <a:avLst/>
              <a:gdLst/>
              <a:ahLst/>
              <a:cxnLst/>
              <a:rect l="l" t="t" r="r" b="b"/>
              <a:pathLst>
                <a:path w="5486400" h="1400810">
                  <a:moveTo>
                    <a:pt x="0" y="887095"/>
                  </a:moveTo>
                  <a:lnTo>
                    <a:pt x="2035555" y="0"/>
                  </a:lnTo>
                </a:path>
                <a:path w="5486400" h="1400810">
                  <a:moveTo>
                    <a:pt x="2816352" y="313943"/>
                  </a:moveTo>
                  <a:lnTo>
                    <a:pt x="3713352" y="1379854"/>
                  </a:lnTo>
                </a:path>
                <a:path w="5486400" h="1400810">
                  <a:moveTo>
                    <a:pt x="1130807" y="1400302"/>
                  </a:moveTo>
                  <a:lnTo>
                    <a:pt x="2213482" y="330708"/>
                  </a:lnTo>
                </a:path>
                <a:path w="5486400" h="1400810">
                  <a:moveTo>
                    <a:pt x="2935224" y="1524"/>
                  </a:moveTo>
                  <a:lnTo>
                    <a:pt x="5486272" y="140042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2812" y="3177540"/>
              <a:ext cx="914400" cy="887094"/>
            </a:xfrm>
            <a:custGeom>
              <a:avLst/>
              <a:gdLst/>
              <a:ahLst/>
              <a:cxnLst/>
              <a:rect l="l" t="t" r="r" b="b"/>
              <a:pathLst>
                <a:path w="914400" h="887095">
                  <a:moveTo>
                    <a:pt x="0" y="443484"/>
                  </a:moveTo>
                  <a:lnTo>
                    <a:pt x="2683" y="395152"/>
                  </a:lnTo>
                  <a:lnTo>
                    <a:pt x="10546" y="348330"/>
                  </a:lnTo>
                  <a:lnTo>
                    <a:pt x="23311" y="303288"/>
                  </a:lnTo>
                  <a:lnTo>
                    <a:pt x="40697" y="260296"/>
                  </a:lnTo>
                  <a:lnTo>
                    <a:pt x="62427" y="219625"/>
                  </a:lnTo>
                  <a:lnTo>
                    <a:pt x="88221" y="181544"/>
                  </a:lnTo>
                  <a:lnTo>
                    <a:pt x="117800" y="146325"/>
                  </a:lnTo>
                  <a:lnTo>
                    <a:pt x="150884" y="114237"/>
                  </a:lnTo>
                  <a:lnTo>
                    <a:pt x="187195" y="85551"/>
                  </a:lnTo>
                  <a:lnTo>
                    <a:pt x="226455" y="60536"/>
                  </a:lnTo>
                  <a:lnTo>
                    <a:pt x="268382" y="39464"/>
                  </a:lnTo>
                  <a:lnTo>
                    <a:pt x="312700" y="22603"/>
                  </a:lnTo>
                  <a:lnTo>
                    <a:pt x="359128" y="10226"/>
                  </a:lnTo>
                  <a:lnTo>
                    <a:pt x="407388" y="2601"/>
                  </a:lnTo>
                  <a:lnTo>
                    <a:pt x="457200" y="0"/>
                  </a:lnTo>
                  <a:lnTo>
                    <a:pt x="507011" y="2601"/>
                  </a:lnTo>
                  <a:lnTo>
                    <a:pt x="555271" y="10226"/>
                  </a:lnTo>
                  <a:lnTo>
                    <a:pt x="601699" y="22603"/>
                  </a:lnTo>
                  <a:lnTo>
                    <a:pt x="646017" y="39464"/>
                  </a:lnTo>
                  <a:lnTo>
                    <a:pt x="687944" y="60536"/>
                  </a:lnTo>
                  <a:lnTo>
                    <a:pt x="727204" y="85551"/>
                  </a:lnTo>
                  <a:lnTo>
                    <a:pt x="763515" y="114237"/>
                  </a:lnTo>
                  <a:lnTo>
                    <a:pt x="796599" y="146325"/>
                  </a:lnTo>
                  <a:lnTo>
                    <a:pt x="826178" y="181544"/>
                  </a:lnTo>
                  <a:lnTo>
                    <a:pt x="851972" y="219625"/>
                  </a:lnTo>
                  <a:lnTo>
                    <a:pt x="873702" y="260296"/>
                  </a:lnTo>
                  <a:lnTo>
                    <a:pt x="891088" y="303288"/>
                  </a:lnTo>
                  <a:lnTo>
                    <a:pt x="903853" y="348330"/>
                  </a:lnTo>
                  <a:lnTo>
                    <a:pt x="911716" y="395152"/>
                  </a:lnTo>
                  <a:lnTo>
                    <a:pt x="914400" y="443484"/>
                  </a:lnTo>
                  <a:lnTo>
                    <a:pt x="911716" y="491815"/>
                  </a:lnTo>
                  <a:lnTo>
                    <a:pt x="903853" y="538637"/>
                  </a:lnTo>
                  <a:lnTo>
                    <a:pt x="891088" y="583679"/>
                  </a:lnTo>
                  <a:lnTo>
                    <a:pt x="873702" y="626671"/>
                  </a:lnTo>
                  <a:lnTo>
                    <a:pt x="851972" y="667342"/>
                  </a:lnTo>
                  <a:lnTo>
                    <a:pt x="826178" y="705423"/>
                  </a:lnTo>
                  <a:lnTo>
                    <a:pt x="796599" y="740642"/>
                  </a:lnTo>
                  <a:lnTo>
                    <a:pt x="763515" y="772730"/>
                  </a:lnTo>
                  <a:lnTo>
                    <a:pt x="727204" y="801416"/>
                  </a:lnTo>
                  <a:lnTo>
                    <a:pt x="687944" y="826431"/>
                  </a:lnTo>
                  <a:lnTo>
                    <a:pt x="646017" y="847503"/>
                  </a:lnTo>
                  <a:lnTo>
                    <a:pt x="601699" y="864364"/>
                  </a:lnTo>
                  <a:lnTo>
                    <a:pt x="555271" y="876741"/>
                  </a:lnTo>
                  <a:lnTo>
                    <a:pt x="507011" y="884366"/>
                  </a:lnTo>
                  <a:lnTo>
                    <a:pt x="457200" y="886968"/>
                  </a:lnTo>
                  <a:lnTo>
                    <a:pt x="407388" y="884366"/>
                  </a:lnTo>
                  <a:lnTo>
                    <a:pt x="359128" y="876741"/>
                  </a:lnTo>
                  <a:lnTo>
                    <a:pt x="312700" y="864364"/>
                  </a:lnTo>
                  <a:lnTo>
                    <a:pt x="268382" y="847503"/>
                  </a:lnTo>
                  <a:lnTo>
                    <a:pt x="226455" y="826431"/>
                  </a:lnTo>
                  <a:lnTo>
                    <a:pt x="187195" y="801416"/>
                  </a:lnTo>
                  <a:lnTo>
                    <a:pt x="150884" y="772730"/>
                  </a:lnTo>
                  <a:lnTo>
                    <a:pt x="117800" y="740642"/>
                  </a:lnTo>
                  <a:lnTo>
                    <a:pt x="88221" y="705423"/>
                  </a:lnTo>
                  <a:lnTo>
                    <a:pt x="62427" y="667342"/>
                  </a:lnTo>
                  <a:lnTo>
                    <a:pt x="40697" y="626671"/>
                  </a:lnTo>
                  <a:lnTo>
                    <a:pt x="23311" y="583679"/>
                  </a:lnTo>
                  <a:lnTo>
                    <a:pt x="10546" y="538637"/>
                  </a:lnTo>
                  <a:lnTo>
                    <a:pt x="2683" y="491815"/>
                  </a:lnTo>
                  <a:lnTo>
                    <a:pt x="0" y="443484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60289" y="34568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6916" y="3329940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54773" y="3608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30183" y="31775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18295" y="34568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63996" y="4367784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93560" y="46470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12235" y="456437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98823" y="48445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9435" y="2395727"/>
            <a:ext cx="4918075" cy="2170430"/>
          </a:xfrm>
          <a:custGeom>
            <a:avLst/>
            <a:gdLst/>
            <a:ahLst/>
            <a:cxnLst/>
            <a:rect l="l" t="t" r="r" b="b"/>
            <a:pathLst>
              <a:path w="4918075" h="2170429">
                <a:moveTo>
                  <a:pt x="3155441" y="933958"/>
                </a:moveTo>
                <a:lnTo>
                  <a:pt x="3145536" y="443484"/>
                </a:lnTo>
              </a:path>
              <a:path w="4918075" h="2170429">
                <a:moveTo>
                  <a:pt x="1476755" y="808101"/>
                </a:moveTo>
                <a:lnTo>
                  <a:pt x="2687955" y="0"/>
                </a:lnTo>
              </a:path>
              <a:path w="4918075" h="2170429">
                <a:moveTo>
                  <a:pt x="4917820" y="782320"/>
                </a:moveTo>
                <a:lnTo>
                  <a:pt x="3611880" y="15239"/>
                </a:lnTo>
              </a:path>
              <a:path w="4918075" h="2170429">
                <a:moveTo>
                  <a:pt x="2651633" y="1972437"/>
                </a:moveTo>
                <a:lnTo>
                  <a:pt x="2017776" y="1434084"/>
                </a:lnTo>
              </a:path>
              <a:path w="4918075" h="2170429">
                <a:moveTo>
                  <a:pt x="0" y="2169922"/>
                </a:moveTo>
                <a:lnTo>
                  <a:pt x="1133855" y="1434084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13329" y="48196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8851" y="1201673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41921" y="1271727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8469" y="816102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76646" y="2420823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12889" y="294322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48345" y="2358009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0528" y="3792092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3=3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3877" y="4074667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3=5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7817" y="5757468"/>
            <a:ext cx="9034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lowest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28.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iteration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31077" y="14249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87006" y="171119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64511" y="140004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70552" y="185178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53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0413" y="1644472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02754" y="411855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53432" y="413588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64522" y="398259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06742" y="4949190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98645" y="485825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52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35527" y="754506"/>
          <a:ext cx="276542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∞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5608" y="3241675"/>
            <a:ext cx="280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Path</a:t>
            </a:r>
            <a:r>
              <a:rPr sz="24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1,4,2,5,3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node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08" y="3703446"/>
            <a:ext cx="232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2400" spc="-10" dirty="0">
                <a:latin typeface="Calibri"/>
                <a:cs typeface="Calibri"/>
              </a:rPr>
              <a:t>LC=	</a:t>
            </a:r>
            <a:r>
              <a:rPr sz="2400" spc="-5" dirty="0">
                <a:latin typeface="Calibri"/>
                <a:cs typeface="Calibri"/>
              </a:rPr>
              <a:t>28+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7047" y="1295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4271" y="4076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1551" y="13868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8775" y="16652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9040" y="1903476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5373" y="21818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7771" y="1952244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44994" y="22312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96300" y="1924811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4411" y="22040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97809" y="569848"/>
            <a:ext cx="5492750" cy="3501390"/>
            <a:chOff x="3297809" y="569848"/>
            <a:chExt cx="5492750" cy="3501390"/>
          </a:xfrm>
        </p:grpSpPr>
        <p:sp>
          <p:nvSpPr>
            <p:cNvPr id="13" name="object 13"/>
            <p:cNvSpPr/>
            <p:nvPr/>
          </p:nvSpPr>
          <p:spPr>
            <a:xfrm>
              <a:off x="3300984" y="573023"/>
              <a:ext cx="5486400" cy="1400810"/>
            </a:xfrm>
            <a:custGeom>
              <a:avLst/>
              <a:gdLst/>
              <a:ahLst/>
              <a:cxnLst/>
              <a:rect l="l" t="t" r="r" b="b"/>
              <a:pathLst>
                <a:path w="5486400" h="1400810">
                  <a:moveTo>
                    <a:pt x="0" y="887095"/>
                  </a:moveTo>
                  <a:lnTo>
                    <a:pt x="2035555" y="0"/>
                  </a:lnTo>
                </a:path>
                <a:path w="5486400" h="1400810">
                  <a:moveTo>
                    <a:pt x="2816352" y="313943"/>
                  </a:moveTo>
                  <a:lnTo>
                    <a:pt x="3713352" y="1379854"/>
                  </a:lnTo>
                </a:path>
                <a:path w="5486400" h="1400810">
                  <a:moveTo>
                    <a:pt x="1130807" y="1400302"/>
                  </a:moveTo>
                  <a:lnTo>
                    <a:pt x="2213482" y="330708"/>
                  </a:lnTo>
                </a:path>
                <a:path w="5486400" h="1400810">
                  <a:moveTo>
                    <a:pt x="2935224" y="1524"/>
                  </a:moveTo>
                  <a:lnTo>
                    <a:pt x="5486272" y="140042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2812" y="3177540"/>
              <a:ext cx="914400" cy="887094"/>
            </a:xfrm>
            <a:custGeom>
              <a:avLst/>
              <a:gdLst/>
              <a:ahLst/>
              <a:cxnLst/>
              <a:rect l="l" t="t" r="r" b="b"/>
              <a:pathLst>
                <a:path w="914400" h="887095">
                  <a:moveTo>
                    <a:pt x="0" y="443484"/>
                  </a:moveTo>
                  <a:lnTo>
                    <a:pt x="2683" y="395152"/>
                  </a:lnTo>
                  <a:lnTo>
                    <a:pt x="10546" y="348330"/>
                  </a:lnTo>
                  <a:lnTo>
                    <a:pt x="23311" y="303288"/>
                  </a:lnTo>
                  <a:lnTo>
                    <a:pt x="40697" y="260296"/>
                  </a:lnTo>
                  <a:lnTo>
                    <a:pt x="62427" y="219625"/>
                  </a:lnTo>
                  <a:lnTo>
                    <a:pt x="88221" y="181544"/>
                  </a:lnTo>
                  <a:lnTo>
                    <a:pt x="117800" y="146325"/>
                  </a:lnTo>
                  <a:lnTo>
                    <a:pt x="150884" y="114237"/>
                  </a:lnTo>
                  <a:lnTo>
                    <a:pt x="187195" y="85551"/>
                  </a:lnTo>
                  <a:lnTo>
                    <a:pt x="226455" y="60536"/>
                  </a:lnTo>
                  <a:lnTo>
                    <a:pt x="268382" y="39464"/>
                  </a:lnTo>
                  <a:lnTo>
                    <a:pt x="312700" y="22603"/>
                  </a:lnTo>
                  <a:lnTo>
                    <a:pt x="359128" y="10226"/>
                  </a:lnTo>
                  <a:lnTo>
                    <a:pt x="407388" y="2601"/>
                  </a:lnTo>
                  <a:lnTo>
                    <a:pt x="457200" y="0"/>
                  </a:lnTo>
                  <a:lnTo>
                    <a:pt x="507011" y="2601"/>
                  </a:lnTo>
                  <a:lnTo>
                    <a:pt x="555271" y="10226"/>
                  </a:lnTo>
                  <a:lnTo>
                    <a:pt x="601699" y="22603"/>
                  </a:lnTo>
                  <a:lnTo>
                    <a:pt x="646017" y="39464"/>
                  </a:lnTo>
                  <a:lnTo>
                    <a:pt x="687944" y="60536"/>
                  </a:lnTo>
                  <a:lnTo>
                    <a:pt x="727204" y="85551"/>
                  </a:lnTo>
                  <a:lnTo>
                    <a:pt x="763515" y="114237"/>
                  </a:lnTo>
                  <a:lnTo>
                    <a:pt x="796599" y="146325"/>
                  </a:lnTo>
                  <a:lnTo>
                    <a:pt x="826178" y="181544"/>
                  </a:lnTo>
                  <a:lnTo>
                    <a:pt x="851972" y="219625"/>
                  </a:lnTo>
                  <a:lnTo>
                    <a:pt x="873702" y="260296"/>
                  </a:lnTo>
                  <a:lnTo>
                    <a:pt x="891088" y="303288"/>
                  </a:lnTo>
                  <a:lnTo>
                    <a:pt x="903853" y="348330"/>
                  </a:lnTo>
                  <a:lnTo>
                    <a:pt x="911716" y="395152"/>
                  </a:lnTo>
                  <a:lnTo>
                    <a:pt x="914400" y="443484"/>
                  </a:lnTo>
                  <a:lnTo>
                    <a:pt x="911716" y="491815"/>
                  </a:lnTo>
                  <a:lnTo>
                    <a:pt x="903853" y="538637"/>
                  </a:lnTo>
                  <a:lnTo>
                    <a:pt x="891088" y="583679"/>
                  </a:lnTo>
                  <a:lnTo>
                    <a:pt x="873702" y="626671"/>
                  </a:lnTo>
                  <a:lnTo>
                    <a:pt x="851972" y="667342"/>
                  </a:lnTo>
                  <a:lnTo>
                    <a:pt x="826178" y="705423"/>
                  </a:lnTo>
                  <a:lnTo>
                    <a:pt x="796599" y="740642"/>
                  </a:lnTo>
                  <a:lnTo>
                    <a:pt x="763515" y="772730"/>
                  </a:lnTo>
                  <a:lnTo>
                    <a:pt x="727204" y="801416"/>
                  </a:lnTo>
                  <a:lnTo>
                    <a:pt x="687944" y="826431"/>
                  </a:lnTo>
                  <a:lnTo>
                    <a:pt x="646017" y="847503"/>
                  </a:lnTo>
                  <a:lnTo>
                    <a:pt x="601699" y="864364"/>
                  </a:lnTo>
                  <a:lnTo>
                    <a:pt x="555271" y="876741"/>
                  </a:lnTo>
                  <a:lnTo>
                    <a:pt x="507011" y="884366"/>
                  </a:lnTo>
                  <a:lnTo>
                    <a:pt x="457200" y="886968"/>
                  </a:lnTo>
                  <a:lnTo>
                    <a:pt x="407388" y="884366"/>
                  </a:lnTo>
                  <a:lnTo>
                    <a:pt x="359128" y="876741"/>
                  </a:lnTo>
                  <a:lnTo>
                    <a:pt x="312700" y="864364"/>
                  </a:lnTo>
                  <a:lnTo>
                    <a:pt x="268382" y="847503"/>
                  </a:lnTo>
                  <a:lnTo>
                    <a:pt x="226455" y="826431"/>
                  </a:lnTo>
                  <a:lnTo>
                    <a:pt x="187195" y="801416"/>
                  </a:lnTo>
                  <a:lnTo>
                    <a:pt x="150884" y="772730"/>
                  </a:lnTo>
                  <a:lnTo>
                    <a:pt x="117800" y="740642"/>
                  </a:lnTo>
                  <a:lnTo>
                    <a:pt x="88221" y="705423"/>
                  </a:lnTo>
                  <a:lnTo>
                    <a:pt x="62427" y="667342"/>
                  </a:lnTo>
                  <a:lnTo>
                    <a:pt x="40697" y="626671"/>
                  </a:lnTo>
                  <a:lnTo>
                    <a:pt x="23311" y="583679"/>
                  </a:lnTo>
                  <a:lnTo>
                    <a:pt x="10546" y="538637"/>
                  </a:lnTo>
                  <a:lnTo>
                    <a:pt x="2683" y="491815"/>
                  </a:lnTo>
                  <a:lnTo>
                    <a:pt x="0" y="443484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60289" y="34568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6916" y="3329940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54773" y="3608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30183" y="31775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18295" y="34568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63996" y="4367784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93560" y="46470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12235" y="456437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98823" y="48445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9435" y="2395727"/>
            <a:ext cx="4918075" cy="2170430"/>
          </a:xfrm>
          <a:custGeom>
            <a:avLst/>
            <a:gdLst/>
            <a:ahLst/>
            <a:cxnLst/>
            <a:rect l="l" t="t" r="r" b="b"/>
            <a:pathLst>
              <a:path w="4918075" h="2170429">
                <a:moveTo>
                  <a:pt x="3155441" y="933958"/>
                </a:moveTo>
                <a:lnTo>
                  <a:pt x="3145536" y="443484"/>
                </a:lnTo>
              </a:path>
              <a:path w="4918075" h="2170429">
                <a:moveTo>
                  <a:pt x="1476755" y="808101"/>
                </a:moveTo>
                <a:lnTo>
                  <a:pt x="2687955" y="0"/>
                </a:lnTo>
              </a:path>
              <a:path w="4918075" h="2170429">
                <a:moveTo>
                  <a:pt x="4917820" y="782320"/>
                </a:moveTo>
                <a:lnTo>
                  <a:pt x="3611880" y="15239"/>
                </a:lnTo>
              </a:path>
              <a:path w="4918075" h="2170429">
                <a:moveTo>
                  <a:pt x="2652521" y="1971675"/>
                </a:moveTo>
                <a:lnTo>
                  <a:pt x="1994915" y="1418844"/>
                </a:lnTo>
              </a:path>
              <a:path w="4918075" h="2170429">
                <a:moveTo>
                  <a:pt x="0" y="2169922"/>
                </a:moveTo>
                <a:lnTo>
                  <a:pt x="1133855" y="1434084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13329" y="48196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8851" y="1201673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41921" y="1271727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8469" y="816102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76646" y="2420823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12889" y="294322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48345" y="2358009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0528" y="3792092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3=3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3877" y="4074667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3=5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31077" y="14249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87006" y="171119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64511" y="140004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70552" y="185178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53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00413" y="1644472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2754" y="411855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3432" y="413588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64522" y="398259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75678" y="6032093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8645" y="485825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52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00571" y="5704332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61"/>
                </a:lnTo>
                <a:lnTo>
                  <a:pt x="10546" y="348345"/>
                </a:lnTo>
                <a:lnTo>
                  <a:pt x="23311" y="303307"/>
                </a:lnTo>
                <a:lnTo>
                  <a:pt x="40697" y="260318"/>
                </a:lnTo>
                <a:lnTo>
                  <a:pt x="62427" y="219647"/>
                </a:lnTo>
                <a:lnTo>
                  <a:pt x="88221" y="181566"/>
                </a:lnTo>
                <a:lnTo>
                  <a:pt x="117800" y="146345"/>
                </a:lnTo>
                <a:lnTo>
                  <a:pt x="150884" y="114255"/>
                </a:lnTo>
                <a:lnTo>
                  <a:pt x="187195" y="85565"/>
                </a:lnTo>
                <a:lnTo>
                  <a:pt x="226455" y="60547"/>
                </a:lnTo>
                <a:lnTo>
                  <a:pt x="268382" y="39472"/>
                </a:lnTo>
                <a:lnTo>
                  <a:pt x="312700" y="22608"/>
                </a:lnTo>
                <a:lnTo>
                  <a:pt x="359128" y="10228"/>
                </a:lnTo>
                <a:lnTo>
                  <a:pt x="407388" y="2602"/>
                </a:lnTo>
                <a:lnTo>
                  <a:pt x="457200" y="0"/>
                </a:lnTo>
                <a:lnTo>
                  <a:pt x="507011" y="2602"/>
                </a:lnTo>
                <a:lnTo>
                  <a:pt x="555271" y="10228"/>
                </a:lnTo>
                <a:lnTo>
                  <a:pt x="601699" y="22608"/>
                </a:lnTo>
                <a:lnTo>
                  <a:pt x="646017" y="39472"/>
                </a:lnTo>
                <a:lnTo>
                  <a:pt x="687944" y="60547"/>
                </a:lnTo>
                <a:lnTo>
                  <a:pt x="727204" y="85565"/>
                </a:lnTo>
                <a:lnTo>
                  <a:pt x="763515" y="114255"/>
                </a:lnTo>
                <a:lnTo>
                  <a:pt x="796599" y="146345"/>
                </a:lnTo>
                <a:lnTo>
                  <a:pt x="826178" y="181566"/>
                </a:lnTo>
                <a:lnTo>
                  <a:pt x="851972" y="219647"/>
                </a:lnTo>
                <a:lnTo>
                  <a:pt x="873702" y="260318"/>
                </a:lnTo>
                <a:lnTo>
                  <a:pt x="891088" y="303307"/>
                </a:lnTo>
                <a:lnTo>
                  <a:pt x="903853" y="348345"/>
                </a:lnTo>
                <a:lnTo>
                  <a:pt x="911716" y="395161"/>
                </a:lnTo>
                <a:lnTo>
                  <a:pt x="914400" y="443484"/>
                </a:lnTo>
                <a:lnTo>
                  <a:pt x="911716" y="491806"/>
                </a:lnTo>
                <a:lnTo>
                  <a:pt x="903853" y="538622"/>
                </a:lnTo>
                <a:lnTo>
                  <a:pt x="891088" y="583660"/>
                </a:lnTo>
                <a:lnTo>
                  <a:pt x="873702" y="626649"/>
                </a:lnTo>
                <a:lnTo>
                  <a:pt x="851972" y="667320"/>
                </a:lnTo>
                <a:lnTo>
                  <a:pt x="826178" y="705401"/>
                </a:lnTo>
                <a:lnTo>
                  <a:pt x="796599" y="740622"/>
                </a:lnTo>
                <a:lnTo>
                  <a:pt x="763515" y="772712"/>
                </a:lnTo>
                <a:lnTo>
                  <a:pt x="727204" y="801402"/>
                </a:lnTo>
                <a:lnTo>
                  <a:pt x="687944" y="826420"/>
                </a:lnTo>
                <a:lnTo>
                  <a:pt x="646017" y="847495"/>
                </a:lnTo>
                <a:lnTo>
                  <a:pt x="601699" y="864359"/>
                </a:lnTo>
                <a:lnTo>
                  <a:pt x="555271" y="876739"/>
                </a:lnTo>
                <a:lnTo>
                  <a:pt x="507011" y="884365"/>
                </a:lnTo>
                <a:lnTo>
                  <a:pt x="457200" y="886968"/>
                </a:lnTo>
                <a:lnTo>
                  <a:pt x="407388" y="884365"/>
                </a:lnTo>
                <a:lnTo>
                  <a:pt x="359128" y="876739"/>
                </a:lnTo>
                <a:lnTo>
                  <a:pt x="312700" y="864359"/>
                </a:lnTo>
                <a:lnTo>
                  <a:pt x="268382" y="847495"/>
                </a:lnTo>
                <a:lnTo>
                  <a:pt x="226455" y="826420"/>
                </a:lnTo>
                <a:lnTo>
                  <a:pt x="187195" y="801402"/>
                </a:lnTo>
                <a:lnTo>
                  <a:pt x="150884" y="772712"/>
                </a:lnTo>
                <a:lnTo>
                  <a:pt x="117800" y="740622"/>
                </a:lnTo>
                <a:lnTo>
                  <a:pt x="88221" y="705401"/>
                </a:lnTo>
                <a:lnTo>
                  <a:pt x="62427" y="667320"/>
                </a:lnTo>
                <a:lnTo>
                  <a:pt x="40697" y="626649"/>
                </a:lnTo>
                <a:lnTo>
                  <a:pt x="23311" y="583660"/>
                </a:lnTo>
                <a:lnTo>
                  <a:pt x="10546" y="538622"/>
                </a:lnTo>
                <a:lnTo>
                  <a:pt x="2683" y="491806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29502" y="598363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80709" y="5399938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4=3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21195" y="5254752"/>
            <a:ext cx="36195" cy="449580"/>
          </a:xfrm>
          <a:custGeom>
            <a:avLst/>
            <a:gdLst/>
            <a:ahLst/>
            <a:cxnLst/>
            <a:rect l="l" t="t" r="r" b="b"/>
            <a:pathLst>
              <a:path w="36195" h="449579">
                <a:moveTo>
                  <a:pt x="35940" y="449199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07757" y="488391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90458" y="4604130"/>
            <a:ext cx="342709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latin typeface="Calibri"/>
                <a:cs typeface="Calibri"/>
              </a:rPr>
              <a:t>Path </a:t>
            </a:r>
            <a:r>
              <a:rPr sz="4400" dirty="0">
                <a:latin typeface="Calibri"/>
                <a:cs typeface="Calibri"/>
              </a:rPr>
              <a:t>: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1,4,2,5,3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Cost: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28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90013" y="2422905"/>
          <a:ext cx="5219698" cy="3505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∞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7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3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spc="-5" dirty="0">
                          <a:latin typeface="Calibri"/>
                          <a:cs typeface="Calibri"/>
                        </a:rPr>
                        <a:t>12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8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3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∞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6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spc="-5" dirty="0">
                          <a:latin typeface="Calibri"/>
                          <a:cs typeface="Calibri"/>
                        </a:rPr>
                        <a:t>14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9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5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8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∞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6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spc="-5" dirty="0">
                          <a:latin typeface="Calibri"/>
                          <a:cs typeface="Calibri"/>
                        </a:rPr>
                        <a:t>18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9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3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5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∞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4000" spc="-5" dirty="0">
                          <a:latin typeface="Calibri"/>
                          <a:cs typeface="Calibri"/>
                        </a:rPr>
                        <a:t>11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spc="-5" dirty="0">
                          <a:latin typeface="Calibri"/>
                          <a:cs typeface="Calibri"/>
                        </a:rPr>
                        <a:t>18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spc="-5" dirty="0">
                          <a:latin typeface="Calibri"/>
                          <a:cs typeface="Calibri"/>
                        </a:rPr>
                        <a:t>14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9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8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∞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1B79ED-0339-2B9A-A9A0-D3AD73882F2A}"/>
              </a:ext>
            </a:extLst>
          </p:cNvPr>
          <p:cNvSpPr txBox="1"/>
          <p:nvPr/>
        </p:nvSpPr>
        <p:spPr>
          <a:xfrm>
            <a:off x="779929" y="161365"/>
            <a:ext cx="267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 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7047" y="129539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4271" y="4076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0611" y="1360932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6945" y="16395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9040" y="1903476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5373" y="21818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7771" y="1952244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44994" y="22312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96300" y="1924811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4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4411" y="22040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97809" y="569848"/>
            <a:ext cx="5492750" cy="3733165"/>
            <a:chOff x="3297809" y="569848"/>
            <a:chExt cx="5492750" cy="3733165"/>
          </a:xfrm>
        </p:grpSpPr>
        <p:sp>
          <p:nvSpPr>
            <p:cNvPr id="13" name="object 13"/>
            <p:cNvSpPr/>
            <p:nvPr/>
          </p:nvSpPr>
          <p:spPr>
            <a:xfrm>
              <a:off x="3300984" y="573023"/>
              <a:ext cx="5486400" cy="1400810"/>
            </a:xfrm>
            <a:custGeom>
              <a:avLst/>
              <a:gdLst/>
              <a:ahLst/>
              <a:cxnLst/>
              <a:rect l="l" t="t" r="r" b="b"/>
              <a:pathLst>
                <a:path w="5486400" h="1400810">
                  <a:moveTo>
                    <a:pt x="0" y="887095"/>
                  </a:moveTo>
                  <a:lnTo>
                    <a:pt x="2035555" y="0"/>
                  </a:lnTo>
                </a:path>
                <a:path w="5486400" h="1400810">
                  <a:moveTo>
                    <a:pt x="2816352" y="313943"/>
                  </a:moveTo>
                  <a:lnTo>
                    <a:pt x="3713352" y="1379854"/>
                  </a:lnTo>
                </a:path>
                <a:path w="5486400" h="1400810">
                  <a:moveTo>
                    <a:pt x="1130807" y="1400302"/>
                  </a:moveTo>
                  <a:lnTo>
                    <a:pt x="2213482" y="330708"/>
                  </a:lnTo>
                </a:path>
                <a:path w="5486400" h="1400810">
                  <a:moveTo>
                    <a:pt x="2935224" y="1524"/>
                  </a:moveTo>
                  <a:lnTo>
                    <a:pt x="5486272" y="140042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9544" y="3409188"/>
              <a:ext cx="914400" cy="887094"/>
            </a:xfrm>
            <a:custGeom>
              <a:avLst/>
              <a:gdLst/>
              <a:ahLst/>
              <a:cxnLst/>
              <a:rect l="l" t="t" r="r" b="b"/>
              <a:pathLst>
                <a:path w="914400" h="887095">
                  <a:moveTo>
                    <a:pt x="0" y="443484"/>
                  </a:moveTo>
                  <a:lnTo>
                    <a:pt x="2683" y="395152"/>
                  </a:lnTo>
                  <a:lnTo>
                    <a:pt x="10546" y="348330"/>
                  </a:lnTo>
                  <a:lnTo>
                    <a:pt x="23311" y="303288"/>
                  </a:lnTo>
                  <a:lnTo>
                    <a:pt x="40697" y="260296"/>
                  </a:lnTo>
                  <a:lnTo>
                    <a:pt x="62427" y="219625"/>
                  </a:lnTo>
                  <a:lnTo>
                    <a:pt x="88221" y="181544"/>
                  </a:lnTo>
                  <a:lnTo>
                    <a:pt x="117800" y="146325"/>
                  </a:lnTo>
                  <a:lnTo>
                    <a:pt x="150884" y="114237"/>
                  </a:lnTo>
                  <a:lnTo>
                    <a:pt x="187195" y="85551"/>
                  </a:lnTo>
                  <a:lnTo>
                    <a:pt x="226455" y="60536"/>
                  </a:lnTo>
                  <a:lnTo>
                    <a:pt x="268382" y="39464"/>
                  </a:lnTo>
                  <a:lnTo>
                    <a:pt x="312700" y="22603"/>
                  </a:lnTo>
                  <a:lnTo>
                    <a:pt x="359128" y="10226"/>
                  </a:lnTo>
                  <a:lnTo>
                    <a:pt x="407388" y="2601"/>
                  </a:lnTo>
                  <a:lnTo>
                    <a:pt x="457200" y="0"/>
                  </a:lnTo>
                  <a:lnTo>
                    <a:pt x="507011" y="2601"/>
                  </a:lnTo>
                  <a:lnTo>
                    <a:pt x="555271" y="10226"/>
                  </a:lnTo>
                  <a:lnTo>
                    <a:pt x="601699" y="22603"/>
                  </a:lnTo>
                  <a:lnTo>
                    <a:pt x="646017" y="39464"/>
                  </a:lnTo>
                  <a:lnTo>
                    <a:pt x="687944" y="60536"/>
                  </a:lnTo>
                  <a:lnTo>
                    <a:pt x="727204" y="85551"/>
                  </a:lnTo>
                  <a:lnTo>
                    <a:pt x="763515" y="114237"/>
                  </a:lnTo>
                  <a:lnTo>
                    <a:pt x="796599" y="146325"/>
                  </a:lnTo>
                  <a:lnTo>
                    <a:pt x="826178" y="181544"/>
                  </a:lnTo>
                  <a:lnTo>
                    <a:pt x="851972" y="219625"/>
                  </a:lnTo>
                  <a:lnTo>
                    <a:pt x="873702" y="260296"/>
                  </a:lnTo>
                  <a:lnTo>
                    <a:pt x="891088" y="303288"/>
                  </a:lnTo>
                  <a:lnTo>
                    <a:pt x="903853" y="348330"/>
                  </a:lnTo>
                  <a:lnTo>
                    <a:pt x="911716" y="395152"/>
                  </a:lnTo>
                  <a:lnTo>
                    <a:pt x="914400" y="443484"/>
                  </a:lnTo>
                  <a:lnTo>
                    <a:pt x="911716" y="491815"/>
                  </a:lnTo>
                  <a:lnTo>
                    <a:pt x="903853" y="538637"/>
                  </a:lnTo>
                  <a:lnTo>
                    <a:pt x="891088" y="583679"/>
                  </a:lnTo>
                  <a:lnTo>
                    <a:pt x="873702" y="626671"/>
                  </a:lnTo>
                  <a:lnTo>
                    <a:pt x="851972" y="667342"/>
                  </a:lnTo>
                  <a:lnTo>
                    <a:pt x="826178" y="705423"/>
                  </a:lnTo>
                  <a:lnTo>
                    <a:pt x="796599" y="740642"/>
                  </a:lnTo>
                  <a:lnTo>
                    <a:pt x="763515" y="772730"/>
                  </a:lnTo>
                  <a:lnTo>
                    <a:pt x="727204" y="801416"/>
                  </a:lnTo>
                  <a:lnTo>
                    <a:pt x="687944" y="826431"/>
                  </a:lnTo>
                  <a:lnTo>
                    <a:pt x="646017" y="847503"/>
                  </a:lnTo>
                  <a:lnTo>
                    <a:pt x="601699" y="864364"/>
                  </a:lnTo>
                  <a:lnTo>
                    <a:pt x="555271" y="876741"/>
                  </a:lnTo>
                  <a:lnTo>
                    <a:pt x="507011" y="884366"/>
                  </a:lnTo>
                  <a:lnTo>
                    <a:pt x="457200" y="886968"/>
                  </a:lnTo>
                  <a:lnTo>
                    <a:pt x="407388" y="884366"/>
                  </a:lnTo>
                  <a:lnTo>
                    <a:pt x="359128" y="876741"/>
                  </a:lnTo>
                  <a:lnTo>
                    <a:pt x="312700" y="864364"/>
                  </a:lnTo>
                  <a:lnTo>
                    <a:pt x="268382" y="847503"/>
                  </a:lnTo>
                  <a:lnTo>
                    <a:pt x="226455" y="826431"/>
                  </a:lnTo>
                  <a:lnTo>
                    <a:pt x="187195" y="801416"/>
                  </a:lnTo>
                  <a:lnTo>
                    <a:pt x="150884" y="772730"/>
                  </a:lnTo>
                  <a:lnTo>
                    <a:pt x="117800" y="740642"/>
                  </a:lnTo>
                  <a:lnTo>
                    <a:pt x="88221" y="705423"/>
                  </a:lnTo>
                  <a:lnTo>
                    <a:pt x="62427" y="667342"/>
                  </a:lnTo>
                  <a:lnTo>
                    <a:pt x="40697" y="626671"/>
                  </a:lnTo>
                  <a:lnTo>
                    <a:pt x="23311" y="583679"/>
                  </a:lnTo>
                  <a:lnTo>
                    <a:pt x="10546" y="538637"/>
                  </a:lnTo>
                  <a:lnTo>
                    <a:pt x="2683" y="491815"/>
                  </a:lnTo>
                  <a:lnTo>
                    <a:pt x="0" y="443484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07402" y="368815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39556" y="3308603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4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4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7668" y="35878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59568" y="3265932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7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47933" y="35449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00518" y="4198365"/>
            <a:ext cx="927100" cy="899794"/>
            <a:chOff x="7700518" y="4198365"/>
            <a:chExt cx="927100" cy="899794"/>
          </a:xfrm>
        </p:grpSpPr>
        <p:sp>
          <p:nvSpPr>
            <p:cNvPr id="21" name="object 21"/>
            <p:cNvSpPr/>
            <p:nvPr/>
          </p:nvSpPr>
          <p:spPr>
            <a:xfrm>
              <a:off x="7706868" y="4204715"/>
              <a:ext cx="914400" cy="887094"/>
            </a:xfrm>
            <a:custGeom>
              <a:avLst/>
              <a:gdLst/>
              <a:ahLst/>
              <a:cxnLst/>
              <a:rect l="l" t="t" r="r" b="b"/>
              <a:pathLst>
                <a:path w="914400" h="887095">
                  <a:moveTo>
                    <a:pt x="457200" y="0"/>
                  </a:moveTo>
                  <a:lnTo>
                    <a:pt x="407388" y="2601"/>
                  </a:lnTo>
                  <a:lnTo>
                    <a:pt x="359128" y="10226"/>
                  </a:lnTo>
                  <a:lnTo>
                    <a:pt x="312700" y="22603"/>
                  </a:lnTo>
                  <a:lnTo>
                    <a:pt x="268382" y="39464"/>
                  </a:lnTo>
                  <a:lnTo>
                    <a:pt x="226455" y="60536"/>
                  </a:lnTo>
                  <a:lnTo>
                    <a:pt x="187195" y="85551"/>
                  </a:lnTo>
                  <a:lnTo>
                    <a:pt x="150884" y="114237"/>
                  </a:lnTo>
                  <a:lnTo>
                    <a:pt x="117800" y="146325"/>
                  </a:lnTo>
                  <a:lnTo>
                    <a:pt x="88221" y="181544"/>
                  </a:lnTo>
                  <a:lnTo>
                    <a:pt x="62427" y="219625"/>
                  </a:lnTo>
                  <a:lnTo>
                    <a:pt x="40697" y="260296"/>
                  </a:lnTo>
                  <a:lnTo>
                    <a:pt x="23311" y="303288"/>
                  </a:lnTo>
                  <a:lnTo>
                    <a:pt x="10546" y="348330"/>
                  </a:lnTo>
                  <a:lnTo>
                    <a:pt x="2683" y="395152"/>
                  </a:lnTo>
                  <a:lnTo>
                    <a:pt x="0" y="443483"/>
                  </a:lnTo>
                  <a:lnTo>
                    <a:pt x="2683" y="491815"/>
                  </a:lnTo>
                  <a:lnTo>
                    <a:pt x="10546" y="538637"/>
                  </a:lnTo>
                  <a:lnTo>
                    <a:pt x="23311" y="583679"/>
                  </a:lnTo>
                  <a:lnTo>
                    <a:pt x="40697" y="626671"/>
                  </a:lnTo>
                  <a:lnTo>
                    <a:pt x="62427" y="667342"/>
                  </a:lnTo>
                  <a:lnTo>
                    <a:pt x="88221" y="705423"/>
                  </a:lnTo>
                  <a:lnTo>
                    <a:pt x="117800" y="740642"/>
                  </a:lnTo>
                  <a:lnTo>
                    <a:pt x="150884" y="772730"/>
                  </a:lnTo>
                  <a:lnTo>
                    <a:pt x="187195" y="801416"/>
                  </a:lnTo>
                  <a:lnTo>
                    <a:pt x="226455" y="826431"/>
                  </a:lnTo>
                  <a:lnTo>
                    <a:pt x="268382" y="847503"/>
                  </a:lnTo>
                  <a:lnTo>
                    <a:pt x="312700" y="864364"/>
                  </a:lnTo>
                  <a:lnTo>
                    <a:pt x="359128" y="876741"/>
                  </a:lnTo>
                  <a:lnTo>
                    <a:pt x="407388" y="884366"/>
                  </a:lnTo>
                  <a:lnTo>
                    <a:pt x="457200" y="886967"/>
                  </a:lnTo>
                  <a:lnTo>
                    <a:pt x="507011" y="884366"/>
                  </a:lnTo>
                  <a:lnTo>
                    <a:pt x="555271" y="876741"/>
                  </a:lnTo>
                  <a:lnTo>
                    <a:pt x="601699" y="864364"/>
                  </a:lnTo>
                  <a:lnTo>
                    <a:pt x="646017" y="847503"/>
                  </a:lnTo>
                  <a:lnTo>
                    <a:pt x="687944" y="826431"/>
                  </a:lnTo>
                  <a:lnTo>
                    <a:pt x="727204" y="801416"/>
                  </a:lnTo>
                  <a:lnTo>
                    <a:pt x="763515" y="772730"/>
                  </a:lnTo>
                  <a:lnTo>
                    <a:pt x="796599" y="740642"/>
                  </a:lnTo>
                  <a:lnTo>
                    <a:pt x="826178" y="705423"/>
                  </a:lnTo>
                  <a:lnTo>
                    <a:pt x="851972" y="667342"/>
                  </a:lnTo>
                  <a:lnTo>
                    <a:pt x="873702" y="626671"/>
                  </a:lnTo>
                  <a:lnTo>
                    <a:pt x="891088" y="583679"/>
                  </a:lnTo>
                  <a:lnTo>
                    <a:pt x="903853" y="538637"/>
                  </a:lnTo>
                  <a:lnTo>
                    <a:pt x="911716" y="491815"/>
                  </a:lnTo>
                  <a:lnTo>
                    <a:pt x="914400" y="443483"/>
                  </a:lnTo>
                  <a:lnTo>
                    <a:pt x="911716" y="395152"/>
                  </a:lnTo>
                  <a:lnTo>
                    <a:pt x="903853" y="348330"/>
                  </a:lnTo>
                  <a:lnTo>
                    <a:pt x="891088" y="303288"/>
                  </a:lnTo>
                  <a:lnTo>
                    <a:pt x="873702" y="260296"/>
                  </a:lnTo>
                  <a:lnTo>
                    <a:pt x="851972" y="219625"/>
                  </a:lnTo>
                  <a:lnTo>
                    <a:pt x="826178" y="181544"/>
                  </a:lnTo>
                  <a:lnTo>
                    <a:pt x="796599" y="146325"/>
                  </a:lnTo>
                  <a:lnTo>
                    <a:pt x="763515" y="114237"/>
                  </a:lnTo>
                  <a:lnTo>
                    <a:pt x="727204" y="85551"/>
                  </a:lnTo>
                  <a:lnTo>
                    <a:pt x="687944" y="60536"/>
                  </a:lnTo>
                  <a:lnTo>
                    <a:pt x="646017" y="39464"/>
                  </a:lnTo>
                  <a:lnTo>
                    <a:pt x="601699" y="22603"/>
                  </a:lnTo>
                  <a:lnTo>
                    <a:pt x="555271" y="10226"/>
                  </a:lnTo>
                  <a:lnTo>
                    <a:pt x="507011" y="260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06868" y="4204715"/>
              <a:ext cx="914400" cy="887094"/>
            </a:xfrm>
            <a:custGeom>
              <a:avLst/>
              <a:gdLst/>
              <a:ahLst/>
              <a:cxnLst/>
              <a:rect l="l" t="t" r="r" b="b"/>
              <a:pathLst>
                <a:path w="914400" h="887095">
                  <a:moveTo>
                    <a:pt x="0" y="443483"/>
                  </a:moveTo>
                  <a:lnTo>
                    <a:pt x="2683" y="395152"/>
                  </a:lnTo>
                  <a:lnTo>
                    <a:pt x="10546" y="348330"/>
                  </a:lnTo>
                  <a:lnTo>
                    <a:pt x="23311" y="303288"/>
                  </a:lnTo>
                  <a:lnTo>
                    <a:pt x="40697" y="260296"/>
                  </a:lnTo>
                  <a:lnTo>
                    <a:pt x="62427" y="219625"/>
                  </a:lnTo>
                  <a:lnTo>
                    <a:pt x="88221" y="181544"/>
                  </a:lnTo>
                  <a:lnTo>
                    <a:pt x="117800" y="146325"/>
                  </a:lnTo>
                  <a:lnTo>
                    <a:pt x="150884" y="114237"/>
                  </a:lnTo>
                  <a:lnTo>
                    <a:pt x="187195" y="85551"/>
                  </a:lnTo>
                  <a:lnTo>
                    <a:pt x="226455" y="60536"/>
                  </a:lnTo>
                  <a:lnTo>
                    <a:pt x="268382" y="39464"/>
                  </a:lnTo>
                  <a:lnTo>
                    <a:pt x="312700" y="22603"/>
                  </a:lnTo>
                  <a:lnTo>
                    <a:pt x="359128" y="10226"/>
                  </a:lnTo>
                  <a:lnTo>
                    <a:pt x="407388" y="2601"/>
                  </a:lnTo>
                  <a:lnTo>
                    <a:pt x="457200" y="0"/>
                  </a:lnTo>
                  <a:lnTo>
                    <a:pt x="507011" y="2601"/>
                  </a:lnTo>
                  <a:lnTo>
                    <a:pt x="555271" y="10226"/>
                  </a:lnTo>
                  <a:lnTo>
                    <a:pt x="601699" y="22603"/>
                  </a:lnTo>
                  <a:lnTo>
                    <a:pt x="646017" y="39464"/>
                  </a:lnTo>
                  <a:lnTo>
                    <a:pt x="687944" y="60536"/>
                  </a:lnTo>
                  <a:lnTo>
                    <a:pt x="727204" y="85551"/>
                  </a:lnTo>
                  <a:lnTo>
                    <a:pt x="763515" y="114237"/>
                  </a:lnTo>
                  <a:lnTo>
                    <a:pt x="796599" y="146325"/>
                  </a:lnTo>
                  <a:lnTo>
                    <a:pt x="826178" y="181544"/>
                  </a:lnTo>
                  <a:lnTo>
                    <a:pt x="851972" y="219625"/>
                  </a:lnTo>
                  <a:lnTo>
                    <a:pt x="873702" y="260296"/>
                  </a:lnTo>
                  <a:lnTo>
                    <a:pt x="891088" y="303288"/>
                  </a:lnTo>
                  <a:lnTo>
                    <a:pt x="903853" y="348330"/>
                  </a:lnTo>
                  <a:lnTo>
                    <a:pt x="911716" y="395152"/>
                  </a:lnTo>
                  <a:lnTo>
                    <a:pt x="914400" y="443483"/>
                  </a:lnTo>
                  <a:lnTo>
                    <a:pt x="911716" y="491815"/>
                  </a:lnTo>
                  <a:lnTo>
                    <a:pt x="903853" y="538637"/>
                  </a:lnTo>
                  <a:lnTo>
                    <a:pt x="891088" y="583679"/>
                  </a:lnTo>
                  <a:lnTo>
                    <a:pt x="873702" y="626671"/>
                  </a:lnTo>
                  <a:lnTo>
                    <a:pt x="851972" y="667342"/>
                  </a:lnTo>
                  <a:lnTo>
                    <a:pt x="826178" y="705423"/>
                  </a:lnTo>
                  <a:lnTo>
                    <a:pt x="796599" y="740642"/>
                  </a:lnTo>
                  <a:lnTo>
                    <a:pt x="763515" y="772730"/>
                  </a:lnTo>
                  <a:lnTo>
                    <a:pt x="727204" y="801416"/>
                  </a:lnTo>
                  <a:lnTo>
                    <a:pt x="687944" y="826431"/>
                  </a:lnTo>
                  <a:lnTo>
                    <a:pt x="646017" y="847503"/>
                  </a:lnTo>
                  <a:lnTo>
                    <a:pt x="601699" y="864364"/>
                  </a:lnTo>
                  <a:lnTo>
                    <a:pt x="555271" y="876741"/>
                  </a:lnTo>
                  <a:lnTo>
                    <a:pt x="507011" y="884366"/>
                  </a:lnTo>
                  <a:lnTo>
                    <a:pt x="457200" y="886967"/>
                  </a:lnTo>
                  <a:lnTo>
                    <a:pt x="407388" y="884366"/>
                  </a:lnTo>
                  <a:lnTo>
                    <a:pt x="359128" y="876741"/>
                  </a:lnTo>
                  <a:lnTo>
                    <a:pt x="312700" y="864364"/>
                  </a:lnTo>
                  <a:lnTo>
                    <a:pt x="268382" y="847503"/>
                  </a:lnTo>
                  <a:lnTo>
                    <a:pt x="226455" y="826431"/>
                  </a:lnTo>
                  <a:lnTo>
                    <a:pt x="187195" y="801416"/>
                  </a:lnTo>
                  <a:lnTo>
                    <a:pt x="150884" y="772730"/>
                  </a:lnTo>
                  <a:lnTo>
                    <a:pt x="117800" y="740642"/>
                  </a:lnTo>
                  <a:lnTo>
                    <a:pt x="88221" y="705423"/>
                  </a:lnTo>
                  <a:lnTo>
                    <a:pt x="62427" y="667342"/>
                  </a:lnTo>
                  <a:lnTo>
                    <a:pt x="40697" y="626671"/>
                  </a:lnTo>
                  <a:lnTo>
                    <a:pt x="23311" y="583679"/>
                  </a:lnTo>
                  <a:lnTo>
                    <a:pt x="10546" y="538637"/>
                  </a:lnTo>
                  <a:lnTo>
                    <a:pt x="2683" y="491815"/>
                  </a:lnTo>
                  <a:lnTo>
                    <a:pt x="0" y="443483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93709" y="44834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54540" y="4401311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3"/>
                </a:moveTo>
                <a:lnTo>
                  <a:pt x="2683" y="395152"/>
                </a:lnTo>
                <a:lnTo>
                  <a:pt x="10546" y="348330"/>
                </a:lnTo>
                <a:lnTo>
                  <a:pt x="23311" y="303288"/>
                </a:lnTo>
                <a:lnTo>
                  <a:pt x="40697" y="260296"/>
                </a:lnTo>
                <a:lnTo>
                  <a:pt x="62427" y="219625"/>
                </a:lnTo>
                <a:lnTo>
                  <a:pt x="88221" y="181544"/>
                </a:lnTo>
                <a:lnTo>
                  <a:pt x="117800" y="146325"/>
                </a:lnTo>
                <a:lnTo>
                  <a:pt x="150884" y="114237"/>
                </a:lnTo>
                <a:lnTo>
                  <a:pt x="187195" y="85551"/>
                </a:lnTo>
                <a:lnTo>
                  <a:pt x="226455" y="60536"/>
                </a:lnTo>
                <a:lnTo>
                  <a:pt x="268382" y="39464"/>
                </a:lnTo>
                <a:lnTo>
                  <a:pt x="312700" y="22603"/>
                </a:lnTo>
                <a:lnTo>
                  <a:pt x="359128" y="10226"/>
                </a:lnTo>
                <a:lnTo>
                  <a:pt x="407388" y="2601"/>
                </a:lnTo>
                <a:lnTo>
                  <a:pt x="457200" y="0"/>
                </a:lnTo>
                <a:lnTo>
                  <a:pt x="507011" y="2601"/>
                </a:lnTo>
                <a:lnTo>
                  <a:pt x="555271" y="10226"/>
                </a:lnTo>
                <a:lnTo>
                  <a:pt x="601699" y="22603"/>
                </a:lnTo>
                <a:lnTo>
                  <a:pt x="646017" y="39464"/>
                </a:lnTo>
                <a:lnTo>
                  <a:pt x="687944" y="60536"/>
                </a:lnTo>
                <a:lnTo>
                  <a:pt x="727204" y="85551"/>
                </a:lnTo>
                <a:lnTo>
                  <a:pt x="763515" y="114237"/>
                </a:lnTo>
                <a:lnTo>
                  <a:pt x="796599" y="146325"/>
                </a:lnTo>
                <a:lnTo>
                  <a:pt x="826178" y="181544"/>
                </a:lnTo>
                <a:lnTo>
                  <a:pt x="851972" y="219625"/>
                </a:lnTo>
                <a:lnTo>
                  <a:pt x="873702" y="260296"/>
                </a:lnTo>
                <a:lnTo>
                  <a:pt x="891088" y="303288"/>
                </a:lnTo>
                <a:lnTo>
                  <a:pt x="903853" y="348330"/>
                </a:lnTo>
                <a:lnTo>
                  <a:pt x="911716" y="395152"/>
                </a:lnTo>
                <a:lnTo>
                  <a:pt x="914400" y="443483"/>
                </a:lnTo>
                <a:lnTo>
                  <a:pt x="911716" y="491815"/>
                </a:lnTo>
                <a:lnTo>
                  <a:pt x="903853" y="538637"/>
                </a:lnTo>
                <a:lnTo>
                  <a:pt x="891088" y="583679"/>
                </a:lnTo>
                <a:lnTo>
                  <a:pt x="873702" y="626671"/>
                </a:lnTo>
                <a:lnTo>
                  <a:pt x="851972" y="667342"/>
                </a:lnTo>
                <a:lnTo>
                  <a:pt x="826178" y="705423"/>
                </a:lnTo>
                <a:lnTo>
                  <a:pt x="796599" y="740642"/>
                </a:lnTo>
                <a:lnTo>
                  <a:pt x="763515" y="772730"/>
                </a:lnTo>
                <a:lnTo>
                  <a:pt x="727204" y="801416"/>
                </a:lnTo>
                <a:lnTo>
                  <a:pt x="687944" y="826431"/>
                </a:lnTo>
                <a:lnTo>
                  <a:pt x="646017" y="847503"/>
                </a:lnTo>
                <a:lnTo>
                  <a:pt x="601699" y="864364"/>
                </a:lnTo>
                <a:lnTo>
                  <a:pt x="555271" y="876741"/>
                </a:lnTo>
                <a:lnTo>
                  <a:pt x="507011" y="884366"/>
                </a:lnTo>
                <a:lnTo>
                  <a:pt x="457200" y="886968"/>
                </a:lnTo>
                <a:lnTo>
                  <a:pt x="407388" y="884366"/>
                </a:lnTo>
                <a:lnTo>
                  <a:pt x="359128" y="876741"/>
                </a:lnTo>
                <a:lnTo>
                  <a:pt x="312700" y="864364"/>
                </a:lnTo>
                <a:lnTo>
                  <a:pt x="268382" y="847503"/>
                </a:lnTo>
                <a:lnTo>
                  <a:pt x="226455" y="826431"/>
                </a:lnTo>
                <a:lnTo>
                  <a:pt x="187195" y="801416"/>
                </a:lnTo>
                <a:lnTo>
                  <a:pt x="150884" y="772730"/>
                </a:lnTo>
                <a:lnTo>
                  <a:pt x="117800" y="740642"/>
                </a:lnTo>
                <a:lnTo>
                  <a:pt x="88221" y="705423"/>
                </a:lnTo>
                <a:lnTo>
                  <a:pt x="62427" y="667342"/>
                </a:lnTo>
                <a:lnTo>
                  <a:pt x="40697" y="626671"/>
                </a:lnTo>
                <a:lnTo>
                  <a:pt x="23311" y="583679"/>
                </a:lnTo>
                <a:lnTo>
                  <a:pt x="10546" y="538637"/>
                </a:lnTo>
                <a:lnTo>
                  <a:pt x="2683" y="491815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84485" y="468058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92923" y="2497835"/>
            <a:ext cx="3324225" cy="1903730"/>
          </a:xfrm>
          <a:custGeom>
            <a:avLst/>
            <a:gdLst/>
            <a:ahLst/>
            <a:cxnLst/>
            <a:rect l="l" t="t" r="r" b="b"/>
            <a:pathLst>
              <a:path w="3324225" h="1903729">
                <a:moveTo>
                  <a:pt x="1659001" y="812546"/>
                </a:moveTo>
                <a:lnTo>
                  <a:pt x="1647444" y="313943"/>
                </a:lnTo>
              </a:path>
              <a:path w="3324225" h="1903729">
                <a:moveTo>
                  <a:pt x="0" y="937640"/>
                </a:moveTo>
                <a:lnTo>
                  <a:pt x="1211199" y="129539"/>
                </a:lnTo>
              </a:path>
              <a:path w="3324225" h="1903729">
                <a:moveTo>
                  <a:pt x="3323717" y="767079"/>
                </a:moveTo>
                <a:lnTo>
                  <a:pt x="2017776" y="0"/>
                </a:lnTo>
              </a:path>
              <a:path w="3324225" h="1903729">
                <a:moveTo>
                  <a:pt x="824483" y="1730375"/>
                </a:moveTo>
                <a:lnTo>
                  <a:pt x="1281683" y="1440180"/>
                </a:lnTo>
              </a:path>
              <a:path w="3324225" h="1903729">
                <a:moveTo>
                  <a:pt x="2718180" y="1903602"/>
                </a:moveTo>
                <a:lnTo>
                  <a:pt x="2026920" y="15681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77766" y="687704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8328" y="1409776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1921" y="1271727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8469" y="816102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1=5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6081" y="2802763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22738" y="2573477"/>
            <a:ext cx="42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2=4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53804" y="4214241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5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60181" y="3732021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3=2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01711" y="5529071"/>
            <a:ext cx="914400" cy="887094"/>
          </a:xfrm>
          <a:custGeom>
            <a:avLst/>
            <a:gdLst/>
            <a:ahLst/>
            <a:cxnLst/>
            <a:rect l="l" t="t" r="r" b="b"/>
            <a:pathLst>
              <a:path w="914400" h="887095">
                <a:moveTo>
                  <a:pt x="0" y="443483"/>
                </a:moveTo>
                <a:lnTo>
                  <a:pt x="2683" y="395161"/>
                </a:lnTo>
                <a:lnTo>
                  <a:pt x="10546" y="348345"/>
                </a:lnTo>
                <a:lnTo>
                  <a:pt x="23311" y="303307"/>
                </a:lnTo>
                <a:lnTo>
                  <a:pt x="40697" y="260318"/>
                </a:lnTo>
                <a:lnTo>
                  <a:pt x="62427" y="219647"/>
                </a:lnTo>
                <a:lnTo>
                  <a:pt x="88221" y="181566"/>
                </a:lnTo>
                <a:lnTo>
                  <a:pt x="117800" y="146345"/>
                </a:lnTo>
                <a:lnTo>
                  <a:pt x="150884" y="114255"/>
                </a:lnTo>
                <a:lnTo>
                  <a:pt x="187195" y="85565"/>
                </a:lnTo>
                <a:lnTo>
                  <a:pt x="226455" y="60547"/>
                </a:lnTo>
                <a:lnTo>
                  <a:pt x="268382" y="39472"/>
                </a:lnTo>
                <a:lnTo>
                  <a:pt x="312700" y="22608"/>
                </a:lnTo>
                <a:lnTo>
                  <a:pt x="359128" y="10228"/>
                </a:lnTo>
                <a:lnTo>
                  <a:pt x="407388" y="2602"/>
                </a:lnTo>
                <a:lnTo>
                  <a:pt x="457200" y="0"/>
                </a:lnTo>
                <a:lnTo>
                  <a:pt x="507011" y="2602"/>
                </a:lnTo>
                <a:lnTo>
                  <a:pt x="555271" y="10228"/>
                </a:lnTo>
                <a:lnTo>
                  <a:pt x="601699" y="22608"/>
                </a:lnTo>
                <a:lnTo>
                  <a:pt x="646017" y="39472"/>
                </a:lnTo>
                <a:lnTo>
                  <a:pt x="687944" y="60547"/>
                </a:lnTo>
                <a:lnTo>
                  <a:pt x="727204" y="85565"/>
                </a:lnTo>
                <a:lnTo>
                  <a:pt x="763515" y="114255"/>
                </a:lnTo>
                <a:lnTo>
                  <a:pt x="796599" y="146345"/>
                </a:lnTo>
                <a:lnTo>
                  <a:pt x="826178" y="181566"/>
                </a:lnTo>
                <a:lnTo>
                  <a:pt x="851972" y="219647"/>
                </a:lnTo>
                <a:lnTo>
                  <a:pt x="873702" y="260318"/>
                </a:lnTo>
                <a:lnTo>
                  <a:pt x="891088" y="303307"/>
                </a:lnTo>
                <a:lnTo>
                  <a:pt x="903853" y="348345"/>
                </a:lnTo>
                <a:lnTo>
                  <a:pt x="911716" y="395161"/>
                </a:lnTo>
                <a:lnTo>
                  <a:pt x="914400" y="443483"/>
                </a:lnTo>
                <a:lnTo>
                  <a:pt x="911716" y="491806"/>
                </a:lnTo>
                <a:lnTo>
                  <a:pt x="903853" y="538622"/>
                </a:lnTo>
                <a:lnTo>
                  <a:pt x="891088" y="583660"/>
                </a:lnTo>
                <a:lnTo>
                  <a:pt x="873702" y="626649"/>
                </a:lnTo>
                <a:lnTo>
                  <a:pt x="851972" y="667320"/>
                </a:lnTo>
                <a:lnTo>
                  <a:pt x="826178" y="705401"/>
                </a:lnTo>
                <a:lnTo>
                  <a:pt x="796599" y="740622"/>
                </a:lnTo>
                <a:lnTo>
                  <a:pt x="763515" y="772712"/>
                </a:lnTo>
                <a:lnTo>
                  <a:pt x="727204" y="801402"/>
                </a:lnTo>
                <a:lnTo>
                  <a:pt x="687944" y="826420"/>
                </a:lnTo>
                <a:lnTo>
                  <a:pt x="646017" y="847495"/>
                </a:lnTo>
                <a:lnTo>
                  <a:pt x="601699" y="864359"/>
                </a:lnTo>
                <a:lnTo>
                  <a:pt x="555271" y="876739"/>
                </a:lnTo>
                <a:lnTo>
                  <a:pt x="507011" y="884365"/>
                </a:lnTo>
                <a:lnTo>
                  <a:pt x="457200" y="886967"/>
                </a:lnTo>
                <a:lnTo>
                  <a:pt x="407388" y="884365"/>
                </a:lnTo>
                <a:lnTo>
                  <a:pt x="359128" y="876739"/>
                </a:lnTo>
                <a:lnTo>
                  <a:pt x="312700" y="864359"/>
                </a:lnTo>
                <a:lnTo>
                  <a:pt x="268382" y="847495"/>
                </a:lnTo>
                <a:lnTo>
                  <a:pt x="226455" y="826420"/>
                </a:lnTo>
                <a:lnTo>
                  <a:pt x="187195" y="801402"/>
                </a:lnTo>
                <a:lnTo>
                  <a:pt x="150884" y="772712"/>
                </a:lnTo>
                <a:lnTo>
                  <a:pt x="117800" y="740622"/>
                </a:lnTo>
                <a:lnTo>
                  <a:pt x="88221" y="705401"/>
                </a:lnTo>
                <a:lnTo>
                  <a:pt x="62427" y="667320"/>
                </a:lnTo>
                <a:lnTo>
                  <a:pt x="40697" y="626649"/>
                </a:lnTo>
                <a:lnTo>
                  <a:pt x="23311" y="583660"/>
                </a:lnTo>
                <a:lnTo>
                  <a:pt x="10546" y="538622"/>
                </a:lnTo>
                <a:lnTo>
                  <a:pt x="2683" y="491806"/>
                </a:lnTo>
                <a:lnTo>
                  <a:pt x="0" y="44348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931022" y="580928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2059" y="5126228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4=4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58911" y="5091684"/>
            <a:ext cx="105410" cy="438150"/>
          </a:xfrm>
          <a:custGeom>
            <a:avLst/>
            <a:gdLst/>
            <a:ahLst/>
            <a:cxnLst/>
            <a:rect l="l" t="t" r="r" b="b"/>
            <a:pathLst>
              <a:path w="105409" h="438150">
                <a:moveTo>
                  <a:pt x="0" y="438150"/>
                </a:moveTo>
                <a:lnTo>
                  <a:pt x="104902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310764" y="147746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2354" y="363943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2553" y="208706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83879" y="587938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68765" y="2805430"/>
            <a:ext cx="642620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Calibri"/>
                <a:cs typeface="Calibri"/>
              </a:rPr>
              <a:t>i2=3</a:t>
            </a:r>
            <a:endParaRPr sz="1800">
              <a:latin typeface="Calibri"/>
              <a:cs typeface="Calibri"/>
            </a:endParaRPr>
          </a:p>
          <a:p>
            <a:pPr marL="398145">
              <a:lnSpc>
                <a:spcPct val="100000"/>
              </a:lnSpc>
              <a:spcBef>
                <a:spcPts val="75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38390" y="454926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610090" y="19596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4579" y="229984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48568" y="467880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0CE8-A3A9-C495-B6BC-9B40F4E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6185-1866-FF8B-38BE-D079D409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93542-7B9A-1DD0-4876-1199D60B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626386"/>
            <a:ext cx="9640992" cy="56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26970" y="0"/>
            <a:ext cx="4022090" cy="6867525"/>
            <a:chOff x="5126970" y="0"/>
            <a:chExt cx="4022090" cy="6867525"/>
          </a:xfrm>
        </p:grpSpPr>
        <p:sp>
          <p:nvSpPr>
            <p:cNvPr id="4" name="object 4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5213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056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87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FIFO</a:t>
            </a:r>
            <a:r>
              <a:rPr sz="3600" spc="-229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5FCAEE"/>
                </a:solidFill>
                <a:latin typeface="Trebuchet MS"/>
                <a:cs typeface="Trebuchet MS"/>
              </a:rPr>
              <a:t>And</a:t>
            </a:r>
            <a:r>
              <a:rPr sz="3600" spc="-4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LIFO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184603"/>
            <a:ext cx="7235825" cy="307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Here,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BFS like state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space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search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which 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live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nodes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 maintained using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queue is called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FIFO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D-Search like state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space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search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which the live nodes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maintained using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stack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LIFO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10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case</a:t>
            </a:r>
            <a:r>
              <a:rPr sz="2400" spc="7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7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backtracking,</a:t>
            </a:r>
            <a:r>
              <a:rPr sz="2400" spc="7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bounding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functions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used to avoid the generation of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sub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trees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 do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answer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26970" y="0"/>
            <a:ext cx="4022090" cy="6867525"/>
            <a:chOff x="5126970" y="0"/>
            <a:chExt cx="4022090" cy="6867525"/>
          </a:xfrm>
        </p:grpSpPr>
        <p:sp>
          <p:nvSpPr>
            <p:cNvPr id="4" name="object 4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5213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056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62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LC(Least</a:t>
            </a:r>
            <a:r>
              <a:rPr sz="3600" spc="-2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Cost</a:t>
            </a:r>
            <a:r>
              <a:rPr sz="3600" spc="-1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5FCAEE"/>
                </a:solidFill>
                <a:latin typeface="Trebuchet MS"/>
                <a:cs typeface="Trebuchet MS"/>
              </a:rPr>
              <a:t>Method)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2822" y="2184603"/>
            <a:ext cx="1391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38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FIFO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6263" y="2184603"/>
            <a:ext cx="37865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030" algn="l"/>
                <a:tab pos="2066925" algn="l"/>
                <a:tab pos="282321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LIFO	branch	and	bound,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2184603"/>
            <a:ext cx="2362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040" algn="l"/>
                <a:tab pos="955675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endParaRPr sz="24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180784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selec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	rule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1675" y="2550921"/>
            <a:ext cx="4678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  <a:tab pos="1444625" algn="l"/>
                <a:tab pos="2603500" algn="l"/>
                <a:tab pos="3442970" algn="l"/>
                <a:tab pos="410972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	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de	does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	give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340" y="2916682"/>
            <a:ext cx="7232650" cy="2177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preference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very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good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chance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getting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search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answer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quickly.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  <a:tab pos="1088390" algn="l"/>
                <a:tab pos="2201545" algn="l"/>
                <a:tab pos="2903855" algn="l"/>
                <a:tab pos="3464560" algn="l"/>
                <a:tab pos="4822825" algn="l"/>
                <a:tab pos="5383530" algn="l"/>
                <a:tab pos="5927725" algn="l"/>
                <a:tab pos="7059295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	</a:t>
            </a:r>
            <a:r>
              <a:rPr lang="en-IN" sz="2800" u="sng"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But in LC search</a:t>
            </a: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  <a:tab pos="1088390" algn="l"/>
                <a:tab pos="2201545" algn="l"/>
                <a:tab pos="2903855" algn="l"/>
                <a:tab pos="3464560" algn="l"/>
                <a:tab pos="4822825" algn="l"/>
                <a:tab pos="5383530" algn="l"/>
                <a:tab pos="5927725" algn="l"/>
                <a:tab pos="705929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lang="en-IN"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	sp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y	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	a 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ranking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live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nodes.</a:t>
            </a:r>
            <a:endParaRPr lang="en-IN" sz="2400" spc="-5" dirty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26970" y="0"/>
            <a:ext cx="4022090" cy="6867525"/>
            <a:chOff x="5126970" y="0"/>
            <a:chExt cx="4022090" cy="6867525"/>
          </a:xfrm>
        </p:grpSpPr>
        <p:sp>
          <p:nvSpPr>
            <p:cNvPr id="4" name="object 4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5213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056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2140" y="1471929"/>
            <a:ext cx="7233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1153795" algn="l"/>
                <a:tab pos="2260600" algn="l"/>
                <a:tab pos="2635885" algn="l"/>
                <a:tab pos="3832225" algn="l"/>
                <a:tab pos="4326255" algn="l"/>
                <a:tab pos="4943475" algn="l"/>
                <a:tab pos="5772150" algn="l"/>
                <a:tab pos="6213475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Nex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	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	ran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ing  function.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2824098"/>
            <a:ext cx="723201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Rank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created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basis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additional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computational effort needed to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reach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answer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live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625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any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x,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cost could be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Number of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nodes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sub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tree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x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be</a:t>
            </a:r>
            <a:r>
              <a:rPr sz="2400" spc="7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generated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before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answer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generated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67" y="0"/>
            <a:ext cx="9138285" cy="6867525"/>
            <a:chOff x="10667" y="0"/>
            <a:chExt cx="9138285" cy="6867525"/>
          </a:xfrm>
        </p:grpSpPr>
        <p:sp>
          <p:nvSpPr>
            <p:cNvPr id="4" name="object 4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3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5214" y="0"/>
              <a:ext cx="1049020" cy="6858000"/>
            </a:xfrm>
            <a:custGeom>
              <a:avLst/>
              <a:gdLst/>
              <a:ahLst/>
              <a:cxnLst/>
              <a:rect l="l" t="t" r="r" b="b"/>
              <a:pathLst>
                <a:path w="1049020" h="6858000">
                  <a:moveTo>
                    <a:pt x="1048785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48785" y="6857996"/>
                  </a:lnTo>
                  <a:lnTo>
                    <a:pt x="1048785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8056" y="4917386"/>
              <a:ext cx="1076325" cy="1941195"/>
            </a:xfrm>
            <a:custGeom>
              <a:avLst/>
              <a:gdLst/>
              <a:ahLst/>
              <a:cxnLst/>
              <a:rect l="l" t="t" r="r" b="b"/>
              <a:pathLst>
                <a:path w="1076325" h="1941195">
                  <a:moveTo>
                    <a:pt x="1075943" y="0"/>
                  </a:moveTo>
                  <a:lnTo>
                    <a:pt x="0" y="1940611"/>
                  </a:lnTo>
                  <a:lnTo>
                    <a:pt x="1075943" y="1935608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" y="65"/>
              <a:ext cx="9127055" cy="6857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4677" y="650824"/>
            <a:ext cx="731139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41855" marR="5080" indent="-2129790">
              <a:lnSpc>
                <a:spcPts val="6480"/>
              </a:lnSpc>
              <a:spcBef>
                <a:spcPts val="915"/>
              </a:spcBef>
            </a:pPr>
            <a:r>
              <a:rPr sz="6000" spc="-30" dirty="0">
                <a:solidFill>
                  <a:srgbClr val="000000"/>
                </a:solidFill>
                <a:latin typeface="Calibri Light"/>
                <a:cs typeface="Calibri Light"/>
              </a:rPr>
              <a:t>TRAVELLING </a:t>
            </a:r>
            <a:r>
              <a:rPr sz="6000" spc="-15" dirty="0">
                <a:solidFill>
                  <a:srgbClr val="000000"/>
                </a:solidFill>
                <a:latin typeface="Calibri Light"/>
                <a:cs typeface="Calibri Light"/>
              </a:rPr>
              <a:t>SALESMAN </a:t>
            </a:r>
            <a:r>
              <a:rPr sz="6000" spc="-13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spc="-15" dirty="0">
                <a:solidFill>
                  <a:srgbClr val="000000"/>
                </a:solidFill>
                <a:latin typeface="Calibri Light"/>
                <a:cs typeface="Calibri Light"/>
              </a:rPr>
              <a:t>PROBLEM</a:t>
            </a:r>
            <a:endParaRPr sz="6000" dirty="0">
              <a:latin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D34F4-7A2C-174C-A878-BA819E3F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" y="2993252"/>
            <a:ext cx="11370700" cy="2506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1332</Words>
  <Application>Microsoft Office PowerPoint</Application>
  <PresentationFormat>Widescreen</PresentationFormat>
  <Paragraphs>542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Lucida Sans Unicode</vt:lpstr>
      <vt:lpstr>Times New Roman</vt:lpstr>
      <vt:lpstr>Trebuchet MS</vt:lpstr>
      <vt:lpstr>Wingdings</vt:lpstr>
      <vt:lpstr>Office Theme</vt:lpstr>
      <vt:lpstr>Branch and Bound   https://youtu.be/ylgHswyDIGY </vt:lpstr>
      <vt:lpstr>Branch and Bound</vt:lpstr>
      <vt:lpstr>▶ The algorithm traverses a spanning tree  of the solution space using the breadth  first approach.</vt:lpstr>
      <vt:lpstr>PowerPoint Presentation</vt:lpstr>
      <vt:lpstr>FIFO And LIFO</vt:lpstr>
      <vt:lpstr>LC(Least Cost Method)</vt:lpstr>
      <vt:lpstr>▶ Next E-node is elected on the basis of ranking  function.</vt:lpstr>
      <vt:lpstr>PowerPoint Presentation</vt:lpstr>
      <vt:lpstr>TRAVELLING SALESMAN 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1,4,2,5,3 node 10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Ceira Cherian</dc:creator>
  <cp:lastModifiedBy>ashly joseph</cp:lastModifiedBy>
  <cp:revision>7</cp:revision>
  <dcterms:created xsi:type="dcterms:W3CDTF">2023-04-20T04:07:37Z</dcterms:created>
  <dcterms:modified xsi:type="dcterms:W3CDTF">2025-03-04T04:01:51Z</dcterms:modified>
</cp:coreProperties>
</file>