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278" r:id="rId5"/>
    <p:sldId id="279" r:id="rId6"/>
    <p:sldId id="280" r:id="rId7"/>
    <p:sldId id="281" r:id="rId8"/>
    <p:sldId id="284" r:id="rId9"/>
    <p:sldId id="282" r:id="rId10"/>
    <p:sldId id="294" r:id="rId11"/>
    <p:sldId id="295" r:id="rId12"/>
    <p:sldId id="297" r:id="rId13"/>
    <p:sldId id="298" r:id="rId14"/>
    <p:sldId id="299" r:id="rId15"/>
    <p:sldId id="300" r:id="rId16"/>
    <p:sldId id="301" r:id="rId17"/>
    <p:sldId id="302" r:id="rId18"/>
    <p:sldId id="290" r:id="rId19"/>
    <p:sldId id="29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9" d="100"/>
          <a:sy n="89" d="100"/>
        </p:scale>
        <p:origin x="46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10/10/2023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5969"/>
            <a:ext cx="5385816" cy="3139970"/>
          </a:xfrm>
        </p:spPr>
        <p:txBody>
          <a:bodyPr/>
          <a:lstStyle/>
          <a:p>
            <a:r>
              <a:rPr lang="en-US" dirty="0"/>
              <a:t>TECHNICAL</a:t>
            </a:r>
            <a:br>
              <a:rPr lang="en-US" dirty="0"/>
            </a:br>
            <a:r>
              <a:rPr lang="en-US" dirty="0"/>
              <a:t>PROJECT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86149"/>
            <a:ext cx="3493008" cy="1251534"/>
          </a:xfrm>
        </p:spPr>
        <p:txBody>
          <a:bodyPr/>
          <a:lstStyle/>
          <a:p>
            <a:r>
              <a:rPr lang="en-US" sz="1800" dirty="0"/>
              <a:t>ALFIN SAM MATHEW</a:t>
            </a:r>
          </a:p>
          <a:p>
            <a:pPr algn="ctr"/>
            <a:r>
              <a:rPr lang="en-IN" sz="1800" dirty="0">
                <a:latin typeface="Bahnschrift Light" panose="020B0502040204020203" pitchFamily="34" charset="0"/>
              </a:rPr>
              <a:t>ENROLL.: </a:t>
            </a:r>
            <a:r>
              <a:rPr lang="en-IN" sz="1800" b="0" i="0" dirty="0">
                <a:effectLst/>
                <a:latin typeface="Bahnschrift Light" panose="020B0502040204020203" pitchFamily="34" charset="0"/>
              </a:rPr>
              <a:t>EN12024078062</a:t>
            </a:r>
          </a:p>
          <a:p>
            <a:pPr algn="ctr"/>
            <a:r>
              <a:rPr lang="en-IN" sz="1800" dirty="0">
                <a:latin typeface="Bahnschrift Light" panose="020B0502040204020203" pitchFamily="34" charset="0"/>
              </a:rPr>
              <a:t>BATCH : DA132S13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48309" y="607622"/>
            <a:ext cx="8358997" cy="664234"/>
          </a:xfrm>
        </p:spPr>
        <p:txBody>
          <a:bodyPr/>
          <a:lstStyle/>
          <a:p>
            <a:pPr algn="l"/>
            <a:r>
              <a:rPr lang="en-US" sz="1400" b="1" i="0" dirty="0">
                <a:solidFill>
                  <a:schemeClr val="accent6">
                    <a:lumMod val="75000"/>
                  </a:schemeClr>
                </a:solidFill>
                <a:effectLst/>
                <a:latin typeface="Helvetica Neue"/>
              </a:rPr>
              <a:t>What are the length of stay preferences among guests within different neighborhood groups and how can hosts tailor their listings to accommodate these preferences to increase bookings and revenue?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10</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648309" y="3692290"/>
            <a:ext cx="2899959" cy="1530484"/>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Helvetica Neue"/>
              </a:rPr>
              <a:t>For 1-2 night stay, most people prefer Manhattan and for 3-4 nights people prefer </a:t>
            </a:r>
            <a:r>
              <a:rPr lang="en-US" sz="1600" dirty="0">
                <a:solidFill>
                  <a:schemeClr val="accent6">
                    <a:lumMod val="75000"/>
                  </a:schemeClr>
                </a:solidFill>
                <a:latin typeface="Helvetica Neue"/>
              </a:rPr>
              <a:t>B</a:t>
            </a:r>
            <a:r>
              <a:rPr lang="en-US" sz="1600" b="0" i="0" dirty="0">
                <a:solidFill>
                  <a:schemeClr val="accent6">
                    <a:lumMod val="75000"/>
                  </a:schemeClr>
                </a:solidFill>
                <a:effectLst/>
                <a:latin typeface="Helvetica Neue"/>
              </a:rPr>
              <a:t>rooklyn.</a:t>
            </a:r>
            <a:endParaRPr lang="en-IN" sz="1600" dirty="0">
              <a:solidFill>
                <a:schemeClr val="accent6">
                  <a:lumMod val="75000"/>
                </a:schemeClr>
              </a:solidFill>
            </a:endParaRPr>
          </a:p>
        </p:txBody>
      </p:sp>
      <p:pic>
        <p:nvPicPr>
          <p:cNvPr id="4" name="Picture 3">
            <a:extLst>
              <a:ext uri="{FF2B5EF4-FFF2-40B4-BE49-F238E27FC236}">
                <a16:creationId xmlns:a16="http://schemas.microsoft.com/office/drawing/2014/main" id="{8121CD1D-03F2-01C0-34D4-F14820DF2217}"/>
              </a:ext>
            </a:extLst>
          </p:cNvPr>
          <p:cNvPicPr>
            <a:picLocks noChangeAspect="1"/>
          </p:cNvPicPr>
          <p:nvPr/>
        </p:nvPicPr>
        <p:blipFill>
          <a:blip r:embed="rId2"/>
          <a:stretch>
            <a:fillRect/>
          </a:stretch>
        </p:blipFill>
        <p:spPr>
          <a:xfrm>
            <a:off x="2648309" y="1355097"/>
            <a:ext cx="8283942" cy="1843856"/>
          </a:xfrm>
          <a:prstGeom prst="rect">
            <a:avLst/>
          </a:prstGeom>
        </p:spPr>
      </p:pic>
      <p:pic>
        <p:nvPicPr>
          <p:cNvPr id="7" name="Picture 6">
            <a:extLst>
              <a:ext uri="{FF2B5EF4-FFF2-40B4-BE49-F238E27FC236}">
                <a16:creationId xmlns:a16="http://schemas.microsoft.com/office/drawing/2014/main" id="{62EFB65E-8799-D170-A681-2FCBFE1A6B7A}"/>
              </a:ext>
            </a:extLst>
          </p:cNvPr>
          <p:cNvPicPr>
            <a:picLocks noChangeAspect="1"/>
          </p:cNvPicPr>
          <p:nvPr/>
        </p:nvPicPr>
        <p:blipFill>
          <a:blip r:embed="rId3"/>
          <a:stretch>
            <a:fillRect/>
          </a:stretch>
        </p:blipFill>
        <p:spPr>
          <a:xfrm>
            <a:off x="5915059" y="3282194"/>
            <a:ext cx="5017192" cy="3087087"/>
          </a:xfrm>
          <a:prstGeom prst="rect">
            <a:avLst/>
          </a:prstGeom>
        </p:spPr>
      </p:pic>
    </p:spTree>
    <p:extLst>
      <p:ext uri="{BB962C8B-B14F-4D97-AF65-F5344CB8AC3E}">
        <p14:creationId xmlns:p14="http://schemas.microsoft.com/office/powerpoint/2010/main" val="371187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48309" y="779196"/>
            <a:ext cx="8358997" cy="664234"/>
          </a:xfrm>
        </p:spPr>
        <p:txBody>
          <a:bodyPr/>
          <a:lstStyle/>
          <a:p>
            <a:pPr algn="l"/>
            <a:r>
              <a:rPr lang="en-US" sz="1800" b="1" i="0" dirty="0">
                <a:solidFill>
                  <a:schemeClr val="accent6">
                    <a:lumMod val="75000"/>
                  </a:schemeClr>
                </a:solidFill>
                <a:effectLst/>
                <a:latin typeface="Helvetica Neue"/>
              </a:rPr>
              <a:t>What is the average price for each combination of room type and neighborhood group</a:t>
            </a:r>
            <a:r>
              <a:rPr lang="en-US" sz="2000" b="1" i="0" dirty="0">
                <a:solidFill>
                  <a:schemeClr val="accent6">
                    <a:lumMod val="75000"/>
                  </a:schemeClr>
                </a:solidFill>
                <a:effectLst/>
                <a:latin typeface="Helvetica Neue"/>
              </a:rPr>
              <a:t>??</a:t>
            </a:r>
            <a:endParaRPr lang="en-US" sz="1800" b="1" i="0" dirty="0">
              <a:solidFill>
                <a:schemeClr val="accent6">
                  <a:lumMod val="75000"/>
                </a:schemeClr>
              </a:solidFill>
              <a:effectLst/>
              <a:latin typeface="Helvetica Neue"/>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11</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648309" y="2700524"/>
            <a:ext cx="4718649" cy="3009414"/>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Söhne"/>
              </a:rPr>
              <a:t>The pricing for shared rooms is highest in the Bronx and lowest in Queens, while private rooms have varying prices across different neighborhoods, with the highest average price in Staten Island and the lowest in Brooklyn. For entire home/apartment listings, Manhattan has the highest average price, followed by Brooklyn and Queens, with the Bronx having the lowest average price.</a:t>
            </a:r>
            <a:endParaRPr lang="en-IN" sz="1600" dirty="0">
              <a:solidFill>
                <a:schemeClr val="accent6">
                  <a:lumMod val="75000"/>
                </a:schemeClr>
              </a:solidFill>
            </a:endParaRPr>
          </a:p>
        </p:txBody>
      </p:sp>
      <p:pic>
        <p:nvPicPr>
          <p:cNvPr id="5" name="Picture 4">
            <a:extLst>
              <a:ext uri="{FF2B5EF4-FFF2-40B4-BE49-F238E27FC236}">
                <a16:creationId xmlns:a16="http://schemas.microsoft.com/office/drawing/2014/main" id="{1715D6F8-8B4C-D132-57D9-E8B3EE61AEB7}"/>
              </a:ext>
            </a:extLst>
          </p:cNvPr>
          <p:cNvPicPr>
            <a:picLocks noChangeAspect="1"/>
          </p:cNvPicPr>
          <p:nvPr/>
        </p:nvPicPr>
        <p:blipFill>
          <a:blip r:embed="rId2"/>
          <a:stretch>
            <a:fillRect/>
          </a:stretch>
        </p:blipFill>
        <p:spPr>
          <a:xfrm>
            <a:off x="2648309" y="1770961"/>
            <a:ext cx="8358997" cy="602032"/>
          </a:xfrm>
          <a:prstGeom prst="rect">
            <a:avLst/>
          </a:prstGeom>
        </p:spPr>
      </p:pic>
      <p:pic>
        <p:nvPicPr>
          <p:cNvPr id="12" name="Picture 11">
            <a:extLst>
              <a:ext uri="{FF2B5EF4-FFF2-40B4-BE49-F238E27FC236}">
                <a16:creationId xmlns:a16="http://schemas.microsoft.com/office/drawing/2014/main" id="{BC3FE991-8C89-957C-A1A7-8E14E885BE20}"/>
              </a:ext>
            </a:extLst>
          </p:cNvPr>
          <p:cNvPicPr>
            <a:picLocks noChangeAspect="1"/>
          </p:cNvPicPr>
          <p:nvPr/>
        </p:nvPicPr>
        <p:blipFill>
          <a:blip r:embed="rId3"/>
          <a:stretch>
            <a:fillRect/>
          </a:stretch>
        </p:blipFill>
        <p:spPr>
          <a:xfrm>
            <a:off x="7654709" y="2462934"/>
            <a:ext cx="3352597" cy="3247003"/>
          </a:xfrm>
          <a:prstGeom prst="rect">
            <a:avLst/>
          </a:prstGeom>
        </p:spPr>
      </p:pic>
    </p:spTree>
    <p:extLst>
      <p:ext uri="{BB962C8B-B14F-4D97-AF65-F5344CB8AC3E}">
        <p14:creationId xmlns:p14="http://schemas.microsoft.com/office/powerpoint/2010/main" val="372049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48309" y="779196"/>
            <a:ext cx="8358997" cy="664234"/>
          </a:xfrm>
        </p:spPr>
        <p:txBody>
          <a:bodyPr/>
          <a:lstStyle/>
          <a:p>
            <a:pPr algn="l"/>
            <a:r>
              <a:rPr lang="en-US" sz="2000" b="1" i="0" dirty="0">
                <a:solidFill>
                  <a:schemeClr val="accent6">
                    <a:lumMod val="75000"/>
                  </a:schemeClr>
                </a:solidFill>
                <a:effectLst/>
                <a:latin typeface="Helvetica Neue"/>
              </a:rPr>
              <a:t>Which neighborhoods have the highest number of listings?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12</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838090" y="3200856"/>
            <a:ext cx="4718649" cy="1162754"/>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Söhne"/>
              </a:rPr>
              <a:t>The neighborhoods with the highest Airbnb listing counts are Williamsburg and Bedford-Stuyvesant, followed by Harlem, Upper West Side, and East Village.</a:t>
            </a:r>
            <a:endParaRPr lang="en-IN" sz="1600" dirty="0">
              <a:solidFill>
                <a:schemeClr val="accent6">
                  <a:lumMod val="75000"/>
                </a:schemeClr>
              </a:solidFill>
            </a:endParaRPr>
          </a:p>
        </p:txBody>
      </p:sp>
      <p:pic>
        <p:nvPicPr>
          <p:cNvPr id="4" name="Picture 3">
            <a:extLst>
              <a:ext uri="{FF2B5EF4-FFF2-40B4-BE49-F238E27FC236}">
                <a16:creationId xmlns:a16="http://schemas.microsoft.com/office/drawing/2014/main" id="{1834CE36-E4F0-9934-FB2D-6F39A13D505C}"/>
              </a:ext>
            </a:extLst>
          </p:cNvPr>
          <p:cNvPicPr>
            <a:picLocks noChangeAspect="1"/>
          </p:cNvPicPr>
          <p:nvPr/>
        </p:nvPicPr>
        <p:blipFill>
          <a:blip r:embed="rId2"/>
          <a:stretch>
            <a:fillRect/>
          </a:stretch>
        </p:blipFill>
        <p:spPr>
          <a:xfrm>
            <a:off x="2648309" y="1498839"/>
            <a:ext cx="7254816" cy="718150"/>
          </a:xfrm>
          <a:prstGeom prst="rect">
            <a:avLst/>
          </a:prstGeom>
        </p:spPr>
      </p:pic>
      <p:pic>
        <p:nvPicPr>
          <p:cNvPr id="7" name="Picture 6">
            <a:extLst>
              <a:ext uri="{FF2B5EF4-FFF2-40B4-BE49-F238E27FC236}">
                <a16:creationId xmlns:a16="http://schemas.microsoft.com/office/drawing/2014/main" id="{AAA57373-397A-42F9-DF83-1CC004EE8572}"/>
              </a:ext>
            </a:extLst>
          </p:cNvPr>
          <p:cNvPicPr>
            <a:picLocks noChangeAspect="1"/>
          </p:cNvPicPr>
          <p:nvPr/>
        </p:nvPicPr>
        <p:blipFill>
          <a:blip r:embed="rId3"/>
          <a:stretch>
            <a:fillRect/>
          </a:stretch>
        </p:blipFill>
        <p:spPr>
          <a:xfrm>
            <a:off x="7762831" y="2863748"/>
            <a:ext cx="3169420" cy="1836970"/>
          </a:xfrm>
          <a:prstGeom prst="rect">
            <a:avLst/>
          </a:prstGeom>
        </p:spPr>
      </p:pic>
    </p:spTree>
    <p:extLst>
      <p:ext uri="{BB962C8B-B14F-4D97-AF65-F5344CB8AC3E}">
        <p14:creationId xmlns:p14="http://schemas.microsoft.com/office/powerpoint/2010/main" val="24716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23363" y="1226563"/>
            <a:ext cx="8358997" cy="664234"/>
          </a:xfrm>
        </p:spPr>
        <p:txBody>
          <a:bodyPr/>
          <a:lstStyle/>
          <a:p>
            <a:pPr algn="l"/>
            <a:r>
              <a:rPr lang="en-US" sz="1800" b="1" i="0" dirty="0">
                <a:solidFill>
                  <a:schemeClr val="accent6">
                    <a:lumMod val="75000"/>
                  </a:schemeClr>
                </a:solidFill>
                <a:effectLst/>
                <a:latin typeface="Helvetica Neue"/>
              </a:rPr>
              <a:t> What is the estimated revenue generated by each host based on the number of reviews and the average price of their listings?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13</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838090" y="3200856"/>
            <a:ext cx="4718649" cy="1162754"/>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Söhne"/>
              </a:rPr>
              <a:t>Hosts named Michael have the highest revenue, followed by David, Eric, John, and Kevin, in descending order of revenue.</a:t>
            </a:r>
            <a:endParaRPr lang="en-IN" sz="1600" dirty="0">
              <a:solidFill>
                <a:schemeClr val="accent6">
                  <a:lumMod val="75000"/>
                </a:schemeClr>
              </a:solidFill>
            </a:endParaRPr>
          </a:p>
        </p:txBody>
      </p:sp>
      <p:pic>
        <p:nvPicPr>
          <p:cNvPr id="5" name="Picture 4">
            <a:extLst>
              <a:ext uri="{FF2B5EF4-FFF2-40B4-BE49-F238E27FC236}">
                <a16:creationId xmlns:a16="http://schemas.microsoft.com/office/drawing/2014/main" id="{638C969D-96F2-091E-8248-40C0D5BF9915}"/>
              </a:ext>
            </a:extLst>
          </p:cNvPr>
          <p:cNvPicPr>
            <a:picLocks noChangeAspect="1"/>
          </p:cNvPicPr>
          <p:nvPr/>
        </p:nvPicPr>
        <p:blipFill>
          <a:blip r:embed="rId2"/>
          <a:stretch>
            <a:fillRect/>
          </a:stretch>
        </p:blipFill>
        <p:spPr>
          <a:xfrm>
            <a:off x="2723363" y="2106072"/>
            <a:ext cx="8283943" cy="664234"/>
          </a:xfrm>
          <a:prstGeom prst="rect">
            <a:avLst/>
          </a:prstGeom>
        </p:spPr>
      </p:pic>
      <p:pic>
        <p:nvPicPr>
          <p:cNvPr id="8" name="Picture 7">
            <a:extLst>
              <a:ext uri="{FF2B5EF4-FFF2-40B4-BE49-F238E27FC236}">
                <a16:creationId xmlns:a16="http://schemas.microsoft.com/office/drawing/2014/main" id="{5FFD1A61-0584-A37B-8E0F-ADFCD056211B}"/>
              </a:ext>
            </a:extLst>
          </p:cNvPr>
          <p:cNvPicPr>
            <a:picLocks noChangeAspect="1"/>
          </p:cNvPicPr>
          <p:nvPr/>
        </p:nvPicPr>
        <p:blipFill>
          <a:blip r:embed="rId3"/>
          <a:stretch>
            <a:fillRect/>
          </a:stretch>
        </p:blipFill>
        <p:spPr>
          <a:xfrm>
            <a:off x="8189009" y="2918053"/>
            <a:ext cx="2818297" cy="1686055"/>
          </a:xfrm>
          <a:prstGeom prst="rect">
            <a:avLst/>
          </a:prstGeom>
        </p:spPr>
      </p:pic>
    </p:spTree>
    <p:extLst>
      <p:ext uri="{BB962C8B-B14F-4D97-AF65-F5344CB8AC3E}">
        <p14:creationId xmlns:p14="http://schemas.microsoft.com/office/powerpoint/2010/main" val="200950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23363" y="878804"/>
            <a:ext cx="8358997" cy="796717"/>
          </a:xfrm>
        </p:spPr>
        <p:txBody>
          <a:bodyPr/>
          <a:lstStyle/>
          <a:p>
            <a:pPr algn="l"/>
            <a:r>
              <a:rPr lang="en-US" sz="1800" b="1" i="0" dirty="0">
                <a:solidFill>
                  <a:schemeClr val="accent6">
                    <a:lumMod val="75000"/>
                  </a:schemeClr>
                </a:solidFill>
                <a:effectLst/>
                <a:latin typeface="Helvetica Neue"/>
              </a:rPr>
              <a:t>What is the average price for listings based on different ranges of minimum nights required for booking?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14</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723363" y="4265572"/>
            <a:ext cx="8358997" cy="793422"/>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Söhne"/>
              </a:rPr>
              <a:t>Hosts named Michael have the highest revenue, followed by David, Eric, John, and Kevin, in descending order of revenue.</a:t>
            </a:r>
            <a:endParaRPr lang="en-IN" sz="1600" dirty="0">
              <a:solidFill>
                <a:schemeClr val="accent6">
                  <a:lumMod val="75000"/>
                </a:schemeClr>
              </a:solidFill>
            </a:endParaRPr>
          </a:p>
        </p:txBody>
      </p:sp>
      <p:pic>
        <p:nvPicPr>
          <p:cNvPr id="4" name="Picture 3">
            <a:extLst>
              <a:ext uri="{FF2B5EF4-FFF2-40B4-BE49-F238E27FC236}">
                <a16:creationId xmlns:a16="http://schemas.microsoft.com/office/drawing/2014/main" id="{95F947E0-EC2C-7F67-3500-B57835C402EA}"/>
              </a:ext>
            </a:extLst>
          </p:cNvPr>
          <p:cNvPicPr>
            <a:picLocks noChangeAspect="1"/>
          </p:cNvPicPr>
          <p:nvPr/>
        </p:nvPicPr>
        <p:blipFill>
          <a:blip r:embed="rId2"/>
          <a:stretch>
            <a:fillRect/>
          </a:stretch>
        </p:blipFill>
        <p:spPr>
          <a:xfrm>
            <a:off x="2723363" y="1829494"/>
            <a:ext cx="5074916" cy="2232853"/>
          </a:xfrm>
          <a:prstGeom prst="rect">
            <a:avLst/>
          </a:prstGeom>
        </p:spPr>
      </p:pic>
      <p:pic>
        <p:nvPicPr>
          <p:cNvPr id="7" name="Picture 6">
            <a:extLst>
              <a:ext uri="{FF2B5EF4-FFF2-40B4-BE49-F238E27FC236}">
                <a16:creationId xmlns:a16="http://schemas.microsoft.com/office/drawing/2014/main" id="{FDD91EE1-72B9-31E7-94F9-7ED50AE6C7E6}"/>
              </a:ext>
            </a:extLst>
          </p:cNvPr>
          <p:cNvPicPr>
            <a:picLocks noChangeAspect="1"/>
          </p:cNvPicPr>
          <p:nvPr/>
        </p:nvPicPr>
        <p:blipFill>
          <a:blip r:embed="rId3"/>
          <a:stretch>
            <a:fillRect/>
          </a:stretch>
        </p:blipFill>
        <p:spPr>
          <a:xfrm>
            <a:off x="5272968" y="2979381"/>
            <a:ext cx="1646063" cy="899238"/>
          </a:xfrm>
          <a:prstGeom prst="rect">
            <a:avLst/>
          </a:prstGeom>
        </p:spPr>
      </p:pic>
      <p:pic>
        <p:nvPicPr>
          <p:cNvPr id="10" name="Picture 9">
            <a:extLst>
              <a:ext uri="{FF2B5EF4-FFF2-40B4-BE49-F238E27FC236}">
                <a16:creationId xmlns:a16="http://schemas.microsoft.com/office/drawing/2014/main" id="{AF1682EC-11F8-397C-8C2D-8B64860673CE}"/>
              </a:ext>
            </a:extLst>
          </p:cNvPr>
          <p:cNvPicPr>
            <a:picLocks noChangeAspect="1"/>
          </p:cNvPicPr>
          <p:nvPr/>
        </p:nvPicPr>
        <p:blipFill>
          <a:blip r:embed="rId3"/>
          <a:stretch>
            <a:fillRect/>
          </a:stretch>
        </p:blipFill>
        <p:spPr>
          <a:xfrm>
            <a:off x="8205949" y="2178378"/>
            <a:ext cx="2809983" cy="1535083"/>
          </a:xfrm>
          <a:prstGeom prst="rect">
            <a:avLst/>
          </a:prstGeom>
        </p:spPr>
      </p:pic>
    </p:spTree>
    <p:extLst>
      <p:ext uri="{BB962C8B-B14F-4D97-AF65-F5344CB8AC3E}">
        <p14:creationId xmlns:p14="http://schemas.microsoft.com/office/powerpoint/2010/main" val="423455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93008" y="-75539"/>
            <a:ext cx="7439243" cy="1093456"/>
          </a:xfrm>
        </p:spPr>
        <p:txBody>
          <a:bodyPr/>
          <a:lstStyle/>
          <a:p>
            <a:r>
              <a:rPr lang="en-US" dirty="0" err="1"/>
              <a:t>iNSIGHTS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15</a:t>
            </a:fld>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3644479" y="1017917"/>
            <a:ext cx="7781548" cy="5529532"/>
          </a:xfrm>
        </p:spPr>
        <p:txBody>
          <a:bodyPr>
            <a:normAutofit/>
          </a:bodyPr>
          <a:lstStyle/>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March experiences the highest peak in Airbnb listing prices</a:t>
            </a:r>
            <a:r>
              <a:rPr lang="en-US" dirty="0">
                <a:solidFill>
                  <a:schemeClr val="accent6">
                    <a:lumMod val="75000"/>
                  </a:schemeClr>
                </a:solidFill>
                <a:latin typeface="Helvetica Neue"/>
              </a:rPr>
              <a:t>.</a:t>
            </a:r>
          </a:p>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Manhattan is the most popular neighborhood group among Airbnb guests.</a:t>
            </a:r>
          </a:p>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Guests have a strong preference for booking entire home/apartment listings on Airbnb</a:t>
            </a:r>
            <a:r>
              <a:rPr lang="en-US" dirty="0">
                <a:solidFill>
                  <a:schemeClr val="accent6">
                    <a:lumMod val="75000"/>
                  </a:schemeClr>
                </a:solidFill>
                <a:latin typeface="Helvetica Neue"/>
              </a:rPr>
              <a:t>.</a:t>
            </a:r>
            <a:endParaRPr lang="en-US" b="0" i="0" dirty="0">
              <a:solidFill>
                <a:schemeClr val="accent6">
                  <a:lumMod val="75000"/>
                </a:schemeClr>
              </a:solidFill>
              <a:effectLst/>
              <a:latin typeface="Helvetica Neue"/>
            </a:endParaRPr>
          </a:p>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The proportion of listings marked as "instant bookable" (TRUE) is roughly equal to those marked as "not instant bookable" (FALSE).</a:t>
            </a:r>
          </a:p>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Length of stay preferences among guests vary based on neighborhood groups and grouped minimum nights categories.</a:t>
            </a:r>
            <a:endParaRPr lang="en-US" dirty="0">
              <a:solidFill>
                <a:schemeClr val="accent6">
                  <a:lumMod val="75000"/>
                </a:schemeClr>
              </a:solidFill>
              <a:latin typeface="Helvetica Neue"/>
            </a:endParaRPr>
          </a:p>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Hotel rooms have the highest average pricing among room types, followed closely by shared rooms, while private rooms and entire home/apartments have similar average prices, indicating a potential pricing strategy for hosts to consider.</a:t>
            </a:r>
          </a:p>
          <a:p>
            <a:pPr algn="l">
              <a:lnSpc>
                <a:spcPct val="120000"/>
              </a:lnSpc>
              <a:buFont typeface="Arial" panose="020B0604020202020204" pitchFamily="34" charset="0"/>
              <a:buChar char="•"/>
            </a:pPr>
            <a:r>
              <a:rPr lang="en-US" b="0" i="0" dirty="0">
                <a:solidFill>
                  <a:schemeClr val="accent6">
                    <a:lumMod val="75000"/>
                  </a:schemeClr>
                </a:solidFill>
                <a:effectLst/>
                <a:latin typeface="Helvetica Neue"/>
              </a:rPr>
              <a:t>The highest average pricing for "Entire home/apt" listings is found in Staten Island, while the lowest average pricing for the same room type is in Queens.</a:t>
            </a:r>
          </a:p>
        </p:txBody>
      </p:sp>
    </p:spTree>
    <p:extLst>
      <p:ext uri="{BB962C8B-B14F-4D97-AF65-F5344CB8AC3E}">
        <p14:creationId xmlns:p14="http://schemas.microsoft.com/office/powerpoint/2010/main" val="317028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65973" y="280864"/>
            <a:ext cx="6186637" cy="841675"/>
          </a:xfrm>
        </p:spPr>
        <p:txBody>
          <a:bodyPr/>
          <a:lstStyle/>
          <a:p>
            <a:r>
              <a:rPr lang="en-US" dirty="0"/>
              <a:t>RECOMENDATIONS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16</a:t>
            </a:fld>
            <a:endParaRPr lang="en-US" dirty="0"/>
          </a:p>
        </p:txBody>
      </p:sp>
      <p:sp>
        <p:nvSpPr>
          <p:cNvPr id="6" name="Rectangle 1">
            <a:extLst>
              <a:ext uri="{FF2B5EF4-FFF2-40B4-BE49-F238E27FC236}">
                <a16:creationId xmlns:a16="http://schemas.microsoft.com/office/drawing/2014/main" id="{763B9177-4343-51E2-37BE-DB12387E44B8}"/>
              </a:ext>
            </a:extLst>
          </p:cNvPr>
          <p:cNvSpPr>
            <a:spLocks noGrp="1" noChangeArrowheads="1"/>
          </p:cNvSpPr>
          <p:nvPr>
            <p:ph idx="1"/>
          </p:nvPr>
        </p:nvSpPr>
        <p:spPr bwMode="auto">
          <a:xfrm>
            <a:off x="361995" y="1539073"/>
            <a:ext cx="8229918" cy="298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28650" lvl="1" indent="-171450"/>
            <a:r>
              <a:rPr kumimoji="0" lang="en-US" altLang="en-US" sz="1400" b="0" i="0" u="none" strike="noStrike" cap="none" normalizeH="0" baseline="0" dirty="0">
                <a:ln>
                  <a:noFill/>
                </a:ln>
                <a:solidFill>
                  <a:schemeClr val="accent6">
                    <a:lumMod val="75000"/>
                  </a:schemeClr>
                </a:solidFill>
                <a:effectLst/>
              </a:rPr>
              <a:t>Manhattan hosts should maintain high-quality listings and consider slight price increases during peak seasons to capitalize on high demand</a:t>
            </a:r>
          </a:p>
          <a:p>
            <a:pPr marL="628650" lvl="1" indent="-171450"/>
            <a:r>
              <a:rPr kumimoji="0" lang="en-US" altLang="en-US" sz="1400" b="0" i="0" u="none" strike="noStrike" cap="none" normalizeH="0" baseline="0" dirty="0">
                <a:ln>
                  <a:noFill/>
                </a:ln>
                <a:solidFill>
                  <a:schemeClr val="accent6">
                    <a:lumMod val="75000"/>
                  </a:schemeClr>
                </a:solidFill>
                <a:effectLst/>
              </a:rPr>
              <a:t>.Offering flexible minimum stay options of 1-2 nights can attract a wider range of guests and increase booking rates.</a:t>
            </a:r>
          </a:p>
          <a:p>
            <a:pPr marL="628650" lvl="1" indent="-171450"/>
            <a:r>
              <a:rPr kumimoji="0" lang="en-US" altLang="en-US" sz="1400" b="0" i="0" u="none" strike="noStrike" cap="none" normalizeH="0" baseline="0" dirty="0">
                <a:ln>
                  <a:noFill/>
                </a:ln>
                <a:solidFill>
                  <a:schemeClr val="accent6">
                    <a:lumMod val="75000"/>
                  </a:schemeClr>
                </a:solidFill>
                <a:effectLst/>
              </a:rPr>
              <a:t>Hosts with higher-priced listings should prioritize excellent value and service to maintain positive reviews and justify their prices.</a:t>
            </a:r>
          </a:p>
          <a:p>
            <a:pPr marL="628650" lvl="1" indent="-171450"/>
            <a:r>
              <a:rPr kumimoji="0" lang="en-US" altLang="en-US" sz="1400" b="0" i="0" u="none" strike="noStrike" cap="none" normalizeH="0" baseline="0" dirty="0">
                <a:ln>
                  <a:noFill/>
                </a:ln>
                <a:solidFill>
                  <a:schemeClr val="accent6">
                    <a:lumMod val="75000"/>
                  </a:schemeClr>
                </a:solidFill>
                <a:effectLst/>
              </a:rPr>
              <a:t>Emphasizing entire home/apartment listings can align with guest preferences and boost bookings.</a:t>
            </a:r>
          </a:p>
          <a:p>
            <a:pPr marL="628650" lvl="1" indent="-171450"/>
            <a:r>
              <a:rPr kumimoji="0" lang="en-US" altLang="en-US" sz="1400" b="0" i="0" u="none" strike="noStrike" cap="none" normalizeH="0" baseline="0" dirty="0">
                <a:ln>
                  <a:noFill/>
                </a:ln>
                <a:solidFill>
                  <a:schemeClr val="accent6">
                    <a:lumMod val="75000"/>
                  </a:schemeClr>
                </a:solidFill>
                <a:effectLst/>
              </a:rPr>
              <a:t>Balancing instant bookable and non-instant bookable listings caters to different booking preferences.</a:t>
            </a:r>
          </a:p>
          <a:p>
            <a:pPr marL="628650" lvl="1" indent="-171450"/>
            <a:r>
              <a:rPr kumimoji="0" lang="en-US" altLang="en-US" sz="1400" b="0" i="0" u="none" strike="noStrike" cap="none" normalizeH="0" baseline="0" dirty="0">
                <a:ln>
                  <a:noFill/>
                </a:ln>
                <a:solidFill>
                  <a:schemeClr val="accent6">
                    <a:lumMod val="75000"/>
                  </a:schemeClr>
                </a:solidFill>
                <a:effectLst/>
              </a:rPr>
              <a:t>Tailoring pricing and discounts based on length of stay and neighborhood group market conditions can optimize bookings and revenue.</a:t>
            </a:r>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Alfin Sam Mathew</a:t>
            </a:r>
          </a:p>
          <a:p>
            <a:r>
              <a:rPr lang="en-US" dirty="0"/>
              <a:t>alfinsam123@gmail.com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r>
              <a:rPr lang="en-US" dirty="0"/>
              <a:t>Objective</a:t>
            </a:r>
          </a:p>
          <a:p>
            <a:r>
              <a:rPr lang="en-US" dirty="0"/>
              <a:t>Project Objective</a:t>
            </a:r>
          </a:p>
          <a:p>
            <a:r>
              <a:rPr lang="en-US" dirty="0"/>
              <a:t>​Analysis</a:t>
            </a:r>
          </a:p>
          <a:p>
            <a:r>
              <a:rPr lang="en-US" dirty="0"/>
              <a:t>Insights</a:t>
            </a:r>
          </a:p>
          <a:p>
            <a:r>
              <a:rPr lang="en-US" dirty="0"/>
              <a:t>​Recommendation​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r>
              <a:rPr lang="en-US" dirty="0"/>
              <a:t>We have to perform Exploratory data analysis. We have taken the Airbnb dataset to perform analysis. </a:t>
            </a:r>
          </a:p>
          <a:p>
            <a:endParaRPr lang="en-US" dirty="0"/>
          </a:p>
          <a:p>
            <a:r>
              <a:rPr lang="en-US" dirty="0"/>
              <a:t>Data Source : https://www.kaggle.com/datasets</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84407" y="2259052"/>
            <a:ext cx="7033404" cy="1000854"/>
          </a:xfrm>
        </p:spPr>
        <p:txBody>
          <a:bodyPr/>
          <a:lstStyle/>
          <a:p>
            <a:r>
              <a:rPr lang="en-US" dirty="0"/>
              <a:t>Project objective</a:t>
            </a:r>
          </a:p>
        </p:txBody>
      </p:sp>
      <p:sp>
        <p:nvSpPr>
          <p:cNvPr id="5" name="Text Placeholder 4">
            <a:extLst>
              <a:ext uri="{FF2B5EF4-FFF2-40B4-BE49-F238E27FC236}">
                <a16:creationId xmlns:a16="http://schemas.microsoft.com/office/drawing/2014/main" id="{5817500E-8C95-D487-2E34-3DD22616C63F}"/>
              </a:ext>
            </a:extLst>
          </p:cNvPr>
          <p:cNvSpPr>
            <a:spLocks noGrp="1"/>
          </p:cNvSpPr>
          <p:nvPr>
            <p:ph type="body" idx="1"/>
          </p:nvPr>
        </p:nvSpPr>
        <p:spPr>
          <a:xfrm>
            <a:off x="2895600" y="3633669"/>
            <a:ext cx="6400800" cy="847695"/>
          </a:xfrm>
        </p:spPr>
        <p:txBody>
          <a:bodyPr/>
          <a:lstStyle/>
          <a:p>
            <a:pPr marL="342900" indent="-342900">
              <a:buFont typeface="Arial" panose="020B0604020202020204" pitchFamily="34" charset="0"/>
              <a:buChar char="•"/>
            </a:pPr>
            <a:r>
              <a:rPr lang="en-US" sz="2000" i="0" dirty="0">
                <a:solidFill>
                  <a:schemeClr val="accent6">
                    <a:lumMod val="60000"/>
                    <a:lumOff val="40000"/>
                  </a:schemeClr>
                </a:solidFill>
                <a:effectLst/>
              </a:rPr>
              <a:t>Optimize Airbnb property listings</a:t>
            </a:r>
          </a:p>
          <a:p>
            <a:pPr marL="342900" indent="-342900">
              <a:buFont typeface="Arial" panose="020B0604020202020204" pitchFamily="34" charset="0"/>
              <a:buChar char="•"/>
            </a:pPr>
            <a:r>
              <a:rPr lang="en-US" sz="2000" dirty="0">
                <a:solidFill>
                  <a:schemeClr val="accent6">
                    <a:lumMod val="60000"/>
                    <a:lumOff val="40000"/>
                  </a:schemeClr>
                </a:solidFill>
              </a:rPr>
              <a:t>H</a:t>
            </a:r>
            <a:r>
              <a:rPr lang="en-US" sz="2000" i="0" dirty="0">
                <a:solidFill>
                  <a:schemeClr val="accent6">
                    <a:lumMod val="60000"/>
                    <a:lumOff val="40000"/>
                  </a:schemeClr>
                </a:solidFill>
                <a:effectLst/>
              </a:rPr>
              <a:t>ost performance to increase booking rates and revenue</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4979" y="3427072"/>
            <a:ext cx="10671048" cy="771606"/>
          </a:xfrm>
        </p:spPr>
        <p:txBody>
          <a:bodyPr/>
          <a:lstStyle/>
          <a:p>
            <a:r>
              <a:rPr lang="en-US" sz="7200" dirty="0"/>
              <a:t>analysis</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Technical Project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29573" y="457199"/>
            <a:ext cx="9119603" cy="1252203"/>
          </a:xfrm>
        </p:spPr>
        <p:txBody>
          <a:bodyPr/>
          <a:lstStyle/>
          <a:p>
            <a:r>
              <a:rPr lang="en-US" sz="1800" b="1" i="0" dirty="0">
                <a:effectLst/>
                <a:latin typeface="Arial" panose="020B0604020202020204" pitchFamily="34" charset="0"/>
              </a:rPr>
              <a:t>How do listing prices vary seasonally throughout the year, and can we identify peak booking periods for price optimization?</a:t>
            </a:r>
            <a:br>
              <a:rPr lang="en-US" sz="1800" b="1" i="0" dirty="0">
                <a:effectLst/>
                <a:latin typeface="Arial" panose="020B0604020202020204" pitchFamily="34" charset="0"/>
              </a:rPr>
            </a:br>
            <a:endParaRPr lang="en-US" sz="1800" dirty="0">
              <a:latin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pic>
        <p:nvPicPr>
          <p:cNvPr id="13" name="Picture 12">
            <a:extLst>
              <a:ext uri="{FF2B5EF4-FFF2-40B4-BE49-F238E27FC236}">
                <a16:creationId xmlns:a16="http://schemas.microsoft.com/office/drawing/2014/main" id="{CA4C19E7-BC6F-772C-E198-402FAE51F721}"/>
              </a:ext>
            </a:extLst>
          </p:cNvPr>
          <p:cNvPicPr>
            <a:picLocks noChangeAspect="1"/>
          </p:cNvPicPr>
          <p:nvPr/>
        </p:nvPicPr>
        <p:blipFill>
          <a:blip r:embed="rId2"/>
          <a:stretch>
            <a:fillRect/>
          </a:stretch>
        </p:blipFill>
        <p:spPr>
          <a:xfrm>
            <a:off x="5695934" y="2980427"/>
            <a:ext cx="5730093" cy="3545458"/>
          </a:xfrm>
          <a:prstGeom prst="rect">
            <a:avLst/>
          </a:prstGeom>
        </p:spPr>
      </p:pic>
      <p:pic>
        <p:nvPicPr>
          <p:cNvPr id="15" name="Picture 14">
            <a:extLst>
              <a:ext uri="{FF2B5EF4-FFF2-40B4-BE49-F238E27FC236}">
                <a16:creationId xmlns:a16="http://schemas.microsoft.com/office/drawing/2014/main" id="{0BE8101F-BC86-4100-DD66-95AD0809FC97}"/>
              </a:ext>
            </a:extLst>
          </p:cNvPr>
          <p:cNvPicPr>
            <a:picLocks noChangeAspect="1"/>
          </p:cNvPicPr>
          <p:nvPr/>
        </p:nvPicPr>
        <p:blipFill>
          <a:blip r:embed="rId3"/>
          <a:stretch>
            <a:fillRect/>
          </a:stretch>
        </p:blipFill>
        <p:spPr>
          <a:xfrm>
            <a:off x="3971726" y="1613140"/>
            <a:ext cx="7454301" cy="1252203"/>
          </a:xfrm>
          <a:prstGeom prst="rect">
            <a:avLst/>
          </a:prstGeom>
        </p:spPr>
      </p:pic>
      <p:sp>
        <p:nvSpPr>
          <p:cNvPr id="16" name="TextBox 15">
            <a:extLst>
              <a:ext uri="{FF2B5EF4-FFF2-40B4-BE49-F238E27FC236}">
                <a16:creationId xmlns:a16="http://schemas.microsoft.com/office/drawing/2014/main" id="{31ADA2AA-A18F-AC1D-4148-CCC98EFE01D5}"/>
              </a:ext>
            </a:extLst>
          </p:cNvPr>
          <p:cNvSpPr txBox="1"/>
          <p:nvPr/>
        </p:nvSpPr>
        <p:spPr>
          <a:xfrm>
            <a:off x="2629572" y="3191774"/>
            <a:ext cx="2899959" cy="2638479"/>
          </a:xfrm>
          <a:prstGeom prst="rect">
            <a:avLst/>
          </a:prstGeom>
          <a:noFill/>
        </p:spPr>
        <p:txBody>
          <a:bodyPr wrap="square" rtlCol="0">
            <a:spAutoFit/>
          </a:bodyPr>
          <a:lstStyle/>
          <a:p>
            <a:pPr>
              <a:lnSpc>
                <a:spcPct val="150000"/>
              </a:lnSpc>
            </a:pPr>
            <a:r>
              <a:rPr lang="en-US" sz="1600" b="0" i="0" dirty="0">
                <a:solidFill>
                  <a:schemeClr val="accent6"/>
                </a:solidFill>
                <a:effectLst/>
                <a:latin typeface="Helvetica Neue"/>
              </a:rPr>
              <a:t>March experiences the highest peak in Airbnb listing prices, suggesting increased demand during this period, which hosts can leverage for revenue optimization strategies.</a:t>
            </a:r>
            <a:endParaRPr lang="en-IN" sz="1600" dirty="0">
              <a:solidFill>
                <a:schemeClr val="accent6"/>
              </a:solidFill>
            </a:endParaRP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08694" y="306236"/>
            <a:ext cx="8717334" cy="1660586"/>
          </a:xfrm>
        </p:spPr>
        <p:txBody>
          <a:bodyPr/>
          <a:lstStyle/>
          <a:p>
            <a:r>
              <a:rPr lang="en-US" sz="1800" b="1" i="0" dirty="0">
                <a:solidFill>
                  <a:schemeClr val="accent6">
                    <a:lumMod val="75000"/>
                  </a:schemeClr>
                </a:solidFill>
                <a:effectLst/>
                <a:latin typeface="Helvetica Neue"/>
              </a:rPr>
              <a:t>Which neighborhoods have the highest demand for Airbnb listings, and how can hosts leverage this information to increase revenue?</a:t>
            </a:r>
            <a:br>
              <a:rPr lang="en-US" sz="1100" b="1" i="0" dirty="0">
                <a:solidFill>
                  <a:schemeClr val="accent6">
                    <a:lumMod val="75000"/>
                  </a:schemeClr>
                </a:solidFill>
                <a:effectLst/>
                <a:latin typeface="Helvetica Neue"/>
              </a:rPr>
            </a:br>
            <a:br>
              <a:rPr lang="en-US" sz="2000" b="1" i="0" dirty="0">
                <a:solidFill>
                  <a:schemeClr val="accent6">
                    <a:lumMod val="75000"/>
                  </a:schemeClr>
                </a:solidFill>
                <a:effectLst/>
                <a:latin typeface="Arial" panose="020B0604020202020204" pitchFamily="34" charset="0"/>
              </a:rPr>
            </a:br>
            <a:endParaRPr lang="en-US" sz="2000" dirty="0">
              <a:solidFill>
                <a:schemeClr val="accent6">
                  <a:lumMod val="75000"/>
                </a:schemeClr>
              </a:solidFill>
              <a:latin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629572" y="3191774"/>
            <a:ext cx="2899959" cy="2638479"/>
          </a:xfrm>
          <a:prstGeom prst="rect">
            <a:avLst/>
          </a:prstGeom>
          <a:noFill/>
        </p:spPr>
        <p:txBody>
          <a:bodyPr wrap="square" rtlCol="0">
            <a:spAutoFit/>
          </a:bodyPr>
          <a:lstStyle/>
          <a:p>
            <a:pPr>
              <a:lnSpc>
                <a:spcPct val="150000"/>
              </a:lnSpc>
            </a:pPr>
            <a:r>
              <a:rPr lang="en-US" sz="1600" b="0" i="0" dirty="0">
                <a:solidFill>
                  <a:schemeClr val="accent6"/>
                </a:solidFill>
                <a:effectLst/>
                <a:latin typeface="Helvetica Neue"/>
              </a:rPr>
              <a:t>Manhattan is the most popular neighborhood group among Airbnb guests, indicating a high demand for accommodations in this area, which hosts can capitalize on for revenue optimization.</a:t>
            </a:r>
            <a:endParaRPr lang="en-IN" sz="1600" dirty="0">
              <a:solidFill>
                <a:schemeClr val="accent6"/>
              </a:solidFill>
            </a:endParaRPr>
          </a:p>
        </p:txBody>
      </p:sp>
      <p:pic>
        <p:nvPicPr>
          <p:cNvPr id="4" name="Picture 3">
            <a:extLst>
              <a:ext uri="{FF2B5EF4-FFF2-40B4-BE49-F238E27FC236}">
                <a16:creationId xmlns:a16="http://schemas.microsoft.com/office/drawing/2014/main" id="{E7E45B10-3054-DB81-196D-34C232F00A08}"/>
              </a:ext>
            </a:extLst>
          </p:cNvPr>
          <p:cNvPicPr>
            <a:picLocks noChangeAspect="1"/>
          </p:cNvPicPr>
          <p:nvPr/>
        </p:nvPicPr>
        <p:blipFill>
          <a:blip r:embed="rId2"/>
          <a:stretch>
            <a:fillRect/>
          </a:stretch>
        </p:blipFill>
        <p:spPr>
          <a:xfrm>
            <a:off x="2708694" y="1480976"/>
            <a:ext cx="8717334" cy="1098321"/>
          </a:xfrm>
          <a:prstGeom prst="rect">
            <a:avLst/>
          </a:prstGeom>
        </p:spPr>
      </p:pic>
      <p:pic>
        <p:nvPicPr>
          <p:cNvPr id="6" name="Picture 5">
            <a:extLst>
              <a:ext uri="{FF2B5EF4-FFF2-40B4-BE49-F238E27FC236}">
                <a16:creationId xmlns:a16="http://schemas.microsoft.com/office/drawing/2014/main" id="{3C63C87B-B757-6CBA-FC35-D44223A0EFB5}"/>
              </a:ext>
            </a:extLst>
          </p:cNvPr>
          <p:cNvPicPr>
            <a:picLocks noChangeAspect="1"/>
          </p:cNvPicPr>
          <p:nvPr/>
        </p:nvPicPr>
        <p:blipFill>
          <a:blip r:embed="rId3"/>
          <a:stretch>
            <a:fillRect/>
          </a:stretch>
        </p:blipFill>
        <p:spPr>
          <a:xfrm>
            <a:off x="5969479" y="2931467"/>
            <a:ext cx="5456548" cy="3159091"/>
          </a:xfrm>
          <a:prstGeom prst="rect">
            <a:avLst/>
          </a:prstGeom>
        </p:spPr>
      </p:pic>
    </p:spTree>
    <p:extLst>
      <p:ext uri="{BB962C8B-B14F-4D97-AF65-F5344CB8AC3E}">
        <p14:creationId xmlns:p14="http://schemas.microsoft.com/office/powerpoint/2010/main" val="428918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08694" y="595223"/>
            <a:ext cx="8358997" cy="664234"/>
          </a:xfrm>
        </p:spPr>
        <p:txBody>
          <a:bodyPr/>
          <a:lstStyle/>
          <a:p>
            <a:r>
              <a:rPr lang="en-US" sz="1600" b="1" i="0" dirty="0">
                <a:solidFill>
                  <a:schemeClr val="accent6">
                    <a:lumMod val="75000"/>
                  </a:schemeClr>
                </a:solidFill>
                <a:effectLst/>
                <a:latin typeface="Helvetica Neue"/>
              </a:rPr>
              <a:t>Do listings with higher numbers of reviews tend to have better booking rates and prices, and how can hosts encourage more guest reviews?</a:t>
            </a:r>
            <a:endParaRPr lang="en-US" sz="6000" dirty="0">
              <a:solidFill>
                <a:schemeClr val="accent6">
                  <a:lumMod val="75000"/>
                </a:schemeClr>
              </a:solidFill>
              <a:latin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8</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708694" y="3631721"/>
            <a:ext cx="2899959" cy="1530484"/>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Helvetica Neue"/>
              </a:rPr>
              <a:t>Hotels with higher review ratings and more reviews tend to have higher prices and booking rates.</a:t>
            </a:r>
            <a:endParaRPr lang="en-IN" sz="1600" dirty="0">
              <a:solidFill>
                <a:schemeClr val="accent6">
                  <a:lumMod val="75000"/>
                </a:schemeClr>
              </a:solidFill>
            </a:endParaRPr>
          </a:p>
        </p:txBody>
      </p:sp>
      <p:pic>
        <p:nvPicPr>
          <p:cNvPr id="5" name="Picture 4">
            <a:extLst>
              <a:ext uri="{FF2B5EF4-FFF2-40B4-BE49-F238E27FC236}">
                <a16:creationId xmlns:a16="http://schemas.microsoft.com/office/drawing/2014/main" id="{E310235D-6CFF-0CDD-3A6F-F061DD6CE6ED}"/>
              </a:ext>
            </a:extLst>
          </p:cNvPr>
          <p:cNvPicPr>
            <a:picLocks noChangeAspect="1"/>
          </p:cNvPicPr>
          <p:nvPr/>
        </p:nvPicPr>
        <p:blipFill>
          <a:blip r:embed="rId2"/>
          <a:stretch>
            <a:fillRect/>
          </a:stretch>
        </p:blipFill>
        <p:spPr>
          <a:xfrm>
            <a:off x="2708694" y="1330188"/>
            <a:ext cx="8479766" cy="1790855"/>
          </a:xfrm>
          <a:prstGeom prst="rect">
            <a:avLst/>
          </a:prstGeom>
        </p:spPr>
      </p:pic>
      <p:pic>
        <p:nvPicPr>
          <p:cNvPr id="8" name="Picture 7">
            <a:extLst>
              <a:ext uri="{FF2B5EF4-FFF2-40B4-BE49-F238E27FC236}">
                <a16:creationId xmlns:a16="http://schemas.microsoft.com/office/drawing/2014/main" id="{898DC1F2-70FF-E8F5-0FA0-2F4D499DE8DF}"/>
              </a:ext>
            </a:extLst>
          </p:cNvPr>
          <p:cNvPicPr>
            <a:picLocks noChangeAspect="1"/>
          </p:cNvPicPr>
          <p:nvPr/>
        </p:nvPicPr>
        <p:blipFill>
          <a:blip r:embed="rId3"/>
          <a:stretch>
            <a:fillRect/>
          </a:stretch>
        </p:blipFill>
        <p:spPr>
          <a:xfrm>
            <a:off x="5979085" y="3191774"/>
            <a:ext cx="5209375" cy="2872407"/>
          </a:xfrm>
          <a:prstGeom prst="rect">
            <a:avLst/>
          </a:prstGeom>
        </p:spPr>
      </p:pic>
    </p:spTree>
    <p:extLst>
      <p:ext uri="{BB962C8B-B14F-4D97-AF65-F5344CB8AC3E}">
        <p14:creationId xmlns:p14="http://schemas.microsoft.com/office/powerpoint/2010/main" val="37833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48309" y="857274"/>
            <a:ext cx="8358997" cy="664234"/>
          </a:xfrm>
        </p:spPr>
        <p:txBody>
          <a:bodyPr/>
          <a:lstStyle/>
          <a:p>
            <a:r>
              <a:rPr lang="en-US" sz="1600" b="1" i="0" dirty="0">
                <a:solidFill>
                  <a:schemeClr val="accent6">
                    <a:lumMod val="75000"/>
                  </a:schemeClr>
                </a:solidFill>
                <a:effectLst/>
                <a:latin typeface="Helvetica Neue"/>
              </a:rPr>
              <a:t>Are certain room types (private rooms, entire apartments, etc.) more popular among guests, and how can hosts adjust their offerings to align with preferences?</a:t>
            </a:r>
            <a:endParaRPr lang="en-US" sz="3200" b="1" i="0" dirty="0">
              <a:solidFill>
                <a:schemeClr val="accent6">
                  <a:lumMod val="75000"/>
                </a:schemeClr>
              </a:solidFill>
              <a:effectLst/>
              <a:latin typeface="Helvetica Neue"/>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32251" y="104143"/>
            <a:ext cx="987552" cy="244503"/>
          </a:xfrm>
        </p:spPr>
        <p:txBody>
          <a:bodyPr/>
          <a:lstStyle/>
          <a:p>
            <a:fld id="{48F63A3B-78C7-47BE-AE5E-E10140E04643}" type="slidenum">
              <a:rPr lang="en-US" smtClean="0"/>
              <a:pPr/>
              <a:t>9</a:t>
            </a:fld>
            <a:endParaRPr lang="en-US" dirty="0"/>
          </a:p>
        </p:txBody>
      </p:sp>
      <p:sp>
        <p:nvSpPr>
          <p:cNvPr id="16" name="TextBox 15">
            <a:extLst>
              <a:ext uri="{FF2B5EF4-FFF2-40B4-BE49-F238E27FC236}">
                <a16:creationId xmlns:a16="http://schemas.microsoft.com/office/drawing/2014/main" id="{31ADA2AA-A18F-AC1D-4148-CCC98EFE01D5}"/>
              </a:ext>
            </a:extLst>
          </p:cNvPr>
          <p:cNvSpPr txBox="1"/>
          <p:nvPr/>
        </p:nvSpPr>
        <p:spPr>
          <a:xfrm>
            <a:off x="2708694" y="3130126"/>
            <a:ext cx="2899959" cy="2269147"/>
          </a:xfrm>
          <a:prstGeom prst="rect">
            <a:avLst/>
          </a:prstGeom>
          <a:noFill/>
        </p:spPr>
        <p:txBody>
          <a:bodyPr wrap="square" rtlCol="0">
            <a:spAutoFit/>
          </a:bodyPr>
          <a:lstStyle/>
          <a:p>
            <a:pPr>
              <a:lnSpc>
                <a:spcPct val="150000"/>
              </a:lnSpc>
            </a:pPr>
            <a:r>
              <a:rPr lang="en-US" sz="1600" b="0" i="0" dirty="0">
                <a:solidFill>
                  <a:schemeClr val="accent6">
                    <a:lumMod val="75000"/>
                  </a:schemeClr>
                </a:solidFill>
                <a:effectLst/>
                <a:latin typeface="Helvetica Neue"/>
              </a:rPr>
              <a:t>Guests have a strong preference for booking entire home/apartment listings on Airbnb, as indicated by the significantly higher count for this room type.</a:t>
            </a:r>
            <a:endParaRPr lang="en-IN" sz="1600" dirty="0">
              <a:solidFill>
                <a:schemeClr val="accent6">
                  <a:lumMod val="75000"/>
                </a:schemeClr>
              </a:solidFill>
            </a:endParaRPr>
          </a:p>
        </p:txBody>
      </p:sp>
      <p:pic>
        <p:nvPicPr>
          <p:cNvPr id="5" name="Picture 4">
            <a:extLst>
              <a:ext uri="{FF2B5EF4-FFF2-40B4-BE49-F238E27FC236}">
                <a16:creationId xmlns:a16="http://schemas.microsoft.com/office/drawing/2014/main" id="{DC30DD70-9ED9-9E20-F5C7-74FDF7CDB59C}"/>
              </a:ext>
            </a:extLst>
          </p:cNvPr>
          <p:cNvPicPr>
            <a:picLocks noChangeAspect="1"/>
          </p:cNvPicPr>
          <p:nvPr/>
        </p:nvPicPr>
        <p:blipFill>
          <a:blip r:embed="rId2"/>
          <a:stretch>
            <a:fillRect/>
          </a:stretch>
        </p:blipFill>
        <p:spPr>
          <a:xfrm>
            <a:off x="2648309" y="1614810"/>
            <a:ext cx="8540151" cy="1042126"/>
          </a:xfrm>
          <a:prstGeom prst="rect">
            <a:avLst/>
          </a:prstGeom>
        </p:spPr>
      </p:pic>
      <p:pic>
        <p:nvPicPr>
          <p:cNvPr id="8" name="Picture 7">
            <a:extLst>
              <a:ext uri="{FF2B5EF4-FFF2-40B4-BE49-F238E27FC236}">
                <a16:creationId xmlns:a16="http://schemas.microsoft.com/office/drawing/2014/main" id="{3384C18A-3A86-21BF-F122-2E77A02AAB0D}"/>
              </a:ext>
            </a:extLst>
          </p:cNvPr>
          <p:cNvPicPr>
            <a:picLocks noChangeAspect="1"/>
          </p:cNvPicPr>
          <p:nvPr/>
        </p:nvPicPr>
        <p:blipFill>
          <a:blip r:embed="rId3"/>
          <a:stretch>
            <a:fillRect/>
          </a:stretch>
        </p:blipFill>
        <p:spPr>
          <a:xfrm>
            <a:off x="5858996" y="2750238"/>
            <a:ext cx="5329464" cy="3369722"/>
          </a:xfrm>
          <a:prstGeom prst="rect">
            <a:avLst/>
          </a:prstGeom>
        </p:spPr>
      </p:pic>
    </p:spTree>
    <p:extLst>
      <p:ext uri="{BB962C8B-B14F-4D97-AF65-F5344CB8AC3E}">
        <p14:creationId xmlns:p14="http://schemas.microsoft.com/office/powerpoint/2010/main" val="26362181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{46C2DC85-F800-414D-9E75-BB479E60A1B1}tf78438558_win32</Template>
  <TotalTime>723</TotalTime>
  <Words>811</Words>
  <Application>Microsoft Office PowerPoint</Application>
  <PresentationFormat>Widescreen</PresentationFormat>
  <Paragraphs>68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Bahnschrift Light</vt:lpstr>
      <vt:lpstr>Calibri</vt:lpstr>
      <vt:lpstr>Helvetica Neue</vt:lpstr>
      <vt:lpstr>Sabon Next LT</vt:lpstr>
      <vt:lpstr>Söhne</vt:lpstr>
      <vt:lpstr>Custom</vt:lpstr>
      <vt:lpstr>TECHNICAL PROJECT</vt:lpstr>
      <vt:lpstr>AGENDA</vt:lpstr>
      <vt:lpstr>introduction</vt:lpstr>
      <vt:lpstr>Project objective</vt:lpstr>
      <vt:lpstr>analysis</vt:lpstr>
      <vt:lpstr>How do listing prices vary seasonally throughout the year, and can we identify peak booking periods for price optimization? </vt:lpstr>
      <vt:lpstr>Which neighborhoods have the highest demand for Airbnb listings, and how can hosts leverage this information to increase revenue?  </vt:lpstr>
      <vt:lpstr>Do listings with higher numbers of reviews tend to have better booking rates and prices, and how can hosts encourage more guest reviews?</vt:lpstr>
      <vt:lpstr>Are certain room types (private rooms, entire apartments, etc.) more popular among guests, and how can hosts adjust their offerings to align with preferences?</vt:lpstr>
      <vt:lpstr>What are the length of stay preferences among guests within different neighborhood groups and how can hosts tailor their listings to accommodate these preferences to increase bookings and revenue?</vt:lpstr>
      <vt:lpstr>What is the average price for each combination of room type and neighborhood group??</vt:lpstr>
      <vt:lpstr>Which neighborhoods have the highest number of listings?</vt:lpstr>
      <vt:lpstr> What is the estimated revenue generated by each host based on the number of reviews and the average price of their listings?</vt:lpstr>
      <vt:lpstr>What is the average price for listings based on different ranges of minimum nights required for booking?</vt:lpstr>
      <vt:lpstr>iNSIGHTS</vt:lpstr>
      <vt:lpstr>RECOMENDATIONS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PROJECT</dc:title>
  <dc:subject/>
  <dc:creator>alfin sam</dc:creator>
  <cp:lastModifiedBy>alfin sam</cp:lastModifiedBy>
  <cp:revision>3</cp:revision>
  <dcterms:created xsi:type="dcterms:W3CDTF">2023-10-02T10:18:19Z</dcterms:created>
  <dcterms:modified xsi:type="dcterms:W3CDTF">2023-10-10T10:31:33Z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