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sldIdLst>
    <p:sldId id="256" r:id="rId2"/>
    <p:sldId id="259" r:id="rId3"/>
    <p:sldId id="261" r:id="rId4"/>
    <p:sldId id="262" r:id="rId5"/>
    <p:sldId id="263" r:id="rId6"/>
    <p:sldId id="302" r:id="rId7"/>
    <p:sldId id="303" r:id="rId8"/>
    <p:sldId id="304" r:id="rId9"/>
    <p:sldId id="305" r:id="rId10"/>
    <p:sldId id="306" r:id="rId11"/>
    <p:sldId id="307" r:id="rId12"/>
    <p:sldId id="308" r:id="rId13"/>
    <p:sldId id="309" r:id="rId14"/>
    <p:sldId id="310" r:id="rId15"/>
    <p:sldId id="311" r:id="rId16"/>
    <p:sldId id="312" r:id="rId17"/>
    <p:sldId id="272" r:id="rId18"/>
    <p:sldId id="276" r:id="rId19"/>
  </p:sldIdLst>
  <p:sldSz cx="9144000" cy="5143500" type="screen16x9"/>
  <p:notesSz cx="6858000" cy="9144000"/>
  <p:embeddedFontLst>
    <p:embeddedFont>
      <p:font typeface="Bahnschrift Light" panose="020B0502040204020203" pitchFamily="34" charset="0"/>
      <p:regular r:id="rId21"/>
    </p:embeddedFont>
    <p:embeddedFont>
      <p:font typeface="Haettenschweiler" panose="020B0706040902060204" pitchFamily="34" charset="0"/>
      <p:regular r:id="rId22"/>
    </p:embeddedFont>
    <p:embeddedFont>
      <p:font typeface="Lato" panose="020F0502020204030203" pitchFamily="34" charset="0"/>
      <p:regular r:id="rId23"/>
      <p:bold r:id="rId24"/>
      <p:italic r:id="rId25"/>
      <p:boldItalic r:id="rId26"/>
    </p:embeddedFont>
    <p:embeddedFont>
      <p:font typeface="Lexend Exa" panose="020B0604020202020204" charset="0"/>
      <p:regular r:id="rId27"/>
      <p:bold r:id="rId28"/>
    </p:embeddedFont>
    <p:embeddedFont>
      <p:font typeface="Lexend Exa Medium" panose="020B0604020202020204" charset="0"/>
      <p:regular r:id="rId29"/>
      <p:bold r:id="rId30"/>
    </p:embeddedFont>
    <p:embeddedFont>
      <p:font typeface="Palanquin Dark" panose="020B0604020202020204" charset="0"/>
      <p:regular r:id="rId31"/>
      <p:bold r:id="rId32"/>
    </p:embeddedFont>
    <p:embeddedFont>
      <p:font typeface="Palanquin Dark Medium"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31FAB-EACA-4F89-9B6D-0BB8A95E0130}">
  <a:tblStyle styleId="{1D331FAB-EACA-4F89-9B6D-0BB8A95E01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11" d="100"/>
          <a:sy n="111" d="100"/>
        </p:scale>
        <p:origin x="77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073fe33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073fe33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22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073fe33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073fe33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738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073fe33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073fe33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532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073fe33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073fe33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27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073fe33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073fe33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55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073fe33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073fe33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44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073fe33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073fe33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742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073fe33b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073fe33b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1073fe33b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1073fe33b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073fe33b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073fe33b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073fe33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073fe33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073fe33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073fe33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51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073fe33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073fe33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402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073fe33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073fe33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4826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073fe33b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073fe33b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04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89000" y="3649438"/>
            <a:ext cx="3424800" cy="34248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flipH="1">
            <a:off x="357750" y="-1908400"/>
            <a:ext cx="8428500" cy="76629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2404" y="-1847651"/>
            <a:ext cx="3424800" cy="34248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777650" y="1037300"/>
            <a:ext cx="5588700" cy="2553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541600" y="3779225"/>
            <a:ext cx="4060800" cy="475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2"/>
        <p:cNvGrpSpPr/>
        <p:nvPr/>
      </p:nvGrpSpPr>
      <p:grpSpPr>
        <a:xfrm>
          <a:off x="0" y="0"/>
          <a:ext cx="0" cy="0"/>
          <a:chOff x="0" y="0"/>
          <a:chExt cx="0" cy="0"/>
        </a:xfrm>
      </p:grpSpPr>
      <p:sp>
        <p:nvSpPr>
          <p:cNvPr id="213" name="Google Shape;213;p28"/>
          <p:cNvSpPr/>
          <p:nvPr/>
        </p:nvSpPr>
        <p:spPr>
          <a:xfrm rot="-5400000" flipH="1">
            <a:off x="1867971" y="-1726275"/>
            <a:ext cx="5641500" cy="8697300"/>
          </a:xfrm>
          <a:prstGeom prst="wave">
            <a:avLst>
              <a:gd name="adj1" fmla="val 4562"/>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58738" y="539390"/>
            <a:ext cx="1215900" cy="121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8377487" y="2615890"/>
            <a:ext cx="1215900" cy="121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1101700" y="2612921"/>
            <a:ext cx="2489100" cy="2489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756575" y="41171"/>
            <a:ext cx="2489100" cy="2489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5400000" flipH="1">
            <a:off x="-20862" y="452900"/>
            <a:ext cx="5369100" cy="42654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flipH="1">
            <a:off x="3796963" y="452900"/>
            <a:ext cx="5369100" cy="42654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1356563" y="2479250"/>
            <a:ext cx="2611800" cy="36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1800" b="0">
                <a:solidFill>
                  <a:schemeClr val="dk2"/>
                </a:solidFill>
                <a:latin typeface="Lexend Exa"/>
                <a:ea typeface="Lexend Exa"/>
                <a:cs typeface="Lexend Exa"/>
                <a:sym typeface="Lexend Exa"/>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5"/>
          <p:cNvSpPr txBox="1">
            <a:spLocks noGrp="1"/>
          </p:cNvSpPr>
          <p:nvPr>
            <p:ph type="title" idx="2"/>
          </p:nvPr>
        </p:nvSpPr>
        <p:spPr>
          <a:xfrm>
            <a:off x="5175614" y="2479125"/>
            <a:ext cx="2611800" cy="36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1800" b="0">
                <a:solidFill>
                  <a:schemeClr val="dk2"/>
                </a:solidFill>
                <a:latin typeface="Lexend Exa"/>
                <a:ea typeface="Lexend Exa"/>
                <a:cs typeface="Lexend Exa"/>
                <a:sym typeface="Lexend Exa"/>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subTitle" idx="1"/>
          </p:nvPr>
        </p:nvSpPr>
        <p:spPr>
          <a:xfrm>
            <a:off x="5175614" y="2768026"/>
            <a:ext cx="2611800" cy="9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3"/>
          </p:nvPr>
        </p:nvSpPr>
        <p:spPr>
          <a:xfrm>
            <a:off x="1356563" y="2768026"/>
            <a:ext cx="2611800" cy="94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p:nvPr/>
        </p:nvSpPr>
        <p:spPr>
          <a:xfrm>
            <a:off x="7366800" y="-323855"/>
            <a:ext cx="2283300" cy="2283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5400000" flipH="1">
            <a:off x="1939500" y="-1407600"/>
            <a:ext cx="5265000" cy="7958700"/>
          </a:xfrm>
          <a:prstGeom prst="wave">
            <a:avLst>
              <a:gd name="adj1" fmla="val 5240"/>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653250" y="3462445"/>
            <a:ext cx="2283300" cy="2283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txBox="1">
            <a:spLocks noGrp="1"/>
          </p:cNvSpPr>
          <p:nvPr>
            <p:ph type="title"/>
          </p:nvPr>
        </p:nvSpPr>
        <p:spPr>
          <a:xfrm>
            <a:off x="682500" y="1177800"/>
            <a:ext cx="7779000" cy="278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p:nvPr/>
        </p:nvSpPr>
        <p:spPr>
          <a:xfrm>
            <a:off x="6472675" y="2950800"/>
            <a:ext cx="3309300" cy="3309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a:off x="-637975" y="-358500"/>
            <a:ext cx="3309300" cy="33093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5400000">
            <a:off x="584250" y="-1147500"/>
            <a:ext cx="7511700" cy="7254000"/>
          </a:xfrm>
          <a:prstGeom prst="wave">
            <a:avLst>
              <a:gd name="adj1" fmla="val 8698"/>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title"/>
          </p:nvPr>
        </p:nvSpPr>
        <p:spPr>
          <a:xfrm>
            <a:off x="2187150" y="1578000"/>
            <a:ext cx="47697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9" name="Google Shape;59;p9"/>
          <p:cNvSpPr txBox="1">
            <a:spLocks noGrp="1"/>
          </p:cNvSpPr>
          <p:nvPr>
            <p:ph type="subTitle" idx="1"/>
          </p:nvPr>
        </p:nvSpPr>
        <p:spPr>
          <a:xfrm>
            <a:off x="2187150" y="2419800"/>
            <a:ext cx="4769700" cy="11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flipH="1">
            <a:off x="4236300" y="1578000"/>
            <a:ext cx="4194600" cy="8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1" name="Google Shape;91;p14"/>
          <p:cNvSpPr txBox="1">
            <a:spLocks noGrp="1"/>
          </p:cNvSpPr>
          <p:nvPr>
            <p:ph type="subTitle" idx="1"/>
          </p:nvPr>
        </p:nvSpPr>
        <p:spPr>
          <a:xfrm flipH="1">
            <a:off x="4236300" y="2419800"/>
            <a:ext cx="4194600" cy="1145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14"/>
          <p:cNvSpPr/>
          <p:nvPr/>
        </p:nvSpPr>
        <p:spPr>
          <a:xfrm rot="-5400000" flipH="1">
            <a:off x="-2851950" y="534075"/>
            <a:ext cx="7511700" cy="6379800"/>
          </a:xfrm>
          <a:prstGeom prst="wave">
            <a:avLst>
              <a:gd name="adj1" fmla="val 8698"/>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3"/>
        <p:cNvGrpSpPr/>
        <p:nvPr/>
      </p:nvGrpSpPr>
      <p:grpSpPr>
        <a:xfrm>
          <a:off x="0" y="0"/>
          <a:ext cx="0" cy="0"/>
          <a:chOff x="0" y="0"/>
          <a:chExt cx="0" cy="0"/>
        </a:xfrm>
      </p:grpSpPr>
      <p:sp>
        <p:nvSpPr>
          <p:cNvPr id="94" name="Google Shape;94;p15"/>
          <p:cNvSpPr/>
          <p:nvPr/>
        </p:nvSpPr>
        <p:spPr>
          <a:xfrm rot="10800000" flipH="1">
            <a:off x="5800526" y="-396176"/>
            <a:ext cx="1914900" cy="1914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10800000">
            <a:off x="-104700" y="-115046"/>
            <a:ext cx="9353400" cy="55641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10800000" flipH="1">
            <a:off x="966501" y="3425249"/>
            <a:ext cx="1917900" cy="1917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title"/>
          </p:nvPr>
        </p:nvSpPr>
        <p:spPr>
          <a:xfrm>
            <a:off x="1749150" y="2930975"/>
            <a:ext cx="5645700" cy="455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3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 name="Google Shape;98;p15"/>
          <p:cNvSpPr txBox="1">
            <a:spLocks noGrp="1"/>
          </p:cNvSpPr>
          <p:nvPr>
            <p:ph type="subTitle" idx="1"/>
          </p:nvPr>
        </p:nvSpPr>
        <p:spPr>
          <a:xfrm>
            <a:off x="1749150" y="1757125"/>
            <a:ext cx="5645700" cy="1173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2300"/>
            </a:lvl1pPr>
            <a:lvl2pPr lvl="1" algn="ctr" rtl="0">
              <a:lnSpc>
                <a:spcPct val="100000"/>
              </a:lnSpc>
              <a:spcBef>
                <a:spcPts val="0"/>
              </a:spcBef>
              <a:spcAft>
                <a:spcPts val="0"/>
              </a:spcAft>
              <a:buSzPts val="2500"/>
              <a:buNone/>
              <a:defRPr sz="2500"/>
            </a:lvl2pPr>
            <a:lvl3pPr lvl="2" algn="ctr" rtl="0">
              <a:lnSpc>
                <a:spcPct val="100000"/>
              </a:lnSpc>
              <a:spcBef>
                <a:spcPts val="1600"/>
              </a:spcBef>
              <a:spcAft>
                <a:spcPts val="0"/>
              </a:spcAft>
              <a:buSzPts val="2500"/>
              <a:buNone/>
              <a:defRPr sz="2500"/>
            </a:lvl3pPr>
            <a:lvl4pPr lvl="3" algn="ctr" rtl="0">
              <a:lnSpc>
                <a:spcPct val="100000"/>
              </a:lnSpc>
              <a:spcBef>
                <a:spcPts val="1600"/>
              </a:spcBef>
              <a:spcAft>
                <a:spcPts val="0"/>
              </a:spcAft>
              <a:buSzPts val="2500"/>
              <a:buNone/>
              <a:defRPr sz="2500"/>
            </a:lvl4pPr>
            <a:lvl5pPr lvl="4" algn="ctr" rtl="0">
              <a:lnSpc>
                <a:spcPct val="100000"/>
              </a:lnSpc>
              <a:spcBef>
                <a:spcPts val="1600"/>
              </a:spcBef>
              <a:spcAft>
                <a:spcPts val="0"/>
              </a:spcAft>
              <a:buSzPts val="2500"/>
              <a:buNone/>
              <a:defRPr sz="2500"/>
            </a:lvl5pPr>
            <a:lvl6pPr lvl="5" algn="ctr" rtl="0">
              <a:lnSpc>
                <a:spcPct val="100000"/>
              </a:lnSpc>
              <a:spcBef>
                <a:spcPts val="1600"/>
              </a:spcBef>
              <a:spcAft>
                <a:spcPts val="0"/>
              </a:spcAft>
              <a:buSzPts val="2500"/>
              <a:buNone/>
              <a:defRPr sz="2500"/>
            </a:lvl6pPr>
            <a:lvl7pPr lvl="6" algn="ctr" rtl="0">
              <a:lnSpc>
                <a:spcPct val="100000"/>
              </a:lnSpc>
              <a:spcBef>
                <a:spcPts val="1600"/>
              </a:spcBef>
              <a:spcAft>
                <a:spcPts val="0"/>
              </a:spcAft>
              <a:buSzPts val="2500"/>
              <a:buNone/>
              <a:defRPr sz="2500"/>
            </a:lvl7pPr>
            <a:lvl8pPr lvl="7" algn="ctr" rtl="0">
              <a:lnSpc>
                <a:spcPct val="100000"/>
              </a:lnSpc>
              <a:spcBef>
                <a:spcPts val="1600"/>
              </a:spcBef>
              <a:spcAft>
                <a:spcPts val="0"/>
              </a:spcAft>
              <a:buSzPts val="2500"/>
              <a:buNone/>
              <a:defRPr sz="2500"/>
            </a:lvl8pPr>
            <a:lvl9pPr lvl="8" algn="ctr" rtl="0">
              <a:lnSpc>
                <a:spcPct val="100000"/>
              </a:lnSpc>
              <a:spcBef>
                <a:spcPts val="1600"/>
              </a:spcBef>
              <a:spcAft>
                <a:spcPts val="160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61"/>
        <p:cNvGrpSpPr/>
        <p:nvPr/>
      </p:nvGrpSpPr>
      <p:grpSpPr>
        <a:xfrm>
          <a:off x="0" y="0"/>
          <a:ext cx="0" cy="0"/>
          <a:chOff x="0" y="0"/>
          <a:chExt cx="0" cy="0"/>
        </a:xfrm>
      </p:grpSpPr>
      <p:sp>
        <p:nvSpPr>
          <p:cNvPr id="162" name="Google Shape;162;p22"/>
          <p:cNvSpPr/>
          <p:nvPr/>
        </p:nvSpPr>
        <p:spPr>
          <a:xfrm rot="-5400000" flipH="1">
            <a:off x="1341163" y="4239862"/>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98400" y="-631600"/>
            <a:ext cx="9340800" cy="65301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rot="-5400000" flipH="1">
            <a:off x="7298113" y="-549588"/>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22"/>
          <p:cNvSpPr txBox="1">
            <a:spLocks noGrp="1"/>
          </p:cNvSpPr>
          <p:nvPr>
            <p:ph type="title" idx="2"/>
          </p:nvPr>
        </p:nvSpPr>
        <p:spPr>
          <a:xfrm>
            <a:off x="1101175" y="1915575"/>
            <a:ext cx="1986000" cy="3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2"/>
          <p:cNvSpPr txBox="1">
            <a:spLocks noGrp="1"/>
          </p:cNvSpPr>
          <p:nvPr>
            <p:ph type="subTitle" idx="1"/>
          </p:nvPr>
        </p:nvSpPr>
        <p:spPr>
          <a:xfrm>
            <a:off x="1101175" y="2283050"/>
            <a:ext cx="19860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22"/>
          <p:cNvSpPr txBox="1">
            <a:spLocks noGrp="1"/>
          </p:cNvSpPr>
          <p:nvPr>
            <p:ph type="title" idx="3"/>
          </p:nvPr>
        </p:nvSpPr>
        <p:spPr>
          <a:xfrm>
            <a:off x="3578950" y="1915250"/>
            <a:ext cx="1986000" cy="3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2"/>
          <p:cNvSpPr txBox="1">
            <a:spLocks noGrp="1"/>
          </p:cNvSpPr>
          <p:nvPr>
            <p:ph type="subTitle" idx="4"/>
          </p:nvPr>
        </p:nvSpPr>
        <p:spPr>
          <a:xfrm>
            <a:off x="3579000" y="2283050"/>
            <a:ext cx="19860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22"/>
          <p:cNvSpPr txBox="1">
            <a:spLocks noGrp="1"/>
          </p:cNvSpPr>
          <p:nvPr>
            <p:ph type="title" idx="5"/>
          </p:nvPr>
        </p:nvSpPr>
        <p:spPr>
          <a:xfrm>
            <a:off x="1101175" y="3708600"/>
            <a:ext cx="1986000" cy="3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2"/>
          <p:cNvSpPr txBox="1">
            <a:spLocks noGrp="1"/>
          </p:cNvSpPr>
          <p:nvPr>
            <p:ph type="subTitle" idx="6"/>
          </p:nvPr>
        </p:nvSpPr>
        <p:spPr>
          <a:xfrm>
            <a:off x="1101175" y="4076400"/>
            <a:ext cx="19860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22"/>
          <p:cNvSpPr txBox="1">
            <a:spLocks noGrp="1"/>
          </p:cNvSpPr>
          <p:nvPr>
            <p:ph type="title" idx="7"/>
          </p:nvPr>
        </p:nvSpPr>
        <p:spPr>
          <a:xfrm>
            <a:off x="3578947" y="3708600"/>
            <a:ext cx="1986000" cy="3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2"/>
          <p:cNvSpPr txBox="1">
            <a:spLocks noGrp="1"/>
          </p:cNvSpPr>
          <p:nvPr>
            <p:ph type="subTitle" idx="8"/>
          </p:nvPr>
        </p:nvSpPr>
        <p:spPr>
          <a:xfrm>
            <a:off x="3578947" y="4076400"/>
            <a:ext cx="19860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4" name="Google Shape;174;p22"/>
          <p:cNvSpPr txBox="1">
            <a:spLocks noGrp="1"/>
          </p:cNvSpPr>
          <p:nvPr>
            <p:ph type="title" idx="9"/>
          </p:nvPr>
        </p:nvSpPr>
        <p:spPr>
          <a:xfrm>
            <a:off x="6056727" y="1915250"/>
            <a:ext cx="1986000" cy="3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22"/>
          <p:cNvSpPr txBox="1">
            <a:spLocks noGrp="1"/>
          </p:cNvSpPr>
          <p:nvPr>
            <p:ph type="subTitle" idx="13"/>
          </p:nvPr>
        </p:nvSpPr>
        <p:spPr>
          <a:xfrm>
            <a:off x="6056725" y="2283050"/>
            <a:ext cx="19860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22"/>
          <p:cNvSpPr txBox="1">
            <a:spLocks noGrp="1"/>
          </p:cNvSpPr>
          <p:nvPr>
            <p:ph type="title" idx="14"/>
          </p:nvPr>
        </p:nvSpPr>
        <p:spPr>
          <a:xfrm>
            <a:off x="6056725" y="3708600"/>
            <a:ext cx="1986000" cy="3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800">
                <a:solidFill>
                  <a:schemeClr val="dk2"/>
                </a:solidFill>
                <a:latin typeface="Lexend Exa"/>
                <a:ea typeface="Lexend Exa"/>
                <a:cs typeface="Lexend Exa"/>
                <a:sym typeface="Lexend Exa"/>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22"/>
          <p:cNvSpPr txBox="1">
            <a:spLocks noGrp="1"/>
          </p:cNvSpPr>
          <p:nvPr>
            <p:ph type="subTitle" idx="15"/>
          </p:nvPr>
        </p:nvSpPr>
        <p:spPr>
          <a:xfrm>
            <a:off x="6056725" y="4076400"/>
            <a:ext cx="19860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8"/>
        <p:cNvGrpSpPr/>
        <p:nvPr/>
      </p:nvGrpSpPr>
      <p:grpSpPr>
        <a:xfrm>
          <a:off x="0" y="0"/>
          <a:ext cx="0" cy="0"/>
          <a:chOff x="0" y="0"/>
          <a:chExt cx="0" cy="0"/>
        </a:xfrm>
      </p:grpSpPr>
      <p:sp>
        <p:nvSpPr>
          <p:cNvPr id="209" name="Google Shape;209;p27"/>
          <p:cNvSpPr/>
          <p:nvPr/>
        </p:nvSpPr>
        <p:spPr>
          <a:xfrm rot="5400000">
            <a:off x="6713837" y="4239862"/>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flipH="1">
            <a:off x="-98400" y="-631600"/>
            <a:ext cx="9340800" cy="6530100"/>
          </a:xfrm>
          <a:prstGeom prst="wave">
            <a:avLst>
              <a:gd name="adj1" fmla="val 8291"/>
              <a:gd name="adj2" fmla="val 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rot="5400000">
            <a:off x="756887" y="-549588"/>
            <a:ext cx="1089000" cy="1089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Lexend Exa Medium"/>
              <a:buNone/>
              <a:defRPr sz="3500">
                <a:solidFill>
                  <a:schemeClr val="dk1"/>
                </a:solidFill>
                <a:latin typeface="Lexend Exa Medium"/>
                <a:ea typeface="Lexend Exa Medium"/>
                <a:cs typeface="Lexend Exa Medium"/>
                <a:sym typeface="Lexend Exa Medium"/>
              </a:defRPr>
            </a:lvl1pPr>
            <a:lvl2pPr lvl="1" rtl="0">
              <a:spcBef>
                <a:spcPts val="0"/>
              </a:spcBef>
              <a:spcAft>
                <a:spcPts val="0"/>
              </a:spcAft>
              <a:buClr>
                <a:schemeClr val="dk1"/>
              </a:buClr>
              <a:buSzPts val="3500"/>
              <a:buFont typeface="Palanquin Dark"/>
              <a:buNone/>
              <a:defRPr sz="3500">
                <a:solidFill>
                  <a:schemeClr val="dk1"/>
                </a:solidFill>
                <a:latin typeface="Palanquin Dark"/>
                <a:ea typeface="Palanquin Dark"/>
                <a:cs typeface="Palanquin Dark"/>
                <a:sym typeface="Palanquin Dark"/>
              </a:defRPr>
            </a:lvl2pPr>
            <a:lvl3pPr lvl="2" rtl="0">
              <a:spcBef>
                <a:spcPts val="0"/>
              </a:spcBef>
              <a:spcAft>
                <a:spcPts val="0"/>
              </a:spcAft>
              <a:buClr>
                <a:schemeClr val="dk1"/>
              </a:buClr>
              <a:buSzPts val="3500"/>
              <a:buFont typeface="Palanquin Dark"/>
              <a:buNone/>
              <a:defRPr sz="3500">
                <a:solidFill>
                  <a:schemeClr val="dk1"/>
                </a:solidFill>
                <a:latin typeface="Palanquin Dark"/>
                <a:ea typeface="Palanquin Dark"/>
                <a:cs typeface="Palanquin Dark"/>
                <a:sym typeface="Palanquin Dark"/>
              </a:defRPr>
            </a:lvl3pPr>
            <a:lvl4pPr lvl="3" rtl="0">
              <a:spcBef>
                <a:spcPts val="0"/>
              </a:spcBef>
              <a:spcAft>
                <a:spcPts val="0"/>
              </a:spcAft>
              <a:buClr>
                <a:schemeClr val="dk1"/>
              </a:buClr>
              <a:buSzPts val="3500"/>
              <a:buFont typeface="Palanquin Dark"/>
              <a:buNone/>
              <a:defRPr sz="3500">
                <a:solidFill>
                  <a:schemeClr val="dk1"/>
                </a:solidFill>
                <a:latin typeface="Palanquin Dark"/>
                <a:ea typeface="Palanquin Dark"/>
                <a:cs typeface="Palanquin Dark"/>
                <a:sym typeface="Palanquin Dark"/>
              </a:defRPr>
            </a:lvl4pPr>
            <a:lvl5pPr lvl="4" rtl="0">
              <a:spcBef>
                <a:spcPts val="0"/>
              </a:spcBef>
              <a:spcAft>
                <a:spcPts val="0"/>
              </a:spcAft>
              <a:buClr>
                <a:schemeClr val="dk1"/>
              </a:buClr>
              <a:buSzPts val="3500"/>
              <a:buFont typeface="Palanquin Dark"/>
              <a:buNone/>
              <a:defRPr sz="3500">
                <a:solidFill>
                  <a:schemeClr val="dk1"/>
                </a:solidFill>
                <a:latin typeface="Palanquin Dark"/>
                <a:ea typeface="Palanquin Dark"/>
                <a:cs typeface="Palanquin Dark"/>
                <a:sym typeface="Palanquin Dark"/>
              </a:defRPr>
            </a:lvl5pPr>
            <a:lvl6pPr lvl="5" rtl="0">
              <a:spcBef>
                <a:spcPts val="0"/>
              </a:spcBef>
              <a:spcAft>
                <a:spcPts val="0"/>
              </a:spcAft>
              <a:buClr>
                <a:schemeClr val="dk1"/>
              </a:buClr>
              <a:buSzPts val="3500"/>
              <a:buFont typeface="Palanquin Dark"/>
              <a:buNone/>
              <a:defRPr sz="3500">
                <a:solidFill>
                  <a:schemeClr val="dk1"/>
                </a:solidFill>
                <a:latin typeface="Palanquin Dark"/>
                <a:ea typeface="Palanquin Dark"/>
                <a:cs typeface="Palanquin Dark"/>
                <a:sym typeface="Palanquin Dark"/>
              </a:defRPr>
            </a:lvl6pPr>
            <a:lvl7pPr lvl="6" rtl="0">
              <a:spcBef>
                <a:spcPts val="0"/>
              </a:spcBef>
              <a:spcAft>
                <a:spcPts val="0"/>
              </a:spcAft>
              <a:buClr>
                <a:schemeClr val="dk1"/>
              </a:buClr>
              <a:buSzPts val="3500"/>
              <a:buFont typeface="Palanquin Dark"/>
              <a:buNone/>
              <a:defRPr sz="3500">
                <a:solidFill>
                  <a:schemeClr val="dk1"/>
                </a:solidFill>
                <a:latin typeface="Palanquin Dark"/>
                <a:ea typeface="Palanquin Dark"/>
                <a:cs typeface="Palanquin Dark"/>
                <a:sym typeface="Palanquin Dark"/>
              </a:defRPr>
            </a:lvl7pPr>
            <a:lvl8pPr lvl="7" rtl="0">
              <a:spcBef>
                <a:spcPts val="0"/>
              </a:spcBef>
              <a:spcAft>
                <a:spcPts val="0"/>
              </a:spcAft>
              <a:buClr>
                <a:schemeClr val="dk1"/>
              </a:buClr>
              <a:buSzPts val="3500"/>
              <a:buFont typeface="Palanquin Dark"/>
              <a:buNone/>
              <a:defRPr sz="3500">
                <a:solidFill>
                  <a:schemeClr val="dk1"/>
                </a:solidFill>
                <a:latin typeface="Palanquin Dark"/>
                <a:ea typeface="Palanquin Dark"/>
                <a:cs typeface="Palanquin Dark"/>
                <a:sym typeface="Palanquin Dark"/>
              </a:defRPr>
            </a:lvl8pPr>
            <a:lvl9pPr lvl="8" rtl="0">
              <a:spcBef>
                <a:spcPts val="0"/>
              </a:spcBef>
              <a:spcAft>
                <a:spcPts val="0"/>
              </a:spcAft>
              <a:buClr>
                <a:schemeClr val="dk1"/>
              </a:buClr>
              <a:buSzPts val="3500"/>
              <a:buFont typeface="Palanquin Dark"/>
              <a:buNone/>
              <a:defRPr sz="3500">
                <a:solidFill>
                  <a:schemeClr val="dk1"/>
                </a:solidFill>
                <a:latin typeface="Palanquin Dark"/>
                <a:ea typeface="Palanquin Dark"/>
                <a:cs typeface="Palanquin Dark"/>
                <a:sym typeface="Palanquin Dark"/>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8" r:id="rId5"/>
    <p:sldLayoutId id="2147483660" r:id="rId6"/>
    <p:sldLayoutId id="2147483661" r:id="rId7"/>
    <p:sldLayoutId id="2147483668" r:id="rId8"/>
    <p:sldLayoutId id="2147483673" r:id="rId9"/>
    <p:sldLayoutId id="214748367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ctrTitle"/>
          </p:nvPr>
        </p:nvSpPr>
        <p:spPr>
          <a:xfrm>
            <a:off x="1777650" y="716598"/>
            <a:ext cx="5588700" cy="25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lt1"/>
              </a:buClr>
              <a:buSzPts val="1100"/>
              <a:buFont typeface="Arial"/>
              <a:buNone/>
            </a:pPr>
            <a:r>
              <a:rPr lang="en" dirty="0"/>
              <a:t>CAPSTONE PYTHON</a:t>
            </a:r>
            <a:endParaRPr dirty="0">
              <a:solidFill>
                <a:schemeClr val="dk2"/>
              </a:solidFill>
              <a:latin typeface="Palanquin Dark Medium"/>
              <a:ea typeface="Palanquin Dark Medium"/>
              <a:cs typeface="Palanquin Dark Medium"/>
              <a:sym typeface="Palanquin Dark Medium"/>
            </a:endParaRPr>
          </a:p>
        </p:txBody>
      </p:sp>
      <p:sp>
        <p:nvSpPr>
          <p:cNvPr id="227" name="Google Shape;227;p32"/>
          <p:cNvSpPr txBox="1">
            <a:spLocks noGrp="1"/>
          </p:cNvSpPr>
          <p:nvPr>
            <p:ph type="subTitle" idx="1"/>
          </p:nvPr>
        </p:nvSpPr>
        <p:spPr>
          <a:xfrm>
            <a:off x="2589726" y="3572965"/>
            <a:ext cx="4060800" cy="9921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Alfin Sam Mathew</a:t>
            </a:r>
          </a:p>
          <a:p>
            <a:pPr marL="0" indent="0"/>
            <a:r>
              <a:rPr lang="en-IN" sz="1600" dirty="0">
                <a:solidFill>
                  <a:schemeClr val="accent6"/>
                </a:solidFill>
                <a:latin typeface="Bahnschrift Light" panose="020B0502040204020203" pitchFamily="34" charset="0"/>
              </a:rPr>
              <a:t>ENROLL.: </a:t>
            </a:r>
            <a:r>
              <a:rPr lang="en-IN" sz="1600" b="0" i="0" dirty="0">
                <a:solidFill>
                  <a:schemeClr val="accent6"/>
                </a:solidFill>
                <a:effectLst/>
                <a:latin typeface="Bahnschrift Light" panose="020B0502040204020203" pitchFamily="34" charset="0"/>
              </a:rPr>
              <a:t>EN12024078062</a:t>
            </a:r>
            <a:endParaRPr lang="en-IN" dirty="0"/>
          </a:p>
          <a:p>
            <a:pPr marL="0" lvl="0" indent="0" algn="ctr" rtl="0">
              <a:spcBef>
                <a:spcPts val="0"/>
              </a:spcBef>
              <a:spcAft>
                <a:spcPts val="0"/>
              </a:spcAft>
              <a:buNone/>
            </a:pPr>
            <a:r>
              <a:rPr lang="en-IN" dirty="0"/>
              <a:t>Batch : DA132S13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 name="Title 2">
            <a:extLst>
              <a:ext uri="{FF2B5EF4-FFF2-40B4-BE49-F238E27FC236}">
                <a16:creationId xmlns:a16="http://schemas.microsoft.com/office/drawing/2014/main" id="{DC1BC33F-C3D6-8EF9-D8B3-CA1676069099}"/>
              </a:ext>
            </a:extLst>
          </p:cNvPr>
          <p:cNvSpPr>
            <a:spLocks noGrp="1"/>
          </p:cNvSpPr>
          <p:nvPr>
            <p:ph type="title"/>
          </p:nvPr>
        </p:nvSpPr>
        <p:spPr>
          <a:xfrm>
            <a:off x="137508" y="318420"/>
            <a:ext cx="8868984" cy="1213818"/>
          </a:xfrm>
        </p:spPr>
        <p:txBody>
          <a:bodyPr/>
          <a:lstStyle/>
          <a:p>
            <a:pPr algn="l"/>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Task 6:</a:t>
            </a: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20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 </a:t>
            </a:r>
            <a:br>
              <a:rPr lang="en-US" sz="20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Top 10 movies with the highest revenues and the top 10 movies with the least budget</a:t>
            </a:r>
            <a:b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b="1" i="0" dirty="0">
                <a:solidFill>
                  <a:schemeClr val="tx1"/>
                </a:solidFill>
                <a:effectLst/>
                <a:latin typeface="Haettenschweiler" panose="020B0706040902060204" pitchFamily="34" charset="0"/>
                <a:ea typeface="Lato" panose="020F0502020204030203" pitchFamily="34" charset="0"/>
                <a:cs typeface="Lato" panose="020F0502020204030203" pitchFamily="34" charset="0"/>
              </a:rPr>
              <a:t>_________________________________________________________________________________________________________________</a:t>
            </a:r>
            <a:br>
              <a:rPr lang="en-US" sz="12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IN"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4E6DB6B3-A605-D1AE-ADB2-4CBA29080F47}"/>
              </a:ext>
            </a:extLst>
          </p:cNvPr>
          <p:cNvSpPr txBox="1"/>
          <p:nvPr/>
        </p:nvSpPr>
        <p:spPr>
          <a:xfrm>
            <a:off x="259941" y="1893153"/>
            <a:ext cx="4263934" cy="523220"/>
          </a:xfrm>
          <a:prstGeom prst="rect">
            <a:avLst/>
          </a:prstGeom>
          <a:noFill/>
          <a:ln>
            <a:solidFill>
              <a:schemeClr val="tx1"/>
            </a:solidFill>
          </a:ln>
        </p:spPr>
        <p:txBody>
          <a:bodyPr wrap="square" rtlCol="0">
            <a:spAutoFit/>
          </a:bodyPr>
          <a:lstStyle/>
          <a:p>
            <a:pPr algn="ctr"/>
            <a:r>
              <a:rPr lang="en-IN" dirty="0">
                <a:solidFill>
                  <a:schemeClr val="tx1"/>
                </a:solidFill>
                <a:latin typeface="Lato" panose="020F0502020204030203" pitchFamily="34" charset="0"/>
                <a:ea typeface="Lato" panose="020F0502020204030203" pitchFamily="34" charset="0"/>
                <a:cs typeface="Lato" panose="020F0502020204030203" pitchFamily="34" charset="0"/>
              </a:rPr>
              <a:t>Top 10 with highest revenue.</a:t>
            </a:r>
          </a:p>
          <a:p>
            <a:pPr algn="ctr"/>
            <a:r>
              <a:rPr lang="en-IN" dirty="0">
                <a:solidFill>
                  <a:schemeClr val="tx1"/>
                </a:solidFill>
                <a:latin typeface="Lato" panose="020F0502020204030203" pitchFamily="34" charset="0"/>
                <a:ea typeface="Lato" panose="020F0502020204030203" pitchFamily="34" charset="0"/>
                <a:cs typeface="Lato" panose="020F0502020204030203" pitchFamily="34" charset="0"/>
              </a:rPr>
              <a:t>‘Avatar’ has the highest revenue among them.</a:t>
            </a:r>
          </a:p>
        </p:txBody>
      </p:sp>
      <p:pic>
        <p:nvPicPr>
          <p:cNvPr id="4" name="Picture 3">
            <a:extLst>
              <a:ext uri="{FF2B5EF4-FFF2-40B4-BE49-F238E27FC236}">
                <a16:creationId xmlns:a16="http://schemas.microsoft.com/office/drawing/2014/main" id="{839F45BC-AA19-05EF-C341-309079CB5F3D}"/>
              </a:ext>
            </a:extLst>
          </p:cNvPr>
          <p:cNvPicPr>
            <a:picLocks noChangeAspect="1"/>
          </p:cNvPicPr>
          <p:nvPr/>
        </p:nvPicPr>
        <p:blipFill>
          <a:blip r:embed="rId3"/>
          <a:stretch>
            <a:fillRect/>
          </a:stretch>
        </p:blipFill>
        <p:spPr>
          <a:xfrm>
            <a:off x="259941" y="2615088"/>
            <a:ext cx="4263931" cy="2209992"/>
          </a:xfrm>
          <a:prstGeom prst="rect">
            <a:avLst/>
          </a:prstGeom>
        </p:spPr>
      </p:pic>
      <p:pic>
        <p:nvPicPr>
          <p:cNvPr id="7" name="Picture 6">
            <a:extLst>
              <a:ext uri="{FF2B5EF4-FFF2-40B4-BE49-F238E27FC236}">
                <a16:creationId xmlns:a16="http://schemas.microsoft.com/office/drawing/2014/main" id="{76A2400D-5226-DE79-0D09-110748339998}"/>
              </a:ext>
            </a:extLst>
          </p:cNvPr>
          <p:cNvPicPr>
            <a:picLocks noChangeAspect="1"/>
          </p:cNvPicPr>
          <p:nvPr/>
        </p:nvPicPr>
        <p:blipFill>
          <a:blip r:embed="rId4"/>
          <a:stretch>
            <a:fillRect/>
          </a:stretch>
        </p:blipFill>
        <p:spPr>
          <a:xfrm>
            <a:off x="4620129" y="2615088"/>
            <a:ext cx="4111360" cy="2209992"/>
          </a:xfrm>
          <a:prstGeom prst="rect">
            <a:avLst/>
          </a:prstGeom>
        </p:spPr>
      </p:pic>
      <p:sp>
        <p:nvSpPr>
          <p:cNvPr id="8" name="TextBox 7">
            <a:extLst>
              <a:ext uri="{FF2B5EF4-FFF2-40B4-BE49-F238E27FC236}">
                <a16:creationId xmlns:a16="http://schemas.microsoft.com/office/drawing/2014/main" id="{E711F145-6D59-1746-18A6-CFF28D4F006D}"/>
              </a:ext>
            </a:extLst>
          </p:cNvPr>
          <p:cNvSpPr txBox="1"/>
          <p:nvPr/>
        </p:nvSpPr>
        <p:spPr>
          <a:xfrm>
            <a:off x="4620128" y="1893153"/>
            <a:ext cx="4111361" cy="523220"/>
          </a:xfrm>
          <a:prstGeom prst="rect">
            <a:avLst/>
          </a:prstGeom>
          <a:noFill/>
          <a:ln>
            <a:solidFill>
              <a:schemeClr val="tx1"/>
            </a:solidFill>
          </a:ln>
        </p:spPr>
        <p:txBody>
          <a:bodyPr wrap="square" rtlCol="0">
            <a:spAutoFit/>
          </a:bodyPr>
          <a:lstStyle/>
          <a:p>
            <a:pPr algn="ctr"/>
            <a:r>
              <a:rPr lang="en-IN" dirty="0">
                <a:solidFill>
                  <a:schemeClr val="tx1"/>
                </a:solidFill>
                <a:latin typeface="Lato" panose="020F0502020204030203" pitchFamily="34" charset="0"/>
                <a:ea typeface="Lato" panose="020F0502020204030203" pitchFamily="34" charset="0"/>
                <a:cs typeface="Lato" panose="020F0502020204030203" pitchFamily="34" charset="0"/>
              </a:rPr>
              <a:t>Top 10 with least budget.</a:t>
            </a:r>
          </a:p>
          <a:p>
            <a:pPr algn="ctr"/>
            <a:r>
              <a:rPr lang="en-IN" dirty="0">
                <a:solidFill>
                  <a:schemeClr val="tx1"/>
                </a:solidFill>
                <a:latin typeface="Lato" panose="020F0502020204030203" pitchFamily="34" charset="0"/>
                <a:ea typeface="Lato" panose="020F0502020204030203" pitchFamily="34" charset="0"/>
                <a:cs typeface="Lato" panose="020F0502020204030203" pitchFamily="34" charset="0"/>
              </a:rPr>
              <a:t>‘Modern times’ has the least budget.</a:t>
            </a:r>
          </a:p>
        </p:txBody>
      </p:sp>
    </p:spTree>
    <p:extLst>
      <p:ext uri="{BB962C8B-B14F-4D97-AF65-F5344CB8AC3E}">
        <p14:creationId xmlns:p14="http://schemas.microsoft.com/office/powerpoint/2010/main" val="811958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 name="Title 2">
            <a:extLst>
              <a:ext uri="{FF2B5EF4-FFF2-40B4-BE49-F238E27FC236}">
                <a16:creationId xmlns:a16="http://schemas.microsoft.com/office/drawing/2014/main" id="{DC1BC33F-C3D6-8EF9-D8B3-CA1676069099}"/>
              </a:ext>
            </a:extLst>
          </p:cNvPr>
          <p:cNvSpPr>
            <a:spLocks noGrp="1"/>
          </p:cNvSpPr>
          <p:nvPr>
            <p:ph type="title"/>
          </p:nvPr>
        </p:nvSpPr>
        <p:spPr>
          <a:xfrm>
            <a:off x="137508" y="318420"/>
            <a:ext cx="8868984" cy="1213818"/>
          </a:xfrm>
        </p:spPr>
        <p:txBody>
          <a:bodyPr/>
          <a:lstStyle/>
          <a:p>
            <a:pPr algn="l"/>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Task 7:</a:t>
            </a: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20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 </a:t>
            </a:r>
            <a:br>
              <a:rPr lang="en-US" sz="20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How are popularities of movies related with the movie budgets? Are they correlated or totally uncorrelated with each other? </a:t>
            </a:r>
            <a:b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b="1" i="0" dirty="0">
                <a:solidFill>
                  <a:schemeClr val="tx1"/>
                </a:solidFill>
                <a:effectLst/>
                <a:latin typeface="Haettenschweiler" panose="020B0706040902060204" pitchFamily="34" charset="0"/>
                <a:ea typeface="Lato" panose="020F0502020204030203" pitchFamily="34" charset="0"/>
                <a:cs typeface="Lato" panose="020F0502020204030203" pitchFamily="34" charset="0"/>
              </a:rPr>
              <a:t>_________________________________________________________________________________________________________________</a:t>
            </a:r>
            <a:br>
              <a:rPr lang="en-US" sz="12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IN"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D0954776-7396-8630-5C3E-4541AF20B785}"/>
              </a:ext>
            </a:extLst>
          </p:cNvPr>
          <p:cNvPicPr>
            <a:picLocks noChangeAspect="1"/>
          </p:cNvPicPr>
          <p:nvPr/>
        </p:nvPicPr>
        <p:blipFill>
          <a:blip r:embed="rId3"/>
          <a:stretch>
            <a:fillRect/>
          </a:stretch>
        </p:blipFill>
        <p:spPr>
          <a:xfrm>
            <a:off x="336515" y="2193615"/>
            <a:ext cx="5067739" cy="1676545"/>
          </a:xfrm>
          <a:prstGeom prst="rect">
            <a:avLst/>
          </a:prstGeom>
        </p:spPr>
      </p:pic>
      <p:sp>
        <p:nvSpPr>
          <p:cNvPr id="10" name="TextBox 9">
            <a:extLst>
              <a:ext uri="{FF2B5EF4-FFF2-40B4-BE49-F238E27FC236}">
                <a16:creationId xmlns:a16="http://schemas.microsoft.com/office/drawing/2014/main" id="{1F99C718-BB28-E37E-DC2D-699FE0FFEE5C}"/>
              </a:ext>
            </a:extLst>
          </p:cNvPr>
          <p:cNvSpPr txBox="1"/>
          <p:nvPr/>
        </p:nvSpPr>
        <p:spPr>
          <a:xfrm>
            <a:off x="5747657" y="1981657"/>
            <a:ext cx="2454442" cy="2311915"/>
          </a:xfrm>
          <a:prstGeom prst="rect">
            <a:avLst/>
          </a:prstGeom>
          <a:noFill/>
        </p:spPr>
        <p:txBody>
          <a:bodyPr wrap="square" rtlCol="0">
            <a:spAutoFit/>
          </a:bodyPr>
          <a:lstStyle/>
          <a:p>
            <a:pPr algn="ctr">
              <a:lnSpc>
                <a:spcPct val="150000"/>
              </a:lnSpc>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The correlation coefficient is positive (close to 1), it suggests a positive correlation, meaning that as movie budgets increase, their popularity tends to increase as well.</a:t>
            </a: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4884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 name="Title 2">
            <a:extLst>
              <a:ext uri="{FF2B5EF4-FFF2-40B4-BE49-F238E27FC236}">
                <a16:creationId xmlns:a16="http://schemas.microsoft.com/office/drawing/2014/main" id="{DC1BC33F-C3D6-8EF9-D8B3-CA1676069099}"/>
              </a:ext>
            </a:extLst>
          </p:cNvPr>
          <p:cNvSpPr>
            <a:spLocks noGrp="1"/>
          </p:cNvSpPr>
          <p:nvPr>
            <p:ph type="title"/>
          </p:nvPr>
        </p:nvSpPr>
        <p:spPr>
          <a:xfrm>
            <a:off x="137508" y="318420"/>
            <a:ext cx="8868984" cy="1213818"/>
          </a:xfrm>
        </p:spPr>
        <p:txBody>
          <a:bodyPr/>
          <a:lstStyle/>
          <a:p>
            <a:pPr algn="l"/>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Task  8:</a:t>
            </a: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20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 </a:t>
            </a:r>
            <a:br>
              <a:rPr lang="en-US" sz="20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Names of all production companies along with the number of times they appear in the dataset.</a:t>
            </a:r>
            <a:b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b="1" i="0" dirty="0">
                <a:solidFill>
                  <a:schemeClr val="tx1"/>
                </a:solidFill>
                <a:effectLst/>
                <a:latin typeface="Haettenschweiler" panose="020B0706040902060204" pitchFamily="34" charset="0"/>
                <a:ea typeface="Lato" panose="020F0502020204030203" pitchFamily="34" charset="0"/>
                <a:cs typeface="Lato" panose="020F0502020204030203" pitchFamily="34" charset="0"/>
              </a:rPr>
              <a:t>_________________________________________________________________________________________________________________</a:t>
            </a:r>
            <a:br>
              <a:rPr lang="en-US" sz="12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IN"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D8F14EC9-064F-0028-10C2-F232A4F065C7}"/>
              </a:ext>
            </a:extLst>
          </p:cNvPr>
          <p:cNvPicPr>
            <a:picLocks noChangeAspect="1"/>
          </p:cNvPicPr>
          <p:nvPr/>
        </p:nvPicPr>
        <p:blipFill>
          <a:blip r:embed="rId3"/>
          <a:stretch>
            <a:fillRect/>
          </a:stretch>
        </p:blipFill>
        <p:spPr>
          <a:xfrm>
            <a:off x="211653" y="2174366"/>
            <a:ext cx="5357249" cy="1436897"/>
          </a:xfrm>
          <a:prstGeom prst="rect">
            <a:avLst/>
          </a:prstGeom>
        </p:spPr>
      </p:pic>
      <p:sp>
        <p:nvSpPr>
          <p:cNvPr id="8" name="TextBox 7">
            <a:extLst>
              <a:ext uri="{FF2B5EF4-FFF2-40B4-BE49-F238E27FC236}">
                <a16:creationId xmlns:a16="http://schemas.microsoft.com/office/drawing/2014/main" id="{D24BB4E3-ABF8-3491-A166-C83738817A75}"/>
              </a:ext>
            </a:extLst>
          </p:cNvPr>
          <p:cNvSpPr txBox="1"/>
          <p:nvPr/>
        </p:nvSpPr>
        <p:spPr>
          <a:xfrm>
            <a:off x="5967663" y="2117558"/>
            <a:ext cx="2145059" cy="1342419"/>
          </a:xfrm>
          <a:prstGeom prst="rect">
            <a:avLst/>
          </a:prstGeom>
          <a:noFill/>
        </p:spPr>
        <p:txBody>
          <a:bodyPr wrap="square" rtlCol="0">
            <a:spAutoFit/>
          </a:bodyPr>
          <a:lstStyle/>
          <a:p>
            <a:pPr>
              <a:lnSpc>
                <a:spcPct val="150000"/>
              </a:lnSpc>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Paramount pictures is the company which is most appeared in the dataset.</a:t>
            </a: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7821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 name="Title 2">
            <a:extLst>
              <a:ext uri="{FF2B5EF4-FFF2-40B4-BE49-F238E27FC236}">
                <a16:creationId xmlns:a16="http://schemas.microsoft.com/office/drawing/2014/main" id="{DC1BC33F-C3D6-8EF9-D8B3-CA1676069099}"/>
              </a:ext>
            </a:extLst>
          </p:cNvPr>
          <p:cNvSpPr>
            <a:spLocks noGrp="1"/>
          </p:cNvSpPr>
          <p:nvPr>
            <p:ph type="title"/>
          </p:nvPr>
        </p:nvSpPr>
        <p:spPr>
          <a:xfrm>
            <a:off x="137508" y="318420"/>
            <a:ext cx="8868984" cy="1213818"/>
          </a:xfrm>
        </p:spPr>
        <p:txBody>
          <a:bodyPr/>
          <a:lstStyle/>
          <a:p>
            <a:pPr algn="l"/>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Task  9:</a:t>
            </a: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20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 </a:t>
            </a:r>
            <a:br>
              <a:rPr lang="en-US" sz="20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Names of the top 25 production companies based on the number of movies they have produced.</a:t>
            </a:r>
            <a:b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b="1" i="0" dirty="0">
                <a:solidFill>
                  <a:schemeClr val="tx1"/>
                </a:solidFill>
                <a:effectLst/>
                <a:latin typeface="Haettenschweiler" panose="020B0706040902060204" pitchFamily="34" charset="0"/>
                <a:ea typeface="Lato" panose="020F0502020204030203" pitchFamily="34" charset="0"/>
                <a:cs typeface="Lato" panose="020F0502020204030203" pitchFamily="34" charset="0"/>
              </a:rPr>
              <a:t>_________________________________________________________________________________________________________________</a:t>
            </a:r>
            <a:br>
              <a:rPr lang="en-US" sz="12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IN"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D24BB4E3-ABF8-3491-A166-C83738817A75}"/>
              </a:ext>
            </a:extLst>
          </p:cNvPr>
          <p:cNvSpPr txBox="1"/>
          <p:nvPr/>
        </p:nvSpPr>
        <p:spPr>
          <a:xfrm>
            <a:off x="5843910" y="2432520"/>
            <a:ext cx="2145059" cy="1342419"/>
          </a:xfrm>
          <a:prstGeom prst="rect">
            <a:avLst/>
          </a:prstGeom>
          <a:noFill/>
        </p:spPr>
        <p:txBody>
          <a:bodyPr wrap="square" rtlCol="0">
            <a:spAutoFit/>
          </a:bodyPr>
          <a:lstStyle/>
          <a:p>
            <a:pPr>
              <a:lnSpc>
                <a:spcPct val="150000"/>
              </a:lnSpc>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“Paramount pictures” production house produced most number of movies</a:t>
            </a: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0B99CC17-BA12-6B97-CA79-451C95F55432}"/>
              </a:ext>
            </a:extLst>
          </p:cNvPr>
          <p:cNvPicPr>
            <a:picLocks noChangeAspect="1"/>
          </p:cNvPicPr>
          <p:nvPr/>
        </p:nvPicPr>
        <p:blipFill>
          <a:blip r:embed="rId3"/>
          <a:stretch>
            <a:fillRect/>
          </a:stretch>
        </p:blipFill>
        <p:spPr>
          <a:xfrm>
            <a:off x="272785" y="2483206"/>
            <a:ext cx="4794229" cy="1342419"/>
          </a:xfrm>
          <a:prstGeom prst="rect">
            <a:avLst/>
          </a:prstGeom>
        </p:spPr>
      </p:pic>
    </p:spTree>
    <p:extLst>
      <p:ext uri="{BB962C8B-B14F-4D97-AF65-F5344CB8AC3E}">
        <p14:creationId xmlns:p14="http://schemas.microsoft.com/office/powerpoint/2010/main" val="198259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 name="Title 2">
            <a:extLst>
              <a:ext uri="{FF2B5EF4-FFF2-40B4-BE49-F238E27FC236}">
                <a16:creationId xmlns:a16="http://schemas.microsoft.com/office/drawing/2014/main" id="{DC1BC33F-C3D6-8EF9-D8B3-CA1676069099}"/>
              </a:ext>
            </a:extLst>
          </p:cNvPr>
          <p:cNvSpPr>
            <a:spLocks noGrp="1"/>
          </p:cNvSpPr>
          <p:nvPr>
            <p:ph type="title"/>
          </p:nvPr>
        </p:nvSpPr>
        <p:spPr>
          <a:xfrm>
            <a:off x="137508" y="318420"/>
            <a:ext cx="8868984" cy="1213818"/>
          </a:xfrm>
        </p:spPr>
        <p:txBody>
          <a:bodyPr/>
          <a:lstStyle/>
          <a:p>
            <a:pPr algn="l"/>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Task  10:</a:t>
            </a: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20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 </a:t>
            </a:r>
            <a:br>
              <a:rPr lang="en-US" sz="20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Sort the data in descending order based on revenue and filter the top 500 movies. Find the measures of central tendency for the following columns using the filtered data</a:t>
            </a:r>
            <a:b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err="1">
                <a:solidFill>
                  <a:schemeClr val="tx1"/>
                </a:solidFill>
                <a:effectLst/>
                <a:latin typeface="Lato" panose="020F0502020204030203" pitchFamily="34" charset="0"/>
                <a:ea typeface="Lato" panose="020F0502020204030203" pitchFamily="34" charset="0"/>
                <a:cs typeface="Lato" panose="020F0502020204030203" pitchFamily="34" charset="0"/>
              </a:rPr>
              <a:t>i</a:t>
            </a:r>
            <a:r>
              <a:rPr lang="en-US" sz="1600" dirty="0">
                <a:solidFill>
                  <a:schemeClr val="tx1"/>
                </a:solidFill>
                <a:latin typeface="Lato" panose="020F0502020204030203" pitchFamily="34" charset="0"/>
                <a:ea typeface="Lato" panose="020F0502020204030203" pitchFamily="34" charset="0"/>
                <a:cs typeface="Lato" panose="020F0502020204030203" pitchFamily="34" charset="0"/>
              </a:rPr>
              <a:t>.  </a:t>
            </a: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 Budget</a:t>
            </a:r>
            <a:b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dirty="0">
                <a:solidFill>
                  <a:schemeClr val="tx1"/>
                </a:solidFill>
                <a:latin typeface="Lato" panose="020F0502020204030203" pitchFamily="34" charset="0"/>
                <a:ea typeface="Lato" panose="020F0502020204030203" pitchFamily="34" charset="0"/>
                <a:cs typeface="Lato" panose="020F0502020204030203" pitchFamily="34" charset="0"/>
              </a:rPr>
              <a:t>ii.  </a:t>
            </a: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Revenue</a:t>
            </a:r>
            <a:b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iii. Runtime</a:t>
            </a:r>
            <a:br>
              <a:rPr lang="en-US" sz="1200"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b="1" i="0" dirty="0">
                <a:solidFill>
                  <a:schemeClr val="tx1"/>
                </a:solidFill>
                <a:effectLst/>
                <a:latin typeface="Haettenschweiler" panose="020B0706040902060204" pitchFamily="34" charset="0"/>
                <a:ea typeface="Lato" panose="020F0502020204030203" pitchFamily="34" charset="0"/>
                <a:cs typeface="Lato" panose="020F0502020204030203" pitchFamily="34" charset="0"/>
              </a:rPr>
              <a:t>_____________________________________________</a:t>
            </a:r>
            <a:br>
              <a:rPr lang="en-US" sz="12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IN"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5162EF24-A166-906E-78AF-13D87B055CE6}"/>
              </a:ext>
            </a:extLst>
          </p:cNvPr>
          <p:cNvPicPr>
            <a:picLocks noChangeAspect="1"/>
          </p:cNvPicPr>
          <p:nvPr/>
        </p:nvPicPr>
        <p:blipFill>
          <a:blip r:embed="rId3"/>
          <a:stretch>
            <a:fillRect/>
          </a:stretch>
        </p:blipFill>
        <p:spPr>
          <a:xfrm>
            <a:off x="246009" y="3334979"/>
            <a:ext cx="3425162" cy="1546404"/>
          </a:xfrm>
          <a:prstGeom prst="rect">
            <a:avLst/>
          </a:prstGeom>
        </p:spPr>
      </p:pic>
      <p:pic>
        <p:nvPicPr>
          <p:cNvPr id="7" name="Picture 6">
            <a:extLst>
              <a:ext uri="{FF2B5EF4-FFF2-40B4-BE49-F238E27FC236}">
                <a16:creationId xmlns:a16="http://schemas.microsoft.com/office/drawing/2014/main" id="{C880D800-47F8-6467-8BA6-33E6089DDA4A}"/>
              </a:ext>
            </a:extLst>
          </p:cNvPr>
          <p:cNvPicPr>
            <a:picLocks noChangeAspect="1"/>
          </p:cNvPicPr>
          <p:nvPr/>
        </p:nvPicPr>
        <p:blipFill>
          <a:blip r:embed="rId4"/>
          <a:stretch>
            <a:fillRect/>
          </a:stretch>
        </p:blipFill>
        <p:spPr>
          <a:xfrm>
            <a:off x="3795105" y="1711922"/>
            <a:ext cx="5116458" cy="3169461"/>
          </a:xfrm>
          <a:prstGeom prst="rect">
            <a:avLst/>
          </a:prstGeom>
        </p:spPr>
      </p:pic>
      <p:pic>
        <p:nvPicPr>
          <p:cNvPr id="11" name="Picture 10">
            <a:extLst>
              <a:ext uri="{FF2B5EF4-FFF2-40B4-BE49-F238E27FC236}">
                <a16:creationId xmlns:a16="http://schemas.microsoft.com/office/drawing/2014/main" id="{4D5ABD55-1D09-32CA-25F0-30F44D6AC809}"/>
              </a:ext>
            </a:extLst>
          </p:cNvPr>
          <p:cNvPicPr>
            <a:picLocks noChangeAspect="1"/>
          </p:cNvPicPr>
          <p:nvPr/>
        </p:nvPicPr>
        <p:blipFill>
          <a:blip r:embed="rId5"/>
          <a:stretch>
            <a:fillRect/>
          </a:stretch>
        </p:blipFill>
        <p:spPr>
          <a:xfrm>
            <a:off x="232436" y="2488503"/>
            <a:ext cx="3452309" cy="735960"/>
          </a:xfrm>
          <a:prstGeom prst="rect">
            <a:avLst/>
          </a:prstGeom>
        </p:spPr>
      </p:pic>
    </p:spTree>
    <p:extLst>
      <p:ext uri="{BB962C8B-B14F-4D97-AF65-F5344CB8AC3E}">
        <p14:creationId xmlns:p14="http://schemas.microsoft.com/office/powerpoint/2010/main" val="130080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 name="Title 2">
            <a:extLst>
              <a:ext uri="{FF2B5EF4-FFF2-40B4-BE49-F238E27FC236}">
                <a16:creationId xmlns:a16="http://schemas.microsoft.com/office/drawing/2014/main" id="{DC1BC33F-C3D6-8EF9-D8B3-CA1676069099}"/>
              </a:ext>
            </a:extLst>
          </p:cNvPr>
          <p:cNvSpPr>
            <a:spLocks noGrp="1"/>
          </p:cNvSpPr>
          <p:nvPr>
            <p:ph type="title"/>
          </p:nvPr>
        </p:nvSpPr>
        <p:spPr>
          <a:xfrm>
            <a:off x="137508" y="318420"/>
            <a:ext cx="8868984" cy="1213818"/>
          </a:xfrm>
        </p:spPr>
        <p:txBody>
          <a:bodyPr/>
          <a:lstStyle/>
          <a:p>
            <a:pPr algn="l"/>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Task  10 (cont’d):</a:t>
            </a: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20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 </a:t>
            </a:r>
            <a:br>
              <a:rPr lang="en-US" sz="20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US" sz="12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IN"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51D5B874-0681-85B2-943C-2C35DA04198E}"/>
              </a:ext>
            </a:extLst>
          </p:cNvPr>
          <p:cNvPicPr>
            <a:picLocks noChangeAspect="1"/>
          </p:cNvPicPr>
          <p:nvPr/>
        </p:nvPicPr>
        <p:blipFill>
          <a:blip r:embed="rId3"/>
          <a:stretch>
            <a:fillRect/>
          </a:stretch>
        </p:blipFill>
        <p:spPr>
          <a:xfrm>
            <a:off x="2727147" y="1216045"/>
            <a:ext cx="6155596" cy="3099408"/>
          </a:xfrm>
          <a:prstGeom prst="rect">
            <a:avLst/>
          </a:prstGeom>
        </p:spPr>
      </p:pic>
      <p:sp>
        <p:nvSpPr>
          <p:cNvPr id="6" name="TextBox 5">
            <a:extLst>
              <a:ext uri="{FF2B5EF4-FFF2-40B4-BE49-F238E27FC236}">
                <a16:creationId xmlns:a16="http://schemas.microsoft.com/office/drawing/2014/main" id="{F98958D4-F6E4-12BC-2646-887466757BC1}"/>
              </a:ext>
            </a:extLst>
          </p:cNvPr>
          <p:cNvSpPr txBox="1"/>
          <p:nvPr/>
        </p:nvSpPr>
        <p:spPr>
          <a:xfrm>
            <a:off x="261257" y="2256122"/>
            <a:ext cx="2303184" cy="1019253"/>
          </a:xfrm>
          <a:prstGeom prst="rect">
            <a:avLst/>
          </a:prstGeom>
          <a:noFill/>
        </p:spPr>
        <p:txBody>
          <a:bodyPr wrap="square" rtlCol="0">
            <a:spAutoFit/>
          </a:bodyPr>
          <a:lstStyle/>
          <a:p>
            <a:pPr>
              <a:lnSpc>
                <a:spcPct val="150000"/>
              </a:lnSpc>
            </a:pPr>
            <a:r>
              <a:rPr lang="en-IN" dirty="0">
                <a:solidFill>
                  <a:schemeClr val="tx1"/>
                </a:solidFill>
                <a:latin typeface="Lato" panose="020F0502020204030203" pitchFamily="34" charset="0"/>
                <a:ea typeface="Lato" panose="020F0502020204030203" pitchFamily="34" charset="0"/>
                <a:cs typeface="Lato" panose="020F0502020204030203" pitchFamily="34" charset="0"/>
              </a:rPr>
              <a:t>Revenue has more outliers compared to budget and runtime</a:t>
            </a:r>
          </a:p>
        </p:txBody>
      </p:sp>
    </p:spTree>
    <p:extLst>
      <p:ext uri="{BB962C8B-B14F-4D97-AF65-F5344CB8AC3E}">
        <p14:creationId xmlns:p14="http://schemas.microsoft.com/office/powerpoint/2010/main" val="200304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 name="Title 2">
            <a:extLst>
              <a:ext uri="{FF2B5EF4-FFF2-40B4-BE49-F238E27FC236}">
                <a16:creationId xmlns:a16="http://schemas.microsoft.com/office/drawing/2014/main" id="{DC1BC33F-C3D6-8EF9-D8B3-CA1676069099}"/>
              </a:ext>
            </a:extLst>
          </p:cNvPr>
          <p:cNvSpPr>
            <a:spLocks noGrp="1"/>
          </p:cNvSpPr>
          <p:nvPr>
            <p:ph type="title"/>
          </p:nvPr>
        </p:nvSpPr>
        <p:spPr>
          <a:xfrm>
            <a:off x="336884" y="350345"/>
            <a:ext cx="8868984" cy="1213818"/>
          </a:xfrm>
        </p:spPr>
        <p:txBody>
          <a:bodyPr/>
          <a:lstStyle/>
          <a:p>
            <a:pPr algn="l"/>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Task 11:</a:t>
            </a: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20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 </a:t>
            </a:r>
            <a:br>
              <a:rPr lang="en-US" sz="20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 Identify and display the names of the movies along with their run times for those movies that have above average runtime, using the data from the previous task</a:t>
            </a:r>
            <a:r>
              <a:rPr lang="en-US" sz="1600" dirty="0">
                <a:solidFill>
                  <a:schemeClr val="tx1"/>
                </a:solidFill>
                <a:latin typeface="Lato" panose="020F0502020204030203" pitchFamily="34" charset="0"/>
                <a:ea typeface="Lato" panose="020F0502020204030203" pitchFamily="34" charset="0"/>
                <a:cs typeface="Lato" panose="020F0502020204030203" pitchFamily="34" charset="0"/>
              </a:rPr>
              <a:t>.</a:t>
            </a:r>
            <a:b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b="1" i="0" dirty="0">
                <a:solidFill>
                  <a:schemeClr val="tx1"/>
                </a:solidFill>
                <a:effectLst/>
                <a:latin typeface="Haettenschweiler" panose="020B0706040902060204" pitchFamily="34" charset="0"/>
                <a:ea typeface="Lato" panose="020F0502020204030203" pitchFamily="34" charset="0"/>
                <a:cs typeface="Lato" panose="020F0502020204030203" pitchFamily="34" charset="0"/>
              </a:rPr>
              <a:t>_________________________________________________________________________________________________________________</a:t>
            </a:r>
            <a:br>
              <a:rPr lang="en-US" sz="12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IN"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D24BB4E3-ABF8-3491-A166-C83738817A75}"/>
              </a:ext>
            </a:extLst>
          </p:cNvPr>
          <p:cNvSpPr txBox="1"/>
          <p:nvPr/>
        </p:nvSpPr>
        <p:spPr>
          <a:xfrm>
            <a:off x="336884" y="2380562"/>
            <a:ext cx="3423844" cy="696088"/>
          </a:xfrm>
          <a:prstGeom prst="rect">
            <a:avLst/>
          </a:prstGeom>
          <a:noFill/>
        </p:spPr>
        <p:txBody>
          <a:bodyPr wrap="square" rtlCol="0">
            <a:spAutoFit/>
          </a:bodyPr>
          <a:lstStyle/>
          <a:p>
            <a:pPr>
              <a:lnSpc>
                <a:spcPct val="150000"/>
              </a:lnSpc>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There are 234 movies with above average runtime</a:t>
            </a: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25295AC8-3ACD-D752-796D-AF5F67B76734}"/>
              </a:ext>
            </a:extLst>
          </p:cNvPr>
          <p:cNvPicPr>
            <a:picLocks noChangeAspect="1"/>
          </p:cNvPicPr>
          <p:nvPr/>
        </p:nvPicPr>
        <p:blipFill>
          <a:blip r:embed="rId3"/>
          <a:stretch>
            <a:fillRect/>
          </a:stretch>
        </p:blipFill>
        <p:spPr>
          <a:xfrm>
            <a:off x="4083860" y="2380562"/>
            <a:ext cx="4551376" cy="1596192"/>
          </a:xfrm>
          <a:prstGeom prst="rect">
            <a:avLst/>
          </a:prstGeom>
        </p:spPr>
      </p:pic>
    </p:spTree>
    <p:extLst>
      <p:ext uri="{BB962C8B-B14F-4D97-AF65-F5344CB8AC3E}">
        <p14:creationId xmlns:p14="http://schemas.microsoft.com/office/powerpoint/2010/main" val="74259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33" name="Title 32">
            <a:extLst>
              <a:ext uri="{FF2B5EF4-FFF2-40B4-BE49-F238E27FC236}">
                <a16:creationId xmlns:a16="http://schemas.microsoft.com/office/drawing/2014/main" id="{C598B8E4-A743-3DBB-BA4E-F348CC9E5E11}"/>
              </a:ext>
            </a:extLst>
          </p:cNvPr>
          <p:cNvSpPr>
            <a:spLocks noGrp="1"/>
          </p:cNvSpPr>
          <p:nvPr>
            <p:ph type="title"/>
          </p:nvPr>
        </p:nvSpPr>
        <p:spPr>
          <a:xfrm>
            <a:off x="720000" y="355650"/>
            <a:ext cx="7704000" cy="572700"/>
          </a:xfrm>
        </p:spPr>
        <p:txBody>
          <a:bodyPr/>
          <a:lstStyle/>
          <a:p>
            <a:r>
              <a:rPr lang="en-IN" dirty="0"/>
              <a:t>Insights</a:t>
            </a:r>
          </a:p>
        </p:txBody>
      </p:sp>
      <p:sp>
        <p:nvSpPr>
          <p:cNvPr id="35" name="TextBox 34">
            <a:extLst>
              <a:ext uri="{FF2B5EF4-FFF2-40B4-BE49-F238E27FC236}">
                <a16:creationId xmlns:a16="http://schemas.microsoft.com/office/drawing/2014/main" id="{272204EC-F348-E0A2-D8FA-6524D0A3505B}"/>
              </a:ext>
            </a:extLst>
          </p:cNvPr>
          <p:cNvSpPr txBox="1"/>
          <p:nvPr/>
        </p:nvSpPr>
        <p:spPr>
          <a:xfrm>
            <a:off x="598141" y="1141481"/>
            <a:ext cx="8037095" cy="4253537"/>
          </a:xfrm>
          <a:prstGeom prst="rect">
            <a:avLst/>
          </a:prstGeom>
          <a:noFill/>
        </p:spPr>
        <p:txBody>
          <a:bodyPr wrap="square" rtlCol="0">
            <a:spAutoFit/>
          </a:bodyPr>
          <a:lstStyle/>
          <a:p>
            <a:pPr marL="285750" indent="-285750">
              <a:lnSpc>
                <a:spcPct val="150000"/>
              </a:lnSpc>
              <a:buClr>
                <a:schemeClr val="tx1">
                  <a:lumMod val="95000"/>
                </a:schemeClr>
              </a:buClr>
              <a:buFont typeface="Wingdings" panose="05000000000000000000" pitchFamily="2" charset="2"/>
              <a:buChar char="q"/>
            </a:pPr>
            <a:r>
              <a:rPr lang="en-IN" dirty="0">
                <a:solidFill>
                  <a:schemeClr val="tx1"/>
                </a:solidFill>
                <a:latin typeface="Lato" panose="020F0502020204030203" pitchFamily="34" charset="0"/>
                <a:ea typeface="Lato" panose="020F0502020204030203" pitchFamily="34" charset="0"/>
                <a:cs typeface="Lato" panose="020F0502020204030203" pitchFamily="34" charset="0"/>
              </a:rPr>
              <a:t>There are total of 4803 rows and 20 columns.</a:t>
            </a:r>
          </a:p>
          <a:p>
            <a:pPr marL="285750" indent="-285750">
              <a:lnSpc>
                <a:spcPct val="150000"/>
              </a:lnSpc>
              <a:buClr>
                <a:schemeClr val="tx1">
                  <a:lumMod val="95000"/>
                </a:schemeClr>
              </a:buClr>
              <a:buFont typeface="Wingdings" panose="05000000000000000000" pitchFamily="2" charset="2"/>
              <a:buChar char="q"/>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There were </a:t>
            </a:r>
            <a:r>
              <a:rPr lang="en-US" dirty="0">
                <a:solidFill>
                  <a:schemeClr val="tx1"/>
                </a:solidFill>
                <a:latin typeface="Lato" panose="020F0502020204030203" pitchFamily="34" charset="0"/>
                <a:ea typeface="Lato" panose="020F0502020204030203" pitchFamily="34" charset="0"/>
                <a:cs typeface="Lato" panose="020F0502020204030203" pitchFamily="34" charset="0"/>
              </a:rPr>
              <a:t>many</a:t>
            </a: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 null values in multiple columns</a:t>
            </a:r>
          </a:p>
          <a:p>
            <a:pPr marL="285750" indent="-285750">
              <a:lnSpc>
                <a:spcPct val="150000"/>
              </a:lnSpc>
              <a:buClr>
                <a:schemeClr val="tx1">
                  <a:lumMod val="95000"/>
                </a:schemeClr>
              </a:buClr>
              <a:buFont typeface="Wingdings" panose="05000000000000000000" pitchFamily="2" charset="2"/>
              <a:buChar char="q"/>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There are 16 movie categories in total with budget greater than $220,000 .</a:t>
            </a:r>
            <a:endParaRPr lang="en-US"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Clr>
                <a:schemeClr val="tx1">
                  <a:lumMod val="95000"/>
                </a:schemeClr>
              </a:buClr>
              <a:buFont typeface="Wingdings" panose="05000000000000000000" pitchFamily="2" charset="2"/>
              <a:buChar char="q"/>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There are 20 movie categories in total with revenue greater than $961,000,000</a:t>
            </a: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Clr>
                <a:schemeClr val="tx1">
                  <a:lumMod val="95000"/>
                </a:schemeClr>
              </a:buClr>
              <a:buFont typeface="Wingdings" panose="05000000000000000000" pitchFamily="2" charset="2"/>
              <a:buChar char="q"/>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Paramount pictures is most appeared production company in the dataset.</a:t>
            </a:r>
          </a:p>
          <a:p>
            <a:pPr marL="285750" indent="-285750">
              <a:lnSpc>
                <a:spcPct val="150000"/>
              </a:lnSpc>
              <a:buClr>
                <a:schemeClr val="tx1">
                  <a:lumMod val="95000"/>
                </a:schemeClr>
              </a:buClr>
              <a:buFont typeface="Wingdings" panose="05000000000000000000" pitchFamily="2" charset="2"/>
              <a:buChar char="q"/>
            </a:pPr>
            <a:r>
              <a:rPr lang="en-IN" dirty="0">
                <a:solidFill>
                  <a:schemeClr val="tx1"/>
                </a:solidFill>
                <a:latin typeface="Lato" panose="020F0502020204030203" pitchFamily="34" charset="0"/>
                <a:ea typeface="Lato" panose="020F0502020204030203" pitchFamily="34" charset="0"/>
                <a:cs typeface="Lato" panose="020F0502020204030203" pitchFamily="34" charset="0"/>
              </a:rPr>
              <a:t>Revenue has more outliers compared to budget and runtime</a:t>
            </a:r>
            <a:endParaRPr lang="en-US"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Clr>
                <a:schemeClr val="tx1">
                  <a:lumMod val="95000"/>
                </a:schemeClr>
              </a:buClr>
              <a:buFont typeface="Wingdings" panose="05000000000000000000" pitchFamily="2" charset="2"/>
              <a:buChar char="q"/>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Paramount picture produced most number of movies</a:t>
            </a:r>
          </a:p>
          <a:p>
            <a:pPr marL="285750" indent="-285750">
              <a:lnSpc>
                <a:spcPct val="150000"/>
              </a:lnSpc>
              <a:buClr>
                <a:schemeClr val="tx1">
                  <a:lumMod val="95000"/>
                </a:schemeClr>
              </a:buClr>
              <a:buFont typeface="Wingdings" panose="05000000000000000000" pitchFamily="2" charset="2"/>
              <a:buChar char="q"/>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There are 234 movies with above average runtime</a:t>
            </a: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Clr>
                <a:schemeClr val="tx1">
                  <a:lumMod val="95000"/>
                </a:schemeClr>
              </a:buClr>
              <a:buFont typeface="Wingdings" panose="05000000000000000000" pitchFamily="2" charset="2"/>
              <a:buChar char="q"/>
            </a:pP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Clr>
                <a:schemeClr val="tx1">
                  <a:lumMod val="95000"/>
                </a:schemeClr>
              </a:buClr>
              <a:buFont typeface="Wingdings" panose="05000000000000000000" pitchFamily="2" charset="2"/>
              <a:buChar char="q"/>
            </a:pPr>
            <a:endPar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Clr>
                <a:schemeClr val="tx1">
                  <a:lumMod val="95000"/>
                </a:schemeClr>
              </a:buClr>
              <a:buFont typeface="Wingdings" panose="05000000000000000000" pitchFamily="2" charset="2"/>
              <a:buChar char="q"/>
            </a:pP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Clr>
                <a:schemeClr val="tx1">
                  <a:lumMod val="95000"/>
                </a:schemeClr>
              </a:buClr>
              <a:buFont typeface="Wingdings" panose="05000000000000000000" pitchFamily="2" charset="2"/>
              <a:buChar char="q"/>
            </a:pP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85750" indent="-285750">
              <a:lnSpc>
                <a:spcPct val="150000"/>
              </a:lnSpc>
              <a:buFont typeface="Wingdings" panose="05000000000000000000" pitchFamily="2" charset="2"/>
              <a:buChar char="§"/>
            </a:pPr>
            <a:endParaRPr lang="en-IN"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2"/>
          <p:cNvSpPr txBox="1">
            <a:spLocks noGrp="1"/>
          </p:cNvSpPr>
          <p:nvPr>
            <p:ph type="title"/>
          </p:nvPr>
        </p:nvSpPr>
        <p:spPr>
          <a:xfrm>
            <a:off x="682500" y="1177800"/>
            <a:ext cx="7779000" cy="27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Thankyou</a:t>
            </a:r>
            <a:endParaRPr sz="80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title"/>
          </p:nvPr>
        </p:nvSpPr>
        <p:spPr>
          <a:xfrm>
            <a:off x="2187148" y="523068"/>
            <a:ext cx="4769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60" name="Google Shape;260;p35"/>
          <p:cNvSpPr txBox="1">
            <a:spLocks noGrp="1"/>
          </p:cNvSpPr>
          <p:nvPr>
            <p:ph type="subTitle" idx="1"/>
          </p:nvPr>
        </p:nvSpPr>
        <p:spPr>
          <a:xfrm>
            <a:off x="1656919" y="1409413"/>
            <a:ext cx="5830159" cy="280235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dirty="0"/>
              <a:t>Join us on a Python-powered journey through the world of movies. In this project, we'll unravel the mysteries of why even high-budget films can fail and explore what types of movies succeed in theaters. With Peter, our data analyst, at the helm, we'll analyze movie data to uncover trends, identify successful genres, and predict movie outcomes. Get ready for a cinematic adventure in data analysis!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a:spLocks noGrp="1"/>
          </p:cNvSpPr>
          <p:nvPr>
            <p:ph type="title"/>
          </p:nvPr>
        </p:nvSpPr>
        <p:spPr>
          <a:xfrm flipH="1">
            <a:off x="-574160" y="845259"/>
            <a:ext cx="4194600"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Objective</a:t>
            </a:r>
            <a:endParaRPr dirty="0"/>
          </a:p>
        </p:txBody>
      </p:sp>
      <p:sp>
        <p:nvSpPr>
          <p:cNvPr id="274" name="Google Shape;274;p37"/>
          <p:cNvSpPr txBox="1">
            <a:spLocks noGrp="1"/>
          </p:cNvSpPr>
          <p:nvPr>
            <p:ph type="subTitle" idx="1"/>
          </p:nvPr>
        </p:nvSpPr>
        <p:spPr>
          <a:xfrm flipH="1">
            <a:off x="0" y="2035223"/>
            <a:ext cx="6181055" cy="1977656"/>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Clr>
                <a:schemeClr val="tx1"/>
              </a:buClr>
              <a:buSzPts val="1100"/>
              <a:buFont typeface="Wingdings" panose="05000000000000000000" pitchFamily="2" charset="2"/>
              <a:buChar char="§"/>
            </a:pPr>
            <a:r>
              <a:rPr lang="en-US" dirty="0"/>
              <a:t>Analyze movie data </a:t>
            </a:r>
          </a:p>
          <a:p>
            <a:pPr marL="342900" lvl="0" indent="-342900" algn="l" rtl="0">
              <a:lnSpc>
                <a:spcPct val="150000"/>
              </a:lnSpc>
              <a:spcBef>
                <a:spcPts val="0"/>
              </a:spcBef>
              <a:spcAft>
                <a:spcPts val="0"/>
              </a:spcAft>
              <a:buClr>
                <a:schemeClr val="tx1"/>
              </a:buClr>
              <a:buSzPts val="1100"/>
              <a:buFont typeface="Wingdings" panose="05000000000000000000" pitchFamily="2" charset="2"/>
              <a:buChar char="§"/>
            </a:pPr>
            <a:r>
              <a:rPr lang="en-US" dirty="0"/>
              <a:t>Understand why high-budget movies fail</a:t>
            </a:r>
          </a:p>
          <a:p>
            <a:pPr marL="342900" lvl="0" indent="-342900" algn="l" rtl="0">
              <a:lnSpc>
                <a:spcPct val="150000"/>
              </a:lnSpc>
              <a:spcBef>
                <a:spcPts val="0"/>
              </a:spcBef>
              <a:spcAft>
                <a:spcPts val="0"/>
              </a:spcAft>
              <a:buClr>
                <a:schemeClr val="tx1"/>
              </a:buClr>
              <a:buSzPts val="1100"/>
              <a:buFont typeface="Wingdings" panose="05000000000000000000" pitchFamily="2" charset="2"/>
              <a:buChar char="§"/>
            </a:pPr>
            <a:r>
              <a:rPr lang="en-US" dirty="0"/>
              <a:t>Help production company to identify successful movie genres  </a:t>
            </a:r>
          </a:p>
          <a:p>
            <a:pPr marL="342900" lvl="0" indent="-342900" algn="l" rtl="0">
              <a:lnSpc>
                <a:spcPct val="150000"/>
              </a:lnSpc>
              <a:spcBef>
                <a:spcPts val="0"/>
              </a:spcBef>
              <a:spcAft>
                <a:spcPts val="0"/>
              </a:spcAft>
              <a:buClr>
                <a:schemeClr val="tx1"/>
              </a:buClr>
              <a:buSzPts val="1100"/>
              <a:buFont typeface="Wingdings" panose="05000000000000000000" pitchFamily="2" charset="2"/>
              <a:buChar char="§"/>
            </a:pPr>
            <a:r>
              <a:rPr lang="en-US" dirty="0"/>
              <a:t>Predict commercial success.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9" name="Subtitle 8">
            <a:extLst>
              <a:ext uri="{FF2B5EF4-FFF2-40B4-BE49-F238E27FC236}">
                <a16:creationId xmlns:a16="http://schemas.microsoft.com/office/drawing/2014/main" id="{356CD85E-BD69-B39F-7632-E98CF9F0E301}"/>
              </a:ext>
            </a:extLst>
          </p:cNvPr>
          <p:cNvSpPr>
            <a:spLocks noGrp="1"/>
          </p:cNvSpPr>
          <p:nvPr>
            <p:ph type="subTitle" idx="1"/>
          </p:nvPr>
        </p:nvSpPr>
        <p:spPr>
          <a:xfrm>
            <a:off x="1928037" y="1909309"/>
            <a:ext cx="5287926" cy="720478"/>
          </a:xfrm>
        </p:spPr>
        <p:txBody>
          <a:bodyPr/>
          <a:lstStyle/>
          <a:p>
            <a:r>
              <a:rPr lang="en-IN" sz="6000" dirty="0">
                <a:latin typeface="Lexend Exa Medium" panose="020B0604020202020204" charset="0"/>
              </a:rPr>
              <a:t>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 name="Title 2">
            <a:extLst>
              <a:ext uri="{FF2B5EF4-FFF2-40B4-BE49-F238E27FC236}">
                <a16:creationId xmlns:a16="http://schemas.microsoft.com/office/drawing/2014/main" id="{DC1BC33F-C3D6-8EF9-D8B3-CA1676069099}"/>
              </a:ext>
            </a:extLst>
          </p:cNvPr>
          <p:cNvSpPr>
            <a:spLocks noGrp="1"/>
          </p:cNvSpPr>
          <p:nvPr>
            <p:ph type="title"/>
          </p:nvPr>
        </p:nvSpPr>
        <p:spPr>
          <a:xfrm>
            <a:off x="89386" y="281883"/>
            <a:ext cx="8985862" cy="1213818"/>
          </a:xfrm>
        </p:spPr>
        <p:txBody>
          <a:bodyPr/>
          <a:lstStyle/>
          <a:p>
            <a:pPr algn="l"/>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Task 1: </a:t>
            </a: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Titles and genres of the first 50 movies from the dataset.</a:t>
            </a: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b="1" i="0" dirty="0">
                <a:solidFill>
                  <a:schemeClr val="tx1"/>
                </a:solidFill>
                <a:effectLst/>
                <a:latin typeface="Helvetica Neue"/>
              </a:rPr>
              <a:t>___________________________________________________________________________</a:t>
            </a:r>
            <a:endParaRPr lang="en-IN"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9" name="Picture 8">
            <a:extLst>
              <a:ext uri="{FF2B5EF4-FFF2-40B4-BE49-F238E27FC236}">
                <a16:creationId xmlns:a16="http://schemas.microsoft.com/office/drawing/2014/main" id="{B9C204BF-E72B-155B-983F-236EEF4E2C39}"/>
              </a:ext>
            </a:extLst>
          </p:cNvPr>
          <p:cNvPicPr>
            <a:picLocks noChangeAspect="1"/>
          </p:cNvPicPr>
          <p:nvPr/>
        </p:nvPicPr>
        <p:blipFill>
          <a:blip r:embed="rId3"/>
          <a:stretch>
            <a:fillRect/>
          </a:stretch>
        </p:blipFill>
        <p:spPr>
          <a:xfrm>
            <a:off x="4405350" y="2238926"/>
            <a:ext cx="3162574" cy="1044030"/>
          </a:xfrm>
          <a:prstGeom prst="rect">
            <a:avLst/>
          </a:prstGeom>
        </p:spPr>
      </p:pic>
      <p:sp>
        <p:nvSpPr>
          <p:cNvPr id="16" name="TextBox 15">
            <a:extLst>
              <a:ext uri="{FF2B5EF4-FFF2-40B4-BE49-F238E27FC236}">
                <a16:creationId xmlns:a16="http://schemas.microsoft.com/office/drawing/2014/main" id="{4E6DB6B3-A605-D1AE-ADB2-4CBA29080F47}"/>
              </a:ext>
            </a:extLst>
          </p:cNvPr>
          <p:cNvSpPr txBox="1"/>
          <p:nvPr/>
        </p:nvSpPr>
        <p:spPr>
          <a:xfrm>
            <a:off x="89386" y="2237721"/>
            <a:ext cx="3162574" cy="523220"/>
          </a:xfrm>
          <a:prstGeom prst="rect">
            <a:avLst/>
          </a:prstGeom>
          <a:noFill/>
        </p:spPr>
        <p:txBody>
          <a:bodyPr wrap="square" rtlCol="0">
            <a:spAutoFit/>
          </a:bodyPr>
          <a:lstStyle/>
          <a:p>
            <a:r>
              <a:rPr lang="en-IN" dirty="0">
                <a:solidFill>
                  <a:schemeClr val="tx1"/>
                </a:solidFill>
                <a:latin typeface="Lato" panose="020F0502020204030203" pitchFamily="34" charset="0"/>
                <a:ea typeface="Lato" panose="020F0502020204030203" pitchFamily="34" charset="0"/>
                <a:cs typeface="Lato" panose="020F0502020204030203" pitchFamily="34" charset="0"/>
              </a:rPr>
              <a:t>There are total of 4803 rows and 20 columns.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 name="Title 2">
            <a:extLst>
              <a:ext uri="{FF2B5EF4-FFF2-40B4-BE49-F238E27FC236}">
                <a16:creationId xmlns:a16="http://schemas.microsoft.com/office/drawing/2014/main" id="{DC1BC33F-C3D6-8EF9-D8B3-CA1676069099}"/>
              </a:ext>
            </a:extLst>
          </p:cNvPr>
          <p:cNvSpPr>
            <a:spLocks noGrp="1"/>
          </p:cNvSpPr>
          <p:nvPr>
            <p:ph type="title"/>
          </p:nvPr>
        </p:nvSpPr>
        <p:spPr>
          <a:xfrm>
            <a:off x="331763" y="398763"/>
            <a:ext cx="8868984" cy="1213818"/>
          </a:xfrm>
        </p:spPr>
        <p:txBody>
          <a:bodyPr/>
          <a:lstStyle/>
          <a:p>
            <a:pPr algn="l"/>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Task 2:</a:t>
            </a: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 </a:t>
            </a: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Columns that have null values and performing the null value treatment.</a:t>
            </a:r>
            <a:br>
              <a:rPr lang="en-US" sz="1200" b="1" i="0" dirty="0">
                <a:solidFill>
                  <a:schemeClr val="tx1"/>
                </a:solidFill>
                <a:effectLst/>
                <a:latin typeface="Helvetica Neue"/>
              </a:rPr>
            </a:br>
            <a:r>
              <a:rPr lang="en-US" sz="1200" b="1" i="0" dirty="0">
                <a:solidFill>
                  <a:schemeClr val="tx1"/>
                </a:solidFill>
                <a:effectLst/>
                <a:latin typeface="Helvetica Neue"/>
              </a:rPr>
              <a:t>______________________________________________________________________________________________________</a:t>
            </a: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IN"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4E6DB6B3-A605-D1AE-ADB2-4CBA29080F47}"/>
              </a:ext>
            </a:extLst>
          </p:cNvPr>
          <p:cNvSpPr txBox="1"/>
          <p:nvPr/>
        </p:nvSpPr>
        <p:spPr>
          <a:xfrm>
            <a:off x="331763" y="1759337"/>
            <a:ext cx="6552047" cy="523220"/>
          </a:xfrm>
          <a:prstGeom prst="rect">
            <a:avLst/>
          </a:prstGeom>
          <a:noFill/>
        </p:spPr>
        <p:txBody>
          <a:bodyPr wrap="square" rtlCol="0">
            <a:spAutoFit/>
          </a:bodyPr>
          <a:lstStyle/>
          <a:p>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There were 3091 null values in homepage column, 3 in overview, 1 in release date, 2 in runtime and 844 in tagline columns before cleaning.</a:t>
            </a: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982C8B20-BA8C-6959-F1EE-24FD5F1259C6}"/>
              </a:ext>
            </a:extLst>
          </p:cNvPr>
          <p:cNvPicPr>
            <a:picLocks noChangeAspect="1"/>
          </p:cNvPicPr>
          <p:nvPr/>
        </p:nvPicPr>
        <p:blipFill>
          <a:blip r:embed="rId3"/>
          <a:stretch>
            <a:fillRect/>
          </a:stretch>
        </p:blipFill>
        <p:spPr>
          <a:xfrm>
            <a:off x="452951" y="2571749"/>
            <a:ext cx="3866085" cy="1938373"/>
          </a:xfrm>
          <a:prstGeom prst="rect">
            <a:avLst/>
          </a:prstGeom>
        </p:spPr>
      </p:pic>
      <p:pic>
        <p:nvPicPr>
          <p:cNvPr id="6" name="Picture 5">
            <a:extLst>
              <a:ext uri="{FF2B5EF4-FFF2-40B4-BE49-F238E27FC236}">
                <a16:creationId xmlns:a16="http://schemas.microsoft.com/office/drawing/2014/main" id="{5819991A-C425-6306-6B32-0FFDEFE0D342}"/>
              </a:ext>
            </a:extLst>
          </p:cNvPr>
          <p:cNvPicPr>
            <a:picLocks noChangeAspect="1"/>
          </p:cNvPicPr>
          <p:nvPr/>
        </p:nvPicPr>
        <p:blipFill>
          <a:blip r:embed="rId4"/>
          <a:stretch>
            <a:fillRect/>
          </a:stretch>
        </p:blipFill>
        <p:spPr>
          <a:xfrm>
            <a:off x="4528565" y="2571749"/>
            <a:ext cx="2443585" cy="1938372"/>
          </a:xfrm>
          <a:prstGeom prst="rect">
            <a:avLst/>
          </a:prstGeom>
        </p:spPr>
      </p:pic>
      <p:pic>
        <p:nvPicPr>
          <p:cNvPr id="8" name="Picture 7">
            <a:extLst>
              <a:ext uri="{FF2B5EF4-FFF2-40B4-BE49-F238E27FC236}">
                <a16:creationId xmlns:a16="http://schemas.microsoft.com/office/drawing/2014/main" id="{B88E815E-3E22-A35D-4422-66E0A758D3CD}"/>
              </a:ext>
            </a:extLst>
          </p:cNvPr>
          <p:cNvPicPr>
            <a:picLocks noChangeAspect="1"/>
          </p:cNvPicPr>
          <p:nvPr/>
        </p:nvPicPr>
        <p:blipFill>
          <a:blip r:embed="rId5"/>
          <a:stretch>
            <a:fillRect/>
          </a:stretch>
        </p:blipFill>
        <p:spPr>
          <a:xfrm>
            <a:off x="7181679" y="1880993"/>
            <a:ext cx="1501270" cy="2629128"/>
          </a:xfrm>
          <a:prstGeom prst="rect">
            <a:avLst/>
          </a:prstGeom>
        </p:spPr>
      </p:pic>
    </p:spTree>
    <p:extLst>
      <p:ext uri="{BB962C8B-B14F-4D97-AF65-F5344CB8AC3E}">
        <p14:creationId xmlns:p14="http://schemas.microsoft.com/office/powerpoint/2010/main" val="364328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 name="Title 2">
            <a:extLst>
              <a:ext uri="{FF2B5EF4-FFF2-40B4-BE49-F238E27FC236}">
                <a16:creationId xmlns:a16="http://schemas.microsoft.com/office/drawing/2014/main" id="{DC1BC33F-C3D6-8EF9-D8B3-CA1676069099}"/>
              </a:ext>
            </a:extLst>
          </p:cNvPr>
          <p:cNvSpPr>
            <a:spLocks noGrp="1"/>
          </p:cNvSpPr>
          <p:nvPr>
            <p:ph type="title"/>
          </p:nvPr>
        </p:nvSpPr>
        <p:spPr>
          <a:xfrm>
            <a:off x="275016" y="319000"/>
            <a:ext cx="8868984" cy="1213818"/>
          </a:xfrm>
        </p:spPr>
        <p:txBody>
          <a:bodyPr/>
          <a:lstStyle/>
          <a:p>
            <a:pPr algn="l"/>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Task 3:</a:t>
            </a: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20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 </a:t>
            </a:r>
            <a:br>
              <a:rPr lang="en-US" sz="20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Movie categories that have a budget greater than 220,000$</a:t>
            </a:r>
            <a:b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b="1" i="0" dirty="0">
                <a:solidFill>
                  <a:schemeClr val="tx1"/>
                </a:solidFill>
                <a:effectLst/>
                <a:latin typeface="Haettenschweiler" panose="020B0706040902060204" pitchFamily="34" charset="0"/>
                <a:ea typeface="Lato" panose="020F0502020204030203" pitchFamily="34" charset="0"/>
                <a:cs typeface="Lato" panose="020F0502020204030203" pitchFamily="34" charset="0"/>
              </a:rPr>
              <a:t>_________________________________________________________________________________________________________________</a:t>
            </a:r>
            <a:br>
              <a:rPr lang="en-US" sz="12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IN"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4E6DB6B3-A605-D1AE-ADB2-4CBA29080F47}"/>
              </a:ext>
            </a:extLst>
          </p:cNvPr>
          <p:cNvSpPr txBox="1"/>
          <p:nvPr/>
        </p:nvSpPr>
        <p:spPr>
          <a:xfrm>
            <a:off x="275016" y="1842994"/>
            <a:ext cx="5493267" cy="523220"/>
          </a:xfrm>
          <a:prstGeom prst="rect">
            <a:avLst/>
          </a:prstGeom>
          <a:noFill/>
        </p:spPr>
        <p:txBody>
          <a:bodyPr wrap="square" rtlCol="0">
            <a:spAutoFit/>
          </a:bodyPr>
          <a:lstStyle/>
          <a:p>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There are 16 movie categories in total with budget greater than $220,000 .</a:t>
            </a: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15019FFE-2C7A-7D74-FA4B-114D835EEAE9}"/>
              </a:ext>
            </a:extLst>
          </p:cNvPr>
          <p:cNvPicPr>
            <a:picLocks noChangeAspect="1"/>
          </p:cNvPicPr>
          <p:nvPr/>
        </p:nvPicPr>
        <p:blipFill>
          <a:blip r:embed="rId3"/>
          <a:stretch>
            <a:fillRect/>
          </a:stretch>
        </p:blipFill>
        <p:spPr>
          <a:xfrm>
            <a:off x="350635" y="2777286"/>
            <a:ext cx="5300770" cy="1440305"/>
          </a:xfrm>
          <a:prstGeom prst="rect">
            <a:avLst/>
          </a:prstGeom>
        </p:spPr>
      </p:pic>
    </p:spTree>
    <p:extLst>
      <p:ext uri="{BB962C8B-B14F-4D97-AF65-F5344CB8AC3E}">
        <p14:creationId xmlns:p14="http://schemas.microsoft.com/office/powerpoint/2010/main" val="199445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 name="Title 2">
            <a:extLst>
              <a:ext uri="{FF2B5EF4-FFF2-40B4-BE49-F238E27FC236}">
                <a16:creationId xmlns:a16="http://schemas.microsoft.com/office/drawing/2014/main" id="{DC1BC33F-C3D6-8EF9-D8B3-CA1676069099}"/>
              </a:ext>
            </a:extLst>
          </p:cNvPr>
          <p:cNvSpPr>
            <a:spLocks noGrp="1"/>
          </p:cNvSpPr>
          <p:nvPr>
            <p:ph type="title"/>
          </p:nvPr>
        </p:nvSpPr>
        <p:spPr>
          <a:xfrm>
            <a:off x="241537" y="318420"/>
            <a:ext cx="8868984" cy="1213818"/>
          </a:xfrm>
        </p:spPr>
        <p:txBody>
          <a:bodyPr/>
          <a:lstStyle/>
          <a:p>
            <a:pPr algn="l"/>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Task 4:</a:t>
            </a: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20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 </a:t>
            </a:r>
            <a:br>
              <a:rPr lang="en-US" sz="20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Movie categories where the revenue is greater than $961,000,000</a:t>
            </a:r>
            <a:b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b="1" i="0" dirty="0">
                <a:solidFill>
                  <a:schemeClr val="tx1"/>
                </a:solidFill>
                <a:effectLst/>
                <a:latin typeface="Haettenschweiler" panose="020B0706040902060204" pitchFamily="34" charset="0"/>
                <a:ea typeface="Lato" panose="020F0502020204030203" pitchFamily="34" charset="0"/>
                <a:cs typeface="Lato" panose="020F0502020204030203" pitchFamily="34" charset="0"/>
              </a:rPr>
              <a:t>_________________________________________________________________________________________________________________</a:t>
            </a:r>
            <a:br>
              <a:rPr lang="en-US" sz="12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IN"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4E6DB6B3-A605-D1AE-ADB2-4CBA29080F47}"/>
              </a:ext>
            </a:extLst>
          </p:cNvPr>
          <p:cNvSpPr txBox="1"/>
          <p:nvPr/>
        </p:nvSpPr>
        <p:spPr>
          <a:xfrm>
            <a:off x="252589" y="1888555"/>
            <a:ext cx="5190758" cy="523220"/>
          </a:xfrm>
          <a:prstGeom prst="rect">
            <a:avLst/>
          </a:prstGeom>
          <a:noFill/>
        </p:spPr>
        <p:txBody>
          <a:bodyPr wrap="square" rtlCol="0">
            <a:spAutoFit/>
          </a:bodyPr>
          <a:lstStyle/>
          <a:p>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There are 20 movie categories in total with revenue greater than $961,000,000</a:t>
            </a: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15715A94-100A-DCEA-126F-28FF89F4D878}"/>
              </a:ext>
            </a:extLst>
          </p:cNvPr>
          <p:cNvPicPr>
            <a:picLocks noChangeAspect="1"/>
          </p:cNvPicPr>
          <p:nvPr/>
        </p:nvPicPr>
        <p:blipFill>
          <a:blip r:embed="rId3"/>
          <a:stretch>
            <a:fillRect/>
          </a:stretch>
        </p:blipFill>
        <p:spPr>
          <a:xfrm>
            <a:off x="317296" y="2928830"/>
            <a:ext cx="5190758" cy="1436911"/>
          </a:xfrm>
          <a:prstGeom prst="rect">
            <a:avLst/>
          </a:prstGeom>
        </p:spPr>
      </p:pic>
    </p:spTree>
    <p:extLst>
      <p:ext uri="{BB962C8B-B14F-4D97-AF65-F5344CB8AC3E}">
        <p14:creationId xmlns:p14="http://schemas.microsoft.com/office/powerpoint/2010/main" val="178824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 name="Title 2">
            <a:extLst>
              <a:ext uri="{FF2B5EF4-FFF2-40B4-BE49-F238E27FC236}">
                <a16:creationId xmlns:a16="http://schemas.microsoft.com/office/drawing/2014/main" id="{DC1BC33F-C3D6-8EF9-D8B3-CA1676069099}"/>
              </a:ext>
            </a:extLst>
          </p:cNvPr>
          <p:cNvSpPr>
            <a:spLocks noGrp="1"/>
          </p:cNvSpPr>
          <p:nvPr>
            <p:ph type="title"/>
          </p:nvPr>
        </p:nvSpPr>
        <p:spPr>
          <a:xfrm>
            <a:off x="137508" y="318420"/>
            <a:ext cx="8868984" cy="1213818"/>
          </a:xfrm>
        </p:spPr>
        <p:txBody>
          <a:bodyPr/>
          <a:lstStyle/>
          <a:p>
            <a:pPr algn="l"/>
            <a: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Task 5:</a:t>
            </a:r>
            <a:br>
              <a:rPr lang="en-US" sz="16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2000" b="1" i="0" u="sng" dirty="0">
                <a:solidFill>
                  <a:schemeClr val="tx1"/>
                </a:solidFill>
                <a:effectLst/>
                <a:latin typeface="Lato" panose="020F0502020204030203" pitchFamily="34" charset="0"/>
                <a:ea typeface="Lato" panose="020F0502020204030203" pitchFamily="34" charset="0"/>
                <a:cs typeface="Lato" panose="020F0502020204030203" pitchFamily="34" charset="0"/>
              </a:rPr>
              <a:t> </a:t>
            </a:r>
            <a:br>
              <a:rPr lang="en-US" sz="20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t>Removing the rows with value 0 from both the budget and revenue columns.</a:t>
            </a:r>
            <a:br>
              <a:rPr lang="en-US" sz="1600" i="0" dirty="0">
                <a:solidFill>
                  <a:schemeClr val="tx1"/>
                </a:solidFill>
                <a:effectLst/>
                <a:latin typeface="Lato" panose="020F0502020204030203" pitchFamily="34" charset="0"/>
                <a:ea typeface="Lato" panose="020F0502020204030203" pitchFamily="34" charset="0"/>
                <a:cs typeface="Lato" panose="020F0502020204030203" pitchFamily="34" charset="0"/>
              </a:rPr>
            </a:br>
            <a:r>
              <a:rPr lang="en-US" sz="1600" b="1" i="0" dirty="0">
                <a:solidFill>
                  <a:schemeClr val="tx1"/>
                </a:solidFill>
                <a:effectLst/>
                <a:latin typeface="Haettenschweiler" panose="020B0706040902060204" pitchFamily="34" charset="0"/>
                <a:ea typeface="Lato" panose="020F0502020204030203" pitchFamily="34" charset="0"/>
                <a:cs typeface="Lato" panose="020F0502020204030203" pitchFamily="34" charset="0"/>
              </a:rPr>
              <a:t>_________________________________________________________________________________________________________________</a:t>
            </a:r>
            <a:br>
              <a:rPr lang="en-US" sz="12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US" sz="1600" b="1" i="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IN"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4E6DB6B3-A605-D1AE-ADB2-4CBA29080F47}"/>
              </a:ext>
            </a:extLst>
          </p:cNvPr>
          <p:cNvSpPr txBox="1"/>
          <p:nvPr/>
        </p:nvSpPr>
        <p:spPr>
          <a:xfrm>
            <a:off x="137508" y="1939320"/>
            <a:ext cx="5410763" cy="523220"/>
          </a:xfrm>
          <a:prstGeom prst="rect">
            <a:avLst/>
          </a:prstGeom>
          <a:noFill/>
        </p:spPr>
        <p:txBody>
          <a:bodyPr wrap="square" rtlCol="0">
            <a:spAutoFit/>
          </a:bodyPr>
          <a:lstStyle/>
          <a:p>
            <a:r>
              <a:rPr lang="en-IN" dirty="0">
                <a:solidFill>
                  <a:schemeClr val="tx1"/>
                </a:solidFill>
                <a:latin typeface="Lato" panose="020F0502020204030203" pitchFamily="34" charset="0"/>
                <a:ea typeface="Lato" panose="020F0502020204030203" pitchFamily="34" charset="0"/>
                <a:cs typeface="Lato" panose="020F0502020204030203" pitchFamily="34" charset="0"/>
              </a:rPr>
              <a:t>Cleared all. Now there are no rows with budget or revenue values equal to 0.</a:t>
            </a:r>
          </a:p>
        </p:txBody>
      </p:sp>
      <p:pic>
        <p:nvPicPr>
          <p:cNvPr id="5" name="Picture 4">
            <a:extLst>
              <a:ext uri="{FF2B5EF4-FFF2-40B4-BE49-F238E27FC236}">
                <a16:creationId xmlns:a16="http://schemas.microsoft.com/office/drawing/2014/main" id="{43E56469-1973-9E48-D233-7FD6CF31510D}"/>
              </a:ext>
            </a:extLst>
          </p:cNvPr>
          <p:cNvPicPr>
            <a:picLocks noChangeAspect="1"/>
          </p:cNvPicPr>
          <p:nvPr/>
        </p:nvPicPr>
        <p:blipFill>
          <a:blip r:embed="rId3"/>
          <a:stretch>
            <a:fillRect/>
          </a:stretch>
        </p:blipFill>
        <p:spPr>
          <a:xfrm>
            <a:off x="2433254" y="2869623"/>
            <a:ext cx="4069433" cy="1851820"/>
          </a:xfrm>
          <a:prstGeom prst="rect">
            <a:avLst/>
          </a:prstGeom>
        </p:spPr>
      </p:pic>
    </p:spTree>
    <p:extLst>
      <p:ext uri="{BB962C8B-B14F-4D97-AF65-F5344CB8AC3E}">
        <p14:creationId xmlns:p14="http://schemas.microsoft.com/office/powerpoint/2010/main" val="87611185"/>
      </p:ext>
    </p:extLst>
  </p:cSld>
  <p:clrMapOvr>
    <a:masterClrMapping/>
  </p:clrMapOvr>
</p:sld>
</file>

<file path=ppt/theme/theme1.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1436</TotalTime>
  <Words>695</Words>
  <Application>Microsoft Office PowerPoint</Application>
  <PresentationFormat>On-screen Show (16:9)</PresentationFormat>
  <Paragraphs>51</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Palanquin Dark Medium</vt:lpstr>
      <vt:lpstr>Palanquin Dark</vt:lpstr>
      <vt:lpstr>Lexend Exa Medium</vt:lpstr>
      <vt:lpstr>Helvetica Neue</vt:lpstr>
      <vt:lpstr>Lato</vt:lpstr>
      <vt:lpstr>Lexend Exa</vt:lpstr>
      <vt:lpstr>Arial</vt:lpstr>
      <vt:lpstr>Haettenschweiler</vt:lpstr>
      <vt:lpstr>Wingdings</vt:lpstr>
      <vt:lpstr>Bahnschrift Light</vt:lpstr>
      <vt:lpstr>Trauma &amp; Emergency Center by Slidesgo</vt:lpstr>
      <vt:lpstr>CAPSTONE PYTHON</vt:lpstr>
      <vt:lpstr>Introduction</vt:lpstr>
      <vt:lpstr>Objective</vt:lpstr>
      <vt:lpstr>PowerPoint Presentation</vt:lpstr>
      <vt:lpstr>Task 1:   Titles and genres of the first 50 movies from the dataset. ___________________________________________________________________________</vt:lpstr>
      <vt:lpstr>Task 2:   Columns that have null values and performing the null value treatment. ______________________________________________________________________________________________________ </vt:lpstr>
      <vt:lpstr>Task 3:   Movie categories that have a budget greater than 220,000$ _________________________________________________________________________________________________________________  </vt:lpstr>
      <vt:lpstr>Task 4:   Movie categories where the revenue is greater than $961,000,000 _________________________________________________________________________________________________________________  </vt:lpstr>
      <vt:lpstr>Task 5:   Removing the rows with value 0 from both the budget and revenue columns. _________________________________________________________________________________________________________________  </vt:lpstr>
      <vt:lpstr>Task 6:   Top 10 movies with the highest revenues and the top 10 movies with the least budget _________________________________________________________________________________________________________________  </vt:lpstr>
      <vt:lpstr>Task 7:   How are popularities of movies related with the movie budgets? Are they correlated or totally uncorrelated with each other?  _________________________________________________________________________________________________________________  </vt:lpstr>
      <vt:lpstr>Task  8:   Names of all production companies along with the number of times they appear in the dataset. _________________________________________________________________________________________________________________  </vt:lpstr>
      <vt:lpstr>Task  9:   Names of the top 25 production companies based on the number of movies they have produced. _________________________________________________________________________________________________________________  </vt:lpstr>
      <vt:lpstr>Task  10:   Sort the data in descending order based on revenue and filter the top 500 movies. Find the measures of central tendency for the following columns using the filtered data i.   Budget ii.  Revenue iii. Runtime _____________________________________________  </vt:lpstr>
      <vt:lpstr>Task  10 (cont’d):     </vt:lpstr>
      <vt:lpstr>Task 11:    Identify and display the names of the movies along with their run times for those movies that have above average runtime, using the data from the previous task. _________________________________________________________________________________________________________________  </vt:lpstr>
      <vt:lpstr>Insights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PYTHON</dc:title>
  <dc:creator>ALFIN</dc:creator>
  <cp:lastModifiedBy>alfin sam</cp:lastModifiedBy>
  <cp:revision>12</cp:revision>
  <dcterms:modified xsi:type="dcterms:W3CDTF">2023-10-10T10:20:37Z</dcterms:modified>
</cp:coreProperties>
</file>