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2" r:id="rId1"/>
  </p:sldMasterIdLst>
  <p:notesMasterIdLst>
    <p:notesMasterId r:id="rId21"/>
  </p:notesMasterIdLst>
  <p:handoutMasterIdLst>
    <p:handoutMasterId r:id="rId22"/>
  </p:handoutMasterIdLst>
  <p:sldIdLst>
    <p:sldId id="364" r:id="rId2"/>
    <p:sldId id="380" r:id="rId3"/>
    <p:sldId id="458" r:id="rId4"/>
    <p:sldId id="473" r:id="rId5"/>
    <p:sldId id="488" r:id="rId6"/>
    <p:sldId id="480" r:id="rId7"/>
    <p:sldId id="482" r:id="rId8"/>
    <p:sldId id="483" r:id="rId9"/>
    <p:sldId id="481" r:id="rId10"/>
    <p:sldId id="388" r:id="rId11"/>
    <p:sldId id="475" r:id="rId12"/>
    <p:sldId id="477" r:id="rId13"/>
    <p:sldId id="484" r:id="rId14"/>
    <p:sldId id="478" r:id="rId15"/>
    <p:sldId id="476" r:id="rId16"/>
    <p:sldId id="479" r:id="rId17"/>
    <p:sldId id="485" r:id="rId18"/>
    <p:sldId id="486" r:id="rId19"/>
    <p:sldId id="398" r:id="rId20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face" id="{DBB1706E-4EDE-4FE5-990F-0AE9AF2C257B}">
          <p14:sldIdLst>
            <p14:sldId id="364"/>
            <p14:sldId id="380"/>
            <p14:sldId id="458"/>
            <p14:sldId id="473"/>
            <p14:sldId id="488"/>
            <p14:sldId id="480"/>
            <p14:sldId id="482"/>
            <p14:sldId id="483"/>
            <p14:sldId id="481"/>
            <p14:sldId id="388"/>
            <p14:sldId id="475"/>
            <p14:sldId id="477"/>
            <p14:sldId id="484"/>
            <p14:sldId id="478"/>
            <p14:sldId id="476"/>
            <p14:sldId id="479"/>
            <p14:sldId id="485"/>
            <p14:sldId id="486"/>
          </p14:sldIdLst>
        </p14:section>
        <p14:section name="Approval" id="{48B57570-97BE-4EEE-8F98-0CD4A94E9078}">
          <p14:sldIdLst>
            <p14:sldId id="3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4989F2B-53F3-5F74-444D-BA75EE76BDD6}" name="Angger Dwi" initials="AD" userId="S::angger@bosnetdis.com::2caad6fe-f6fb-487a-8626-9329080a3b7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A616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97" autoAdjust="0"/>
    <p:restoredTop sz="90053" autoAdjust="0"/>
  </p:normalViewPr>
  <p:slideViewPr>
    <p:cSldViewPr snapToGrid="0">
      <p:cViewPr varScale="1">
        <p:scale>
          <a:sx n="73" d="100"/>
          <a:sy n="73" d="100"/>
        </p:scale>
        <p:origin x="87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-2856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1"/>
          </a:xfrm>
          <a:prstGeom prst="rect">
            <a:avLst/>
          </a:prstGeom>
        </p:spPr>
        <p:txBody>
          <a:bodyPr vert="horz" lIns="96655" tIns="48327" rIns="96655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1"/>
          </a:xfrm>
          <a:prstGeom prst="rect">
            <a:avLst/>
          </a:prstGeom>
        </p:spPr>
        <p:txBody>
          <a:bodyPr vert="horz" lIns="96655" tIns="48327" rIns="96655" bIns="48327" rtlCol="0"/>
          <a:lstStyle>
            <a:lvl1pPr algn="r">
              <a:defRPr sz="1200"/>
            </a:lvl1pPr>
          </a:lstStyle>
          <a:p>
            <a:fld id="{499A15FF-5630-4704-9869-678AF68297A4}" type="datetimeFigureOut">
              <a:rPr lang="en-US" smtClean="0"/>
              <a:t>2022-06-22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3"/>
            <a:ext cx="3169920" cy="480061"/>
          </a:xfrm>
          <a:prstGeom prst="rect">
            <a:avLst/>
          </a:prstGeom>
        </p:spPr>
        <p:txBody>
          <a:bodyPr vert="horz" lIns="96655" tIns="48327" rIns="96655" bIns="48327" rtlCol="0" anchor="b"/>
          <a:lstStyle>
            <a:lvl1pPr algn="l">
              <a:defRPr sz="1200"/>
            </a:lvl1pPr>
          </a:lstStyle>
          <a:p>
            <a:r>
              <a:rPr lang="en-US"/>
              <a:t>User Paraf : [ _________ 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3"/>
            <a:ext cx="3169920" cy="480061"/>
          </a:xfrm>
          <a:prstGeom prst="rect">
            <a:avLst/>
          </a:prstGeom>
        </p:spPr>
        <p:txBody>
          <a:bodyPr vert="horz" lIns="96655" tIns="48327" rIns="96655" bIns="48327" rtlCol="0" anchor="b"/>
          <a:lstStyle>
            <a:lvl1pPr algn="r">
              <a:defRPr sz="1200"/>
            </a:lvl1pPr>
          </a:lstStyle>
          <a:p>
            <a:fld id="{2EEB8DBE-8A13-42F6-8D54-90570DF8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9554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1"/>
          </a:xfrm>
          <a:prstGeom prst="rect">
            <a:avLst/>
          </a:prstGeom>
        </p:spPr>
        <p:txBody>
          <a:bodyPr vert="horz" lIns="96655" tIns="48327" rIns="96655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1"/>
          </a:xfrm>
          <a:prstGeom prst="rect">
            <a:avLst/>
          </a:prstGeom>
        </p:spPr>
        <p:txBody>
          <a:bodyPr vert="horz" lIns="96655" tIns="48327" rIns="96655" bIns="48327" rtlCol="0"/>
          <a:lstStyle>
            <a:lvl1pPr algn="r">
              <a:defRPr sz="1200"/>
            </a:lvl1pPr>
          </a:lstStyle>
          <a:p>
            <a:fld id="{8B09757B-7028-4E74-AD07-17C88C2619B7}" type="datetimeFigureOut">
              <a:rPr lang="en-US" smtClean="0"/>
              <a:t>2022-06-22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5613" y="719138"/>
            <a:ext cx="6403975" cy="3602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5" tIns="48327" rIns="96655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1"/>
          </a:xfrm>
          <a:prstGeom prst="rect">
            <a:avLst/>
          </a:prstGeom>
        </p:spPr>
        <p:txBody>
          <a:bodyPr vert="horz" lIns="96655" tIns="48327" rIns="96655" bIns="483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1"/>
          </a:xfrm>
          <a:prstGeom prst="rect">
            <a:avLst/>
          </a:prstGeom>
        </p:spPr>
        <p:txBody>
          <a:bodyPr vert="horz" lIns="96655" tIns="48327" rIns="96655" bIns="48327" rtlCol="0" anchor="b"/>
          <a:lstStyle>
            <a:lvl1pPr algn="l">
              <a:defRPr sz="1200"/>
            </a:lvl1pPr>
          </a:lstStyle>
          <a:p>
            <a:r>
              <a:rPr lang="en-US"/>
              <a:t>User Paraf : [ _________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3"/>
            <a:ext cx="3169920" cy="480061"/>
          </a:xfrm>
          <a:prstGeom prst="rect">
            <a:avLst/>
          </a:prstGeom>
        </p:spPr>
        <p:txBody>
          <a:bodyPr vert="horz" lIns="96655" tIns="48327" rIns="96655" bIns="48327" rtlCol="0" anchor="b"/>
          <a:lstStyle>
            <a:lvl1pPr algn="r">
              <a:defRPr sz="1200"/>
            </a:lvl1pPr>
          </a:lstStyle>
          <a:p>
            <a:fld id="{D41B86A0-2EA4-43DD-90CE-4AD9C7CAB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4084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User Paraf : [ _________ 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1B86A0-2EA4-43DD-90CE-4AD9C7CABE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37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User Paraf : [ _________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1B86A0-2EA4-43DD-90CE-4AD9C7CABE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46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User Paraf : [ _________ 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1B86A0-2EA4-43DD-90CE-4AD9C7CABE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78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User Paraf : [ _________ 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1B86A0-2EA4-43DD-90CE-4AD9C7CABE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09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User Paraf : [ _________ 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1B86A0-2EA4-43DD-90CE-4AD9C7CABE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70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User Paraf : [ _________ 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1B86A0-2EA4-43DD-90CE-4AD9C7CABE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06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User Paraf : [ _________ 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1B86A0-2EA4-43DD-90CE-4AD9C7CABE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84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User Paraf : [ _________ 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1B86A0-2EA4-43DD-90CE-4AD9C7CABE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42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User Paraf : [ _________ 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1B86A0-2EA4-43DD-90CE-4AD9C7CABE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0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901440"/>
            <a:ext cx="12192000" cy="1016000"/>
          </a:xfrm>
          <a:noFill/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98720"/>
            <a:ext cx="8534400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E617-0643-4DFA-9CC6-C2A685AA13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2022-06-22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Paraf :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00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5791-67AF-4D89-A0CB-33999B065E9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2022-06-22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Paraf 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6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33"/>
          <a:stretch/>
        </p:blipFill>
        <p:spPr>
          <a:xfrm>
            <a:off x="0" y="0"/>
            <a:ext cx="12192000" cy="6766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"/>
            <a:ext cx="11826240" cy="676656"/>
          </a:xfrm>
        </p:spPr>
        <p:txBody>
          <a:bodyPr>
            <a:noAutofit/>
          </a:bodyPr>
          <a:lstStyle>
            <a:lvl1pPr algn="l">
              <a:defRPr sz="2667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3717-E2B5-45FA-A2D8-BEE89873A4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2022-06-22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97260" y="6356351"/>
            <a:ext cx="2718148" cy="365125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Paraf :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7525-B514-410A-B29B-C877C3804F7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2022-06-22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Paraf 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26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6800829-49EE-4A17-9BB1-F156EC1642A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2022-06-22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r>
              <a:rPr lang="en-US">
                <a:solidFill>
                  <a:prstClr val="black">
                    <a:tint val="75000"/>
                  </a:prstClr>
                </a:solidFill>
              </a:rPr>
              <a:t>Paraf 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8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8" r:id="rId3"/>
    <p:sldLayoutId id="2147483689" r:id="rId4"/>
  </p:sldLayoutIdLst>
  <p:hf sldNum="0" hd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it-IT" sz="3200"/>
              <a:t>P-2204BDI-BEIN20002 - CAPLANG -  Print-Out Evidence for Non-Transaction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1" dirty="0" err="1"/>
              <a:t>Dibuat</a:t>
            </a:r>
            <a:r>
              <a:rPr lang="en-US" sz="2000" b="1" dirty="0"/>
              <a:t> Oleh		: Angger Dwi </a:t>
            </a:r>
            <a:r>
              <a:rPr lang="en-US" sz="2000" b="1" dirty="0" err="1"/>
              <a:t>Atmoko</a:t>
            </a:r>
            <a:r>
              <a:rPr lang="en-US" sz="2000" b="1" dirty="0"/>
              <a:t> N</a:t>
            </a:r>
          </a:p>
          <a:p>
            <a:pPr algn="l"/>
            <a:r>
              <a:rPr lang="en-US" sz="2000" b="1" dirty="0" err="1"/>
              <a:t>Disetujui</a:t>
            </a:r>
            <a:r>
              <a:rPr lang="en-US" sz="2000" b="1" dirty="0"/>
              <a:t> </a:t>
            </a:r>
            <a:r>
              <a:rPr lang="en-US" sz="2000" b="1" dirty="0" err="1"/>
              <a:t>Oleh</a:t>
            </a:r>
            <a:endParaRPr lang="en-US" sz="2000" b="1" dirty="0"/>
          </a:p>
          <a:p>
            <a:pPr algn="l"/>
            <a:r>
              <a:rPr lang="en-US" sz="2000" b="1" dirty="0"/>
              <a:t>       BOSNET Project Manager	</a:t>
            </a:r>
            <a:r>
              <a:rPr lang="en-US" sz="2000" b="1"/>
              <a:t>: Siggit</a:t>
            </a:r>
            <a:endParaRPr lang="en-US" sz="2000" b="1" dirty="0"/>
          </a:p>
          <a:p>
            <a:pPr algn="l"/>
            <a:r>
              <a:rPr lang="en-US" sz="2000" b="1" dirty="0"/>
              <a:t>       BEI Project Manager	:</a:t>
            </a:r>
          </a:p>
          <a:p>
            <a:pPr algn="l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5447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</a:t>
            </a:r>
            <a:r>
              <a:rPr lang="en-US" sz="2400"/>
              <a:t>User Interface Rules Print</a:t>
            </a:r>
            <a:r>
              <a:rPr lang="en-US"/>
              <a:t> Evidence ( HEADER )</a:t>
            </a: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65760" y="4691269"/>
            <a:ext cx="10972800" cy="2166730"/>
          </a:xfrm>
          <a:prstGeom prst="rect">
            <a:avLst/>
          </a:prstGeom>
        </p:spPr>
        <p:txBody>
          <a:bodyPr/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/>
              <a:t>PAF-22-0001965</a:t>
            </a:r>
            <a:r>
              <a:rPr lang="en-US" sz="1200"/>
              <a:t> : di ambil dari</a:t>
            </a:r>
            <a:r>
              <a:rPr lang="en-US" sz="1200" b="1"/>
              <a:t> EIP_EClaim_FeClaimSubmission.szProgramI</a:t>
            </a:r>
          </a:p>
          <a:p>
            <a:r>
              <a:rPr lang="en-US" sz="12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R0-0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bersumber dari Revisi (EIP_EClaim_FeClaimSubmission.iRevision) keberapa - Cetakan keberapa EIP_EClaim_FeClaimSubmission.btprintedcount)</a:t>
            </a:r>
          </a:p>
          <a:p>
            <a:r>
              <a:rPr lang="en-US" sz="12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Tgl Cetak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Label Static sebagai penanda kapan dokumen ini di cetak (EIP_EClaim_FeClaimSubmission.dtmPrinted)</a:t>
            </a:r>
          </a:p>
          <a:p>
            <a:pPr lvl="1"/>
            <a:endParaRPr lang="en-US" sz="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5A38F2-C626-30FB-4ECF-3896F541E125}"/>
              </a:ext>
            </a:extLst>
          </p:cNvPr>
          <p:cNvSpPr txBox="1"/>
          <p:nvPr/>
        </p:nvSpPr>
        <p:spPr>
          <a:xfrm>
            <a:off x="365760" y="880946"/>
            <a:ext cx="1864484" cy="5129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Header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2CA7C6-9E0F-1C73-41F5-2C3C4D52FE0F}"/>
              </a:ext>
            </a:extLst>
          </p:cNvPr>
          <p:cNvSpPr txBox="1"/>
          <p:nvPr/>
        </p:nvSpPr>
        <p:spPr>
          <a:xfrm>
            <a:off x="365760" y="1874538"/>
            <a:ext cx="1864484" cy="5129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Body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8381B-7A37-E44F-AB22-59287889D520}"/>
              </a:ext>
            </a:extLst>
          </p:cNvPr>
          <p:cNvSpPr txBox="1"/>
          <p:nvPr/>
        </p:nvSpPr>
        <p:spPr>
          <a:xfrm>
            <a:off x="365760" y="3133422"/>
            <a:ext cx="1864484" cy="5129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Footer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A7B5B6-2993-0319-20FB-EC708F4EB797}"/>
              </a:ext>
            </a:extLst>
          </p:cNvPr>
          <p:cNvCxnSpPr/>
          <p:nvPr/>
        </p:nvCxnSpPr>
        <p:spPr>
          <a:xfrm>
            <a:off x="1577101" y="1137424"/>
            <a:ext cx="653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7C5B77-99C3-99B6-34C6-637D097720E9}"/>
              </a:ext>
            </a:extLst>
          </p:cNvPr>
          <p:cNvCxnSpPr/>
          <p:nvPr/>
        </p:nvCxnSpPr>
        <p:spPr>
          <a:xfrm>
            <a:off x="1580605" y="1641566"/>
            <a:ext cx="653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1E10497-4FFA-08D0-7712-F1F2E1AC6FF0}"/>
              </a:ext>
            </a:extLst>
          </p:cNvPr>
          <p:cNvCxnSpPr/>
          <p:nvPr/>
        </p:nvCxnSpPr>
        <p:spPr>
          <a:xfrm>
            <a:off x="1577101" y="2708334"/>
            <a:ext cx="653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B9B9CA-F6D6-130E-E781-851318042013}"/>
              </a:ext>
            </a:extLst>
          </p:cNvPr>
          <p:cNvCxnSpPr/>
          <p:nvPr/>
        </p:nvCxnSpPr>
        <p:spPr>
          <a:xfrm>
            <a:off x="1577101" y="2921725"/>
            <a:ext cx="653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B566A1-0625-A70A-1EF9-1E2FD18859D8}"/>
              </a:ext>
            </a:extLst>
          </p:cNvPr>
          <p:cNvCxnSpPr>
            <a:cxnSpLocks/>
          </p:cNvCxnSpPr>
          <p:nvPr/>
        </p:nvCxnSpPr>
        <p:spPr>
          <a:xfrm>
            <a:off x="1564038" y="4447855"/>
            <a:ext cx="717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713BF7-37A1-5EB6-9317-70508DA10DC2}"/>
              </a:ext>
            </a:extLst>
          </p:cNvPr>
          <p:cNvCxnSpPr/>
          <p:nvPr/>
        </p:nvCxnSpPr>
        <p:spPr>
          <a:xfrm>
            <a:off x="1577101" y="1641566"/>
            <a:ext cx="0" cy="1066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FB79E65-41AC-983B-421F-97146D0CE777}"/>
              </a:ext>
            </a:extLst>
          </p:cNvPr>
          <p:cNvCxnSpPr/>
          <p:nvPr/>
        </p:nvCxnSpPr>
        <p:spPr>
          <a:xfrm>
            <a:off x="1577101" y="2921725"/>
            <a:ext cx="0" cy="1513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5BEE036-A8B1-ABC6-CCC4-F72C20DCD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498" y="1064363"/>
            <a:ext cx="62674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3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en-US" sz="2400"/>
              <a:t>User Interface Rules Print</a:t>
            </a:r>
            <a:r>
              <a:rPr lang="en-US"/>
              <a:t> Evidence ( BODY )</a:t>
            </a: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65760" y="947855"/>
            <a:ext cx="10972800" cy="5586760"/>
          </a:xfrm>
          <a:prstGeom prst="rect">
            <a:avLst/>
          </a:prstGeom>
        </p:spPr>
        <p:txBody>
          <a:bodyPr/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Terima Dari :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Label Static </a:t>
            </a:r>
          </a:p>
          <a:p>
            <a:pPr lvl="1"/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 yang di tampilkan configurable, yakni di ambil dari config “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0001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”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Jumlah Uang 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Penjabaran nilai NETT yang di tampilkan</a:t>
            </a:r>
            <a:r>
              <a:rPr lang="en-US" sz="1734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Untuk Pembayaran 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Di dapatkan dari Tipe Program – Nama Program yang di dapatkan dari</a:t>
            </a:r>
          </a:p>
          <a:p>
            <a:pPr lvl="1"/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Promotion 	: EIP_EClaim_FIncentiveProposal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szprogramType </a:t>
            </a:r>
            <a:r>
              <a:rPr lang="en-US" sz="12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SzProgramName</a:t>
            </a:r>
            <a:r>
              <a:rPr lang="en-US" sz="12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Incentive 	: EIP_EClaim_FPromotionApproval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szprogramType </a:t>
            </a:r>
            <a:r>
              <a:rPr lang="en-US" sz="12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SzProgramName</a:t>
            </a:r>
            <a:r>
              <a:rPr lang="en-US" sz="12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Memo 	: EIP_EClaim_FInternalMemo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szprogramType </a:t>
            </a:r>
            <a:r>
              <a:rPr lang="en-US" sz="12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SzProgramName</a:t>
            </a:r>
            <a:r>
              <a:rPr lang="en-US" sz="12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609585" lvl="1" indent="0">
              <a:buNone/>
            </a:pPr>
            <a:r>
              <a:rPr lang="en-US" sz="1400">
                <a:highlight>
                  <a:srgbClr val="FFFFFF"/>
                </a:highlight>
                <a:latin typeface="Consolas" panose="020B0609020204030204" pitchFamily="49" charset="0"/>
              </a:rPr>
              <a:t>Berdasarkan EIP_EClaim_FeClaimSubmission .szprogramid</a:t>
            </a:r>
          </a:p>
          <a:p>
            <a:r>
              <a:rPr lang="en-US" sz="1400" b="1">
                <a:highlight>
                  <a:srgbClr val="FFFFFF"/>
                </a:highlight>
                <a:latin typeface="Consolas" panose="020B0609020204030204" pitchFamily="49" charset="0"/>
              </a:rPr>
              <a:t>DPP : </a:t>
            </a:r>
            <a:r>
              <a:rPr lang="en-US" sz="1400">
                <a:highlight>
                  <a:srgbClr val="FFFFFF"/>
                </a:highlight>
                <a:latin typeface="Consolas" panose="020B0609020204030204" pitchFamily="49" charset="0"/>
              </a:rPr>
              <a:t>Didapatkan dari EIP_EClaim_FeClaimSubmissionItemNonTransaction.decdppclaim </a:t>
            </a:r>
          </a:p>
          <a:p>
            <a:r>
              <a:rPr lang="en-US" sz="1400" b="1">
                <a:highlight>
                  <a:srgbClr val="FFFFFF"/>
                </a:highlight>
                <a:latin typeface="Consolas" panose="020B0609020204030204" pitchFamily="49" charset="0"/>
              </a:rPr>
              <a:t>PPN :</a:t>
            </a:r>
            <a:r>
              <a:rPr lang="en-US" sz="1400">
                <a:highlight>
                  <a:srgbClr val="FFFFFF"/>
                </a:highlight>
                <a:latin typeface="Consolas" panose="020B0609020204030204" pitchFamily="49" charset="0"/>
              </a:rPr>
              <a:t> Didapatkan dari EIP_EClaim_FeClaimSubmissionItemNonTransactiondetail.decppn</a:t>
            </a:r>
          </a:p>
          <a:p>
            <a:r>
              <a:rPr lang="en-US" sz="1400" b="1">
                <a:highlight>
                  <a:srgbClr val="FFFFFF"/>
                </a:highlight>
                <a:latin typeface="Consolas" panose="020B0609020204030204" pitchFamily="49" charset="0"/>
              </a:rPr>
              <a:t>PPH ( X% ) :</a:t>
            </a:r>
          </a:p>
          <a:p>
            <a:pPr lvl="1"/>
            <a:r>
              <a:rPr lang="en-US" sz="1200">
                <a:highlight>
                  <a:srgbClr val="FFFFFF"/>
                </a:highlight>
                <a:latin typeface="Consolas" panose="020B0609020204030204" pitchFamily="49" charset="0"/>
              </a:rPr>
              <a:t>X : didapatkan dari EIP_EClaim_FeClaimSubmissionItemNonTransactiondetail.decpphpercentage</a:t>
            </a:r>
          </a:p>
          <a:p>
            <a:pPr lvl="1"/>
            <a:r>
              <a:rPr lang="en-US" sz="1200">
                <a:highlight>
                  <a:srgbClr val="FFFFFF"/>
                </a:highlight>
                <a:latin typeface="Consolas" panose="020B0609020204030204" pitchFamily="49" charset="0"/>
              </a:rPr>
              <a:t>Value PPH : didapatkan dari didapatkan dari EIP_EClaim_FeClaimSubmissionItemNonTransactiondetail.decpph</a:t>
            </a:r>
          </a:p>
          <a:p>
            <a:r>
              <a:rPr lang="en-US" sz="1400" b="1">
                <a:highlight>
                  <a:srgbClr val="FFFFFF"/>
                </a:highlight>
                <a:latin typeface="Consolas" panose="020B0609020204030204" pitchFamily="49" charset="0"/>
              </a:rPr>
              <a:t>NETT : </a:t>
            </a:r>
            <a:r>
              <a:rPr lang="en-US" sz="1400">
                <a:highlight>
                  <a:srgbClr val="FFFFFF"/>
                </a:highlight>
                <a:latin typeface="Consolas" panose="020B0609020204030204" pitchFamily="49" charset="0"/>
              </a:rPr>
              <a:t>Di dapati dari nilai DPP+PPN-PPH</a:t>
            </a:r>
          </a:p>
          <a:p>
            <a:endParaRPr lang="en-US" sz="140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b="1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85" lvl="1" indent="0">
              <a:buNone/>
            </a:pPr>
            <a:endParaRPr lang="en-US" sz="666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199" indent="0">
              <a:buNone/>
            </a:pP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2017422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</a:t>
            </a:r>
            <a:r>
              <a:rPr lang="en-US" sz="2400"/>
              <a:t>User Interface Rules Print</a:t>
            </a:r>
            <a:r>
              <a:rPr lang="en-US"/>
              <a:t> Evidence ( FOOTER 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Paraf :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82CFD48-F096-F106-9DFC-DFDFCB04A362}"/>
              </a:ext>
            </a:extLst>
          </p:cNvPr>
          <p:cNvSpPr txBox="1">
            <a:spLocks/>
          </p:cNvSpPr>
          <p:nvPr/>
        </p:nvSpPr>
        <p:spPr>
          <a:xfrm>
            <a:off x="365760" y="947855"/>
            <a:ext cx="10972800" cy="5586760"/>
          </a:xfrm>
          <a:prstGeom prst="rect">
            <a:avLst/>
          </a:prstGeom>
        </p:spPr>
        <p:txBody>
          <a:bodyPr/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DISERAHKAN OLEH :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Label Static</a:t>
            </a:r>
          </a:p>
          <a:p>
            <a:pPr lvl="1"/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Nama : Label Static</a:t>
            </a:r>
          </a:p>
          <a:p>
            <a:pPr lvl="1"/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Tanggal : Label Static </a:t>
            </a:r>
          </a:p>
          <a:p>
            <a:pPr lvl="1"/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PT. Borden Eagle Indonesia : Configurable (Config PrintEvidence : </a:t>
            </a:r>
            <a:r>
              <a:rPr lang="en-US" sz="1200" b="1" i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0003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, secara default jika tidak di isi “Pt. Borden Eagle Indonesia”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DIKETAHUI OLEH : 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Configurable (config PrintEvidence : </a:t>
            </a:r>
            <a:r>
              <a:rPr lang="en-US" sz="1400" b="1" i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0002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), yaitu :</a:t>
            </a:r>
          </a:p>
          <a:p>
            <a:pPr lvl="1"/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Jika Confignya adalah Y maka Diketahui Oleh ini akan di tampilkan</a:t>
            </a:r>
          </a:p>
          <a:p>
            <a:pPr lvl="1"/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Jika Confignya adalah N maka Diketahui Oleh ini akan di Hide</a:t>
            </a:r>
          </a:p>
          <a:p>
            <a:pPr lvl="1"/>
            <a:r>
              <a:rPr lang="en-US" sz="1200">
                <a:highlight>
                  <a:srgbClr val="FFFFFF"/>
                </a:highlight>
                <a:latin typeface="Consolas" panose="020B0609020204030204" pitchFamily="49" charset="0"/>
              </a:rPr>
              <a:t>Nama : Label Static &amp; ikut config Show / Hide</a:t>
            </a:r>
          </a:p>
          <a:p>
            <a:pPr lvl="1"/>
            <a:r>
              <a:rPr lang="en-US" sz="1200">
                <a:highlight>
                  <a:srgbClr val="FFFFFF"/>
                </a:highlight>
                <a:latin typeface="Consolas" panose="020B0609020204030204" pitchFamily="49" charset="0"/>
              </a:rPr>
              <a:t>Tanggal : Label Static &amp; Ikut Config Show / Hide</a:t>
            </a:r>
          </a:p>
          <a:p>
            <a:pPr lvl="1"/>
            <a:r>
              <a:rPr lang="en-US" sz="1200">
                <a:highlight>
                  <a:srgbClr val="FFFFFF"/>
                </a:highlight>
                <a:latin typeface="Consolas" panose="020B0609020204030204" pitchFamily="49" charset="0"/>
              </a:rPr>
              <a:t>Nama Distributor : didapat dari nama workplace dari Customernya, ikut config Show / Hide</a:t>
            </a:r>
          </a:p>
          <a:p>
            <a:r>
              <a:rPr lang="en-US" sz="1400" b="1">
                <a:highlight>
                  <a:srgbClr val="FFFFFF"/>
                </a:highlight>
                <a:latin typeface="Consolas" panose="020B0609020204030204" pitchFamily="49" charset="0"/>
              </a:rPr>
              <a:t>DITERIMA OLEH : </a:t>
            </a:r>
            <a:r>
              <a:rPr lang="en-US" sz="1400">
                <a:highlight>
                  <a:srgbClr val="FFFFFF"/>
                </a:highlight>
                <a:latin typeface="Consolas" panose="020B0609020204030204" pitchFamily="49" charset="0"/>
              </a:rPr>
              <a:t>Label Static</a:t>
            </a:r>
          </a:p>
          <a:p>
            <a:pPr lvl="1"/>
            <a:r>
              <a:rPr lang="en-US" sz="1200">
                <a:highlight>
                  <a:srgbClr val="FFFFFF"/>
                </a:highlight>
                <a:latin typeface="Consolas" panose="020B0609020204030204" pitchFamily="49" charset="0"/>
              </a:rPr>
              <a:t>Nama : Label Static , value di dapatkan dari BOS_TIN_CustTaxIndConfig.szNPWPName berdasarkan Customernya</a:t>
            </a:r>
          </a:p>
          <a:p>
            <a:pPr lvl="1"/>
            <a:r>
              <a:rPr lang="en-US" sz="1200">
                <a:highlight>
                  <a:srgbClr val="FFFFFF"/>
                </a:highlight>
                <a:latin typeface="Consolas" panose="020B0609020204030204" pitchFamily="49" charset="0"/>
              </a:rPr>
              <a:t>NPWP: NPWP adalah label Static dengan value BOS_TIN_CustTaxIndConfig.szNPWP</a:t>
            </a:r>
          </a:p>
          <a:p>
            <a:pPr lvl="1"/>
            <a:r>
              <a:rPr lang="en-US" sz="1200">
                <a:highlight>
                  <a:srgbClr val="FFFFFF"/>
                </a:highlight>
                <a:latin typeface="Consolas" panose="020B0609020204030204" pitchFamily="49" charset="0"/>
              </a:rPr>
              <a:t>Tangal : Label Static</a:t>
            </a:r>
          </a:p>
          <a:p>
            <a:pPr lvl="1"/>
            <a:r>
              <a:rPr lang="en-US" sz="1200">
                <a:highlight>
                  <a:srgbClr val="FFFFFF"/>
                </a:highlight>
                <a:latin typeface="Consolas" panose="020B0609020204030204" pitchFamily="49" charset="0"/>
              </a:rPr>
              <a:t>Status NPWP : Label Static, value didapat dari BOS_TIN_CustTaxIndConfig.szTaxTrnId berdasarkan customernya, yang tampilkan adalah Deskripsi Trnnya yang bersumber dari (BOS_TIN_TaxTrn.szDescription)</a:t>
            </a:r>
          </a:p>
          <a:p>
            <a:pPr lvl="1"/>
            <a:r>
              <a:rPr lang="en-US" sz="1200">
                <a:highlight>
                  <a:srgbClr val="FFFFFF"/>
                </a:highlight>
                <a:latin typeface="Consolas" panose="020B0609020204030204" pitchFamily="49" charset="0"/>
              </a:rPr>
              <a:t>CE201065-LARIS TOSERBA : Adalah ID Customer – Nama Customer yang bersumber dari bos_ar_customer, berdasarkan Programnya</a:t>
            </a:r>
          </a:p>
          <a:p>
            <a:r>
              <a:rPr lang="en-US" sz="1400" b="1">
                <a:highlight>
                  <a:srgbClr val="FFFFFF"/>
                </a:highlight>
                <a:latin typeface="Consolas" panose="020B0609020204030204" pitchFamily="49" charset="0"/>
              </a:rPr>
              <a:t>REMARK : </a:t>
            </a:r>
            <a:r>
              <a:rPr lang="en-US" sz="1400">
                <a:highlight>
                  <a:srgbClr val="FFFFFF"/>
                </a:highlight>
                <a:latin typeface="Consolas" panose="020B0609020204030204" pitchFamily="49" charset="0"/>
              </a:rPr>
              <a:t>Configurable, di sediakan 1 table untuk dapat merubah isi dari remarknya (Config hanya bisa menyimpan 50 karakter, sehingga tidak bisa di pakai untuk isi remark), defaultnya adalah : </a:t>
            </a:r>
            <a:r>
              <a:rPr lang="en-US" sz="1400" b="1">
                <a:highlight>
                  <a:srgbClr val="FFFFFF"/>
                </a:highlight>
                <a:latin typeface="Consolas" panose="020B0609020204030204" pitchFamily="49" charset="0"/>
              </a:rPr>
              <a:t>*Bukti potong akan diterbitkan sesuai dengan  tanggal  pencatatan PT Borden Eagle Indonesia</a:t>
            </a:r>
          </a:p>
          <a:p>
            <a:pPr marL="609585" lvl="1" indent="0">
              <a:buNone/>
            </a:pPr>
            <a:endParaRPr lang="en-US" sz="120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 algn="ctr"/>
            <a:endParaRPr lang="en-US" sz="120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sz="120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sz="866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sz="866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b="1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85" lvl="1" indent="0">
              <a:buNone/>
            </a:pPr>
            <a:endParaRPr lang="en-US" sz="666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199" indent="0">
              <a:buNone/>
            </a:pP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4096439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029C-18C7-E986-20BA-5CEE1D44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</a:t>
            </a:r>
            <a:r>
              <a:rPr lang="en-US" sz="2400"/>
              <a:t>User Interface Rules </a:t>
            </a:r>
            <a:r>
              <a:rPr lang="en-US"/>
              <a:t>( Output Cetakan Evidence )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51378C-0C5A-2EE7-A8A8-18B419B4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Paraf :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3D94DF5-CDF8-E518-ED8E-313FCC3B0862}"/>
              </a:ext>
            </a:extLst>
          </p:cNvPr>
          <p:cNvSpPr txBox="1">
            <a:spLocks/>
          </p:cNvSpPr>
          <p:nvPr/>
        </p:nvSpPr>
        <p:spPr>
          <a:xfrm>
            <a:off x="365760" y="947855"/>
            <a:ext cx="10972800" cy="5586760"/>
          </a:xfrm>
          <a:prstGeom prst="rect">
            <a:avLst/>
          </a:prstGeom>
        </p:spPr>
        <p:txBody>
          <a:bodyPr/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Cetakan berupa file .pdf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Pada Saat Cetak, akan muncul Popup File/Folder Selector untuk memilih lokasi penyimpanan Cetakan dengan format : “IDProgram_Workplaceid_TanggalCetak.pdf”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Lembar Kertas A4 berisi 3 lembar Kuitansi</a:t>
            </a:r>
            <a:endParaRPr lang="en-US" sz="1400" b="1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85" lvl="1" indent="0">
              <a:buNone/>
            </a:pPr>
            <a:endParaRPr lang="en-US" sz="120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 algn="ctr"/>
            <a:endParaRPr lang="en-US" sz="120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sz="120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sz="866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sz="866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b="1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85" lvl="1" indent="0">
              <a:buNone/>
            </a:pPr>
            <a:endParaRPr lang="en-US" sz="666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199" indent="0">
              <a:buNone/>
            </a:pP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sz="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9D5447-2821-EF3E-6B15-6C73308B1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43" y="2060677"/>
            <a:ext cx="7110083" cy="410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33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22DDD6-8945-8556-134E-37016820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Paraf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C047EF-BB67-6D7A-3BC1-DBBE6B752FE1}"/>
              </a:ext>
            </a:extLst>
          </p:cNvPr>
          <p:cNvSpPr txBox="1"/>
          <p:nvPr/>
        </p:nvSpPr>
        <p:spPr>
          <a:xfrm>
            <a:off x="4449337" y="3122341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just"/>
            <a:r>
              <a:rPr lang="en-US" sz="24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Menambahkan Master Nama untuk pemegang NPWP &amp; KTP</a:t>
            </a:r>
            <a:endParaRPr lang="en-US" sz="240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785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BC3D-137F-98EB-8D9F-7E70FE6B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User Interface Rules (CustTaxIndConfigUi)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BF5A94-0926-621D-A862-09051BF5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Paraf :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AB29473-B05C-B4E2-3048-0384D04890AC}"/>
              </a:ext>
            </a:extLst>
          </p:cNvPr>
          <p:cNvSpPr txBox="1">
            <a:spLocks/>
          </p:cNvSpPr>
          <p:nvPr/>
        </p:nvSpPr>
        <p:spPr>
          <a:xfrm>
            <a:off x="365760" y="4799324"/>
            <a:ext cx="10972800" cy="1739589"/>
          </a:xfrm>
          <a:prstGeom prst="rect">
            <a:avLst/>
          </a:prstGeom>
        </p:spPr>
        <p:txBody>
          <a:bodyPr/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Ditambahkan 2 Kolom pada table BOS_TIN_CustTaxIndConfig &amp; tambahan Txtbox penginputan untuk mengakomodir Nama NPWP &amp; Nama KTP :</a:t>
            </a:r>
            <a:b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Nama di NPWP 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VarChar, maksimum 250 karakter , yang di simpan ke table BOS_TIN_CustTaxIndConfig</a:t>
            </a:r>
            <a:r>
              <a:rPr lang="en-US" sz="12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szNPWPName</a:t>
            </a:r>
          </a:p>
          <a:p>
            <a:r>
              <a:rPr lang="en-US" sz="12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Nama di KTP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varchar, maksimum 250 karakter, yang di simpan ke table BOS_TIN_CustTaxIndConfig.szKTPName</a:t>
            </a:r>
          </a:p>
          <a:p>
            <a:pPr marL="0" indent="0">
              <a:buNone/>
            </a:pPr>
            <a:endParaRPr lang="en-US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sz="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13F8CB-0C44-C613-BD47-5BF66C13C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346" y="829470"/>
            <a:ext cx="58959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6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20F7-FB36-C42F-A115-06E42BDB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User Interface Validation (CustTaxIndConfigUi)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EE074-61F1-F94C-BF35-649DBF7B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Paraf :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B1ADEE0-5049-54F5-10B4-E764F45D39C4}"/>
              </a:ext>
            </a:extLst>
          </p:cNvPr>
          <p:cNvSpPr txBox="1">
            <a:spLocks/>
          </p:cNvSpPr>
          <p:nvPr/>
        </p:nvSpPr>
        <p:spPr>
          <a:xfrm>
            <a:off x="609600" y="1041401"/>
            <a:ext cx="10972800" cy="5084764"/>
          </a:xfrm>
          <a:prstGeom prst="rect">
            <a:avLst/>
          </a:prstGeom>
        </p:spPr>
        <p:txBody>
          <a:bodyPr/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/>
              <a:t>Mandatory Validation (Jika inputan Nama NPWP kosong)</a:t>
            </a:r>
          </a:p>
          <a:p>
            <a:pPr marL="463550" indent="0">
              <a:buNone/>
            </a:pPr>
            <a:r>
              <a:rPr lang="en-US" sz="1600"/>
              <a:t>Berlaku untuk inputan : </a:t>
            </a:r>
            <a:r>
              <a:rPr lang="en-US" sz="1600" b="1" u="sng"/>
              <a:t>Nama NPWP jika szNPWP kosong</a:t>
            </a:r>
          </a:p>
          <a:p>
            <a:pPr marL="463550" indent="0">
              <a:buNone/>
            </a:pPr>
            <a:r>
              <a:rPr lang="en-US" sz="1600"/>
              <a:t>Pesan error : -. “</a:t>
            </a:r>
            <a:r>
              <a:rPr lang="en-US" sz="1600">
                <a:solidFill>
                  <a:srgbClr val="FF0000"/>
                </a:solidFill>
              </a:rPr>
              <a:t>[Nama NPWP] pada [IDCustomer]-[Nama Customer] belum diisi</a:t>
            </a:r>
            <a:r>
              <a:rPr lang="en-US" sz="1600"/>
              <a:t>”</a:t>
            </a:r>
          </a:p>
          <a:p>
            <a:pPr marL="463550" indent="0">
              <a:buNone/>
            </a:pPr>
            <a:endParaRPr lang="en-US" sz="1600"/>
          </a:p>
          <a:p>
            <a:r>
              <a:rPr lang="en-US" sz="1800" b="1"/>
              <a:t>Mandatory Validation (Jika inputan Nama KTP kosong)</a:t>
            </a:r>
          </a:p>
          <a:p>
            <a:pPr marL="463550" indent="0">
              <a:buNone/>
            </a:pPr>
            <a:r>
              <a:rPr lang="en-US" sz="1600"/>
              <a:t>Berlaku untuk inputan : </a:t>
            </a:r>
            <a:r>
              <a:rPr lang="en-US" sz="1600" b="1" u="sng"/>
              <a:t>Nama KTP jika sznoKTP kosong</a:t>
            </a:r>
          </a:p>
          <a:p>
            <a:pPr marL="463550" indent="0">
              <a:buNone/>
            </a:pPr>
            <a:r>
              <a:rPr lang="en-US" sz="1600"/>
              <a:t>Pesan error : “</a:t>
            </a:r>
            <a:r>
              <a:rPr lang="en-US" sz="1600">
                <a:solidFill>
                  <a:srgbClr val="FF0000"/>
                </a:solidFill>
              </a:rPr>
              <a:t>[Nama KTP] pada [IDCustomer]-[Nama Customer] belum diisi</a:t>
            </a:r>
            <a:r>
              <a:rPr lang="en-US" sz="1600"/>
              <a:t>”</a:t>
            </a:r>
          </a:p>
          <a:p>
            <a:pPr marL="463550" indent="0">
              <a:buNone/>
            </a:pPr>
            <a:endParaRPr lang="en-US" sz="1600"/>
          </a:p>
          <a:p>
            <a:r>
              <a:rPr lang="en-US" sz="1800" b="1"/>
              <a:t>Mandatory Validation (Jika inputan NPWP kosong)</a:t>
            </a:r>
          </a:p>
          <a:p>
            <a:pPr marL="463550" indent="0">
              <a:buNone/>
            </a:pPr>
            <a:r>
              <a:rPr lang="en-US" sz="1600"/>
              <a:t>Berlaku untuk inputan : </a:t>
            </a:r>
            <a:r>
              <a:rPr lang="en-US" sz="1600" b="1" u="sng"/>
              <a:t>Nama NPWP jika szNPWPName kosong</a:t>
            </a:r>
          </a:p>
          <a:p>
            <a:pPr marL="463550" indent="0">
              <a:buNone/>
            </a:pPr>
            <a:r>
              <a:rPr lang="en-US" sz="1600"/>
              <a:t>Pesan error : -. “</a:t>
            </a:r>
            <a:r>
              <a:rPr lang="en-US" sz="1600">
                <a:solidFill>
                  <a:srgbClr val="FF0000"/>
                </a:solidFill>
              </a:rPr>
              <a:t>[NPWP] pada [IDCustomer]-[Nama Customer] belum diisi</a:t>
            </a:r>
            <a:r>
              <a:rPr lang="en-US" sz="1600"/>
              <a:t>”</a:t>
            </a:r>
          </a:p>
          <a:p>
            <a:pPr marL="463550" indent="0">
              <a:buNone/>
            </a:pPr>
            <a:endParaRPr lang="en-US" sz="1600"/>
          </a:p>
          <a:p>
            <a:r>
              <a:rPr lang="en-US" sz="1800" b="1"/>
              <a:t>Mandatory Validation (Jika inputan KTP kosong)</a:t>
            </a:r>
          </a:p>
          <a:p>
            <a:pPr marL="463550" indent="0">
              <a:buNone/>
            </a:pPr>
            <a:r>
              <a:rPr lang="en-US" sz="1600"/>
              <a:t>Berlaku untuk inputan : </a:t>
            </a:r>
            <a:r>
              <a:rPr lang="en-US" sz="1600" b="1" u="sng"/>
              <a:t>Nama KTP jika szKTPName kosong</a:t>
            </a:r>
          </a:p>
          <a:p>
            <a:pPr marL="463550" indent="0">
              <a:buNone/>
            </a:pPr>
            <a:r>
              <a:rPr lang="en-US" sz="1600"/>
              <a:t>Pesan error : “</a:t>
            </a:r>
            <a:r>
              <a:rPr lang="en-US" sz="1600">
                <a:solidFill>
                  <a:srgbClr val="FF0000"/>
                </a:solidFill>
              </a:rPr>
              <a:t>[KTP] pada [IDCustomer]-[Nama Customer] belum diisi</a:t>
            </a:r>
            <a:r>
              <a:rPr lang="en-US" sz="1600"/>
              <a:t>”</a:t>
            </a:r>
          </a:p>
          <a:p>
            <a:pPr marL="463550" indent="0"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725855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22DDD6-8945-8556-134E-37016820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Paraf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C047EF-BB67-6D7A-3BC1-DBBE6B752FE1}"/>
              </a:ext>
            </a:extLst>
          </p:cNvPr>
          <p:cNvSpPr txBox="1"/>
          <p:nvPr/>
        </p:nvSpPr>
        <p:spPr>
          <a:xfrm>
            <a:off x="4449337" y="3122341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just"/>
            <a:r>
              <a:rPr lang="en-US" sz="24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GrossUp Mechanism Program</a:t>
            </a:r>
            <a:endParaRPr lang="en-US" sz="240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91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13F-AB71-3458-B2DE-38ECE6574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User Interface Rules (Grossup Mechanism pada Cetakan Evidence)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2DE91-474E-7993-5D2F-1710ECDF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Paraf :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B1CB27B-E7E0-9CF5-AE15-3F9C66F83365}"/>
              </a:ext>
            </a:extLst>
          </p:cNvPr>
          <p:cNvSpPr txBox="1">
            <a:spLocks/>
          </p:cNvSpPr>
          <p:nvPr/>
        </p:nvSpPr>
        <p:spPr>
          <a:xfrm>
            <a:off x="365760" y="4311150"/>
            <a:ext cx="10972800" cy="2227763"/>
          </a:xfrm>
          <a:prstGeom prst="rect">
            <a:avLst/>
          </a:prstGeom>
        </p:spPr>
        <p:txBody>
          <a:bodyPr/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Perhitungan DPP , PPN dan PPH &amp; Nett di tentukan oleh Programnya apakah terkena PPH atau tidak (EIP_EClaim_FeClaimSubmissionItemNonTransactionDetail.decpphpercentage)</a:t>
            </a:r>
          </a:p>
          <a:p>
            <a:pPr lvl="1"/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Jika nilainya = 0 , maka harus di lakukan mekanisme GrossUP terlebih dahulu agar nilai Nett yang di keluarkan tidak terpotong PPH</a:t>
            </a:r>
          </a:p>
          <a:p>
            <a:pPr lvl="1"/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Jika Nilainya &gt; 0 , Maka nilai Nett : DPP + PPN - PPH</a:t>
            </a: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Rumus Gross Up = (100/(100-[EIP_EClaim_FeClaimSubmissionItemNonTransactionDetail.decpphpercentage])* EIP_EClaim_FeClaimSubmission.DecClaim</a:t>
            </a:r>
          </a:p>
          <a:p>
            <a:pPr lvl="1"/>
            <a:endParaRPr lang="en-US" sz="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6D261E-A54C-86F7-DAD9-4E79A41F5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435" y="805950"/>
            <a:ext cx="62674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03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Approval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1041401"/>
            <a:ext cx="10972800" cy="5084764"/>
          </a:xfrm>
          <a:prstGeom prst="rect">
            <a:avLst/>
          </a:prstGeom>
        </p:spPr>
        <p:txBody>
          <a:bodyPr/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404424"/>
              </p:ext>
            </p:extLst>
          </p:nvPr>
        </p:nvGraphicFramePr>
        <p:xfrm>
          <a:off x="1816100" y="1913466"/>
          <a:ext cx="8128000" cy="24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BOSNET 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[Client] </a:t>
                      </a:r>
                      <a:r>
                        <a:rPr lang="en-US" dirty="0"/>
                        <a:t>Project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</a:t>
                      </a:r>
                      <a:r>
                        <a:rPr lang="en-US" sz="2400" b="1"/>
                        <a:t>Sigit</a:t>
                      </a:r>
                      <a:r>
                        <a:rPr lang="en-US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33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&amp; Background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973161"/>
            <a:ext cx="10972800" cy="5084764"/>
          </a:xfrm>
          <a:prstGeom prst="rect">
            <a:avLst/>
          </a:prstGeom>
        </p:spPr>
        <p:txBody>
          <a:bodyPr/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750" b="1" u="sng" err="1"/>
              <a:t>Dibutuhkannya</a:t>
            </a:r>
            <a:r>
              <a:rPr lang="en-US" sz="1750" b="1" u="sng"/>
              <a:t> PrintOut Evidence terhadap suatu Program / PAF non-Transaksi</a:t>
            </a:r>
            <a:endParaRPr lang="en-US" sz="1750" b="1" u="sng" dirty="0"/>
          </a:p>
          <a:p>
            <a:pPr marL="914400" indent="-455613"/>
            <a:r>
              <a:rPr lang="en-US" sz="1750"/>
              <a:t>Cetakan Evidence yang di gunakan untuk di bagikan ke customer yang mendapatkan program guna untuk melakukan claim program/PAF</a:t>
            </a:r>
          </a:p>
          <a:p>
            <a:pPr marL="914400" indent="-455613"/>
            <a:endParaRPr lang="en-US" sz="1750" dirty="0"/>
          </a:p>
          <a:p>
            <a:pPr marL="458787" indent="0">
              <a:buNone/>
            </a:pPr>
            <a:endParaRPr lang="en-US" sz="1750" dirty="0"/>
          </a:p>
          <a:p>
            <a:pPr marL="914400" indent="-455613"/>
            <a:endParaRPr lang="en-US" sz="1750" dirty="0"/>
          </a:p>
          <a:p>
            <a:pPr marL="457200" indent="0">
              <a:buNone/>
            </a:pPr>
            <a:endParaRPr lang="en-US" sz="17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Paraf :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83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Paraf :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09600" y="973161"/>
            <a:ext cx="10972800" cy="5084764"/>
          </a:xfrm>
          <a:prstGeom prst="rect">
            <a:avLst/>
          </a:prstGeom>
        </p:spPr>
        <p:txBody>
          <a:bodyPr/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750" b="1" u="sng" err="1"/>
              <a:t>Penambahan</a:t>
            </a:r>
            <a:r>
              <a:rPr lang="en-US" sz="1750" b="1" u="sng"/>
              <a:t> Fitur Cetak terhadap Program / PAF</a:t>
            </a:r>
          </a:p>
          <a:p>
            <a:pPr marL="914400" indent="-455613"/>
            <a:r>
              <a:rPr lang="en-US" sz="1750"/>
              <a:t>Penambahan mekanisme Mandatory untuk Cetak sebelum melakukan Submit</a:t>
            </a:r>
          </a:p>
          <a:p>
            <a:pPr marL="914400" indent="-455613"/>
            <a:r>
              <a:rPr lang="en-US" sz="1750"/>
              <a:t>Penambahan konfigurasi Cetakan Header untuk value “Diterima Dari” (Contoh : PT. BEI)</a:t>
            </a:r>
            <a:endParaRPr lang="en-US" sz="1750" dirty="0"/>
          </a:p>
          <a:p>
            <a:pPr marL="914400" indent="-455613"/>
            <a:r>
              <a:rPr lang="en-US" sz="1750"/>
              <a:t>Penambahan konfigurasi Cetakan Footer Show/Hide Footer “Diketahui Oleh”</a:t>
            </a:r>
          </a:p>
          <a:p>
            <a:pPr marL="914400" indent="-455613"/>
            <a:r>
              <a:rPr lang="en-US" sz="1750"/>
              <a:t>Penambahan konfigurasi Cetakan Footer untuk value “Diserahkan Oleh” (Contoh : PT. BEI)</a:t>
            </a:r>
          </a:p>
          <a:p>
            <a:pPr marL="914400" indent="-455613"/>
            <a:r>
              <a:rPr lang="en-US" sz="1750"/>
              <a:t>Penambahan master Nama NPWP &amp; Nama KTP pada menu CustTaxindConfigUi Bosnet</a:t>
            </a:r>
          </a:p>
          <a:p>
            <a:pPr marL="914400" indent="-455613"/>
            <a:r>
              <a:rPr lang="en-US" sz="1750"/>
              <a:t>Penambahan konfigurasi Cetakan untuk value Remark (Contoh : </a:t>
            </a:r>
            <a:r>
              <a:rPr lang="en-US" sz="1750" b="1"/>
              <a:t>*Bukti potong akan diterbitkan sesuai dengan  tanggal  pencatatan PT Borden Eagle Indonesia</a:t>
            </a:r>
            <a:r>
              <a:rPr lang="en-US" sz="1750"/>
              <a:t>)</a:t>
            </a:r>
          </a:p>
          <a:p>
            <a:pPr marL="914400" indent="-455613"/>
            <a:endParaRPr lang="en-US" sz="1750" dirty="0"/>
          </a:p>
          <a:p>
            <a:pPr marL="914400" indent="-455613"/>
            <a:endParaRPr lang="en-US" sz="1750" dirty="0"/>
          </a:p>
          <a:p>
            <a:pPr marL="457200" indent="0">
              <a:buNone/>
            </a:pP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87056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Configuration(</a:t>
            </a:r>
            <a:r>
              <a:rPr lang="en-US"/>
              <a:t>Level Workplace)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Paraf :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600" y="873457"/>
            <a:ext cx="10972800" cy="5252708"/>
          </a:xfrm>
          <a:prstGeom prst="rect">
            <a:avLst/>
          </a:prstGeom>
        </p:spPr>
        <p:txBody>
          <a:bodyPr/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/>
              <a:t>Obyek</a:t>
            </a:r>
            <a:r>
              <a:rPr lang="en-US" sz="1800" dirty="0"/>
              <a:t> </a:t>
            </a:r>
            <a:r>
              <a:rPr lang="en-US" sz="1800" dirty="0" err="1"/>
              <a:t>yg</a:t>
            </a:r>
            <a:r>
              <a:rPr lang="en-US" sz="1800" dirty="0"/>
              <a:t> </a:t>
            </a:r>
            <a:r>
              <a:rPr lang="en-US" sz="1800" dirty="0" err="1"/>
              <a:t>Dikonfigurasi</a:t>
            </a:r>
            <a:r>
              <a:rPr lang="en-US" sz="1800" dirty="0"/>
              <a:t>	</a:t>
            </a:r>
            <a:r>
              <a:rPr lang="en-US" sz="1800"/>
              <a:t>: </a:t>
            </a:r>
            <a:r>
              <a:rPr lang="en-US" sz="1800" b="1"/>
              <a:t>EIP.</a:t>
            </a:r>
            <a:r>
              <a:rPr lang="en-US" sz="1800" b="1" err="1"/>
              <a:t>addon</a:t>
            </a:r>
            <a:r>
              <a:rPr lang="en-US" sz="1800" b="1"/>
              <a:t>.PrintEvidence – PrintEvidence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 err="1"/>
              <a:t>Lingkup</a:t>
            </a:r>
            <a:r>
              <a:rPr lang="en-US" sz="1800" dirty="0"/>
              <a:t> </a:t>
            </a:r>
            <a:r>
              <a:rPr lang="en-US" sz="1800" dirty="0" err="1"/>
              <a:t>Konfigurasi</a:t>
            </a:r>
            <a:r>
              <a:rPr lang="en-US" sz="1800" dirty="0"/>
              <a:t>	</a:t>
            </a:r>
            <a:r>
              <a:rPr lang="en-US" sz="1800"/>
              <a:t>: </a:t>
            </a:r>
            <a:r>
              <a:rPr lang="en-US" sz="1800" b="1"/>
              <a:t>COM – Company</a:t>
            </a:r>
            <a:endParaRPr lang="en-US" sz="1800" dirty="0"/>
          </a:p>
          <a:p>
            <a:pPr marL="0" indent="0">
              <a:buNone/>
            </a:pPr>
            <a:endParaRPr lang="id-ID" sz="1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98361"/>
              </p:ext>
            </p:extLst>
          </p:nvPr>
        </p:nvGraphicFramePr>
        <p:xfrm>
          <a:off x="609600" y="1593123"/>
          <a:ext cx="10972800" cy="10109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38629">
                  <a:extLst>
                    <a:ext uri="{9D8B030D-6E8A-4147-A177-3AD203B41FA5}">
                      <a16:colId xmlns:a16="http://schemas.microsoft.com/office/drawing/2014/main" val="2191989332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1194223714"/>
                    </a:ext>
                  </a:extLst>
                </a:gridCol>
                <a:gridCol w="1872873">
                  <a:extLst>
                    <a:ext uri="{9D8B030D-6E8A-4147-A177-3AD203B41FA5}">
                      <a16:colId xmlns:a16="http://schemas.microsoft.com/office/drawing/2014/main" val="2872270282"/>
                    </a:ext>
                  </a:extLst>
                </a:gridCol>
                <a:gridCol w="6530898">
                  <a:extLst>
                    <a:ext uri="{9D8B030D-6E8A-4147-A177-3AD203B41FA5}">
                      <a16:colId xmlns:a16="http://schemas.microsoft.com/office/drawing/2014/main" val="1956008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Daftar Konfigurasi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Nilai Default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Deskripsi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91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0001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PT. Borden Eagle Indonesia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Value “Diterima Dari” pada Header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994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9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Configuration(</a:t>
            </a:r>
            <a:r>
              <a:rPr lang="en-US"/>
              <a:t>Level Workplace)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Paraf :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600" y="873457"/>
            <a:ext cx="10972800" cy="5252708"/>
          </a:xfrm>
          <a:prstGeom prst="rect">
            <a:avLst/>
          </a:prstGeom>
        </p:spPr>
        <p:txBody>
          <a:bodyPr/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/>
              <a:t>Obyek</a:t>
            </a:r>
            <a:r>
              <a:rPr lang="en-US" sz="1800" dirty="0"/>
              <a:t> </a:t>
            </a:r>
            <a:r>
              <a:rPr lang="en-US" sz="1800" dirty="0" err="1"/>
              <a:t>yg</a:t>
            </a:r>
            <a:r>
              <a:rPr lang="en-US" sz="1800" dirty="0"/>
              <a:t> </a:t>
            </a:r>
            <a:r>
              <a:rPr lang="en-US" sz="1800" dirty="0" err="1"/>
              <a:t>Dikonfigurasi</a:t>
            </a:r>
            <a:r>
              <a:rPr lang="en-US" sz="1800" dirty="0"/>
              <a:t>	</a:t>
            </a:r>
            <a:r>
              <a:rPr lang="en-US" sz="1800"/>
              <a:t>: </a:t>
            </a:r>
            <a:r>
              <a:rPr lang="en-US" sz="1800" b="1"/>
              <a:t>EIP.</a:t>
            </a:r>
            <a:r>
              <a:rPr lang="en-US" sz="1800" b="1" err="1"/>
              <a:t>addon</a:t>
            </a:r>
            <a:r>
              <a:rPr lang="en-US" sz="1800" b="1"/>
              <a:t>.PrintEvidence – PrintEvidence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 err="1"/>
              <a:t>Lingkup</a:t>
            </a:r>
            <a:r>
              <a:rPr lang="en-US" sz="1800" dirty="0"/>
              <a:t> </a:t>
            </a:r>
            <a:r>
              <a:rPr lang="en-US" sz="1800" dirty="0" err="1"/>
              <a:t>Konfigurasi</a:t>
            </a:r>
            <a:r>
              <a:rPr lang="en-US" sz="1800" dirty="0"/>
              <a:t>	</a:t>
            </a:r>
            <a:r>
              <a:rPr lang="en-US" sz="1800"/>
              <a:t>: </a:t>
            </a:r>
            <a:r>
              <a:rPr lang="en-US" sz="1800" b="1"/>
              <a:t>WOR – Workplace</a:t>
            </a:r>
            <a:endParaRPr lang="en-US" sz="1800" dirty="0"/>
          </a:p>
          <a:p>
            <a:pPr marL="0" indent="0">
              <a:buNone/>
            </a:pPr>
            <a:endParaRPr lang="id-ID" sz="1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766737"/>
              </p:ext>
            </p:extLst>
          </p:nvPr>
        </p:nvGraphicFramePr>
        <p:xfrm>
          <a:off x="609600" y="1593123"/>
          <a:ext cx="10972800" cy="17526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38629">
                  <a:extLst>
                    <a:ext uri="{9D8B030D-6E8A-4147-A177-3AD203B41FA5}">
                      <a16:colId xmlns:a16="http://schemas.microsoft.com/office/drawing/2014/main" val="2191989332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1194223714"/>
                    </a:ext>
                  </a:extLst>
                </a:gridCol>
                <a:gridCol w="1872873">
                  <a:extLst>
                    <a:ext uri="{9D8B030D-6E8A-4147-A177-3AD203B41FA5}">
                      <a16:colId xmlns:a16="http://schemas.microsoft.com/office/drawing/2014/main" val="2872270282"/>
                    </a:ext>
                  </a:extLst>
                </a:gridCol>
                <a:gridCol w="6530898">
                  <a:extLst>
                    <a:ext uri="{9D8B030D-6E8A-4147-A177-3AD203B41FA5}">
                      <a16:colId xmlns:a16="http://schemas.microsoft.com/office/drawing/2014/main" val="1956008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Daftar Konfigurasi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Nilai Default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Deskripsi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91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0002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Show/Hide Footer “Diketahui Oleh”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429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0003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PT. Borden Eagle Indonesia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Value “Diserahkan Oleh” pada Footer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063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0004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Mandatory Cetak (Y = harus cetak sebelum submit)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85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38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22DDD6-8945-8556-134E-37016820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Paraf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C047EF-BB67-6D7A-3BC1-DBBE6B752FE1}"/>
              </a:ext>
            </a:extLst>
          </p:cNvPr>
          <p:cNvSpPr txBox="1"/>
          <p:nvPr/>
        </p:nvSpPr>
        <p:spPr>
          <a:xfrm>
            <a:off x="4449337" y="3122341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just"/>
            <a:r>
              <a:rPr lang="en-US" sz="24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Enhancement Submission Form for PrintOut Evidence</a:t>
            </a:r>
            <a:endParaRPr lang="en-US" sz="240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16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20F7-FB36-C42F-A115-06E42BDB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User Interface (Caplang_FeClaimSubmissionUi)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EE074-61F1-F94C-BF35-649DBF7B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Paraf :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B1ADEE0-5049-54F5-10B4-E764F45D39C4}"/>
              </a:ext>
            </a:extLst>
          </p:cNvPr>
          <p:cNvSpPr txBox="1">
            <a:spLocks/>
          </p:cNvSpPr>
          <p:nvPr/>
        </p:nvSpPr>
        <p:spPr>
          <a:xfrm>
            <a:off x="493734" y="4852021"/>
            <a:ext cx="11125199" cy="1504330"/>
          </a:xfrm>
          <a:prstGeom prst="rect">
            <a:avLst/>
          </a:prstGeom>
        </p:spPr>
        <p:txBody>
          <a:bodyPr/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9300" indent="-285750"/>
            <a:r>
              <a:rPr lang="en-US" sz="1400"/>
              <a:t>Penambahan Tombol CheckBox untuk multi selection Program yang akan di cetak (Program yang bisa di pilih hanya Program yang Sumber Dasarnya adalah “Non Transaksi” &amp; “Kombinasi”</a:t>
            </a:r>
          </a:p>
          <a:p>
            <a:pPr marL="749300" indent="-285750"/>
            <a:r>
              <a:rPr lang="en-US" sz="1400"/>
              <a:t>Selain Program Non Transaksi &amp; Kombinasi, tidak dapat di pilih (CheckBox Disable) </a:t>
            </a:r>
          </a:p>
          <a:p>
            <a:pPr marL="749300" indent="-285750"/>
            <a:r>
              <a:rPr lang="en-US" sz="1400"/>
              <a:t>Penambahan kolom Tanggal Cetak untuk dokumen yang sudah di lakukan Cetak evidence (Nontransaksi &amp; Kombinasi)</a:t>
            </a:r>
          </a:p>
          <a:p>
            <a:pPr marL="463550" indent="0">
              <a:buNone/>
            </a:pPr>
            <a:endParaRPr lang="en-US" sz="1400"/>
          </a:p>
          <a:p>
            <a:pPr marL="463550" indent="0">
              <a:buNone/>
            </a:pPr>
            <a:endParaRPr lang="en-US" sz="1400"/>
          </a:p>
          <a:p>
            <a:pPr marL="463550" indent="0">
              <a:buNone/>
            </a:pPr>
            <a:endParaRPr lang="en-US" sz="1400"/>
          </a:p>
          <a:p>
            <a:pPr marL="749300" indent="-285750"/>
            <a:endParaRPr lang="en-US" sz="1400"/>
          </a:p>
          <a:p>
            <a:pPr marL="749300" indent="-285750"/>
            <a:endParaRPr lang="en-US" sz="140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A332082-84E6-132C-5E90-E89DDF36968B}"/>
              </a:ext>
            </a:extLst>
          </p:cNvPr>
          <p:cNvSpPr txBox="1">
            <a:spLocks/>
          </p:cNvSpPr>
          <p:nvPr/>
        </p:nvSpPr>
        <p:spPr>
          <a:xfrm>
            <a:off x="6720840" y="3235712"/>
            <a:ext cx="5105400" cy="420996"/>
          </a:xfrm>
          <a:prstGeom prst="rect">
            <a:avLst/>
          </a:prstGeom>
        </p:spPr>
        <p:txBody>
          <a:bodyPr/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rgbClr val="FF0000"/>
                </a:solidFill>
              </a:rPr>
              <a:t>Layout terlalu panjang, sambungannya di bawah </a:t>
            </a:r>
            <a:r>
              <a:rPr lang="en-US" sz="18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↓</a:t>
            </a:r>
            <a:endParaRPr lang="en-US" sz="180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B29CBD-EFB9-6A78-3C21-8A1F97D2C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680804"/>
            <a:ext cx="11963400" cy="26187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E64BFC-95E9-20DD-E371-2183D3297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0" y="3527484"/>
            <a:ext cx="8394700" cy="132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5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3F8AF-ACBB-0DCB-38C2-95B92FF5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User Interface Rules (Tombol Cetak)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6080CA-5FD6-D992-A9E8-DF0DDF45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Paraf :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38226-4169-A1D3-7025-E136A91BC27C}"/>
              </a:ext>
            </a:extLst>
          </p:cNvPr>
          <p:cNvSpPr txBox="1"/>
          <p:nvPr/>
        </p:nvSpPr>
        <p:spPr>
          <a:xfrm>
            <a:off x="0" y="920163"/>
            <a:ext cx="11965577" cy="543618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Proses Cetak akan melakukan Cetakan Program ke dalam file .pdf dengan memilih lokasi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Proses Cetak juga akan mencatat kapan Program di lakukan Cetak (formatnya DateTime, </a:t>
            </a:r>
            <a:r>
              <a:rPr lang="en-US" sz="1400" b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2022-06-17 13:41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Pada Cetakan pertama (btprintedCount=0) Juga mencatat nilai nilai PPH pada table berikut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EIP_EClaim_FeClaimSubmissionItemNonTransactionDetail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szkodepphid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EIP_EClaim_FeClaimSubmissionItemNonTransactionDetail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decpph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EIP_EClaim_FeClaimSubmissionItemNonTransactionDetail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decpphpercentage</a:t>
            </a:r>
          </a:p>
          <a:p>
            <a:pPr lvl="1"/>
            <a:r>
              <a:rPr lang="en-US" sz="1400" b="1" i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( Sebelumnya ketiga kolom ini di catat Ketika dilakukan Approval terakhir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Pada Cetakan pertama (btprintedCount=0)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Juga mencatat nilai nilai PPN pada table berikut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EIP_EClaim_FeClaimSubmissionItemNonTransaction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decppn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EIP_EClaim_FeClaimSubmissionItemNonTransaction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decdppclaim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EIP_EClaim_FeClaimSubmissionItemNonTransactionDetail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bppn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EIP_EClaim_FeClaimSubmissionItemNonTransactionDetail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decppn</a:t>
            </a:r>
          </a:p>
          <a:p>
            <a:pPr lvl="1"/>
            <a:r>
              <a:rPr lang="en-US" sz="1400" b="1" i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( Sebelumnya keempat kolom ini di catat Ketika dilakukan Upload &amp; Submit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Sebelum Centang Cetak, maka Tombol Submit, Revisi &amp; Setuju akan Disable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Ketika sudah melakukan Cetak, hanya Tombol Submit yang Enable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Tombol Revisi &amp; Setuju akan Enable Ketika sudah melakukan Cetak setelah program di reject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Ketika program yang di ajukan di reject, btprintedcount menjadi 0 Kembali, agar jika ada perubahan/revisi data ppn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 / pph, nilainya ikut terupdate &amp; terkunci Kembali Ketika melakukan cetak ulang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Ketika di reject , btPrintedcount =0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Ketika di cetak Kembali, btprintedcount Kembali di tambah 1 , dan nilai PPN &amp; PPH tersimpan kembali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solidFill>
                <a:srgbClr val="000000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99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22DDD6-8945-8556-134E-37016820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Paraf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C047EF-BB67-6D7A-3BC1-DBBE6B752FE1}"/>
              </a:ext>
            </a:extLst>
          </p:cNvPr>
          <p:cNvSpPr txBox="1"/>
          <p:nvPr/>
        </p:nvSpPr>
        <p:spPr>
          <a:xfrm>
            <a:off x="4449337" y="3122341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just"/>
            <a:r>
              <a:rPr lang="en-US" sz="24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PrintOut Evidence PAF,Incentive &amp; Internal Memo</a:t>
            </a:r>
          </a:p>
          <a:p>
            <a:pPr algn="just"/>
            <a:r>
              <a:rPr lang="en-US" sz="24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Non-Transaksi</a:t>
            </a:r>
            <a:endParaRPr lang="en-US" sz="2400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182441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 algn="just">
          <a:defRPr sz="2400" dirty="0">
            <a:solidFill>
              <a:schemeClr val="tx1">
                <a:lumMod val="75000"/>
                <a:lumOff val="25000"/>
              </a:schemeClr>
            </a:solidFill>
            <a:latin typeface="+mj-lt"/>
            <a:ea typeface="Segoe UI" pitchFamily="34" charset="0"/>
            <a:cs typeface="Segoe U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19636</TotalTime>
  <Words>1595</Words>
  <Application>Microsoft Office PowerPoint</Application>
  <PresentationFormat>Widescreen</PresentationFormat>
  <Paragraphs>216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Myriad Pro</vt:lpstr>
      <vt:lpstr>6_Office Theme</vt:lpstr>
      <vt:lpstr>P-2204BDI-BEIN20002 - CAPLANG -  Print-Out Evidence for Non-Transaction</vt:lpstr>
      <vt:lpstr>Requirement &amp; Background</vt:lpstr>
      <vt:lpstr>Solution</vt:lpstr>
      <vt:lpstr>New Configuration(Level Workplace)</vt:lpstr>
      <vt:lpstr>New Configuration(Level Workplace)</vt:lpstr>
      <vt:lpstr>PowerPoint Presentation</vt:lpstr>
      <vt:lpstr>User Interface (Caplang_FeClaimSubmissionUi)</vt:lpstr>
      <vt:lpstr>User Interface Rules (Tombol Cetak)</vt:lpstr>
      <vt:lpstr>PowerPoint Presentation</vt:lpstr>
      <vt:lpstr>1. User Interface Rules Print Evidence ( HEADER )</vt:lpstr>
      <vt:lpstr>2. User Interface Rules Print Evidence ( BODY )</vt:lpstr>
      <vt:lpstr>3. User Interface Rules Print Evidence ( FOOTER )</vt:lpstr>
      <vt:lpstr>4. User Interface Rules ( Output Cetakan Evidence ) </vt:lpstr>
      <vt:lpstr>PowerPoint Presentation</vt:lpstr>
      <vt:lpstr>User Interface Rules (CustTaxIndConfigUi)</vt:lpstr>
      <vt:lpstr>User Interface Validation (CustTaxIndConfigUi)</vt:lpstr>
      <vt:lpstr>PowerPoint Presentation</vt:lpstr>
      <vt:lpstr>User Interface Rules (Grossup Mechanism pada Cetakan Evidence)</vt:lpstr>
      <vt:lpstr>Approval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</dc:creator>
  <cp:lastModifiedBy>Angger Dwi</cp:lastModifiedBy>
  <cp:revision>1413</cp:revision>
  <dcterms:created xsi:type="dcterms:W3CDTF">2014-04-10T01:24:47Z</dcterms:created>
  <dcterms:modified xsi:type="dcterms:W3CDTF">2022-06-22T12:02:04Z</dcterms:modified>
</cp:coreProperties>
</file>