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4" r:id="rId4"/>
    <p:sldId id="260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/>
    <p:restoredTop sz="94669"/>
  </p:normalViewPr>
  <p:slideViewPr>
    <p:cSldViewPr snapToGrid="0">
      <p:cViewPr varScale="1">
        <p:scale>
          <a:sx n="114" d="100"/>
          <a:sy n="114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1C3C4-EEA6-364D-AA33-9D9BA7A2C781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D4CF6-DEED-024E-8660-2C32BBE52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96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2D4CF6-DEED-024E-8660-2C32BBE52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6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1346-2683-0133-D0A0-D70FEF0F9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B7A6-8C6B-B03E-FD64-8817E02CA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E438-92F4-0224-1933-67BA5167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62D1-3313-7A88-83A8-8E2C8B3C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383D-8ADE-E0AC-5C2F-A6ABCC78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6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F302-3A81-FECF-5598-E1290221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08555-8319-1F70-22FD-D697D8B4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22DD-A8E9-5876-E5C1-B16FDCAC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C405-1D18-565C-CE46-12A6663C2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A1D47-03E4-C20D-337B-50B1D991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7805C-184C-0A71-F3A0-1F7D33C1B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FF0D6-CC38-2280-EF70-F3C19F9E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82BE0-F95C-8A74-BDA3-A6E39870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F0B88-4082-C908-D33D-20B7571D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2A1A-7222-3AA1-44DA-28AD5A04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4376-0D24-CF4A-8DFB-34A19F52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55969-C1BC-3B8C-DFAF-7CBB57853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C3DA-2E1D-F580-5602-5E02BEB32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765B-5FE8-E36D-186C-69AC9F2C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C1FC-842B-AA67-8240-E88130E9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AC0-C8EE-C7AD-AA6E-059508A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A70F6-C25D-6CCB-FA41-570E2237A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5526-5584-2205-01CC-E05F3AC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4A6A6-3F50-6101-B9BB-8BD6B38B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E73E-A27E-50EA-AD8A-5B06E12E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38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EB118-AF21-C982-3E13-7BD66D28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F678-5059-0F96-C8A2-21AA97288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740D1-BF45-42F6-A6BE-4446A7CC6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CA0F3-7246-C9CC-43A3-5AC00234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687B2-B9E5-EEB5-24AD-7D615E0D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7743B-E10E-AF1C-ED0B-70753748D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AA39-482E-BCB2-871D-D52DED322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A7DD2-EFF6-A79A-F9B9-E74A411B5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CE42A-8118-B096-B455-756C0B0F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133A7-F6AC-A174-BDDB-DDD790F1C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C36D-1BDA-4A8D-7580-17EE79736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0F2606-0BF4-1A6B-D545-A2B67295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213F4-C003-0AE4-D0AF-20B91CCE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19DBA8-AE8D-CB46-0FA2-6B3D64D8E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3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4CE7-D0AF-A397-3BFE-9C4DAB87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F04A6F-ABC1-1E58-95D6-179CB44D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14088-D206-BC59-2045-FEC824A1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652B36-2841-0063-8EFB-333EA778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1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D7EC-7CD7-2876-4EC7-81384C82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E8601-B86F-985E-2ED4-670B10F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8C9A-1132-5D77-CD78-0CF38C13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5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8A346-B0C4-1054-A869-8A3BCE8A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DA14E-8C37-C4E8-4C6A-3D6A2407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9DFF7-470B-6B95-3E1B-FA9D84C6C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03030-B835-8650-90DF-9C64923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4673A-3F2A-E72E-F0C9-216DBE7C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6856D-6C9A-E838-1ACC-62E2B75C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5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4461-046C-69F6-1596-97C2C834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63B8B-E2C4-F19C-D4EA-846BE5F12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B5AA3-51A0-8CF6-85C8-56D950FFA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99350-21F4-F436-359F-37DC093E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52007-3210-8CB7-DF51-1BD1B97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38443-4F95-5424-5A5C-D40AFF08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0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F3F699-FC9B-5C85-28AD-B8B0D93D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AA802-1ADF-25EF-238B-07642813F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4698-7388-5D05-8F8E-98D3272B7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DF69C-C2CC-534A-9C37-D6685D42D548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55D6-CC98-D20F-95C9-1CFCD72F6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9D5F-50C0-08E4-C553-97DD75557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5A67F-D428-E047-BB51-DC55EF48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F3B4529-3CFF-E255-51BA-C8974A6B68E5}"/>
              </a:ext>
            </a:extLst>
          </p:cNvPr>
          <p:cNvGrpSpPr/>
          <p:nvPr/>
        </p:nvGrpSpPr>
        <p:grpSpPr>
          <a:xfrm>
            <a:off x="2289049" y="0"/>
            <a:ext cx="7613901" cy="6594902"/>
            <a:chOff x="2304890" y="-167268"/>
            <a:chExt cx="7613901" cy="65949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292236F-4F21-1453-F145-AC4A0AB31F4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52285" y="2925901"/>
              <a:ext cx="2287430" cy="2286000"/>
              <a:chOff x="3468029" y="1200445"/>
              <a:chExt cx="3568391" cy="2560320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169EE5FE-1E35-B941-6A00-DA8CDE839818}"/>
                  </a:ext>
                </a:extLst>
              </p:cNvPr>
              <p:cNvSpPr/>
              <p:nvPr/>
            </p:nvSpPr>
            <p:spPr>
              <a:xfrm>
                <a:off x="3654808" y="1200445"/>
                <a:ext cx="3200399" cy="2560320"/>
              </a:xfrm>
              <a:prstGeom prst="roundRect">
                <a:avLst>
                  <a:gd name="adj" fmla="val 50000"/>
                </a:avLst>
              </a:prstGeom>
              <a:solidFill>
                <a:srgbClr val="92D05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77FE26A-3662-D61B-6110-7BD96A53C255}"/>
                  </a:ext>
                </a:extLst>
              </p:cNvPr>
              <p:cNvGrpSpPr/>
              <p:nvPr/>
            </p:nvGrpSpPr>
            <p:grpSpPr>
              <a:xfrm>
                <a:off x="3468029" y="1238006"/>
                <a:ext cx="3568391" cy="2475525"/>
                <a:chOff x="3468029" y="1238006"/>
                <a:chExt cx="3568391" cy="2475525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DB212CC-620F-5993-E29C-A2BECF589AFA}"/>
                    </a:ext>
                  </a:extLst>
                </p:cNvPr>
                <p:cNvSpPr/>
                <p:nvPr/>
              </p:nvSpPr>
              <p:spPr>
                <a:xfrm>
                  <a:off x="4974395" y="3599736"/>
                  <a:ext cx="555654" cy="11379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DFEE2C1-ABB9-C634-4F39-379A00C1C0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899881" y="1702976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5B7AD1F-0F59-A75A-9607-C2B7D1B5F80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09059" y="2764202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551473E-EFF9-7651-99D2-0AFFE5F988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55307" y="1689065"/>
                  <a:ext cx="640080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29719F-13F5-6138-AD7E-96D01C15C8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55307" y="2778114"/>
                  <a:ext cx="640081" cy="6400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9483D7A-CEFD-C267-4D0C-7AFD91161E21}"/>
                    </a:ext>
                  </a:extLst>
                </p:cNvPr>
                <p:cNvSpPr/>
                <p:nvPr/>
              </p:nvSpPr>
              <p:spPr>
                <a:xfrm rot="5400000">
                  <a:off x="3698487" y="2507165"/>
                  <a:ext cx="1061225" cy="9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DB40F83-F1BB-45EE-BC5C-22D54BC060BA}"/>
                    </a:ext>
                  </a:extLst>
                </p:cNvPr>
                <p:cNvSpPr/>
                <p:nvPr/>
              </p:nvSpPr>
              <p:spPr>
                <a:xfrm rot="5400000">
                  <a:off x="5744735" y="2507166"/>
                  <a:ext cx="1061225" cy="9292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298FC49-947C-4CE3-5282-72080127586A}"/>
                    </a:ext>
                  </a:extLst>
                </p:cNvPr>
                <p:cNvSpPr/>
                <p:nvPr/>
              </p:nvSpPr>
              <p:spPr>
                <a:xfrm>
                  <a:off x="3468029" y="2375210"/>
                  <a:ext cx="3568391" cy="35683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F480A004-A8D3-418A-F2E7-9F30030C541C}"/>
                    </a:ext>
                  </a:extLst>
                </p:cNvPr>
                <p:cNvSpPr/>
                <p:nvPr/>
              </p:nvSpPr>
              <p:spPr>
                <a:xfrm rot="5400000">
                  <a:off x="4083645" y="2088398"/>
                  <a:ext cx="2313432" cy="6126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7ADB9CD-9A7C-0B1B-9823-507EAE2DA80F}"/>
                    </a:ext>
                  </a:extLst>
                </p:cNvPr>
                <p:cNvSpPr/>
                <p:nvPr/>
              </p:nvSpPr>
              <p:spPr>
                <a:xfrm rot="5400000">
                  <a:off x="5155721" y="3535418"/>
                  <a:ext cx="193003" cy="494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2F05EC3C-F8C3-6DA8-A423-C2FEE2155AC4}"/>
                    </a:ext>
                  </a:extLst>
                </p:cNvPr>
                <p:cNvGrpSpPr/>
                <p:nvPr/>
              </p:nvGrpSpPr>
              <p:grpSpPr>
                <a:xfrm>
                  <a:off x="4842377" y="3418194"/>
                  <a:ext cx="819693" cy="150391"/>
                  <a:chOff x="3180806" y="3583257"/>
                  <a:chExt cx="819693" cy="150391"/>
                </a:xfrm>
              </p:grpSpPr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588C70E-4D88-8988-2B27-C3A3D71E2D5F}"/>
                      </a:ext>
                    </a:extLst>
                  </p:cNvPr>
                  <p:cNvSpPr/>
                  <p:nvPr/>
                </p:nvSpPr>
                <p:spPr>
                  <a:xfrm>
                    <a:off x="3180806" y="3583257"/>
                    <a:ext cx="819693" cy="10467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riangle 21">
                    <a:extLst>
                      <a:ext uri="{FF2B5EF4-FFF2-40B4-BE49-F238E27FC236}">
                        <a16:creationId xmlns:a16="http://schemas.microsoft.com/office/drawing/2014/main" id="{C2A2819D-34A0-E4FE-8420-56C85B5AA860}"/>
                      </a:ext>
                    </a:extLst>
                  </p:cNvPr>
                  <p:cNvSpPr/>
                  <p:nvPr/>
                </p:nvSpPr>
                <p:spPr>
                  <a:xfrm flipV="1">
                    <a:off x="3180806" y="3687929"/>
                    <a:ext cx="819693" cy="45719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3492428-FCB4-3A67-31C8-B55C0C7213D7}"/>
                </a:ext>
              </a:extLst>
            </p:cNvPr>
            <p:cNvSpPr txBox="1"/>
            <p:nvPr/>
          </p:nvSpPr>
          <p:spPr>
            <a:xfrm>
              <a:off x="2304890" y="-167268"/>
              <a:ext cx="7613901" cy="270843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0" b="1" dirty="0">
                  <a:solidFill>
                    <a:srgbClr val="00B050"/>
                  </a:solidFill>
                </a:rPr>
                <a:t>MCEVS</a:t>
              </a:r>
            </a:p>
            <a:p>
              <a:pPr algn="ctr"/>
              <a:r>
                <a:rPr lang="en-US" sz="4000" b="1" dirty="0">
                  <a:solidFill>
                    <a:srgbClr val="00B050"/>
                  </a:solidFill>
                </a:rPr>
                <a:t>M</a:t>
              </a:r>
              <a:r>
                <a:rPr lang="en-US" sz="4000" dirty="0">
                  <a:solidFill>
                    <a:srgbClr val="00B050"/>
                  </a:solidFill>
                </a:rPr>
                <a:t>ulti-</a:t>
              </a:r>
              <a:r>
                <a:rPr lang="en-US" sz="4000" b="1" dirty="0">
                  <a:solidFill>
                    <a:srgbClr val="00B050"/>
                  </a:solidFill>
                </a:rPr>
                <a:t>C</a:t>
              </a:r>
              <a:r>
                <a:rPr lang="en-US" sz="4000" dirty="0">
                  <a:solidFill>
                    <a:srgbClr val="00B050"/>
                  </a:solidFill>
                </a:rPr>
                <a:t>onfigurational </a:t>
              </a:r>
              <a:r>
                <a:rPr lang="en-US" sz="4000" b="1" dirty="0" err="1">
                  <a:solidFill>
                    <a:srgbClr val="00B050"/>
                  </a:solidFill>
                </a:rPr>
                <a:t>EV</a:t>
              </a:r>
              <a:r>
                <a:rPr lang="en-US" sz="4000" dirty="0" err="1">
                  <a:solidFill>
                    <a:srgbClr val="00B050"/>
                  </a:solidFill>
                </a:rPr>
                <a:t>tol</a:t>
              </a:r>
              <a:r>
                <a:rPr lang="en-US" sz="4000" dirty="0">
                  <a:solidFill>
                    <a:srgbClr val="00B050"/>
                  </a:solidFill>
                </a:rPr>
                <a:t> </a:t>
              </a:r>
              <a:r>
                <a:rPr lang="en-US" sz="4000" b="1" dirty="0">
                  <a:solidFill>
                    <a:srgbClr val="00B050"/>
                  </a:solidFill>
                </a:rPr>
                <a:t>S</a:t>
              </a:r>
              <a:r>
                <a:rPr lang="en-US" sz="4000" dirty="0">
                  <a:solidFill>
                    <a:srgbClr val="00B050"/>
                  </a:solidFill>
                </a:rPr>
                <a:t>izing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9E990B-C018-560E-985A-0D81F6DB353F}"/>
                </a:ext>
              </a:extLst>
            </p:cNvPr>
            <p:cNvSpPr txBox="1"/>
            <p:nvPr/>
          </p:nvSpPr>
          <p:spPr>
            <a:xfrm>
              <a:off x="4312004" y="5596637"/>
              <a:ext cx="35996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by Alfiyandy Hariansyah</a:t>
              </a:r>
            </a:p>
            <a:p>
              <a:pPr algn="ctr"/>
              <a:r>
                <a:rPr lang="en-US" sz="2400" dirty="0">
                  <a:solidFill>
                    <a:srgbClr val="00B050"/>
                  </a:solidFill>
                </a:rPr>
                <a:t>at OCTAD LAB, HKUST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16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97E-A364-A2EA-B115-E3C0E4E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MCEVS: Multi-Configurational </a:t>
            </a:r>
            <a:r>
              <a:rPr lang="en-US" sz="3600" u="sng" dirty="0" err="1"/>
              <a:t>EVtol</a:t>
            </a:r>
            <a:r>
              <a:rPr lang="en-US" sz="3600" u="sng" dirty="0"/>
              <a:t> Sizing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C52FF-8EC0-F312-F093-5991D918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03214"/>
          </a:xfrm>
        </p:spPr>
        <p:txBody>
          <a:bodyPr>
            <a:normAutofit/>
          </a:bodyPr>
          <a:lstStyle/>
          <a:p>
            <a:r>
              <a:rPr lang="en-US" sz="1800" b="1" i="1" dirty="0"/>
              <a:t>Sizing</a:t>
            </a:r>
            <a:r>
              <a:rPr lang="en-US" sz="1800" i="1" dirty="0"/>
              <a:t> </a:t>
            </a:r>
            <a:r>
              <a:rPr lang="en-US" sz="1800" dirty="0"/>
              <a:t>means estimating the weight of the vehicle, typically done at the conceptual phase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MCEVS is currently capable of sizing </a:t>
            </a:r>
            <a:r>
              <a:rPr lang="en-US" sz="1800" b="1" dirty="0"/>
              <a:t>multirotor</a:t>
            </a:r>
            <a:r>
              <a:rPr lang="en-US" sz="1800" dirty="0"/>
              <a:t> and </a:t>
            </a:r>
            <a:r>
              <a:rPr lang="en-US" sz="1800" b="1" dirty="0" err="1"/>
              <a:t>lift+cruise</a:t>
            </a:r>
            <a:r>
              <a:rPr lang="en-US" sz="1800" dirty="0"/>
              <a:t> </a:t>
            </a:r>
            <a:r>
              <a:rPr lang="en-US" sz="1800" dirty="0" err="1"/>
              <a:t>eVTOL</a:t>
            </a:r>
            <a:r>
              <a:rPr lang="en-US" sz="1800" dirty="0"/>
              <a:t> configurations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Given a </a:t>
            </a:r>
            <a:r>
              <a:rPr lang="en-US" sz="1800" b="1" dirty="0"/>
              <a:t>mission requirement</a:t>
            </a:r>
            <a:r>
              <a:rPr lang="en-US" sz="1800" dirty="0"/>
              <a:t> (payload, range, cruise speed, and flight profiles) and the </a:t>
            </a:r>
            <a:r>
              <a:rPr lang="en-US" sz="1800" b="1" dirty="0"/>
              <a:t>vehicle's geometric and operation variables</a:t>
            </a:r>
            <a:r>
              <a:rPr lang="en-US" sz="1800" dirty="0"/>
              <a:t>, MCEVS will estimate the </a:t>
            </a:r>
            <a:r>
              <a:rPr lang="en-US" sz="1800" i="1" dirty="0"/>
              <a:t>feasible</a:t>
            </a:r>
            <a:r>
              <a:rPr lang="en-US" sz="1800" dirty="0"/>
              <a:t> total and component weights.</a:t>
            </a:r>
          </a:p>
          <a:p>
            <a:endParaRPr lang="en-US" sz="1800" dirty="0"/>
          </a:p>
          <a:p>
            <a:r>
              <a:rPr lang="en-US" sz="1800" dirty="0"/>
              <a:t>MCEVS is also capable of orchestrating </a:t>
            </a:r>
            <a:r>
              <a:rPr lang="en-US" sz="1800" b="1" dirty="0"/>
              <a:t>configuration optimization</a:t>
            </a:r>
            <a:r>
              <a:rPr lang="en-US" sz="1800" dirty="0"/>
              <a:t>, i.e., finding the geometric and operation variables that result in the optimal overall weight of the vehicle.</a:t>
            </a:r>
          </a:p>
        </p:txBody>
      </p:sp>
    </p:spTree>
    <p:extLst>
      <p:ext uri="{BB962C8B-B14F-4D97-AF65-F5344CB8AC3E}">
        <p14:creationId xmlns:p14="http://schemas.microsoft.com/office/powerpoint/2010/main" val="4060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B97E-A364-A2EA-B115-E3C0E4E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XDSM: General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0A326-48E1-9330-E328-A3210763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0688"/>
            <a:ext cx="11887200" cy="500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5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137367-25C1-B446-E5B8-EB51982D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Optimizing a multirotor configuration (1/2)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0B6B9-0C7A-0BC6-586F-96BCF0029759}"/>
              </a:ext>
            </a:extLst>
          </p:cNvPr>
          <p:cNvSpPr txBox="1"/>
          <p:nvPr/>
        </p:nvSpPr>
        <p:spPr>
          <a:xfrm>
            <a:off x="449316" y="1221691"/>
            <a:ext cx="892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parameters given, the following optimization is performed.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7367E-C4EB-4027-3250-B72935005AAE}"/>
                  </a:ext>
                </a:extLst>
              </p:cNvPr>
              <p:cNvSpPr txBox="1"/>
              <p:nvPr/>
            </p:nvSpPr>
            <p:spPr>
              <a:xfrm>
                <a:off x="1360040" y="1859970"/>
                <a:ext cx="4557812" cy="2729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Minimize: 	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𝑡𝑎𝑘𝑒𝑜𝑓𝑓</m:t>
                        </m:r>
                      </m:sub>
                    </m:sSub>
                  </m:oMath>
                </a14:m>
                <a:r>
                  <a:rPr lang="en-US" sz="1400" i="1" dirty="0">
                    <a:latin typeface="Cambria" panose="02040503050406030204" pitchFamily="18" charset="0"/>
                  </a:rPr>
                  <a:t> 	</a:t>
                </a:r>
              </a:p>
              <a:p>
                <a:r>
                  <a:rPr lang="en-US" sz="1400" dirty="0"/>
                  <a:t>With respect to:</a:t>
                </a:r>
              </a:p>
              <a:p>
                <a:r>
                  <a:rPr lang="en-US" sz="1400" dirty="0"/>
                  <a:t>	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endParaRPr lang="en-US" sz="1400" dirty="0"/>
              </a:p>
              <a:p>
                <a:r>
                  <a:rPr lang="en-US" sz="1400" dirty="0"/>
                  <a:t>Subject to: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𝑐𝑙𝑖𝑚𝑏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𝑑𝑒𝑠𝑐𝑒𝑛𝑡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𝑠𝑜𝑙𝑖𝑑𝑖𝑡𝑦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≤0.14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Boundaries:</a:t>
                </a:r>
                <a:endParaRPr lang="en-US" sz="1400" b="0" dirty="0"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[m/s]</a:t>
                </a:r>
              </a:p>
              <a:p>
                <a:r>
                  <a:rPr lang="en-US" sz="1400" b="0" dirty="0">
                    <a:ea typeface="Cambria Math" panose="02040503050406030204" pitchFamily="18" charset="0"/>
                  </a:rPr>
                  <a:t> 	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[m]</a:t>
                </a:r>
                <a:endParaRPr lang="en-US" sz="1400" dirty="0"/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≤0.5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97367E-C4EB-4027-3250-B7293500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040" y="1859970"/>
                <a:ext cx="4557812" cy="2729402"/>
              </a:xfrm>
              <a:prstGeom prst="rect">
                <a:avLst/>
              </a:prstGeom>
              <a:blipFill>
                <a:blip r:embed="rId2"/>
                <a:stretch>
                  <a:fillRect l="-556" t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498C25-4320-47DC-6CBF-2798736F1BDF}"/>
                  </a:ext>
                </a:extLst>
              </p:cNvPr>
              <p:cNvSpPr txBox="1"/>
              <p:nvPr/>
            </p:nvSpPr>
            <p:spPr>
              <a:xfrm>
                <a:off x="6180505" y="2096310"/>
                <a:ext cx="2015323" cy="132228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Multirotor Initial Design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𝟗𝟕𝟓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1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𝑐𝑟𝑢𝑖𝑠𝑒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=30.0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=1.0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=0.3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498C25-4320-47DC-6CBF-2798736F1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505" y="2096310"/>
                <a:ext cx="2015323" cy="1322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09C1AEE-1448-5510-6C60-56F5AFE0D87E}"/>
              </a:ext>
            </a:extLst>
          </p:cNvPr>
          <p:cNvSpPr txBox="1"/>
          <p:nvPr/>
        </p:nvSpPr>
        <p:spPr>
          <a:xfrm>
            <a:off x="558272" y="4642875"/>
            <a:ext cx="53595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With an optimizer called SLSQP, aided by the analytical derivatives of the model, a gradient-based optimization is performed.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49411E-6D26-9BFF-CC9D-7BEA7D8A3E03}"/>
                  </a:ext>
                </a:extLst>
              </p:cNvPr>
              <p:cNvSpPr txBox="1"/>
              <p:nvPr/>
            </p:nvSpPr>
            <p:spPr>
              <a:xfrm>
                <a:off x="6113981" y="4642875"/>
                <a:ext cx="2127153" cy="1322285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Multirotor Optimized Design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𝟕𝟑𝟓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𝟎𝟐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1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𝑐𝑟𝑢𝑖𝑠𝑒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=2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0.0 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𝑙𝑖𝑓𝑡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=1.5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=0.25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49411E-6D26-9BFF-CC9D-7BEA7D8A3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981" y="4642875"/>
                <a:ext cx="2127153" cy="13222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13646AA-332E-10F2-1F7B-1D055AFAA69E}"/>
              </a:ext>
            </a:extLst>
          </p:cNvPr>
          <p:cNvGrpSpPr/>
          <p:nvPr/>
        </p:nvGrpSpPr>
        <p:grpSpPr>
          <a:xfrm>
            <a:off x="8898372" y="1402240"/>
            <a:ext cx="2854960" cy="2257766"/>
            <a:chOff x="8793984" y="1008883"/>
            <a:chExt cx="2854960" cy="225776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AC2D8C1-2A6A-C6D9-C300-9BB128DF55A7}"/>
                </a:ext>
              </a:extLst>
            </p:cNvPr>
            <p:cNvGrpSpPr/>
            <p:nvPr/>
          </p:nvGrpSpPr>
          <p:grpSpPr>
            <a:xfrm>
              <a:off x="8793984" y="1008883"/>
              <a:ext cx="2854960" cy="1594315"/>
              <a:chOff x="8799576" y="888297"/>
              <a:chExt cx="2854960" cy="159431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A08A3F6-9266-A047-FE75-16133CE50E0A}"/>
                  </a:ext>
                </a:extLst>
              </p:cNvPr>
              <p:cNvGrpSpPr/>
              <p:nvPr/>
            </p:nvGrpSpPr>
            <p:grpSpPr>
              <a:xfrm>
                <a:off x="9113520" y="1330607"/>
                <a:ext cx="2227072" cy="945233"/>
                <a:chOff x="9113520" y="1330607"/>
                <a:chExt cx="2227072" cy="945233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6374D7-5DF3-3CEE-56C0-844B9E5E1E42}"/>
                    </a:ext>
                  </a:extLst>
                </p:cNvPr>
                <p:cNvSpPr/>
                <p:nvPr/>
              </p:nvSpPr>
              <p:spPr>
                <a:xfrm>
                  <a:off x="9113520" y="2113280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AE11682-1C84-71F5-5031-0B12CEAF012A}"/>
                    </a:ext>
                  </a:extLst>
                </p:cNvPr>
                <p:cNvSpPr/>
                <p:nvPr/>
              </p:nvSpPr>
              <p:spPr>
                <a:xfrm>
                  <a:off x="11176000" y="2113280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C683FB13-6F71-DA57-9627-E5C47D518842}"/>
                    </a:ext>
                  </a:extLst>
                </p:cNvPr>
                <p:cNvSpPr/>
                <p:nvPr/>
              </p:nvSpPr>
              <p:spPr>
                <a:xfrm>
                  <a:off x="9113520" y="1330607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D343525-E884-F6FB-2747-82A74481FEA3}"/>
                    </a:ext>
                  </a:extLst>
                </p:cNvPr>
                <p:cNvSpPr/>
                <p:nvPr/>
              </p:nvSpPr>
              <p:spPr>
                <a:xfrm>
                  <a:off x="11176000" y="1330607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A160BDF5-E12B-2F09-AD95-26FE76A7289D}"/>
                    </a:ext>
                  </a:extLst>
                </p:cNvPr>
                <p:cNvCxnSpPr>
                  <a:stCxn id="25" idx="0"/>
                  <a:endCxn id="27" idx="4"/>
                </p:cNvCxnSpPr>
                <p:nvPr/>
              </p:nvCxnSpPr>
              <p:spPr>
                <a:xfrm flipV="1">
                  <a:off x="9195816" y="1493167"/>
                  <a:ext cx="0" cy="62011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DA81C90-1726-BA66-DD10-08B9B70CEFD5}"/>
                    </a:ext>
                  </a:extLst>
                </p:cNvPr>
                <p:cNvCxnSpPr/>
                <p:nvPr/>
              </p:nvCxnSpPr>
              <p:spPr>
                <a:xfrm flipV="1">
                  <a:off x="11258296" y="1493167"/>
                  <a:ext cx="0" cy="62011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199C81B-8EB7-AFCC-C079-ED24BBF5CD95}"/>
                    </a:ext>
                  </a:extLst>
                </p:cNvPr>
                <p:cNvCxnSpPr>
                  <a:cxnSpLocks/>
                  <a:stCxn id="28" idx="2"/>
                  <a:endCxn id="27" idx="6"/>
                </p:cNvCxnSpPr>
                <p:nvPr/>
              </p:nvCxnSpPr>
              <p:spPr>
                <a:xfrm flipH="1">
                  <a:off x="9278112" y="1411887"/>
                  <a:ext cx="1897888" cy="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D2751C-F62B-6435-E1D3-A3ABE40198E6}"/>
                  </a:ext>
                </a:extLst>
              </p:cNvPr>
              <p:cNvSpPr txBox="1"/>
              <p:nvPr/>
            </p:nvSpPr>
            <p:spPr>
              <a:xfrm>
                <a:off x="8799576" y="211328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BDB337-CCEF-5ABC-32F3-3F6328F4CB74}"/>
                  </a:ext>
                </a:extLst>
              </p:cNvPr>
              <p:cNvSpPr txBox="1"/>
              <p:nvPr/>
            </p:nvSpPr>
            <p:spPr>
              <a:xfrm>
                <a:off x="8799576" y="11017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C6851F-5864-D963-4D0A-AD7BC9454458}"/>
                  </a:ext>
                </a:extLst>
              </p:cNvPr>
              <p:cNvSpPr txBox="1"/>
              <p:nvPr/>
            </p:nvSpPr>
            <p:spPr>
              <a:xfrm>
                <a:off x="11258296" y="1085888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14FE86-4CE5-6449-3D1D-2CDAB0DAD077}"/>
                  </a:ext>
                </a:extLst>
              </p:cNvPr>
              <p:cNvSpPr txBox="1"/>
              <p:nvPr/>
            </p:nvSpPr>
            <p:spPr>
              <a:xfrm>
                <a:off x="11258295" y="20700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F1EED9-F145-018D-2678-0627E69E1BC3}"/>
                  </a:ext>
                </a:extLst>
              </p:cNvPr>
              <p:cNvSpPr txBox="1"/>
              <p:nvPr/>
            </p:nvSpPr>
            <p:spPr>
              <a:xfrm>
                <a:off x="9571761" y="888297"/>
                <a:ext cx="1393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Mission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85D1A4-5660-D5EF-4179-7324F0E8BFCB}"/>
                </a:ext>
              </a:extLst>
            </p:cNvPr>
            <p:cNvSpPr txBox="1"/>
            <p:nvPr/>
          </p:nvSpPr>
          <p:spPr>
            <a:xfrm>
              <a:off x="9617467" y="1702953"/>
              <a:ext cx="12902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1-2: hover climb</a:t>
              </a:r>
            </a:p>
            <a:p>
              <a:r>
                <a:rPr lang="en-US" sz="1100" dirty="0"/>
                <a:t>2-3: cruise</a:t>
              </a:r>
            </a:p>
            <a:p>
              <a:r>
                <a:rPr lang="en-US" sz="1100" dirty="0"/>
                <a:t>3-4: hover descent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85EBA28-189F-EB34-A855-B939F0C524A9}"/>
                    </a:ext>
                  </a:extLst>
                </p:cNvPr>
                <p:cNvSpPr txBox="1"/>
                <p:nvPr/>
              </p:nvSpPr>
              <p:spPr>
                <a:xfrm>
                  <a:off x="8992104" y="2558763"/>
                  <a:ext cx="1290288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2.54 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=120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3→4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1.524 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3→4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=200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85EBA28-189F-EB34-A855-B939F0C52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104" y="2558763"/>
                  <a:ext cx="1290288" cy="707886"/>
                </a:xfrm>
                <a:prstGeom prst="rect">
                  <a:avLst/>
                </a:prstGeom>
                <a:blipFill>
                  <a:blip r:embed="rId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F36C0C-AD15-7A28-2997-E4B073DC781F}"/>
                    </a:ext>
                  </a:extLst>
                </p:cNvPr>
                <p:cNvSpPr txBox="1"/>
                <p:nvPr/>
              </p:nvSpPr>
              <p:spPr>
                <a:xfrm>
                  <a:off x="10160535" y="2547711"/>
                  <a:ext cx="1290288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𝑝𝑎𝑦𝑙𝑜𝑎𝑑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=400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kg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30,000 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𝐢𝐬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𝐯𝐚𝐫𝐢𝐞𝐝</m:t>
                        </m:r>
                      </m:oMath>
                    </m:oMathPara>
                  </a14:m>
                  <a:endParaRPr lang="en-US" sz="1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𝐢𝐬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𝐯𝐚𝐫𝐢𝐞𝐝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AF36C0C-AD15-7A28-2997-E4B073DC7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535" y="2547711"/>
                  <a:ext cx="129028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Down Arrow 31">
            <a:extLst>
              <a:ext uri="{FF2B5EF4-FFF2-40B4-BE49-F238E27FC236}">
                <a16:creationId xmlns:a16="http://schemas.microsoft.com/office/drawing/2014/main" id="{910AA903-1B88-93EB-C615-69494C526F31}"/>
              </a:ext>
            </a:extLst>
          </p:cNvPr>
          <p:cNvSpPr/>
          <p:nvPr/>
        </p:nvSpPr>
        <p:spPr>
          <a:xfrm>
            <a:off x="7055638" y="4090935"/>
            <a:ext cx="243840" cy="3505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61D9CF-964A-206F-D21A-9485EE90E17D}"/>
              </a:ext>
            </a:extLst>
          </p:cNvPr>
          <p:cNvSpPr txBox="1"/>
          <p:nvPr/>
        </p:nvSpPr>
        <p:spPr>
          <a:xfrm>
            <a:off x="6390334" y="3528584"/>
            <a:ext cx="1488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-24.63%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weight reduction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3EB89EA-ECEF-3C99-055D-8207A3E0A6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5525" y="4006004"/>
            <a:ext cx="3338796" cy="25603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B6166B3-0619-AF92-F6AB-0B0296255B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702" y="5287018"/>
            <a:ext cx="47752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0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AD92AE-5AA8-7985-82AF-7C6E43EB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/>
              <a:t>Optimizing a multirotor configuration: XDSM (2/2)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D97BE1-7010-03E9-C825-328CF7566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1" y="1344185"/>
            <a:ext cx="12344400" cy="48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6889DD0C-FE79-F695-99F1-AA42B0835DB1}"/>
              </a:ext>
            </a:extLst>
          </p:cNvPr>
          <p:cNvSpPr txBox="1">
            <a:spLocks/>
          </p:cNvSpPr>
          <p:nvPr/>
        </p:nvSpPr>
        <p:spPr>
          <a:xfrm>
            <a:off x="838200" y="18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Optimizing a </a:t>
            </a:r>
            <a:r>
              <a:rPr lang="en-US" sz="3600" u="sng" dirty="0" err="1"/>
              <a:t>lift+cruise</a:t>
            </a:r>
            <a:r>
              <a:rPr lang="en-US" sz="3600" u="sng" dirty="0"/>
              <a:t> configuration (1/2)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FF3EC4-E4F4-1C4D-B12D-22B94DA4CF01}"/>
              </a:ext>
            </a:extLst>
          </p:cNvPr>
          <p:cNvSpPr txBox="1"/>
          <p:nvPr/>
        </p:nvSpPr>
        <p:spPr>
          <a:xfrm>
            <a:off x="449316" y="1221691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the parameters given, the following optimization is performed.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6D87EB-F413-BF35-8E5E-BF0EB26ED881}"/>
                  </a:ext>
                </a:extLst>
              </p:cNvPr>
              <p:cNvSpPr txBox="1"/>
              <p:nvPr/>
            </p:nvSpPr>
            <p:spPr>
              <a:xfrm>
                <a:off x="1177871" y="1664486"/>
                <a:ext cx="4557812" cy="362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Minimize: 	           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𝑡𝑎𝑘𝑒𝑜𝑓𝑓</m:t>
                        </m:r>
                      </m:sub>
                    </m:sSub>
                  </m:oMath>
                </a14:m>
                <a:r>
                  <a:rPr lang="en-US" sz="1400" i="1" dirty="0">
                    <a:latin typeface="Cambria" panose="02040503050406030204" pitchFamily="18" charset="0"/>
                  </a:rPr>
                  <a:t> 	</a:t>
                </a:r>
              </a:p>
              <a:p>
                <a:r>
                  <a:rPr lang="en-US" sz="1400" dirty="0"/>
                  <a:t>With respect to:</a:t>
                </a:r>
              </a:p>
              <a:p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𝑤𝑖𝑛𝑔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𝑤𝑖𝑛𝑔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𝑝𝑟𝑜𝑝𝑒𝑙𝑙𝑒𝑟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Subject to: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≤0.6</m:t>
                    </m:r>
                  </m:oMath>
                </a14:m>
                <a:endParaRPr lang="en-US" sz="1400" dirty="0"/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𝑐𝑙𝑖𝑚𝑏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𝐷𝑖𝑠𝑘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𝐿𝑜𝑎𝑑𝑖𝑛𝑔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𝑑𝑒𝑠𝑐𝑒𝑛𝑡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[N/</a:t>
                </a:r>
                <a:r>
                  <a:rPr lang="en-US" sz="1400" dirty="0">
                    <a:ea typeface="Cambria Math" panose="02040503050406030204" pitchFamily="18" charset="0"/>
                  </a:rPr>
                  <a:t>m2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𝑠𝑜𝑙𝑖𝑑𝑖𝑡𝑦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≤0.14</m:t>
                      </m:r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latin typeface="Cambria Math" panose="02040503050406030204" pitchFamily="18" charset="0"/>
                  </a:rPr>
                  <a:t>Boundaries:</a:t>
                </a:r>
                <a:endParaRPr lang="en-US" sz="1400" b="0" dirty="0">
                  <a:latin typeface="Cambria Math" panose="02040503050406030204" pitchFamily="18" charset="0"/>
                </a:endParaRP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𝑐𝑟𝑢𝑖𝑠𝑒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[m/s]</a:t>
                </a:r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	               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𝑤𝑖𝑛𝑔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≤12.0</m:t>
                    </m:r>
                  </m:oMath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𝑤𝑖𝑛𝑔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≤12.0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</a:t>
                </a:r>
                <a:r>
                  <a:rPr lang="en-US" sz="1400" dirty="0">
                    <a:ea typeface="Cambria Math" panose="02040503050406030204" pitchFamily="18" charset="0"/>
                  </a:rPr>
                  <a:t>2</a:t>
                </a:r>
                <a:r>
                  <a:rPr lang="en-US" sz="1400" b="0" dirty="0">
                    <a:ea typeface="Cambria Math" panose="02040503050406030204" pitchFamily="18" charset="0"/>
                  </a:rPr>
                  <a:t>]</a:t>
                </a:r>
              </a:p>
              <a:p>
                <a:r>
                  <a:rPr lang="en-US" sz="1400" b="0" dirty="0">
                    <a:ea typeface="Cambria Math" panose="02040503050406030204" pitchFamily="18" charset="0"/>
                  </a:rPr>
                  <a:t> 	    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𝑟𝑜𝑡𝑜𝑟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[m]</a:t>
                </a:r>
                <a:endParaRPr lang="en-US" sz="1400" dirty="0"/>
              </a:p>
              <a:p>
                <a:r>
                  <a:rPr lang="en-US" sz="1400" b="0" dirty="0">
                    <a:ea typeface="Cambria Math" panose="020405030504060302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𝑝𝑟𝑜𝑝𝑒𝑙𝑙𝑒𝑟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≤1.5</m:t>
                    </m:r>
                  </m:oMath>
                </a14:m>
                <a:r>
                  <a:rPr lang="en-US" sz="1400" b="0" dirty="0">
                    <a:ea typeface="Cambria Math" panose="02040503050406030204" pitchFamily="18" charset="0"/>
                  </a:rPr>
                  <a:t>	[m]</a:t>
                </a:r>
                <a:endParaRPr lang="en-US" sz="1400" dirty="0">
                  <a:ea typeface="Cambria Math" panose="02040503050406030204" pitchFamily="18" charset="0"/>
                </a:endParaRPr>
              </a:p>
              <a:p>
                <a:r>
                  <a:rPr lang="en-US" sz="1400" dirty="0">
                    <a:ea typeface="Cambria Math" panose="02040503050406030204" pitchFamily="18" charset="0"/>
                  </a:rPr>
                  <a:t>	            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.01≤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𝑝𝑟𝑜𝑝𝑒𝑙𝑙𝑒𝑟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≤1.3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6D87EB-F413-BF35-8E5E-BF0EB26ED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871" y="1664486"/>
                <a:ext cx="4557812" cy="3624903"/>
              </a:xfrm>
              <a:prstGeom prst="rect">
                <a:avLst/>
              </a:prstGeom>
              <a:blipFill>
                <a:blip r:embed="rId2"/>
                <a:stretch>
                  <a:fillRect l="-278" t="-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00E93-21AA-2060-5F46-D8FD3465F28E}"/>
                  </a:ext>
                </a:extLst>
              </p:cNvPr>
              <p:cNvSpPr txBox="1"/>
              <p:nvPr/>
            </p:nvSpPr>
            <p:spPr>
              <a:xfrm>
                <a:off x="6162925" y="1721310"/>
                <a:ext cx="2159839" cy="1927644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Lift+Cruis</a:t>
                </a:r>
                <a:r>
                  <a:rPr lang="en-US" sz="1200" u="sng" dirty="0" err="1"/>
                  <a:t>e</a:t>
                </a:r>
                <a:r>
                  <a:rPr lang="en-US" sz="1200" u="sng" dirty="0"/>
                  <a:t> Initial Design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𝟏𝟎𝟔𝟔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𝟑𝟐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12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𝑐𝑟𝑢𝑖𝑠𝑒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=30.0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=10.0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=8.0 </m:t>
                      </m:r>
                      <m:sSup>
                        <m:s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    =1.0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𝑝𝑟𝑜𝑝𝑒𝑙𝑙𝑒𝑟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=1.0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𝑝𝑟𝑜𝑝𝑒𝑙𝑙𝑒𝑟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=1.0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D400E93-21AA-2060-5F46-D8FD3465F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925" y="1721310"/>
                <a:ext cx="2159839" cy="19276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62DD7-3C7C-FE26-B27B-5761BFB8F680}"/>
                  </a:ext>
                </a:extLst>
              </p:cNvPr>
              <p:cNvSpPr txBox="1"/>
              <p:nvPr/>
            </p:nvSpPr>
            <p:spPr>
              <a:xfrm>
                <a:off x="6152810" y="4775235"/>
                <a:ext cx="2159839" cy="1910138"/>
              </a:xfrm>
              <a:prstGeom prst="rect">
                <a:avLst/>
              </a:prstGeom>
              <a:noFill/>
              <a:ln w="127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u="sng" dirty="0"/>
                  <a:t>Lift+Cruis</a:t>
                </a:r>
                <a:r>
                  <a:rPr lang="en-US" sz="1200" u="sng" dirty="0" err="1"/>
                  <a:t>e</a:t>
                </a:r>
                <a:r>
                  <a:rPr lang="en-US" sz="1200" u="sng" dirty="0"/>
                  <a:t> Optimized Design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    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𝟖𝟎𝟓</m:t>
                      </m:r>
                      <m:r>
                        <a:rPr lang="en-US" sz="1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12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𝑐𝑟𝑢𝑖𝑠𝑒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42.31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2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      =6.0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𝑤𝑖𝑛𝑔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𝑙𝑖𝑓𝑡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    =1.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𝑟𝑜𝑡𝑜𝑟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𝑐𝑟𝑢𝑖𝑠𝑒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85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=1.3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C62DD7-3C7C-FE26-B27B-5761BFB8F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810" y="4775235"/>
                <a:ext cx="2159839" cy="1910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Down Arrow 38">
            <a:extLst>
              <a:ext uri="{FF2B5EF4-FFF2-40B4-BE49-F238E27FC236}">
                <a16:creationId xmlns:a16="http://schemas.microsoft.com/office/drawing/2014/main" id="{1F9932B9-8252-A500-4E2F-9B81BA10303E}"/>
              </a:ext>
            </a:extLst>
          </p:cNvPr>
          <p:cNvSpPr/>
          <p:nvPr/>
        </p:nvSpPr>
        <p:spPr>
          <a:xfrm>
            <a:off x="7069943" y="4253688"/>
            <a:ext cx="243840" cy="35056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2123BA-1BC3-C2E8-9A41-D7008C28F487}"/>
              </a:ext>
            </a:extLst>
          </p:cNvPr>
          <p:cNvSpPr txBox="1"/>
          <p:nvPr/>
        </p:nvSpPr>
        <p:spPr>
          <a:xfrm>
            <a:off x="6403667" y="3725934"/>
            <a:ext cx="157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-24.49%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weight reduction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9B8E5-F35F-6B05-F56F-10B821D57018}"/>
              </a:ext>
            </a:extLst>
          </p:cNvPr>
          <p:cNvGrpSpPr/>
          <p:nvPr/>
        </p:nvGrpSpPr>
        <p:grpSpPr>
          <a:xfrm>
            <a:off x="8898372" y="1402240"/>
            <a:ext cx="2854960" cy="2257766"/>
            <a:chOff x="8793984" y="1008883"/>
            <a:chExt cx="2854960" cy="225776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EFADB7-EA22-31DB-03A4-7A2C70FD748A}"/>
                </a:ext>
              </a:extLst>
            </p:cNvPr>
            <p:cNvGrpSpPr/>
            <p:nvPr/>
          </p:nvGrpSpPr>
          <p:grpSpPr>
            <a:xfrm>
              <a:off x="8793984" y="1008883"/>
              <a:ext cx="2854960" cy="1594315"/>
              <a:chOff x="8799576" y="888297"/>
              <a:chExt cx="2854960" cy="159431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FE3BB936-0322-7642-E40E-19B6D3A17049}"/>
                  </a:ext>
                </a:extLst>
              </p:cNvPr>
              <p:cNvGrpSpPr/>
              <p:nvPr/>
            </p:nvGrpSpPr>
            <p:grpSpPr>
              <a:xfrm>
                <a:off x="9113520" y="1330607"/>
                <a:ext cx="2227072" cy="945233"/>
                <a:chOff x="9113520" y="1330607"/>
                <a:chExt cx="2227072" cy="945233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C8B990D-7B5E-9257-3273-1AE42F153DC8}"/>
                    </a:ext>
                  </a:extLst>
                </p:cNvPr>
                <p:cNvSpPr/>
                <p:nvPr/>
              </p:nvSpPr>
              <p:spPr>
                <a:xfrm>
                  <a:off x="9113520" y="2113280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840289-5F8E-ED8B-5D84-18FBCEB896BB}"/>
                    </a:ext>
                  </a:extLst>
                </p:cNvPr>
                <p:cNvSpPr/>
                <p:nvPr/>
              </p:nvSpPr>
              <p:spPr>
                <a:xfrm>
                  <a:off x="11176000" y="2113280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8F7420-B14E-6328-D931-121DEE9BB525}"/>
                    </a:ext>
                  </a:extLst>
                </p:cNvPr>
                <p:cNvSpPr/>
                <p:nvPr/>
              </p:nvSpPr>
              <p:spPr>
                <a:xfrm>
                  <a:off x="9113520" y="1330607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6BC8F1D-27D7-1C1B-D9A5-ED231C2A92CD}"/>
                    </a:ext>
                  </a:extLst>
                </p:cNvPr>
                <p:cNvSpPr/>
                <p:nvPr/>
              </p:nvSpPr>
              <p:spPr>
                <a:xfrm>
                  <a:off x="11176000" y="1330607"/>
                  <a:ext cx="164592" cy="16256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C9D8721-EF5A-DCFC-3894-75E3AD6D17F4}"/>
                    </a:ext>
                  </a:extLst>
                </p:cNvPr>
                <p:cNvCxnSpPr>
                  <a:stCxn id="52" idx="0"/>
                  <a:endCxn id="54" idx="4"/>
                </p:cNvCxnSpPr>
                <p:nvPr/>
              </p:nvCxnSpPr>
              <p:spPr>
                <a:xfrm flipV="1">
                  <a:off x="9195816" y="1493167"/>
                  <a:ext cx="0" cy="62011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E83FD8A-0584-7BAE-24C7-939D9F303B7B}"/>
                    </a:ext>
                  </a:extLst>
                </p:cNvPr>
                <p:cNvCxnSpPr/>
                <p:nvPr/>
              </p:nvCxnSpPr>
              <p:spPr>
                <a:xfrm flipV="1">
                  <a:off x="11258296" y="1493167"/>
                  <a:ext cx="0" cy="62011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8078231-1805-7F7D-A4EA-D40F612812B3}"/>
                    </a:ext>
                  </a:extLst>
                </p:cNvPr>
                <p:cNvCxnSpPr>
                  <a:cxnSpLocks/>
                  <a:stCxn id="55" idx="2"/>
                  <a:endCxn id="54" idx="6"/>
                </p:cNvCxnSpPr>
                <p:nvPr/>
              </p:nvCxnSpPr>
              <p:spPr>
                <a:xfrm flipH="1">
                  <a:off x="9278112" y="1411887"/>
                  <a:ext cx="1897888" cy="0"/>
                </a:xfrm>
                <a:prstGeom prst="line">
                  <a:avLst/>
                </a:prstGeom>
                <a:ln w="12700"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D8AC9B6-0E1D-5B11-ABFB-FD56A20B47D1}"/>
                  </a:ext>
                </a:extLst>
              </p:cNvPr>
              <p:cNvSpPr txBox="1"/>
              <p:nvPr/>
            </p:nvSpPr>
            <p:spPr>
              <a:xfrm>
                <a:off x="8799576" y="2113280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E08905-FFE2-0BE8-E75C-20A5B210B983}"/>
                  </a:ext>
                </a:extLst>
              </p:cNvPr>
              <p:cNvSpPr txBox="1"/>
              <p:nvPr/>
            </p:nvSpPr>
            <p:spPr>
              <a:xfrm>
                <a:off x="8799576" y="1101729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4629891-8C11-3194-9509-7C495A6D36E4}"/>
                  </a:ext>
                </a:extLst>
              </p:cNvPr>
              <p:cNvSpPr txBox="1"/>
              <p:nvPr/>
            </p:nvSpPr>
            <p:spPr>
              <a:xfrm>
                <a:off x="11258296" y="1085888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E113936-CE40-F957-CA7A-D6AC814C398C}"/>
                  </a:ext>
                </a:extLst>
              </p:cNvPr>
              <p:cNvSpPr txBox="1"/>
              <p:nvPr/>
            </p:nvSpPr>
            <p:spPr>
              <a:xfrm>
                <a:off x="11258295" y="2070075"/>
                <a:ext cx="396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E2693F-0901-9EA5-9AB9-C7FA34FB3A0A}"/>
                  </a:ext>
                </a:extLst>
              </p:cNvPr>
              <p:cNvSpPr txBox="1"/>
              <p:nvPr/>
            </p:nvSpPr>
            <p:spPr>
              <a:xfrm>
                <a:off x="9571761" y="888297"/>
                <a:ext cx="1393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Mission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B78143D-0F2E-0734-9361-38C4E5136807}"/>
                </a:ext>
              </a:extLst>
            </p:cNvPr>
            <p:cNvSpPr txBox="1"/>
            <p:nvPr/>
          </p:nvSpPr>
          <p:spPr>
            <a:xfrm>
              <a:off x="9617467" y="1702953"/>
              <a:ext cx="129028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1-2: hover climb</a:t>
              </a:r>
            </a:p>
            <a:p>
              <a:r>
                <a:rPr lang="en-US" sz="1100" dirty="0"/>
                <a:t>2-3: cruise</a:t>
              </a:r>
            </a:p>
            <a:p>
              <a:r>
                <a:rPr lang="en-US" sz="1100" dirty="0"/>
                <a:t>3-4: hover descent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70678B-AD0E-D846-6E5E-97E567A290AE}"/>
                    </a:ext>
                  </a:extLst>
                </p:cNvPr>
                <p:cNvSpPr txBox="1"/>
                <p:nvPr/>
              </p:nvSpPr>
              <p:spPr>
                <a:xfrm>
                  <a:off x="8992104" y="2558763"/>
                  <a:ext cx="1290288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2.54 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1→2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=120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3→4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1.524 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3→4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=200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70678B-AD0E-D846-6E5E-97E567A29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2104" y="2558763"/>
                  <a:ext cx="1290288" cy="707886"/>
                </a:xfrm>
                <a:prstGeom prst="rect">
                  <a:avLst/>
                </a:prstGeom>
                <a:blipFill>
                  <a:blip r:embed="rId5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FF6357-A358-B827-D685-8C6030667788}"/>
                    </a:ext>
                  </a:extLst>
                </p:cNvPr>
                <p:cNvSpPr txBox="1"/>
                <p:nvPr/>
              </p:nvSpPr>
              <p:spPr>
                <a:xfrm>
                  <a:off x="10160535" y="2547711"/>
                  <a:ext cx="1290288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𝑝𝑎𝑦𝑙𝑜𝑎𝑑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=400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</a:rPr>
                          <m:t>kg</m:t>
                        </m:r>
                      </m:oMath>
                    </m:oMathPara>
                  </a14:m>
                  <a:endParaRPr lang="en-US" sz="10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30,000 </m:t>
                        </m:r>
                        <m:r>
                          <m:rPr>
                            <m:sty m:val="p"/>
                          </m:rPr>
                          <a:rPr lang="en-US" sz="1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𝐢𝐬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𝐯𝐚𝐫𝐢𝐞𝐝</m:t>
                        </m:r>
                      </m:oMath>
                    </m:oMathPara>
                  </a14:m>
                  <a:endParaRPr lang="en-US" sz="1000" b="1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2→3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𝐢𝐬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𝐯𝐚𝐫𝐢𝐞𝐝</m:t>
                        </m:r>
                      </m:oMath>
                    </m:oMathPara>
                  </a14:m>
                  <a:endParaRPr lang="en-US" sz="10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5BFF6357-A358-B827-D685-8C60306677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0535" y="2547711"/>
                  <a:ext cx="1290288" cy="70788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FC5EE73C-B399-F45E-B11C-10D21BEC49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783" y="5362852"/>
            <a:ext cx="4787900" cy="1308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8255A66-AD11-8F95-BADB-86945EE25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0321" y="4025949"/>
            <a:ext cx="3313355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5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440FA67-78DE-C2A1-DA5B-86AADE22B215}"/>
              </a:ext>
            </a:extLst>
          </p:cNvPr>
          <p:cNvSpPr txBox="1">
            <a:spLocks/>
          </p:cNvSpPr>
          <p:nvPr/>
        </p:nvSpPr>
        <p:spPr>
          <a:xfrm>
            <a:off x="838200" y="186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u="sng" dirty="0"/>
              <a:t>Optimizing a </a:t>
            </a:r>
            <a:r>
              <a:rPr lang="en-US" sz="3600" u="sng" dirty="0" err="1"/>
              <a:t>lift+cruise</a:t>
            </a:r>
            <a:r>
              <a:rPr lang="en-US" sz="3600" u="sng" dirty="0"/>
              <a:t> configuration: XDSM (2/2)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2D07C6-6BA4-B8F4-DC74-CD5AB74A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261" y="1576509"/>
            <a:ext cx="12344400" cy="419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3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649</Words>
  <Application>Microsoft Macintosh PowerPoint</Application>
  <PresentationFormat>Widescreen</PresentationFormat>
  <Paragraphs>115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MCEVS: Multi-Configurational EVtol Sizing </vt:lpstr>
      <vt:lpstr>XDSM: General optimization</vt:lpstr>
      <vt:lpstr>Optimizing a multirotor configuration (1/2)</vt:lpstr>
      <vt:lpstr>Optimizing a multirotor configuration: XDSM (2/2)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HARIANSYAH Muhammad Alfiyandy</dc:creator>
  <cp:lastModifiedBy>HARIANSYAH Muhammad Alfiyandy</cp:lastModifiedBy>
  <cp:revision>11</cp:revision>
  <dcterms:created xsi:type="dcterms:W3CDTF">2024-08-05T07:46:15Z</dcterms:created>
  <dcterms:modified xsi:type="dcterms:W3CDTF">2024-08-05T14:00:50Z</dcterms:modified>
</cp:coreProperties>
</file>