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69" r:id="rId2"/>
  </p:sldMasterIdLst>
  <p:sldIdLst>
    <p:sldId id="256" r:id="rId3"/>
    <p:sldId id="261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9EA"/>
    <a:srgbClr val="FF0101"/>
    <a:srgbClr val="99FF33"/>
    <a:srgbClr val="FF0066"/>
    <a:srgbClr val="1BC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4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68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18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1BC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1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8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64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5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03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7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1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64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63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50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62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1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7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3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7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C3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66A82B7-7AE2-496C-9C16-5E8BA86C38A6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D517B69-6C3F-466B-93CE-11ACC34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3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FD17E-51D1-4F04-B5E1-E1E564E6E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4" y="2072866"/>
            <a:ext cx="6730322" cy="3988629"/>
          </a:xfrm>
        </p:spPr>
        <p:txBody>
          <a:bodyPr anchor="t">
            <a:normAutofit/>
          </a:bodyPr>
          <a:lstStyle/>
          <a:p>
            <a:r>
              <a:rPr lang="en-US" altLang="ko-KR" sz="6600" dirty="0"/>
              <a:t>2D Game Programming</a:t>
            </a:r>
            <a:br>
              <a:rPr lang="en-US" altLang="ko-KR" sz="6600" dirty="0"/>
            </a:br>
            <a:r>
              <a:rPr lang="en-US" altLang="ko-KR" sz="6600" dirty="0"/>
              <a:t>Project</a:t>
            </a:r>
            <a:br>
              <a:rPr lang="en-US" altLang="ko-KR" sz="6600" dirty="0"/>
            </a:br>
            <a:r>
              <a:rPr lang="en-US" altLang="ko-KR" sz="6600" dirty="0"/>
              <a:t>2</a:t>
            </a:r>
            <a:r>
              <a:rPr lang="ko-KR" altLang="en-US" sz="6600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CCBDE-509E-4856-A06C-A694E076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861" y="1828564"/>
            <a:ext cx="3451944" cy="4232931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</a:rPr>
              <a:t>2014182019</a:t>
            </a:r>
          </a:p>
          <a:p>
            <a:pPr algn="r"/>
            <a:r>
              <a:rPr lang="ko-KR" altLang="en-US" sz="2800" dirty="0">
                <a:solidFill>
                  <a:srgbClr val="FFFFFF"/>
                </a:solidFill>
              </a:rPr>
              <a:t>박태준</a:t>
            </a:r>
          </a:p>
        </p:txBody>
      </p:sp>
    </p:spTree>
    <p:extLst>
      <p:ext uri="{BB962C8B-B14F-4D97-AF65-F5344CB8AC3E}">
        <p14:creationId xmlns:p14="http://schemas.microsoft.com/office/powerpoint/2010/main" val="11645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9635DA-FD84-493F-850C-73D68A3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21" y="144314"/>
            <a:ext cx="5164204" cy="1002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80000"/>
              </a:lnSpc>
            </a:pPr>
            <a:r>
              <a:rPr lang="en-US" altLang="ko-KR" sz="6600" dirty="0">
                <a:solidFill>
                  <a:srgbClr val="FFFFFF"/>
                </a:solidFill>
              </a:rPr>
              <a:t>Game Concept</a:t>
            </a:r>
          </a:p>
        </p:txBody>
      </p:sp>
      <p:grpSp>
        <p:nvGrpSpPr>
          <p:cNvPr id="6" name="Group 11">
            <a:extLst>
              <a:ext uri="{FF2B5EF4-FFF2-40B4-BE49-F238E27FC236}">
                <a16:creationId xmlns:a16="http://schemas.microsoft.com/office/drawing/2014/main" id="{19132315-001B-4748-B08C-AEA04B21A0D9}"/>
              </a:ext>
            </a:extLst>
          </p:cNvPr>
          <p:cNvGrpSpPr/>
          <p:nvPr/>
        </p:nvGrpSpPr>
        <p:grpSpPr>
          <a:xfrm>
            <a:off x="512092" y="2735617"/>
            <a:ext cx="1210873" cy="844641"/>
            <a:chOff x="3647728" y="2492895"/>
            <a:chExt cx="3608683" cy="2517226"/>
          </a:xfrm>
          <a:solidFill>
            <a:schemeClr val="bg1"/>
          </a:solidFill>
        </p:grpSpPr>
        <p:sp>
          <p:nvSpPr>
            <p:cNvPr id="7" name="Freeform: Shape 26">
              <a:extLst>
                <a:ext uri="{FF2B5EF4-FFF2-40B4-BE49-F238E27FC236}">
                  <a16:creationId xmlns:a16="http://schemas.microsoft.com/office/drawing/2014/main" id="{E3796F9C-B268-4E4E-9569-B5091731578F}"/>
                </a:ext>
              </a:extLst>
            </p:cNvPr>
            <p:cNvSpPr/>
            <p:nvPr/>
          </p:nvSpPr>
          <p:spPr>
            <a:xfrm>
              <a:off x="3647728" y="2492896"/>
              <a:ext cx="1514768" cy="2517225"/>
            </a:xfrm>
            <a:custGeom>
              <a:avLst/>
              <a:gdLst>
                <a:gd name="connsiteX0" fmla="*/ 0 w 1514768"/>
                <a:gd name="connsiteY0" fmla="*/ 0 h 2517225"/>
                <a:gd name="connsiteX1" fmla="*/ 1512168 w 1514768"/>
                <a:gd name="connsiteY1" fmla="*/ 0 h 2517225"/>
                <a:gd name="connsiteX2" fmla="*/ 1512168 w 1514768"/>
                <a:gd name="connsiteY2" fmla="*/ 1365928 h 2517225"/>
                <a:gd name="connsiteX3" fmla="*/ 1512233 w 1514768"/>
                <a:gd name="connsiteY3" fmla="*/ 1366399 h 2517225"/>
                <a:gd name="connsiteX4" fmla="*/ 1142766 w 1514768"/>
                <a:gd name="connsiteY4" fmla="*/ 2254349 h 2517225"/>
                <a:gd name="connsiteX5" fmla="*/ 71943 w 1514768"/>
                <a:gd name="connsiteY5" fmla="*/ 2453205 h 2517225"/>
                <a:gd name="connsiteX6" fmla="*/ 313902 w 1514768"/>
                <a:gd name="connsiteY6" fmla="*/ 1783035 h 2517225"/>
                <a:gd name="connsiteX7" fmla="*/ 676333 w 1514768"/>
                <a:gd name="connsiteY7" fmla="*/ 1715731 h 2517225"/>
                <a:gd name="connsiteX8" fmla="*/ 801489 w 1514768"/>
                <a:gd name="connsiteY8" fmla="*/ 1463552 h 2517225"/>
                <a:gd name="connsiteX9" fmla="*/ 799860 w 1514768"/>
                <a:gd name="connsiteY9" fmla="*/ 1440160 h 2517225"/>
                <a:gd name="connsiteX10" fmla="*/ 0 w 1514768"/>
                <a:gd name="connsiteY10" fmla="*/ 1440160 h 251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768" h="2517225">
                  <a:moveTo>
                    <a:pt x="0" y="0"/>
                  </a:moveTo>
                  <a:lnTo>
                    <a:pt x="1512168" y="0"/>
                  </a:lnTo>
                  <a:lnTo>
                    <a:pt x="1512168" y="1365928"/>
                  </a:lnTo>
                  <a:lnTo>
                    <a:pt x="1512233" y="1366399"/>
                  </a:lnTo>
                  <a:cubicBezTo>
                    <a:pt x="1535261" y="1701154"/>
                    <a:pt x="1400594" y="2031075"/>
                    <a:pt x="1142766" y="2254349"/>
                  </a:cubicBezTo>
                  <a:cubicBezTo>
                    <a:pt x="848106" y="2509520"/>
                    <a:pt x="438570" y="2585572"/>
                    <a:pt x="71943" y="2453205"/>
                  </a:cubicBezTo>
                  <a:lnTo>
                    <a:pt x="313902" y="1783035"/>
                  </a:lnTo>
                  <a:cubicBezTo>
                    <a:pt x="437991" y="1827836"/>
                    <a:pt x="576602" y="1802095"/>
                    <a:pt x="676333" y="1715731"/>
                  </a:cubicBezTo>
                  <a:cubicBezTo>
                    <a:pt x="751132" y="1650957"/>
                    <a:pt x="795303" y="1559664"/>
                    <a:pt x="801489" y="1463552"/>
                  </a:cubicBezTo>
                  <a:lnTo>
                    <a:pt x="799860" y="1440160"/>
                  </a:lnTo>
                  <a:lnTo>
                    <a:pt x="0" y="14401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27">
              <a:extLst>
                <a:ext uri="{FF2B5EF4-FFF2-40B4-BE49-F238E27FC236}">
                  <a16:creationId xmlns:a16="http://schemas.microsoft.com/office/drawing/2014/main" id="{F4817096-4008-47F2-89A9-9037B008E630}"/>
                </a:ext>
              </a:extLst>
            </p:cNvPr>
            <p:cNvSpPr/>
            <p:nvPr/>
          </p:nvSpPr>
          <p:spPr>
            <a:xfrm>
              <a:off x="5741643" y="2492895"/>
              <a:ext cx="1514768" cy="2517225"/>
            </a:xfrm>
            <a:custGeom>
              <a:avLst/>
              <a:gdLst>
                <a:gd name="connsiteX0" fmla="*/ 0 w 1514768"/>
                <a:gd name="connsiteY0" fmla="*/ 0 h 2517225"/>
                <a:gd name="connsiteX1" fmla="*/ 1512168 w 1514768"/>
                <a:gd name="connsiteY1" fmla="*/ 0 h 2517225"/>
                <a:gd name="connsiteX2" fmla="*/ 1512168 w 1514768"/>
                <a:gd name="connsiteY2" fmla="*/ 1365928 h 2517225"/>
                <a:gd name="connsiteX3" fmla="*/ 1512233 w 1514768"/>
                <a:gd name="connsiteY3" fmla="*/ 1366399 h 2517225"/>
                <a:gd name="connsiteX4" fmla="*/ 1142766 w 1514768"/>
                <a:gd name="connsiteY4" fmla="*/ 2254349 h 2517225"/>
                <a:gd name="connsiteX5" fmla="*/ 71943 w 1514768"/>
                <a:gd name="connsiteY5" fmla="*/ 2453205 h 2517225"/>
                <a:gd name="connsiteX6" fmla="*/ 313902 w 1514768"/>
                <a:gd name="connsiteY6" fmla="*/ 1783035 h 2517225"/>
                <a:gd name="connsiteX7" fmla="*/ 676333 w 1514768"/>
                <a:gd name="connsiteY7" fmla="*/ 1715731 h 2517225"/>
                <a:gd name="connsiteX8" fmla="*/ 801489 w 1514768"/>
                <a:gd name="connsiteY8" fmla="*/ 1463552 h 2517225"/>
                <a:gd name="connsiteX9" fmla="*/ 799860 w 1514768"/>
                <a:gd name="connsiteY9" fmla="*/ 1440160 h 2517225"/>
                <a:gd name="connsiteX10" fmla="*/ 0 w 1514768"/>
                <a:gd name="connsiteY10" fmla="*/ 1440160 h 251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4768" h="2517225">
                  <a:moveTo>
                    <a:pt x="0" y="0"/>
                  </a:moveTo>
                  <a:lnTo>
                    <a:pt x="1512168" y="0"/>
                  </a:lnTo>
                  <a:lnTo>
                    <a:pt x="1512168" y="1365928"/>
                  </a:lnTo>
                  <a:lnTo>
                    <a:pt x="1512233" y="1366399"/>
                  </a:lnTo>
                  <a:cubicBezTo>
                    <a:pt x="1535261" y="1701154"/>
                    <a:pt x="1400594" y="2031075"/>
                    <a:pt x="1142766" y="2254349"/>
                  </a:cubicBezTo>
                  <a:cubicBezTo>
                    <a:pt x="848106" y="2509520"/>
                    <a:pt x="438570" y="2585572"/>
                    <a:pt x="71943" y="2453205"/>
                  </a:cubicBezTo>
                  <a:lnTo>
                    <a:pt x="313902" y="1783035"/>
                  </a:lnTo>
                  <a:cubicBezTo>
                    <a:pt x="437991" y="1827836"/>
                    <a:pt x="576602" y="1802095"/>
                    <a:pt x="676333" y="1715731"/>
                  </a:cubicBezTo>
                  <a:cubicBezTo>
                    <a:pt x="751132" y="1650957"/>
                    <a:pt x="795303" y="1559664"/>
                    <a:pt x="801489" y="1463552"/>
                  </a:cubicBezTo>
                  <a:lnTo>
                    <a:pt x="799860" y="1440160"/>
                  </a:lnTo>
                  <a:lnTo>
                    <a:pt x="0" y="144016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AD04F1-F9F2-47F5-B37E-7B23F2A8A01C}"/>
              </a:ext>
            </a:extLst>
          </p:cNvPr>
          <p:cNvSpPr/>
          <p:nvPr/>
        </p:nvSpPr>
        <p:spPr>
          <a:xfrm>
            <a:off x="1722965" y="1436717"/>
            <a:ext cx="8817573" cy="2981271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/>
              <a:t>메탈슬러그에 탑승하여</a:t>
            </a:r>
            <a:endParaRPr lang="en-US" altLang="ko-KR" sz="5400" dirty="0"/>
          </a:p>
          <a:p>
            <a:pPr algn="ctr"/>
            <a:r>
              <a:rPr lang="ko-KR" altLang="en-US" sz="5400" dirty="0"/>
              <a:t>포로를 지켜라</a:t>
            </a:r>
            <a:r>
              <a:rPr lang="en-US" altLang="ko-KR" sz="5400" dirty="0"/>
              <a:t>!</a:t>
            </a:r>
          </a:p>
          <a:p>
            <a:pPr algn="ctr"/>
            <a:r>
              <a:rPr lang="ko-KR" altLang="en-US" sz="5400" dirty="0"/>
              <a:t> </a:t>
            </a:r>
            <a:endParaRPr lang="en-US" altLang="ko-KR" sz="5400" dirty="0"/>
          </a:p>
        </p:txBody>
      </p:sp>
      <p:sp>
        <p:nvSpPr>
          <p:cNvPr id="5" name="Freeform: Shape 34">
            <a:extLst>
              <a:ext uri="{FF2B5EF4-FFF2-40B4-BE49-F238E27FC236}">
                <a16:creationId xmlns:a16="http://schemas.microsoft.com/office/drawing/2014/main" id="{DB217B1B-57B7-4E40-8202-062421760E7B}"/>
              </a:ext>
            </a:extLst>
          </p:cNvPr>
          <p:cNvSpPr/>
          <p:nvPr/>
        </p:nvSpPr>
        <p:spPr>
          <a:xfrm>
            <a:off x="764102" y="1147157"/>
            <a:ext cx="10915806" cy="2808312"/>
          </a:xfrm>
          <a:custGeom>
            <a:avLst/>
            <a:gdLst>
              <a:gd name="connsiteX0" fmla="*/ 0 w 10915806"/>
              <a:gd name="connsiteY0" fmla="*/ 0 h 4145569"/>
              <a:gd name="connsiteX1" fmla="*/ 10915806 w 10915806"/>
              <a:gd name="connsiteY1" fmla="*/ 0 h 4145569"/>
              <a:gd name="connsiteX2" fmla="*/ 10915806 w 10915806"/>
              <a:gd name="connsiteY2" fmla="*/ 4145569 h 4145569"/>
              <a:gd name="connsiteX3" fmla="*/ 0 w 10915806"/>
              <a:gd name="connsiteY3" fmla="*/ 4145569 h 4145569"/>
              <a:gd name="connsiteX4" fmla="*/ 0 w 10915806"/>
              <a:gd name="connsiteY4" fmla="*/ 3816424 h 4145569"/>
              <a:gd name="connsiteX5" fmla="*/ 171544 w 10915806"/>
              <a:gd name="connsiteY5" fmla="*/ 3816424 h 4145569"/>
              <a:gd name="connsiteX6" fmla="*/ 171544 w 10915806"/>
              <a:gd name="connsiteY6" fmla="*/ 3974025 h 4145569"/>
              <a:gd name="connsiteX7" fmla="*/ 10744262 w 10915806"/>
              <a:gd name="connsiteY7" fmla="*/ 3974025 h 4145569"/>
              <a:gd name="connsiteX8" fmla="*/ 10744262 w 10915806"/>
              <a:gd name="connsiteY8" fmla="*/ 171544 h 4145569"/>
              <a:gd name="connsiteX9" fmla="*/ 171544 w 10915806"/>
              <a:gd name="connsiteY9" fmla="*/ 171544 h 4145569"/>
              <a:gd name="connsiteX10" fmla="*/ 171544 w 10915806"/>
              <a:gd name="connsiteY10" fmla="*/ 2260758 h 4145569"/>
              <a:gd name="connsiteX11" fmla="*/ 0 w 10915806"/>
              <a:gd name="connsiteY11" fmla="*/ 2260758 h 414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15806" h="4145569">
                <a:moveTo>
                  <a:pt x="0" y="0"/>
                </a:moveTo>
                <a:lnTo>
                  <a:pt x="10915806" y="0"/>
                </a:lnTo>
                <a:lnTo>
                  <a:pt x="10915806" y="4145569"/>
                </a:lnTo>
                <a:lnTo>
                  <a:pt x="0" y="4145569"/>
                </a:lnTo>
                <a:lnTo>
                  <a:pt x="0" y="3816424"/>
                </a:lnTo>
                <a:lnTo>
                  <a:pt x="171544" y="3816424"/>
                </a:lnTo>
                <a:lnTo>
                  <a:pt x="171544" y="3974025"/>
                </a:lnTo>
                <a:lnTo>
                  <a:pt x="10744262" y="3974025"/>
                </a:lnTo>
                <a:lnTo>
                  <a:pt x="10744262" y="171544"/>
                </a:lnTo>
                <a:lnTo>
                  <a:pt x="171544" y="171544"/>
                </a:lnTo>
                <a:lnTo>
                  <a:pt x="171544" y="2260758"/>
                </a:lnTo>
                <a:lnTo>
                  <a:pt x="0" y="2260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9FA1F4-4A19-4FA3-84EA-F3C89D968842}"/>
              </a:ext>
            </a:extLst>
          </p:cNvPr>
          <p:cNvSpPr/>
          <p:nvPr/>
        </p:nvSpPr>
        <p:spPr>
          <a:xfrm>
            <a:off x="764102" y="4737594"/>
            <a:ext cx="9807983" cy="1612669"/>
          </a:xfrm>
          <a:prstGeom prst="rect">
            <a:avLst/>
          </a:prstGeom>
          <a:solidFill>
            <a:srgbClr val="1BC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/>
              <a:t>- </a:t>
            </a:r>
            <a:r>
              <a:rPr lang="ko-KR" altLang="en-US" sz="2800" b="1" dirty="0"/>
              <a:t>메탈슬러그 그래픽 소스 이용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횡스크롤</a:t>
            </a:r>
            <a:r>
              <a:rPr lang="ko-KR" altLang="en-US" sz="2800" b="1" dirty="0"/>
              <a:t> 디펜스 게임</a:t>
            </a:r>
            <a:endParaRPr lang="en-US" altLang="ko-KR" sz="2800" b="1" dirty="0"/>
          </a:p>
          <a:p>
            <a:r>
              <a:rPr lang="en-US" altLang="ko-KR" sz="2800" b="1" dirty="0"/>
              <a:t>- </a:t>
            </a:r>
            <a:r>
              <a:rPr lang="ko-KR" altLang="en-US" sz="2800" b="1" dirty="0"/>
              <a:t>상점을 통해 캐릭터 성장 가능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4726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44F291-7FD5-45E9-A894-63220F722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59896"/>
              </p:ext>
            </p:extLst>
          </p:nvPr>
        </p:nvGraphicFramePr>
        <p:xfrm>
          <a:off x="219410" y="751539"/>
          <a:ext cx="11753179" cy="5930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054">
                  <a:extLst>
                    <a:ext uri="{9D8B030D-6E8A-4147-A177-3AD203B41FA5}">
                      <a16:colId xmlns:a16="http://schemas.microsoft.com/office/drawing/2014/main" val="3947403344"/>
                    </a:ext>
                  </a:extLst>
                </a:gridCol>
                <a:gridCol w="5089003">
                  <a:extLst>
                    <a:ext uri="{9D8B030D-6E8A-4147-A177-3AD203B41FA5}">
                      <a16:colId xmlns:a16="http://schemas.microsoft.com/office/drawing/2014/main" val="3477779898"/>
                    </a:ext>
                  </a:extLst>
                </a:gridCol>
                <a:gridCol w="5004122">
                  <a:extLst>
                    <a:ext uri="{9D8B030D-6E8A-4147-A177-3AD203B41FA5}">
                      <a16:colId xmlns:a16="http://schemas.microsoft.com/office/drawing/2014/main" val="1488021743"/>
                    </a:ext>
                  </a:extLst>
                </a:gridCol>
              </a:tblGrid>
              <a:tr h="356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1315"/>
                  </a:ext>
                </a:extLst>
              </a:tr>
              <a:tr h="61813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키보드 입력으로 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숙이기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좌우이동에 따른 </a:t>
                      </a:r>
                      <a:r>
                        <a:rPr lang="ko-KR" altLang="en-US" dirty="0" err="1"/>
                        <a:t>포탑회전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원작에서의 </a:t>
                      </a:r>
                      <a:r>
                        <a:rPr lang="ko-KR" altLang="en-US" dirty="0" err="1"/>
                        <a:t>포탑움직임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스킬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 추가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3199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- 4</a:t>
                      </a:r>
                      <a:r>
                        <a:rPr lang="ko-KR" altLang="en-US" dirty="0"/>
                        <a:t>개 스테이지 동일 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클리어 시 시간 흐름표현</a:t>
                      </a:r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낮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밤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새벽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36923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 캐릭터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포로에게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적의 종류에 따라 캐릭터를 우선 공격하거나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포로에게 먼저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13169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클리어마다 적의 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공격력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클리어 할 때마다 적의 종류증가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77744"/>
                  </a:ext>
                </a:extLst>
              </a:tr>
              <a:tr h="14055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피격  시 체력 감소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바리케이드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적 처치 시 골드 획득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 시 상점이용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상점에서 골드 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공격력 업그레이드 가능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스킬 구매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스테이지 클리어 시  상점이용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현 스테이지 재도전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다음 스테이지로 이동선택기능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적의 종류 별로 처치 시 획득하는 골드 양 구분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19699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배경음악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 </a:t>
                      </a:r>
                      <a:r>
                        <a:rPr lang="ko-KR" altLang="en-US" dirty="0" err="1"/>
                        <a:t>사격음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머신건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주포</a:t>
                      </a:r>
                      <a:r>
                        <a:rPr lang="en-US" altLang="ko-KR" dirty="0"/>
                        <a:t>),</a:t>
                      </a:r>
                    </a:p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 err="1"/>
                        <a:t>피격음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머신건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폭발음</a:t>
                      </a:r>
                      <a:r>
                        <a:rPr lang="en-US" altLang="ko-KR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게임 오버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미션 완료 음성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</a:t>
                      </a:r>
                      <a:r>
                        <a:rPr lang="ko-KR" altLang="en-US" dirty="0" err="1"/>
                        <a:t>사망음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60656"/>
                  </a:ext>
                </a:extLst>
              </a:tr>
              <a:tr h="627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이동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공격 애니메이션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포로 </a:t>
                      </a:r>
                      <a:r>
                        <a:rPr lang="en-US" altLang="ko-KR" dirty="0"/>
                        <a:t>IDLE </a:t>
                      </a:r>
                      <a:r>
                        <a:rPr lang="ko-KR" altLang="en-US" dirty="0"/>
                        <a:t>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사망 애니메이션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폭발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2355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43B3073-6DF0-4C7B-AA9B-02953C6367B0}"/>
              </a:ext>
            </a:extLst>
          </p:cNvPr>
          <p:cNvSpPr/>
          <p:nvPr/>
        </p:nvSpPr>
        <p:spPr>
          <a:xfrm>
            <a:off x="-236639" y="33908"/>
            <a:ext cx="2586299" cy="717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6854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196816-CFC7-4599-A7D2-61BC0F681669}"/>
              </a:ext>
            </a:extLst>
          </p:cNvPr>
          <p:cNvSpPr txBox="1"/>
          <p:nvPr/>
        </p:nvSpPr>
        <p:spPr>
          <a:xfrm>
            <a:off x="230659" y="115330"/>
            <a:ext cx="6303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개발 계획 대비 현재 진행 상황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D5FC20-150E-4F76-854F-1EE63D2AB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75485"/>
              </p:ext>
            </p:extLst>
          </p:nvPr>
        </p:nvGraphicFramePr>
        <p:xfrm>
          <a:off x="230659" y="1445847"/>
          <a:ext cx="11582171" cy="5095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76">
                  <a:extLst>
                    <a:ext uri="{9D8B030D-6E8A-4147-A177-3AD203B41FA5}">
                      <a16:colId xmlns:a16="http://schemas.microsoft.com/office/drawing/2014/main" val="12657223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743440504"/>
                    </a:ext>
                  </a:extLst>
                </a:gridCol>
                <a:gridCol w="8611986">
                  <a:extLst>
                    <a:ext uri="{9D8B030D-6E8A-4147-A177-3AD203B41FA5}">
                      <a16:colId xmlns:a16="http://schemas.microsoft.com/office/drawing/2014/main" val="2429830377"/>
                    </a:ext>
                  </a:extLst>
                </a:gridCol>
              </a:tblGrid>
              <a:tr h="9396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99D9E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수집 및 좌표 처리</a:t>
                      </a:r>
                    </a:p>
                  </a:txBody>
                  <a:tcPr>
                    <a:solidFill>
                      <a:srgbClr val="99D9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리소스 수집</a:t>
                      </a:r>
                      <a:r>
                        <a:rPr lang="en-US" altLang="ko-KR" dirty="0"/>
                        <a:t>(100%)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게임 상태 별로 오브젝트들을 그리기 위한 </a:t>
                      </a:r>
                      <a:r>
                        <a:rPr lang="ko-KR" altLang="en-US"/>
                        <a:t>이미지 좌표처리</a:t>
                      </a:r>
                      <a:endParaRPr lang="en-US" altLang="ko-KR"/>
                    </a:p>
                    <a:p>
                      <a:pPr marL="0" indent="0" latinLnBrk="1">
                        <a:buNone/>
                      </a:pPr>
                      <a:r>
                        <a:rPr lang="en-US" altLang="ko-KR"/>
                        <a:t>       (80% : </a:t>
                      </a:r>
                      <a:r>
                        <a:rPr lang="ko-KR" altLang="en-US"/>
                        <a:t>보병 타입 적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바리케이드를 제외한 나머지 완료</a:t>
                      </a:r>
                      <a:r>
                        <a:rPr lang="en-US" altLang="ko-KR"/>
                        <a:t>.)</a:t>
                      </a:r>
                      <a:endParaRPr lang="ko-KR" altLang="en-US" dirty="0"/>
                    </a:p>
                  </a:txBody>
                  <a:tcPr>
                    <a:solidFill>
                      <a:srgbClr val="99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76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아군 오브젝트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플레이어 캐릭터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주포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구현</a:t>
                      </a:r>
                      <a:r>
                        <a:rPr lang="en-US" altLang="ko-KR"/>
                        <a:t>(100% </a:t>
                      </a:r>
                      <a:r>
                        <a:rPr lang="ko-KR" altLang="en-US"/>
                        <a:t>완성</a:t>
                      </a:r>
                      <a:r>
                        <a:rPr lang="en-US" altLang="ko-KR"/>
                        <a:t>)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포로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바리케이드 구현</a:t>
                      </a:r>
                      <a:r>
                        <a:rPr lang="en-US" altLang="ko-KR"/>
                        <a:t>(40% : </a:t>
                      </a:r>
                      <a:r>
                        <a:rPr lang="ko-KR" altLang="en-US"/>
                        <a:t>포로 일부 구현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바리케이드 미구현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90548"/>
                  </a:ext>
                </a:extLst>
              </a:tr>
              <a:tr h="1161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적군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적군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전차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이동과 공격 구현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 (40% </a:t>
                      </a:r>
                      <a:r>
                        <a:rPr lang="ko-KR" altLang="en-US" dirty="0"/>
                        <a:t>완성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적 보병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전차타입 적 이동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공격은 </a:t>
                      </a:r>
                      <a:r>
                        <a:rPr lang="ko-KR" altLang="en-US" dirty="0" err="1"/>
                        <a:t>애니메이션까지만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     </a:t>
                      </a:r>
                      <a:r>
                        <a:rPr lang="ko-KR" altLang="en-US" dirty="0"/>
                        <a:t> 구현하였음</a:t>
                      </a:r>
                      <a:r>
                        <a:rPr lang="en-US" altLang="ko-KR" dirty="0"/>
                        <a:t>.)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2.   </a:t>
                      </a:r>
                      <a:r>
                        <a:rPr lang="ko-KR" altLang="en-US" dirty="0"/>
                        <a:t>사망 시 애니메이션 구현</a:t>
                      </a:r>
                      <a:r>
                        <a:rPr lang="en-US" altLang="ko-KR" dirty="0"/>
                        <a:t>(0% :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60850"/>
                  </a:ext>
                </a:extLst>
              </a:tr>
              <a:tr h="1170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r>
                        <a:rPr lang="en-US" altLang="ko-KR" dirty="0"/>
                        <a:t>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충돌체크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및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그에 따른 상태변화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적군 아군 오브젝트 간 총알 등 공격에 대한 충돌처리</a:t>
                      </a:r>
                      <a:r>
                        <a:rPr lang="en-US" altLang="ko-KR" dirty="0"/>
                        <a:t>(0%)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피아간 충돌처리에 따른 체력 감소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사망 시  처리</a:t>
                      </a:r>
                      <a:r>
                        <a:rPr lang="en-US" altLang="ko-KR" dirty="0"/>
                        <a:t>(0%)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스테이지 승리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패배 구현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3712"/>
                  </a:ext>
                </a:extLst>
              </a:tr>
              <a:tr h="115577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중간 점검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 및 추가 구현</a:t>
                      </a:r>
                      <a:endParaRPr lang="en-US" altLang="ko-KR" dirty="0"/>
                    </a:p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메뉴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종료</a:t>
                      </a:r>
                      <a:r>
                        <a:rPr lang="en-US" altLang="ko-KR" dirty="0"/>
                        <a:t>) (0%)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1~4</a:t>
                      </a:r>
                      <a:r>
                        <a:rPr lang="ko-KR" altLang="en-US" dirty="0"/>
                        <a:t>주차 진행 동안 미비점 보완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피아 오브젝트 체력 게이지 렌더링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2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0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D44D-E6E5-4374-A04E-3EA48ECA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3212647" cy="153610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Commit</a:t>
            </a:r>
            <a:r>
              <a:rPr lang="ko-KR" altLang="en-US" sz="2800" b="1" dirty="0"/>
              <a:t> 통계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FE6E7A-5D55-4742-8596-8CF88B5D0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965" y="1128401"/>
            <a:ext cx="7688035" cy="498211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62D2D-0009-4AF7-82A4-FEE9C189E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13190"/>
            <a:ext cx="4623199" cy="184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0F28D2-FB62-411F-95E2-0C1605577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4327"/>
            <a:ext cx="4623199" cy="1941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9201C6-8304-4F29-825D-38FDC91CA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2473"/>
            <a:ext cx="4623199" cy="19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127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425</Words>
  <Application>Microsoft Office PowerPoint</Application>
  <PresentationFormat>와이드스크린</PresentationFormat>
  <Paragraphs>74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 2</vt:lpstr>
      <vt:lpstr>HDOfficeLightV0</vt:lpstr>
      <vt:lpstr>메트로폴리탄</vt:lpstr>
      <vt:lpstr>2D Game Programming Project 2차 발표</vt:lpstr>
      <vt:lpstr>Game Concept</vt:lpstr>
      <vt:lpstr>PowerPoint 프레젠테이션</vt:lpstr>
      <vt:lpstr>PowerPoint 프레젠테이션</vt:lpstr>
      <vt:lpstr>Commit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Programming Project 1차 발표</dc:title>
  <dc:creator>박 태준</dc:creator>
  <cp:lastModifiedBy>박 태준</cp:lastModifiedBy>
  <cp:revision>42</cp:revision>
  <dcterms:created xsi:type="dcterms:W3CDTF">2018-09-22T06:38:10Z</dcterms:created>
  <dcterms:modified xsi:type="dcterms:W3CDTF">2018-11-05T12:41:13Z</dcterms:modified>
</cp:coreProperties>
</file>