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869" r:id="rId2"/>
  </p:sldMasterIdLst>
  <p:sldIdLst>
    <p:sldId id="256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99FF33"/>
    <a:srgbClr val="FF0066"/>
    <a:srgbClr val="99D9EA"/>
    <a:srgbClr val="1B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9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5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8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18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1BC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1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8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6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35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03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71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64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63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50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1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7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3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7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C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66A82B7-7AE2-496C-9C16-5E8BA86C38A6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D17E-51D1-4F04-B5E1-E1E564E6E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4" y="2072866"/>
            <a:ext cx="6730322" cy="3988629"/>
          </a:xfrm>
        </p:spPr>
        <p:txBody>
          <a:bodyPr anchor="t">
            <a:normAutofit/>
          </a:bodyPr>
          <a:lstStyle/>
          <a:p>
            <a:r>
              <a:rPr lang="en-US" altLang="ko-KR" sz="6600"/>
              <a:t>2D Game Programming</a:t>
            </a:r>
            <a:br>
              <a:rPr lang="en-US" altLang="ko-KR" sz="6600"/>
            </a:br>
            <a:r>
              <a:rPr lang="en-US" altLang="ko-KR" sz="6600"/>
              <a:t>Project</a:t>
            </a:r>
            <a:br>
              <a:rPr lang="en-US" altLang="ko-KR" sz="6600"/>
            </a:br>
            <a:r>
              <a:rPr lang="en-US" altLang="ko-KR" sz="6600"/>
              <a:t>1</a:t>
            </a:r>
            <a:r>
              <a:rPr lang="ko-KR" altLang="en-US" sz="660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CCBDE-509E-4856-A06C-A694E0763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3861" y="1828564"/>
            <a:ext cx="3451944" cy="4232931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2800">
                <a:solidFill>
                  <a:srgbClr val="FFFFFF"/>
                </a:solidFill>
              </a:rPr>
              <a:t>2014182019</a:t>
            </a:r>
          </a:p>
          <a:p>
            <a:pPr algn="r"/>
            <a:r>
              <a:rPr lang="ko-KR" altLang="en-US" sz="2800">
                <a:solidFill>
                  <a:srgbClr val="FFFFFF"/>
                </a:solidFill>
              </a:rPr>
              <a:t>박태준</a:t>
            </a:r>
          </a:p>
        </p:txBody>
      </p:sp>
    </p:spTree>
    <p:extLst>
      <p:ext uri="{BB962C8B-B14F-4D97-AF65-F5344CB8AC3E}">
        <p14:creationId xmlns:p14="http://schemas.microsoft.com/office/powerpoint/2010/main" val="116456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9635DA-FD84-493F-850C-73D68A33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21" y="144314"/>
            <a:ext cx="5164204" cy="1002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6600" dirty="0">
                <a:solidFill>
                  <a:srgbClr val="FFFFFF"/>
                </a:solidFill>
              </a:rPr>
              <a:t>Game Concept</a:t>
            </a:r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19132315-001B-4748-B08C-AEA04B21A0D9}"/>
              </a:ext>
            </a:extLst>
          </p:cNvPr>
          <p:cNvGrpSpPr/>
          <p:nvPr/>
        </p:nvGrpSpPr>
        <p:grpSpPr>
          <a:xfrm>
            <a:off x="512092" y="2735617"/>
            <a:ext cx="1210873" cy="844641"/>
            <a:chOff x="3647728" y="2492895"/>
            <a:chExt cx="3608683" cy="2517226"/>
          </a:xfrm>
          <a:solidFill>
            <a:schemeClr val="bg1"/>
          </a:solidFill>
        </p:grpSpPr>
        <p:sp>
          <p:nvSpPr>
            <p:cNvPr id="7" name="Freeform: Shape 26">
              <a:extLst>
                <a:ext uri="{FF2B5EF4-FFF2-40B4-BE49-F238E27FC236}">
                  <a16:creationId xmlns:a16="http://schemas.microsoft.com/office/drawing/2014/main" id="{E3796F9C-B268-4E4E-9569-B5091731578F}"/>
                </a:ext>
              </a:extLst>
            </p:cNvPr>
            <p:cNvSpPr/>
            <p:nvPr/>
          </p:nvSpPr>
          <p:spPr>
            <a:xfrm>
              <a:off x="3647728" y="2492896"/>
              <a:ext cx="1514768" cy="2517225"/>
            </a:xfrm>
            <a:custGeom>
              <a:avLst/>
              <a:gdLst>
                <a:gd name="connsiteX0" fmla="*/ 0 w 1514768"/>
                <a:gd name="connsiteY0" fmla="*/ 0 h 2517225"/>
                <a:gd name="connsiteX1" fmla="*/ 1512168 w 1514768"/>
                <a:gd name="connsiteY1" fmla="*/ 0 h 2517225"/>
                <a:gd name="connsiteX2" fmla="*/ 1512168 w 1514768"/>
                <a:gd name="connsiteY2" fmla="*/ 1365928 h 2517225"/>
                <a:gd name="connsiteX3" fmla="*/ 1512233 w 1514768"/>
                <a:gd name="connsiteY3" fmla="*/ 1366399 h 2517225"/>
                <a:gd name="connsiteX4" fmla="*/ 1142766 w 1514768"/>
                <a:gd name="connsiteY4" fmla="*/ 2254349 h 2517225"/>
                <a:gd name="connsiteX5" fmla="*/ 71943 w 1514768"/>
                <a:gd name="connsiteY5" fmla="*/ 2453205 h 2517225"/>
                <a:gd name="connsiteX6" fmla="*/ 313902 w 1514768"/>
                <a:gd name="connsiteY6" fmla="*/ 1783035 h 2517225"/>
                <a:gd name="connsiteX7" fmla="*/ 676333 w 1514768"/>
                <a:gd name="connsiteY7" fmla="*/ 1715731 h 2517225"/>
                <a:gd name="connsiteX8" fmla="*/ 801489 w 1514768"/>
                <a:gd name="connsiteY8" fmla="*/ 1463552 h 2517225"/>
                <a:gd name="connsiteX9" fmla="*/ 799860 w 1514768"/>
                <a:gd name="connsiteY9" fmla="*/ 1440160 h 2517225"/>
                <a:gd name="connsiteX10" fmla="*/ 0 w 1514768"/>
                <a:gd name="connsiteY10" fmla="*/ 1440160 h 251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4768" h="2517225">
                  <a:moveTo>
                    <a:pt x="0" y="0"/>
                  </a:moveTo>
                  <a:lnTo>
                    <a:pt x="1512168" y="0"/>
                  </a:lnTo>
                  <a:lnTo>
                    <a:pt x="1512168" y="1365928"/>
                  </a:lnTo>
                  <a:lnTo>
                    <a:pt x="1512233" y="1366399"/>
                  </a:lnTo>
                  <a:cubicBezTo>
                    <a:pt x="1535261" y="1701154"/>
                    <a:pt x="1400594" y="2031075"/>
                    <a:pt x="1142766" y="2254349"/>
                  </a:cubicBezTo>
                  <a:cubicBezTo>
                    <a:pt x="848106" y="2509520"/>
                    <a:pt x="438570" y="2585572"/>
                    <a:pt x="71943" y="2453205"/>
                  </a:cubicBezTo>
                  <a:lnTo>
                    <a:pt x="313902" y="1783035"/>
                  </a:lnTo>
                  <a:cubicBezTo>
                    <a:pt x="437991" y="1827836"/>
                    <a:pt x="576602" y="1802095"/>
                    <a:pt x="676333" y="1715731"/>
                  </a:cubicBezTo>
                  <a:cubicBezTo>
                    <a:pt x="751132" y="1650957"/>
                    <a:pt x="795303" y="1559664"/>
                    <a:pt x="801489" y="1463552"/>
                  </a:cubicBezTo>
                  <a:lnTo>
                    <a:pt x="799860" y="1440160"/>
                  </a:lnTo>
                  <a:lnTo>
                    <a:pt x="0" y="14401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27">
              <a:extLst>
                <a:ext uri="{FF2B5EF4-FFF2-40B4-BE49-F238E27FC236}">
                  <a16:creationId xmlns:a16="http://schemas.microsoft.com/office/drawing/2014/main" id="{F4817096-4008-47F2-89A9-9037B008E630}"/>
                </a:ext>
              </a:extLst>
            </p:cNvPr>
            <p:cNvSpPr/>
            <p:nvPr/>
          </p:nvSpPr>
          <p:spPr>
            <a:xfrm>
              <a:off x="5741643" y="2492895"/>
              <a:ext cx="1514768" cy="2517225"/>
            </a:xfrm>
            <a:custGeom>
              <a:avLst/>
              <a:gdLst>
                <a:gd name="connsiteX0" fmla="*/ 0 w 1514768"/>
                <a:gd name="connsiteY0" fmla="*/ 0 h 2517225"/>
                <a:gd name="connsiteX1" fmla="*/ 1512168 w 1514768"/>
                <a:gd name="connsiteY1" fmla="*/ 0 h 2517225"/>
                <a:gd name="connsiteX2" fmla="*/ 1512168 w 1514768"/>
                <a:gd name="connsiteY2" fmla="*/ 1365928 h 2517225"/>
                <a:gd name="connsiteX3" fmla="*/ 1512233 w 1514768"/>
                <a:gd name="connsiteY3" fmla="*/ 1366399 h 2517225"/>
                <a:gd name="connsiteX4" fmla="*/ 1142766 w 1514768"/>
                <a:gd name="connsiteY4" fmla="*/ 2254349 h 2517225"/>
                <a:gd name="connsiteX5" fmla="*/ 71943 w 1514768"/>
                <a:gd name="connsiteY5" fmla="*/ 2453205 h 2517225"/>
                <a:gd name="connsiteX6" fmla="*/ 313902 w 1514768"/>
                <a:gd name="connsiteY6" fmla="*/ 1783035 h 2517225"/>
                <a:gd name="connsiteX7" fmla="*/ 676333 w 1514768"/>
                <a:gd name="connsiteY7" fmla="*/ 1715731 h 2517225"/>
                <a:gd name="connsiteX8" fmla="*/ 801489 w 1514768"/>
                <a:gd name="connsiteY8" fmla="*/ 1463552 h 2517225"/>
                <a:gd name="connsiteX9" fmla="*/ 799860 w 1514768"/>
                <a:gd name="connsiteY9" fmla="*/ 1440160 h 2517225"/>
                <a:gd name="connsiteX10" fmla="*/ 0 w 1514768"/>
                <a:gd name="connsiteY10" fmla="*/ 1440160 h 251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4768" h="2517225">
                  <a:moveTo>
                    <a:pt x="0" y="0"/>
                  </a:moveTo>
                  <a:lnTo>
                    <a:pt x="1512168" y="0"/>
                  </a:lnTo>
                  <a:lnTo>
                    <a:pt x="1512168" y="1365928"/>
                  </a:lnTo>
                  <a:lnTo>
                    <a:pt x="1512233" y="1366399"/>
                  </a:lnTo>
                  <a:cubicBezTo>
                    <a:pt x="1535261" y="1701154"/>
                    <a:pt x="1400594" y="2031075"/>
                    <a:pt x="1142766" y="2254349"/>
                  </a:cubicBezTo>
                  <a:cubicBezTo>
                    <a:pt x="848106" y="2509520"/>
                    <a:pt x="438570" y="2585572"/>
                    <a:pt x="71943" y="2453205"/>
                  </a:cubicBezTo>
                  <a:lnTo>
                    <a:pt x="313902" y="1783035"/>
                  </a:lnTo>
                  <a:cubicBezTo>
                    <a:pt x="437991" y="1827836"/>
                    <a:pt x="576602" y="1802095"/>
                    <a:pt x="676333" y="1715731"/>
                  </a:cubicBezTo>
                  <a:cubicBezTo>
                    <a:pt x="751132" y="1650957"/>
                    <a:pt x="795303" y="1559664"/>
                    <a:pt x="801489" y="1463552"/>
                  </a:cubicBezTo>
                  <a:lnTo>
                    <a:pt x="799860" y="1440160"/>
                  </a:lnTo>
                  <a:lnTo>
                    <a:pt x="0" y="14401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D04F1-F9F2-47F5-B37E-7B23F2A8A01C}"/>
              </a:ext>
            </a:extLst>
          </p:cNvPr>
          <p:cNvSpPr/>
          <p:nvPr/>
        </p:nvSpPr>
        <p:spPr>
          <a:xfrm>
            <a:off x="1722965" y="1436717"/>
            <a:ext cx="8817573" cy="2981271"/>
          </a:xfrm>
          <a:prstGeom prst="rect">
            <a:avLst/>
          </a:prstGeom>
          <a:solidFill>
            <a:srgbClr val="1B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메탈슬러그에 탑승하여</a:t>
            </a:r>
            <a:endParaRPr lang="en-US" altLang="ko-KR" sz="5400" dirty="0"/>
          </a:p>
          <a:p>
            <a:pPr algn="ctr"/>
            <a:r>
              <a:rPr lang="ko-KR" altLang="en-US" sz="5400" dirty="0"/>
              <a:t>포로를 지켜라</a:t>
            </a:r>
            <a:r>
              <a:rPr lang="en-US" altLang="ko-KR" sz="5400" dirty="0"/>
              <a:t>!</a:t>
            </a:r>
          </a:p>
          <a:p>
            <a:pPr algn="ctr"/>
            <a:r>
              <a:rPr lang="ko-KR" altLang="en-US" sz="5400" dirty="0"/>
              <a:t> </a:t>
            </a:r>
            <a:endParaRPr lang="en-US" altLang="ko-KR" sz="5400" dirty="0"/>
          </a:p>
        </p:txBody>
      </p:sp>
      <p:sp>
        <p:nvSpPr>
          <p:cNvPr id="5" name="Freeform: Shape 34">
            <a:extLst>
              <a:ext uri="{FF2B5EF4-FFF2-40B4-BE49-F238E27FC236}">
                <a16:creationId xmlns:a16="http://schemas.microsoft.com/office/drawing/2014/main" id="{DB217B1B-57B7-4E40-8202-062421760E7B}"/>
              </a:ext>
            </a:extLst>
          </p:cNvPr>
          <p:cNvSpPr/>
          <p:nvPr/>
        </p:nvSpPr>
        <p:spPr>
          <a:xfrm>
            <a:off x="764102" y="1147157"/>
            <a:ext cx="10915806" cy="2808312"/>
          </a:xfrm>
          <a:custGeom>
            <a:avLst/>
            <a:gdLst>
              <a:gd name="connsiteX0" fmla="*/ 0 w 10915806"/>
              <a:gd name="connsiteY0" fmla="*/ 0 h 4145569"/>
              <a:gd name="connsiteX1" fmla="*/ 10915806 w 10915806"/>
              <a:gd name="connsiteY1" fmla="*/ 0 h 4145569"/>
              <a:gd name="connsiteX2" fmla="*/ 10915806 w 10915806"/>
              <a:gd name="connsiteY2" fmla="*/ 4145569 h 4145569"/>
              <a:gd name="connsiteX3" fmla="*/ 0 w 10915806"/>
              <a:gd name="connsiteY3" fmla="*/ 4145569 h 4145569"/>
              <a:gd name="connsiteX4" fmla="*/ 0 w 10915806"/>
              <a:gd name="connsiteY4" fmla="*/ 3816424 h 4145569"/>
              <a:gd name="connsiteX5" fmla="*/ 171544 w 10915806"/>
              <a:gd name="connsiteY5" fmla="*/ 3816424 h 4145569"/>
              <a:gd name="connsiteX6" fmla="*/ 171544 w 10915806"/>
              <a:gd name="connsiteY6" fmla="*/ 3974025 h 4145569"/>
              <a:gd name="connsiteX7" fmla="*/ 10744262 w 10915806"/>
              <a:gd name="connsiteY7" fmla="*/ 3974025 h 4145569"/>
              <a:gd name="connsiteX8" fmla="*/ 10744262 w 10915806"/>
              <a:gd name="connsiteY8" fmla="*/ 171544 h 4145569"/>
              <a:gd name="connsiteX9" fmla="*/ 171544 w 10915806"/>
              <a:gd name="connsiteY9" fmla="*/ 171544 h 4145569"/>
              <a:gd name="connsiteX10" fmla="*/ 171544 w 10915806"/>
              <a:gd name="connsiteY10" fmla="*/ 2260758 h 4145569"/>
              <a:gd name="connsiteX11" fmla="*/ 0 w 10915806"/>
              <a:gd name="connsiteY11" fmla="*/ 2260758 h 414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15806" h="4145569">
                <a:moveTo>
                  <a:pt x="0" y="0"/>
                </a:moveTo>
                <a:lnTo>
                  <a:pt x="10915806" y="0"/>
                </a:lnTo>
                <a:lnTo>
                  <a:pt x="10915806" y="4145569"/>
                </a:lnTo>
                <a:lnTo>
                  <a:pt x="0" y="4145569"/>
                </a:lnTo>
                <a:lnTo>
                  <a:pt x="0" y="3816424"/>
                </a:lnTo>
                <a:lnTo>
                  <a:pt x="171544" y="3816424"/>
                </a:lnTo>
                <a:lnTo>
                  <a:pt x="171544" y="3974025"/>
                </a:lnTo>
                <a:lnTo>
                  <a:pt x="10744262" y="3974025"/>
                </a:lnTo>
                <a:lnTo>
                  <a:pt x="10744262" y="171544"/>
                </a:lnTo>
                <a:lnTo>
                  <a:pt x="171544" y="171544"/>
                </a:lnTo>
                <a:lnTo>
                  <a:pt x="171544" y="2260758"/>
                </a:lnTo>
                <a:lnTo>
                  <a:pt x="0" y="2260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9FA1F4-4A19-4FA3-84EA-F3C89D968842}"/>
              </a:ext>
            </a:extLst>
          </p:cNvPr>
          <p:cNvSpPr/>
          <p:nvPr/>
        </p:nvSpPr>
        <p:spPr>
          <a:xfrm>
            <a:off x="1227759" y="4686879"/>
            <a:ext cx="9807983" cy="1612669"/>
          </a:xfrm>
          <a:prstGeom prst="rect">
            <a:avLst/>
          </a:prstGeom>
          <a:solidFill>
            <a:srgbClr val="1B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메탈슬러그 그래픽 소스를 이용한</a:t>
            </a:r>
            <a:r>
              <a:rPr lang="en-US" altLang="ko-KR" sz="2800" dirty="0"/>
              <a:t> </a:t>
            </a:r>
            <a:r>
              <a:rPr lang="ko-KR" altLang="en-US" sz="2800" dirty="0"/>
              <a:t>사이드 뷰 디펜스게임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상점에서 데미지</a:t>
            </a:r>
            <a:r>
              <a:rPr lang="en-US" altLang="ko-KR" sz="2800" dirty="0"/>
              <a:t>, </a:t>
            </a:r>
            <a:r>
              <a:rPr lang="ko-KR" altLang="en-US" sz="2800" dirty="0"/>
              <a:t>체력 증가</a:t>
            </a:r>
            <a:r>
              <a:rPr lang="en-US" altLang="ko-KR" sz="2800" dirty="0"/>
              <a:t>, </a:t>
            </a:r>
            <a:r>
              <a:rPr lang="ko-KR" altLang="en-US" sz="2800" dirty="0"/>
              <a:t>스킬 등 구매하여 성장요소 추가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7261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0C2FEA-C5C7-401D-805E-CEDCE8E92964}"/>
              </a:ext>
            </a:extLst>
          </p:cNvPr>
          <p:cNvSpPr/>
          <p:nvPr/>
        </p:nvSpPr>
        <p:spPr>
          <a:xfrm>
            <a:off x="252763" y="5772150"/>
            <a:ext cx="490187" cy="522267"/>
          </a:xfrm>
          <a:prstGeom prst="rect">
            <a:avLst/>
          </a:prstGeom>
          <a:noFill/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369FE-F718-4F2B-9CF4-9C6F7C387E4D}"/>
              </a:ext>
            </a:extLst>
          </p:cNvPr>
          <p:cNvSpPr/>
          <p:nvPr/>
        </p:nvSpPr>
        <p:spPr>
          <a:xfrm>
            <a:off x="1387429" y="5323238"/>
            <a:ext cx="1527219" cy="10529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4E8EFC-6611-4B8E-BBF6-BDA438E9A15C}"/>
              </a:ext>
            </a:extLst>
          </p:cNvPr>
          <p:cNvSpPr/>
          <p:nvPr/>
        </p:nvSpPr>
        <p:spPr>
          <a:xfrm>
            <a:off x="3134912" y="5518934"/>
            <a:ext cx="1077687" cy="8572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75F8F-0FC7-401B-BD21-5DA313BD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" y="1028948"/>
            <a:ext cx="7620660" cy="571549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F2AC9F-7F08-4C70-A239-7E95B6D656E5}"/>
              </a:ext>
            </a:extLst>
          </p:cNvPr>
          <p:cNvSpPr/>
          <p:nvPr/>
        </p:nvSpPr>
        <p:spPr>
          <a:xfrm>
            <a:off x="3037113" y="1167491"/>
            <a:ext cx="1363437" cy="449035"/>
          </a:xfrm>
          <a:prstGeom prst="rect">
            <a:avLst/>
          </a:prstGeom>
          <a:noFill/>
          <a:ln>
            <a:solidFill>
              <a:srgbClr val="99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067FC4-7945-4057-9112-29A8779C622D}"/>
              </a:ext>
            </a:extLst>
          </p:cNvPr>
          <p:cNvSpPr/>
          <p:nvPr/>
        </p:nvSpPr>
        <p:spPr>
          <a:xfrm>
            <a:off x="6188529" y="1183818"/>
            <a:ext cx="1265796" cy="4327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65FEF2-22EE-49DB-A5EE-863008AF94FA}"/>
              </a:ext>
            </a:extLst>
          </p:cNvPr>
          <p:cNvSpPr/>
          <p:nvPr/>
        </p:nvSpPr>
        <p:spPr>
          <a:xfrm>
            <a:off x="6351813" y="5421086"/>
            <a:ext cx="1358325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9DAD412-18D6-425F-B318-0D7B7A5BF0A7}"/>
              </a:ext>
            </a:extLst>
          </p:cNvPr>
          <p:cNvCxnSpPr>
            <a:cxnSpLocks/>
          </p:cNvCxnSpPr>
          <p:nvPr/>
        </p:nvCxnSpPr>
        <p:spPr>
          <a:xfrm>
            <a:off x="4400550" y="1400171"/>
            <a:ext cx="4069815" cy="894114"/>
          </a:xfrm>
          <a:prstGeom prst="bentConnector3">
            <a:avLst>
              <a:gd name="adj1" fmla="val 8675"/>
            </a:avLst>
          </a:prstGeom>
          <a:ln>
            <a:solidFill>
              <a:srgbClr val="99FF3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0674F5B-0B93-4236-A9B2-F00DA54F921A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198236" y="500019"/>
            <a:ext cx="2571753" cy="797251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FE7104B-350C-4740-8290-1BA70C4676C1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4640141" y="1493014"/>
            <a:ext cx="1341122" cy="631932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142C612-0285-4285-BBFC-1CA3A9E66055}"/>
              </a:ext>
            </a:extLst>
          </p:cNvPr>
          <p:cNvCxnSpPr>
            <a:cxnSpLocks/>
          </p:cNvCxnSpPr>
          <p:nvPr/>
        </p:nvCxnSpPr>
        <p:spPr>
          <a:xfrm flipV="1">
            <a:off x="3661764" y="4649422"/>
            <a:ext cx="4808601" cy="885888"/>
          </a:xfrm>
          <a:prstGeom prst="bentConnector3">
            <a:avLst>
              <a:gd name="adj1" fmla="val -8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867151-92DA-4E0E-9B9B-F331CE172CF9}"/>
              </a:ext>
            </a:extLst>
          </p:cNvPr>
          <p:cNvCxnSpPr>
            <a:stCxn id="9" idx="3"/>
          </p:cNvCxnSpPr>
          <p:nvPr/>
        </p:nvCxnSpPr>
        <p:spPr>
          <a:xfrm>
            <a:off x="7710138" y="5849711"/>
            <a:ext cx="760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D3A540C-BA56-4C90-A3D4-B11A8866385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54325" y="1400172"/>
            <a:ext cx="101604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92F3F0-C336-4ECB-88D7-79C73AEB774A}"/>
              </a:ext>
            </a:extLst>
          </p:cNvPr>
          <p:cNvSpPr/>
          <p:nvPr/>
        </p:nvSpPr>
        <p:spPr>
          <a:xfrm>
            <a:off x="8270422" y="1255760"/>
            <a:ext cx="3355522" cy="367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현재 소유 골드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3DF603-58E0-4F94-BAC4-B7569ABC5797}"/>
              </a:ext>
            </a:extLst>
          </p:cNvPr>
          <p:cNvSpPr/>
          <p:nvPr/>
        </p:nvSpPr>
        <p:spPr>
          <a:xfrm>
            <a:off x="8556172" y="2251749"/>
            <a:ext cx="3355522" cy="526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현재 남은 적의 수 표시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17860F-3B4B-4E34-B1B4-94096F4920E5}"/>
              </a:ext>
            </a:extLst>
          </p:cNvPr>
          <p:cNvSpPr/>
          <p:nvPr/>
        </p:nvSpPr>
        <p:spPr>
          <a:xfrm>
            <a:off x="8556167" y="2935926"/>
            <a:ext cx="1094016" cy="526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포로</a:t>
            </a:r>
            <a:r>
              <a:rPr lang="ko-KR" altLang="en-US" dirty="0"/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442A83-FEB6-44D5-B633-1B9A37DDD2C8}"/>
              </a:ext>
            </a:extLst>
          </p:cNvPr>
          <p:cNvSpPr/>
          <p:nvPr/>
        </p:nvSpPr>
        <p:spPr>
          <a:xfrm>
            <a:off x="8499020" y="3765782"/>
            <a:ext cx="2024743" cy="432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플레이어</a:t>
            </a:r>
            <a:r>
              <a:rPr lang="ko-KR" altLang="en-US" dirty="0"/>
              <a:t>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F9314D-5E0E-4EB7-8BC0-88AF49437EA9}"/>
              </a:ext>
            </a:extLst>
          </p:cNvPr>
          <p:cNvSpPr/>
          <p:nvPr/>
        </p:nvSpPr>
        <p:spPr>
          <a:xfrm>
            <a:off x="8457586" y="4438140"/>
            <a:ext cx="2506436" cy="432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바리케이드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3C8D25-23FA-4DC0-81AC-27433D5DBF11}"/>
              </a:ext>
            </a:extLst>
          </p:cNvPr>
          <p:cNvSpPr/>
          <p:nvPr/>
        </p:nvSpPr>
        <p:spPr>
          <a:xfrm>
            <a:off x="8556169" y="5633377"/>
            <a:ext cx="955223" cy="432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적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322F01-76F5-421B-A358-A5AB09203D06}"/>
              </a:ext>
            </a:extLst>
          </p:cNvPr>
          <p:cNvSpPr/>
          <p:nvPr/>
        </p:nvSpPr>
        <p:spPr>
          <a:xfrm>
            <a:off x="89810" y="195199"/>
            <a:ext cx="5478566" cy="681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메인 게임 화면 구성 </a:t>
            </a:r>
          </a:p>
        </p:txBody>
      </p:sp>
    </p:spTree>
    <p:extLst>
      <p:ext uri="{BB962C8B-B14F-4D97-AF65-F5344CB8AC3E}">
        <p14:creationId xmlns:p14="http://schemas.microsoft.com/office/powerpoint/2010/main" val="37118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1C48931-5AC0-4A4F-8DA1-416639C8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95" y="3771195"/>
            <a:ext cx="7865928" cy="2884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9700F6-2B0C-4B02-B1DB-E885A0CA2202}"/>
              </a:ext>
            </a:extLst>
          </p:cNvPr>
          <p:cNvSpPr txBox="1"/>
          <p:nvPr/>
        </p:nvSpPr>
        <p:spPr>
          <a:xfrm>
            <a:off x="445633" y="243068"/>
            <a:ext cx="3559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실행 흐름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F51C2-75AD-4CA3-AD67-7E2E3EC12B42}"/>
              </a:ext>
            </a:extLst>
          </p:cNvPr>
          <p:cNvSpPr txBox="1"/>
          <p:nvPr/>
        </p:nvSpPr>
        <p:spPr>
          <a:xfrm>
            <a:off x="8459173" y="1608620"/>
            <a:ext cx="3277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적</a:t>
            </a:r>
            <a:r>
              <a:rPr lang="en-US" altLang="ko-KR" sz="2800" dirty="0"/>
              <a:t>,</a:t>
            </a:r>
            <a:r>
              <a:rPr lang="ko-KR" altLang="en-US" sz="2800" dirty="0"/>
              <a:t> 포로 방향으로 이동 </a:t>
            </a:r>
            <a:endParaRPr lang="en-US" altLang="ko-KR" sz="2800" dirty="0"/>
          </a:p>
          <a:p>
            <a:r>
              <a:rPr lang="ko-KR" altLang="en-US" sz="2800" dirty="0"/>
              <a:t>및</a:t>
            </a:r>
            <a:r>
              <a:rPr lang="en-US" altLang="ko-KR" sz="2800" dirty="0"/>
              <a:t> </a:t>
            </a:r>
            <a:r>
              <a:rPr lang="ko-KR" altLang="en-US" sz="2800" dirty="0"/>
              <a:t>바리케이드와</a:t>
            </a:r>
            <a:r>
              <a:rPr lang="en-US" altLang="ko-KR" sz="2800" dirty="0"/>
              <a:t> </a:t>
            </a:r>
            <a:r>
              <a:rPr lang="ko-KR" altLang="en-US" sz="2800" dirty="0"/>
              <a:t>플레이어 공격</a:t>
            </a:r>
            <a:endParaRPr lang="en-US" altLang="ko-K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4A7BA-1600-4285-9FB4-11FA57B47330}"/>
              </a:ext>
            </a:extLst>
          </p:cNvPr>
          <p:cNvSpPr txBox="1"/>
          <p:nvPr/>
        </p:nvSpPr>
        <p:spPr>
          <a:xfrm>
            <a:off x="144977" y="5505857"/>
            <a:ext cx="381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적을 공격해 포로에게</a:t>
            </a:r>
            <a:endParaRPr lang="en-US" altLang="ko-KR" sz="2800" dirty="0"/>
          </a:p>
          <a:p>
            <a:r>
              <a:rPr lang="ko-KR" altLang="en-US" sz="2800" dirty="0"/>
              <a:t>접근하는 것을 막는다</a:t>
            </a:r>
            <a:r>
              <a:rPr lang="en-US" altLang="ko-KR" sz="2800" dirty="0"/>
              <a:t>!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262664-C77E-4D59-95B6-A3854E060AB2}"/>
              </a:ext>
            </a:extLst>
          </p:cNvPr>
          <p:cNvGrpSpPr/>
          <p:nvPr/>
        </p:nvGrpSpPr>
        <p:grpSpPr>
          <a:xfrm>
            <a:off x="30442" y="1167665"/>
            <a:ext cx="8301307" cy="2386819"/>
            <a:chOff x="194511" y="1265734"/>
            <a:chExt cx="7620660" cy="180609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B2AC2C6-0EFB-4288-B1EF-D67EAE4CD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511" y="1265734"/>
              <a:ext cx="7620660" cy="1806097"/>
            </a:xfrm>
            <a:prstGeom prst="rect">
              <a:avLst/>
            </a:prstGeom>
          </p:spPr>
        </p:pic>
        <p:sp>
          <p:nvSpPr>
            <p:cNvPr id="14" name="화살표: 왼쪽 13">
              <a:extLst>
                <a:ext uri="{FF2B5EF4-FFF2-40B4-BE49-F238E27FC236}">
                  <a16:creationId xmlns:a16="http://schemas.microsoft.com/office/drawing/2014/main" id="{2276C42C-73F7-4F66-A8A9-F89D2A35F999}"/>
                </a:ext>
              </a:extLst>
            </p:cNvPr>
            <p:cNvSpPr/>
            <p:nvPr/>
          </p:nvSpPr>
          <p:spPr>
            <a:xfrm>
              <a:off x="5208606" y="1963273"/>
              <a:ext cx="1319515" cy="646331"/>
            </a:xfrm>
            <a:prstGeom prst="left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87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5BC620E-8F56-435C-A051-3115684993A3}"/>
              </a:ext>
            </a:extLst>
          </p:cNvPr>
          <p:cNvGrpSpPr/>
          <p:nvPr/>
        </p:nvGrpSpPr>
        <p:grpSpPr>
          <a:xfrm>
            <a:off x="137691" y="161923"/>
            <a:ext cx="8301813" cy="1979394"/>
            <a:chOff x="265012" y="949001"/>
            <a:chExt cx="8301813" cy="19793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B85D6C-6946-4A78-BD00-E7BFD59D4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012" y="949001"/>
              <a:ext cx="8301813" cy="197939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66DDBE9-D2D1-40AE-B354-17777B33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6881" y="1059209"/>
              <a:ext cx="1333616" cy="480102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DCBBA25-CAF3-407F-8147-6885530DD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41" y="2484324"/>
            <a:ext cx="4565581" cy="29210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F04290-9D53-43A1-86EC-321599B0B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552" y="2484323"/>
            <a:ext cx="4821030" cy="2921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5E3373-770C-4264-813C-0FD6AF3993AD}"/>
              </a:ext>
            </a:extLst>
          </p:cNvPr>
          <p:cNvSpPr txBox="1"/>
          <p:nvPr/>
        </p:nvSpPr>
        <p:spPr>
          <a:xfrm>
            <a:off x="8646289" y="272131"/>
            <a:ext cx="31251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해당 스테이지의 적 웨이브를 모두 격파 시 스테이지 승리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CDD71-56C1-4BCF-BA9B-ECCCC214263F}"/>
              </a:ext>
            </a:extLst>
          </p:cNvPr>
          <p:cNvSpPr txBox="1"/>
          <p:nvPr/>
        </p:nvSpPr>
        <p:spPr>
          <a:xfrm>
            <a:off x="775504" y="5405377"/>
            <a:ext cx="4165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플레이어의 체력이 모두 소진 시 일정시간동안 이동</a:t>
            </a:r>
            <a:r>
              <a:rPr lang="en-US" altLang="ko-KR" sz="2800" dirty="0"/>
              <a:t>, </a:t>
            </a:r>
            <a:r>
              <a:rPr lang="ko-KR" altLang="en-US" sz="2800" dirty="0"/>
              <a:t>사격 제한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4FC08-33D9-4D60-8F30-41A32D692973}"/>
              </a:ext>
            </a:extLst>
          </p:cNvPr>
          <p:cNvSpPr txBox="1"/>
          <p:nvPr/>
        </p:nvSpPr>
        <p:spPr>
          <a:xfrm>
            <a:off x="6895552" y="5497973"/>
            <a:ext cx="4520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이때</a:t>
            </a:r>
            <a:r>
              <a:rPr lang="en-US" altLang="ko-KR" sz="2800" dirty="0"/>
              <a:t>,</a:t>
            </a:r>
            <a:r>
              <a:rPr lang="ko-KR" altLang="en-US" sz="2800" dirty="0"/>
              <a:t> 적이 포로와 충돌할 경우 게임 오버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66AB1-D8E0-46BE-A801-C9B3B896996E}"/>
              </a:ext>
            </a:extLst>
          </p:cNvPr>
          <p:cNvSpPr txBox="1"/>
          <p:nvPr/>
        </p:nvSpPr>
        <p:spPr>
          <a:xfrm>
            <a:off x="7130085" y="2782669"/>
            <a:ext cx="22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Agency FB" panose="020B0503020202020204" pitchFamily="34" charset="0"/>
              </a:rPr>
              <a:t>GAME OVER</a:t>
            </a:r>
            <a:endParaRPr lang="ko-KR" altLang="en-US" sz="36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0EAF75E-4EED-4149-BEE6-54E649D6B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120" y="744356"/>
            <a:ext cx="2236134" cy="7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3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44F291-7FD5-45E9-A894-63220F722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59896"/>
              </p:ext>
            </p:extLst>
          </p:nvPr>
        </p:nvGraphicFramePr>
        <p:xfrm>
          <a:off x="219410" y="751539"/>
          <a:ext cx="11753179" cy="5930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054">
                  <a:extLst>
                    <a:ext uri="{9D8B030D-6E8A-4147-A177-3AD203B41FA5}">
                      <a16:colId xmlns:a16="http://schemas.microsoft.com/office/drawing/2014/main" val="3947403344"/>
                    </a:ext>
                  </a:extLst>
                </a:gridCol>
                <a:gridCol w="5089003">
                  <a:extLst>
                    <a:ext uri="{9D8B030D-6E8A-4147-A177-3AD203B41FA5}">
                      <a16:colId xmlns:a16="http://schemas.microsoft.com/office/drawing/2014/main" val="3477779898"/>
                    </a:ext>
                  </a:extLst>
                </a:gridCol>
                <a:gridCol w="5004122">
                  <a:extLst>
                    <a:ext uri="{9D8B030D-6E8A-4147-A177-3AD203B41FA5}">
                      <a16:colId xmlns:a16="http://schemas.microsoft.com/office/drawing/2014/main" val="1488021743"/>
                    </a:ext>
                  </a:extLst>
                </a:gridCol>
              </a:tblGrid>
              <a:tr h="356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1315"/>
                  </a:ext>
                </a:extLst>
              </a:tr>
              <a:tr h="61813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키보드 입력으로 좌우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스킬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숙이기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좌우이동에 따른 </a:t>
                      </a:r>
                      <a:r>
                        <a:rPr lang="ko-KR" altLang="en-US" dirty="0" err="1"/>
                        <a:t>포탑회전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원작에서의 </a:t>
                      </a:r>
                      <a:r>
                        <a:rPr lang="ko-KR" altLang="en-US" dirty="0" err="1"/>
                        <a:t>포탑움직임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스킬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 추가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3199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- 4</a:t>
                      </a:r>
                      <a:r>
                        <a:rPr lang="ko-KR" altLang="en-US" dirty="0"/>
                        <a:t>개 스테이지 동일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클리어 시 시간 흐름표현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낮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밤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새벽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3692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플레이어 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바리케이드 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포로에게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적의 종류에 따라 캐릭터를 우선 공격하거나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포로에게 먼저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13169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스테이지 클리어마다 적의 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공격력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클리어 할 때마다 적의 종류증가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77744"/>
                  </a:ext>
                </a:extLst>
              </a:tr>
              <a:tr h="140550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피격  시 체력 감소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바리케이드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적 처치 시 골드 획득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스테이지 클리어 시 상점이용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상점에서 골드 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 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공격력 업그레이드 가능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스킬 구매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스테이지 클리어 시  상점이용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현 스테이지 재도전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다음 스테이지로 이동선택기능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적의 종류 별로 처치 시 획득하는 골드 양 구분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19699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배경음악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 </a:t>
                      </a:r>
                      <a:r>
                        <a:rPr lang="ko-KR" altLang="en-US" dirty="0" err="1"/>
                        <a:t>사격음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머신건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주포</a:t>
                      </a:r>
                      <a:r>
                        <a:rPr lang="en-US" altLang="ko-KR" dirty="0"/>
                        <a:t>),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 err="1"/>
                        <a:t>피격음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머신건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폭발음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게임 오버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미션 완료 음성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</a:t>
                      </a:r>
                      <a:r>
                        <a:rPr lang="ko-KR" altLang="en-US" dirty="0" err="1"/>
                        <a:t>사망음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6065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이동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공격 애니메이션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포로 </a:t>
                      </a:r>
                      <a:r>
                        <a:rPr lang="en-US" altLang="ko-KR" dirty="0"/>
                        <a:t>IDLE </a:t>
                      </a:r>
                      <a:r>
                        <a:rPr lang="ko-KR" altLang="en-US" dirty="0"/>
                        <a:t>애니메이션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사망 애니메이션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폭발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2355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43B3073-6DF0-4C7B-AA9B-02953C6367B0}"/>
              </a:ext>
            </a:extLst>
          </p:cNvPr>
          <p:cNvSpPr/>
          <p:nvPr/>
        </p:nvSpPr>
        <p:spPr>
          <a:xfrm>
            <a:off x="-236639" y="33908"/>
            <a:ext cx="2586299" cy="717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68544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96816-CFC7-4599-A7D2-61BC0F681669}"/>
              </a:ext>
            </a:extLst>
          </p:cNvPr>
          <p:cNvSpPr txBox="1"/>
          <p:nvPr/>
        </p:nvSpPr>
        <p:spPr>
          <a:xfrm>
            <a:off x="230659" y="115330"/>
            <a:ext cx="324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계획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D5FC20-150E-4F76-854F-1EE63D2AB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26948"/>
              </p:ext>
            </p:extLst>
          </p:nvPr>
        </p:nvGraphicFramePr>
        <p:xfrm>
          <a:off x="230659" y="68483"/>
          <a:ext cx="11570343" cy="6453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48">
                  <a:extLst>
                    <a:ext uri="{9D8B030D-6E8A-4147-A177-3AD203B41FA5}">
                      <a16:colId xmlns:a16="http://schemas.microsoft.com/office/drawing/2014/main" val="126572233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743440504"/>
                    </a:ext>
                  </a:extLst>
                </a:gridCol>
                <a:gridCol w="8611986">
                  <a:extLst>
                    <a:ext uri="{9D8B030D-6E8A-4147-A177-3AD203B41FA5}">
                      <a16:colId xmlns:a16="http://schemas.microsoft.com/office/drawing/2014/main" val="2429830377"/>
                    </a:ext>
                  </a:extLst>
                </a:gridCol>
              </a:tblGrid>
              <a:tr h="633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수집 및 좌표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게임 상태 별로 오브젝트들을 그리기 위한 이미지 좌표처리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64440"/>
                  </a:ext>
                </a:extLst>
              </a:tr>
              <a:tr h="633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아군 오브젝트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플레이어 캐릭터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주포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포로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바리케이드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90548"/>
                  </a:ext>
                </a:extLst>
              </a:tr>
              <a:tr h="633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적군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적군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전차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이동과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사망 시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60850"/>
                  </a:ext>
                </a:extLst>
              </a:tr>
              <a:tr h="904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및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그에 따른 상태변화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적군 아군 오브젝트 간 총알 등 공격에 대한 충돌처리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피아간 충돌처리에 따른 체력 감소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사망 시  처리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스테이지 승리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3712"/>
                  </a:ext>
                </a:extLst>
              </a:tr>
              <a:tr h="940385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 점검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 및 추가 구현</a:t>
                      </a:r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메뉴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일시정지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종료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1~4</a:t>
                      </a:r>
                      <a:r>
                        <a:rPr lang="ko-KR" altLang="en-US" dirty="0"/>
                        <a:t>주차 진행 동안 미비점 보완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피아 오브젝트 체력 게이지 렌더링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21549"/>
                  </a:ext>
                </a:extLst>
              </a:tr>
              <a:tr h="646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기능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캐릭터 스킬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골드를 이용한 플레이어 능력 업그레이드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바리케이드 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업그레이드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스킬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 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05499"/>
                  </a:ext>
                </a:extLst>
              </a:tr>
              <a:tr h="90444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오브젝트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플레이어 캐릭터 </a:t>
                      </a:r>
                      <a:r>
                        <a:rPr lang="ko-KR" altLang="en-US" dirty="0" err="1"/>
                        <a:t>포탑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머신건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회전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숙이기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무력화  시 애니메이션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dirty="0"/>
                        <a:t>적군 우선 공격 순위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보병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포로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전차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바리케이드 및 플레이어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dirty="0"/>
                        <a:t>스테이지 별 적군 양과 종류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능력치 세분화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91104"/>
                  </a:ext>
                </a:extLst>
              </a:tr>
              <a:tr h="633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게임 시작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종료 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밸런스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/>
                        <a:t>실제적 게임 시작 및 종료 처리</a:t>
                      </a:r>
                      <a:endParaRPr lang="en-US" altLang="ko-KR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/>
                        <a:t>밸런스 조절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85881"/>
                  </a:ext>
                </a:extLst>
              </a:tr>
              <a:tr h="477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  </a:t>
                      </a:r>
                      <a:r>
                        <a:rPr lang="ko-KR" altLang="en-US" dirty="0"/>
                        <a:t>최종 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6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0077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512</Words>
  <Application>Microsoft Office PowerPoint</Application>
  <PresentationFormat>와이드스크린</PresentationFormat>
  <Paragraphs>105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Agency FB</vt:lpstr>
      <vt:lpstr>Arial</vt:lpstr>
      <vt:lpstr>Calibri</vt:lpstr>
      <vt:lpstr>Calibri Light</vt:lpstr>
      <vt:lpstr>Wingdings 2</vt:lpstr>
      <vt:lpstr>HDOfficeLightV0</vt:lpstr>
      <vt:lpstr>메트로폴리탄</vt:lpstr>
      <vt:lpstr>2D Game Programming Project 1차 발표</vt:lpstr>
      <vt:lpstr>Game Concept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 Project 1차 발표</dc:title>
  <dc:creator>박 태준</dc:creator>
  <cp:lastModifiedBy>박 태준</cp:lastModifiedBy>
  <cp:revision>36</cp:revision>
  <dcterms:created xsi:type="dcterms:W3CDTF">2018-09-22T06:38:10Z</dcterms:created>
  <dcterms:modified xsi:type="dcterms:W3CDTF">2018-09-26T10:04:34Z</dcterms:modified>
</cp:coreProperties>
</file>