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897"/>
    <p:restoredTop sz="94719"/>
  </p:normalViewPr>
  <p:slideViewPr>
    <p:cSldViewPr snapToGrid="0">
      <p:cViewPr varScale="1">
        <p:scale>
          <a:sx n="152" d="100"/>
          <a:sy n="152" d="100"/>
        </p:scale>
        <p:origin x="132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6/4/24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6/4/24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6/4/24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6/4/24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6/4/24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alfjnaz/R-Project"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9.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6FE68-26DD-637D-BA27-63D5980E5F5F}"/>
              </a:ext>
            </a:extLst>
          </p:cNvPr>
          <p:cNvSpPr>
            <a:spLocks noGrp="1"/>
          </p:cNvSpPr>
          <p:nvPr>
            <p:ph type="ctrTitle"/>
          </p:nvPr>
        </p:nvSpPr>
        <p:spPr/>
        <p:txBody>
          <a:bodyPr/>
          <a:lstStyle/>
          <a:p>
            <a:r>
              <a:rPr lang="en-US" dirty="0"/>
              <a:t>R Project – Kaggle Spacecraft</a:t>
            </a:r>
          </a:p>
        </p:txBody>
      </p:sp>
      <p:sp>
        <p:nvSpPr>
          <p:cNvPr id="3" name="Subtitle 2">
            <a:extLst>
              <a:ext uri="{FF2B5EF4-FFF2-40B4-BE49-F238E27FC236}">
                <a16:creationId xmlns:a16="http://schemas.microsoft.com/office/drawing/2014/main" id="{B01387F1-1A56-1974-2216-03A826D3B935}"/>
              </a:ext>
            </a:extLst>
          </p:cNvPr>
          <p:cNvSpPr>
            <a:spLocks noGrp="1"/>
          </p:cNvSpPr>
          <p:nvPr>
            <p:ph type="subTitle" idx="1"/>
          </p:nvPr>
        </p:nvSpPr>
        <p:spPr>
          <a:xfrm>
            <a:off x="8348133" y="4385733"/>
            <a:ext cx="2811992" cy="440268"/>
          </a:xfrm>
        </p:spPr>
        <p:txBody>
          <a:bodyPr>
            <a:normAutofit fontScale="32500" lnSpcReduction="20000"/>
          </a:bodyPr>
          <a:lstStyle/>
          <a:p>
            <a:r>
              <a:rPr lang="en-US" sz="3000" dirty="0"/>
              <a:t>Alfred Nazhiyampara</a:t>
            </a:r>
          </a:p>
          <a:p>
            <a:r>
              <a:rPr lang="en-US" dirty="0">
                <a:hlinkClick r:id="rId2"/>
              </a:rPr>
              <a:t>https://</a:t>
            </a:r>
            <a:r>
              <a:rPr lang="en-US" dirty="0" err="1">
                <a:hlinkClick r:id="rId2"/>
              </a:rPr>
              <a:t>github.com</a:t>
            </a:r>
            <a:r>
              <a:rPr lang="en-US" dirty="0">
                <a:hlinkClick r:id="rId2"/>
              </a:rPr>
              <a:t>/</a:t>
            </a:r>
            <a:r>
              <a:rPr lang="en-US" dirty="0" err="1">
                <a:hlinkClick r:id="rId2"/>
              </a:rPr>
              <a:t>alfjnaz</a:t>
            </a:r>
            <a:r>
              <a:rPr lang="en-US" dirty="0">
                <a:hlinkClick r:id="rId2"/>
              </a:rPr>
              <a:t>/R-Project</a:t>
            </a:r>
            <a:endParaRPr lang="en-US" dirty="0"/>
          </a:p>
        </p:txBody>
      </p:sp>
    </p:spTree>
    <p:extLst>
      <p:ext uri="{BB962C8B-B14F-4D97-AF65-F5344CB8AC3E}">
        <p14:creationId xmlns:p14="http://schemas.microsoft.com/office/powerpoint/2010/main" val="2589711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55B8EE1A-2AA9-07FD-3C98-DA09A7C80FE5}"/>
              </a:ext>
            </a:extLst>
          </p:cNvPr>
          <p:cNvSpPr>
            <a:spLocks noGrp="1"/>
          </p:cNvSpPr>
          <p:nvPr>
            <p:ph type="title"/>
          </p:nvPr>
        </p:nvSpPr>
        <p:spPr>
          <a:xfrm>
            <a:off x="8180983" y="639097"/>
            <a:ext cx="3352256" cy="3746634"/>
          </a:xfrm>
        </p:spPr>
        <p:txBody>
          <a:bodyPr vert="horz" lIns="91440" tIns="45720" rIns="91440" bIns="45720" rtlCol="0" anchor="b">
            <a:normAutofit/>
          </a:bodyPr>
          <a:lstStyle/>
          <a:p>
            <a:pPr algn="r"/>
            <a:r>
              <a:rPr lang="en-US" sz="4800"/>
              <a:t>Overview</a:t>
            </a:r>
          </a:p>
        </p:txBody>
      </p:sp>
      <p:sp>
        <p:nvSpPr>
          <p:cNvPr id="4" name="Text Placeholder 3">
            <a:extLst>
              <a:ext uri="{FF2B5EF4-FFF2-40B4-BE49-F238E27FC236}">
                <a16:creationId xmlns:a16="http://schemas.microsoft.com/office/drawing/2014/main" id="{5714DD38-2774-CE5A-F3B9-388F1C246BC5}"/>
              </a:ext>
            </a:extLst>
          </p:cNvPr>
          <p:cNvSpPr>
            <a:spLocks noGrp="1"/>
          </p:cNvSpPr>
          <p:nvPr>
            <p:ph type="body" sz="half" idx="2"/>
          </p:nvPr>
        </p:nvSpPr>
        <p:spPr>
          <a:xfrm>
            <a:off x="8190271" y="4385732"/>
            <a:ext cx="3342968" cy="1828256"/>
          </a:xfrm>
        </p:spPr>
        <p:txBody>
          <a:bodyPr vert="horz" lIns="91440" tIns="45720" rIns="91440" bIns="45720" rtlCol="0" anchor="t">
            <a:normAutofit/>
          </a:bodyPr>
          <a:lstStyle/>
          <a:p>
            <a:pPr algn="r"/>
            <a:r>
              <a:rPr lang="en-US" cap="all"/>
              <a:t>This is the R Workspace!</a:t>
            </a:r>
          </a:p>
        </p:txBody>
      </p:sp>
      <p:pic>
        <p:nvPicPr>
          <p:cNvPr id="5" name="Picture 4">
            <a:extLst>
              <a:ext uri="{FF2B5EF4-FFF2-40B4-BE49-F238E27FC236}">
                <a16:creationId xmlns:a16="http://schemas.microsoft.com/office/drawing/2014/main" id="{9E3B939A-ACD4-F67B-00B5-96215C40022A}"/>
              </a:ext>
            </a:extLst>
          </p:cNvPr>
          <p:cNvPicPr>
            <a:picLocks noChangeAspect="1"/>
          </p:cNvPicPr>
          <p:nvPr/>
        </p:nvPicPr>
        <p:blipFill>
          <a:blip r:embed="rId4"/>
          <a:stretch>
            <a:fillRect/>
          </a:stretch>
        </p:blipFill>
        <p:spPr>
          <a:xfrm>
            <a:off x="629810" y="775384"/>
            <a:ext cx="6921364" cy="5312147"/>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416466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A53ED3FC-3BE8-4F1F-BEF1-74B1C72171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 name="TextBox 10">
            <a:extLst>
              <a:ext uri="{FF2B5EF4-FFF2-40B4-BE49-F238E27FC236}">
                <a16:creationId xmlns:a16="http://schemas.microsoft.com/office/drawing/2014/main" id="{469A22BD-9423-13AB-73DA-F98D8A0B0ABD}"/>
              </a:ext>
            </a:extLst>
          </p:cNvPr>
          <p:cNvSpPr txBox="1"/>
          <p:nvPr/>
        </p:nvSpPr>
        <p:spPr>
          <a:xfrm>
            <a:off x="632651" y="643465"/>
            <a:ext cx="3746091" cy="5571072"/>
          </a:xfrm>
          <a:prstGeom prst="rect">
            <a:avLst/>
          </a:prstGeom>
        </p:spPr>
        <p:txBody>
          <a:bodyPr vert="horz" lIns="91440" tIns="45720" rIns="91440" bIns="45720" rtlCol="0" anchor="ctr">
            <a:normAutofit/>
          </a:bodyPr>
          <a:lstStyle/>
          <a:p>
            <a:pPr>
              <a:spcBef>
                <a:spcPct val="0"/>
              </a:spcBef>
              <a:spcAft>
                <a:spcPts val="600"/>
              </a:spcAft>
            </a:pPr>
            <a:r>
              <a:rPr lang="en-US" sz="3600" cap="all">
                <a:ln w="3175" cmpd="sng">
                  <a:noFill/>
                </a:ln>
                <a:latin typeface="+mj-lt"/>
                <a:ea typeface="+mj-ea"/>
                <a:cs typeface="+mj-cs"/>
              </a:rPr>
              <a:t>Age Groups - first set of data looked at</a:t>
            </a:r>
          </a:p>
        </p:txBody>
      </p:sp>
      <p:sp>
        <p:nvSpPr>
          <p:cNvPr id="9" name="TextBox 8">
            <a:extLst>
              <a:ext uri="{FF2B5EF4-FFF2-40B4-BE49-F238E27FC236}">
                <a16:creationId xmlns:a16="http://schemas.microsoft.com/office/drawing/2014/main" id="{B229994F-99F6-A474-B937-66A1B7CBD5A1}"/>
              </a:ext>
            </a:extLst>
          </p:cNvPr>
          <p:cNvSpPr txBox="1"/>
          <p:nvPr/>
        </p:nvSpPr>
        <p:spPr>
          <a:xfrm>
            <a:off x="4709650" y="643464"/>
            <a:ext cx="6838883" cy="3731891"/>
          </a:xfrm>
          <a:prstGeom prst="rect">
            <a:avLst/>
          </a:prstGeom>
        </p:spPr>
        <p:txBody>
          <a:bodyPr vert="horz" lIns="91440" tIns="45720" rIns="91440" bIns="45720" rtlCol="0" anchor="ctr">
            <a:normAutofit/>
          </a:bodyPr>
          <a:lstStyle/>
          <a:p>
            <a:pPr>
              <a:spcAft>
                <a:spcPts val="1000"/>
              </a:spcAft>
              <a:buClr>
                <a:schemeClr val="tx1"/>
              </a:buClr>
              <a:buSzPct val="100000"/>
              <a:buFont typeface="Arial"/>
              <a:buChar char="•"/>
            </a:pPr>
            <a:r>
              <a:rPr lang="en-US" dirty="0"/>
              <a:t>The data shows that within age ranges of 7 year spans, the number of people that were on the spaceship</a:t>
            </a:r>
          </a:p>
          <a:p>
            <a:pPr>
              <a:spcAft>
                <a:spcPts val="1000"/>
              </a:spcAft>
              <a:buClr>
                <a:schemeClr val="tx1"/>
              </a:buClr>
              <a:buSzPct val="100000"/>
              <a:buFont typeface="Arial"/>
              <a:buChar char="•"/>
            </a:pPr>
            <a:endParaRPr lang="en-US" dirty="0"/>
          </a:p>
          <a:p>
            <a:pPr>
              <a:spcAft>
                <a:spcPts val="1000"/>
              </a:spcAft>
              <a:buClr>
                <a:schemeClr val="tx1"/>
              </a:buClr>
              <a:buSzPct val="100000"/>
              <a:buFont typeface="Arial"/>
              <a:buChar char="•"/>
            </a:pPr>
            <a:r>
              <a:rPr lang="en-US" dirty="0"/>
              <a:t>As seen in the data, the most passengers were within the 21-28  year old age range. The data has a bell curve, skewing right</a:t>
            </a:r>
          </a:p>
          <a:p>
            <a:pPr>
              <a:spcAft>
                <a:spcPts val="1000"/>
              </a:spcAft>
              <a:buClr>
                <a:schemeClr val="tx1"/>
              </a:buClr>
              <a:buSzPct val="100000"/>
              <a:buFont typeface="Arial"/>
              <a:buChar char="•"/>
            </a:pPr>
            <a:endParaRPr lang="en-US" dirty="0"/>
          </a:p>
        </p:txBody>
      </p:sp>
      <p:pic>
        <p:nvPicPr>
          <p:cNvPr id="8" name="Picture 7">
            <a:extLst>
              <a:ext uri="{FF2B5EF4-FFF2-40B4-BE49-F238E27FC236}">
                <a16:creationId xmlns:a16="http://schemas.microsoft.com/office/drawing/2014/main" id="{C3C0C8CF-5E14-7096-DFBA-4BA0607012E1}"/>
              </a:ext>
            </a:extLst>
          </p:cNvPr>
          <p:cNvPicPr>
            <a:picLocks noChangeAspect="1"/>
          </p:cNvPicPr>
          <p:nvPr/>
        </p:nvPicPr>
        <p:blipFill>
          <a:blip r:embed="rId4"/>
          <a:stretch>
            <a:fillRect/>
          </a:stretch>
        </p:blipFill>
        <p:spPr>
          <a:xfrm>
            <a:off x="4709652" y="4566402"/>
            <a:ext cx="6838882" cy="162423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833191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A53ED3FC-3BE8-4F1F-BEF1-74B1C72171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TextBox 2">
            <a:extLst>
              <a:ext uri="{FF2B5EF4-FFF2-40B4-BE49-F238E27FC236}">
                <a16:creationId xmlns:a16="http://schemas.microsoft.com/office/drawing/2014/main" id="{FCBCA870-1623-9372-5E2E-61C99E480CB2}"/>
              </a:ext>
            </a:extLst>
          </p:cNvPr>
          <p:cNvSpPr txBox="1"/>
          <p:nvPr/>
        </p:nvSpPr>
        <p:spPr>
          <a:xfrm>
            <a:off x="825909" y="808055"/>
            <a:ext cx="3979205" cy="14533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300" cap="all">
                <a:ln w="3175" cmpd="sng">
                  <a:noFill/>
                </a:ln>
                <a:latin typeface="+mj-lt"/>
                <a:ea typeface="+mj-ea"/>
                <a:cs typeface="+mj-cs"/>
              </a:rPr>
              <a:t>CryoSleep - second set of data looked at</a:t>
            </a:r>
          </a:p>
        </p:txBody>
      </p:sp>
      <p:sp>
        <p:nvSpPr>
          <p:cNvPr id="9" name="TextBox 8">
            <a:extLst>
              <a:ext uri="{FF2B5EF4-FFF2-40B4-BE49-F238E27FC236}">
                <a16:creationId xmlns:a16="http://schemas.microsoft.com/office/drawing/2014/main" id="{B229994F-99F6-A474-B937-66A1B7CBD5A1}"/>
              </a:ext>
            </a:extLst>
          </p:cNvPr>
          <p:cNvSpPr txBox="1"/>
          <p:nvPr/>
        </p:nvSpPr>
        <p:spPr>
          <a:xfrm>
            <a:off x="802178" y="2261420"/>
            <a:ext cx="4002936" cy="3637935"/>
          </a:xfrm>
          <a:prstGeom prst="rect">
            <a:avLst/>
          </a:prstGeom>
        </p:spPr>
        <p:txBody>
          <a:bodyPr vert="horz" lIns="91440" tIns="45720" rIns="91440" bIns="45720" rtlCol="0" anchor="ctr">
            <a:normAutofit/>
          </a:bodyPr>
          <a:lstStyle/>
          <a:p>
            <a:pPr>
              <a:lnSpc>
                <a:spcPct val="90000"/>
              </a:lnSpc>
              <a:spcAft>
                <a:spcPts val="1000"/>
              </a:spcAft>
              <a:buClr>
                <a:schemeClr val="tx1"/>
              </a:buClr>
              <a:buSzPct val="100000"/>
              <a:buFont typeface="Arial"/>
              <a:buChar char="•"/>
            </a:pPr>
            <a:r>
              <a:rPr lang="en-US" sz="1500" dirty="0"/>
              <a:t>The data shows that within age ranges of 7 year spans, the number of people that that chose </a:t>
            </a:r>
            <a:r>
              <a:rPr lang="en-US" sz="1500" dirty="0" err="1"/>
              <a:t>CryoSleep</a:t>
            </a:r>
            <a:r>
              <a:rPr lang="en-US" sz="1500" dirty="0"/>
              <a:t> on the spaceship</a:t>
            </a:r>
          </a:p>
          <a:p>
            <a:pPr>
              <a:lnSpc>
                <a:spcPct val="90000"/>
              </a:lnSpc>
              <a:spcAft>
                <a:spcPts val="1000"/>
              </a:spcAft>
              <a:buClr>
                <a:schemeClr val="tx1"/>
              </a:buClr>
              <a:buSzPct val="100000"/>
              <a:buFont typeface="Arial"/>
              <a:buChar char="•"/>
            </a:pPr>
            <a:endParaRPr lang="en-US" sz="1500" dirty="0"/>
          </a:p>
          <a:p>
            <a:pPr>
              <a:lnSpc>
                <a:spcPct val="90000"/>
              </a:lnSpc>
              <a:spcAft>
                <a:spcPts val="1000"/>
              </a:spcAft>
              <a:buClr>
                <a:schemeClr val="tx1"/>
              </a:buClr>
              <a:buSzPct val="100000"/>
              <a:buFont typeface="Arial"/>
              <a:buChar char="•"/>
            </a:pPr>
            <a:r>
              <a:rPr lang="en-US" sz="1500" dirty="0"/>
              <a:t>As seen in the data, the most passengers were choosing not to go to </a:t>
            </a:r>
            <a:r>
              <a:rPr lang="en-US" sz="1500" dirty="0" err="1"/>
              <a:t>CryoSleep</a:t>
            </a:r>
            <a:r>
              <a:rPr lang="en-US" sz="1500" dirty="0"/>
              <a:t>, possibly due to cost</a:t>
            </a:r>
          </a:p>
          <a:p>
            <a:pPr>
              <a:lnSpc>
                <a:spcPct val="90000"/>
              </a:lnSpc>
              <a:spcAft>
                <a:spcPts val="1000"/>
              </a:spcAft>
              <a:buClr>
                <a:schemeClr val="tx1"/>
              </a:buClr>
              <a:buSzPct val="100000"/>
              <a:buFont typeface="Arial"/>
              <a:buChar char="•"/>
            </a:pPr>
            <a:endParaRPr lang="en-US" sz="1500" dirty="0"/>
          </a:p>
          <a:p>
            <a:pPr>
              <a:lnSpc>
                <a:spcPct val="90000"/>
              </a:lnSpc>
              <a:spcAft>
                <a:spcPts val="1000"/>
              </a:spcAft>
              <a:buClr>
                <a:schemeClr val="tx1"/>
              </a:buClr>
              <a:buSzPct val="100000"/>
              <a:buFont typeface="Arial"/>
              <a:buChar char="•"/>
            </a:pPr>
            <a:r>
              <a:rPr lang="en-US" sz="1500" dirty="0"/>
              <a:t>There was only one group that chose more </a:t>
            </a:r>
            <a:r>
              <a:rPr lang="en-US" sz="1500" dirty="0" err="1"/>
              <a:t>CryoSleep</a:t>
            </a:r>
            <a:r>
              <a:rPr lang="en-US" sz="1500" dirty="0"/>
              <a:t> than not, the 0-7 age group, possibly since parents may want their children to be quiet and asleep during the flight</a:t>
            </a:r>
          </a:p>
          <a:p>
            <a:pPr>
              <a:lnSpc>
                <a:spcPct val="90000"/>
              </a:lnSpc>
              <a:spcAft>
                <a:spcPts val="1000"/>
              </a:spcAft>
              <a:buClr>
                <a:schemeClr val="tx1"/>
              </a:buClr>
              <a:buSzPct val="100000"/>
              <a:buFont typeface="Arial"/>
              <a:buChar char="•"/>
            </a:pPr>
            <a:endParaRPr lang="en-US" sz="1500" dirty="0"/>
          </a:p>
        </p:txBody>
      </p:sp>
      <p:pic>
        <p:nvPicPr>
          <p:cNvPr id="2" name="Picture 1">
            <a:extLst>
              <a:ext uri="{FF2B5EF4-FFF2-40B4-BE49-F238E27FC236}">
                <a16:creationId xmlns:a16="http://schemas.microsoft.com/office/drawing/2014/main" id="{4056C827-D2FE-5A70-D8FB-24CE6CC97D6D}"/>
              </a:ext>
            </a:extLst>
          </p:cNvPr>
          <p:cNvPicPr>
            <a:picLocks noChangeAspect="1"/>
          </p:cNvPicPr>
          <p:nvPr/>
        </p:nvPicPr>
        <p:blipFill>
          <a:blip r:embed="rId4"/>
          <a:stretch>
            <a:fillRect/>
          </a:stretch>
        </p:blipFill>
        <p:spPr>
          <a:xfrm>
            <a:off x="5289752" y="2608794"/>
            <a:ext cx="6095593" cy="1478181"/>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621542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A53ED3FC-3BE8-4F1F-BEF1-74B1C72171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 name="TextBox 3">
            <a:extLst>
              <a:ext uri="{FF2B5EF4-FFF2-40B4-BE49-F238E27FC236}">
                <a16:creationId xmlns:a16="http://schemas.microsoft.com/office/drawing/2014/main" id="{85ABF858-A428-854E-0D59-A726630F95EA}"/>
              </a:ext>
            </a:extLst>
          </p:cNvPr>
          <p:cNvSpPr txBox="1"/>
          <p:nvPr/>
        </p:nvSpPr>
        <p:spPr>
          <a:xfrm>
            <a:off x="825909" y="808055"/>
            <a:ext cx="3979205" cy="1453363"/>
          </a:xfrm>
          <a:prstGeom prst="rect">
            <a:avLst/>
          </a:prstGeom>
        </p:spPr>
        <p:txBody>
          <a:bodyPr vert="horz" lIns="91440" tIns="45720" rIns="91440" bIns="45720" rtlCol="0" anchor="ctr">
            <a:normAutofit lnSpcReduction="10000"/>
          </a:bodyPr>
          <a:lstStyle/>
          <a:p>
            <a:pPr>
              <a:spcBef>
                <a:spcPct val="0"/>
              </a:spcBef>
              <a:spcAft>
                <a:spcPts val="600"/>
              </a:spcAft>
            </a:pPr>
            <a:r>
              <a:rPr lang="en-US" sz="3300" cap="all" dirty="0">
                <a:ln w="3175" cmpd="sng">
                  <a:noFill/>
                </a:ln>
                <a:latin typeface="+mj-lt"/>
                <a:ea typeface="+mj-ea"/>
                <a:cs typeface="+mj-cs"/>
              </a:rPr>
              <a:t>VIP Status - third set of data looked at</a:t>
            </a:r>
          </a:p>
        </p:txBody>
      </p:sp>
      <p:sp>
        <p:nvSpPr>
          <p:cNvPr id="9" name="TextBox 8">
            <a:extLst>
              <a:ext uri="{FF2B5EF4-FFF2-40B4-BE49-F238E27FC236}">
                <a16:creationId xmlns:a16="http://schemas.microsoft.com/office/drawing/2014/main" id="{B229994F-99F6-A474-B937-66A1B7CBD5A1}"/>
              </a:ext>
            </a:extLst>
          </p:cNvPr>
          <p:cNvSpPr txBox="1"/>
          <p:nvPr/>
        </p:nvSpPr>
        <p:spPr>
          <a:xfrm>
            <a:off x="802178" y="2261420"/>
            <a:ext cx="4002936" cy="3637935"/>
          </a:xfrm>
          <a:prstGeom prst="rect">
            <a:avLst/>
          </a:prstGeom>
        </p:spPr>
        <p:txBody>
          <a:bodyPr vert="horz" lIns="91440" tIns="45720" rIns="91440" bIns="45720" rtlCol="0" anchor="ctr">
            <a:normAutofit/>
          </a:bodyPr>
          <a:lstStyle/>
          <a:p>
            <a:pPr>
              <a:lnSpc>
                <a:spcPct val="90000"/>
              </a:lnSpc>
              <a:spcAft>
                <a:spcPts val="1000"/>
              </a:spcAft>
              <a:buClr>
                <a:schemeClr val="tx1"/>
              </a:buClr>
              <a:buSzPct val="100000"/>
              <a:buFont typeface="Arial"/>
              <a:buChar char="•"/>
            </a:pPr>
            <a:r>
              <a:rPr lang="en-US" sz="1500" dirty="0"/>
              <a:t>The data shows that within age ranges of 7 year spans, the number of people that that chose VIP experience on the spaceship</a:t>
            </a:r>
          </a:p>
          <a:p>
            <a:pPr>
              <a:lnSpc>
                <a:spcPct val="90000"/>
              </a:lnSpc>
              <a:spcAft>
                <a:spcPts val="1000"/>
              </a:spcAft>
              <a:buClr>
                <a:schemeClr val="tx1"/>
              </a:buClr>
              <a:buSzPct val="100000"/>
              <a:buFont typeface="Arial"/>
              <a:buChar char="•"/>
            </a:pPr>
            <a:endParaRPr lang="en-US" sz="1500" dirty="0"/>
          </a:p>
          <a:p>
            <a:pPr>
              <a:lnSpc>
                <a:spcPct val="90000"/>
              </a:lnSpc>
              <a:spcAft>
                <a:spcPts val="1000"/>
              </a:spcAft>
              <a:buClr>
                <a:schemeClr val="tx1"/>
              </a:buClr>
              <a:buSzPct val="100000"/>
              <a:buFont typeface="Arial"/>
              <a:buChar char="•"/>
            </a:pPr>
            <a:r>
              <a:rPr lang="en-US" sz="1500" dirty="0"/>
              <a:t>As seen in the data, the almost all passengers chose not to do the VIP experience, possibly due to cost and lack of additional benefits</a:t>
            </a:r>
          </a:p>
          <a:p>
            <a:pPr>
              <a:lnSpc>
                <a:spcPct val="90000"/>
              </a:lnSpc>
              <a:spcAft>
                <a:spcPts val="1000"/>
              </a:spcAft>
              <a:buClr>
                <a:schemeClr val="tx1"/>
              </a:buClr>
              <a:buSzPct val="100000"/>
              <a:buFont typeface="Arial"/>
              <a:buChar char="•"/>
            </a:pPr>
            <a:endParaRPr lang="en-US" sz="1500" dirty="0"/>
          </a:p>
          <a:p>
            <a:pPr>
              <a:lnSpc>
                <a:spcPct val="90000"/>
              </a:lnSpc>
              <a:spcAft>
                <a:spcPts val="1000"/>
              </a:spcAft>
              <a:buClr>
                <a:schemeClr val="tx1"/>
              </a:buClr>
              <a:buSzPct val="100000"/>
              <a:buFont typeface="Arial"/>
              <a:buChar char="•"/>
            </a:pPr>
            <a:r>
              <a:rPr lang="en-US" sz="1500" dirty="0"/>
              <a:t>The younger groups were not selected for VIP experience possibly because they may be too young to appreciate it, and the group that chose the most VIP was between 28-35, even though not the group with the most passengers</a:t>
            </a:r>
          </a:p>
          <a:p>
            <a:pPr>
              <a:lnSpc>
                <a:spcPct val="90000"/>
              </a:lnSpc>
              <a:spcAft>
                <a:spcPts val="1000"/>
              </a:spcAft>
              <a:buClr>
                <a:schemeClr val="tx1"/>
              </a:buClr>
              <a:buSzPct val="100000"/>
              <a:buFont typeface="Arial"/>
              <a:buChar char="•"/>
            </a:pPr>
            <a:endParaRPr lang="en-US" sz="1500" dirty="0"/>
          </a:p>
        </p:txBody>
      </p:sp>
      <p:pic>
        <p:nvPicPr>
          <p:cNvPr id="3" name="Picture 2">
            <a:extLst>
              <a:ext uri="{FF2B5EF4-FFF2-40B4-BE49-F238E27FC236}">
                <a16:creationId xmlns:a16="http://schemas.microsoft.com/office/drawing/2014/main" id="{BA64F96A-908D-1AD8-60DA-CB9D48CF2B57}"/>
              </a:ext>
            </a:extLst>
          </p:cNvPr>
          <p:cNvPicPr>
            <a:picLocks noChangeAspect="1"/>
          </p:cNvPicPr>
          <p:nvPr/>
        </p:nvPicPr>
        <p:blipFill>
          <a:blip r:embed="rId4"/>
          <a:stretch>
            <a:fillRect/>
          </a:stretch>
        </p:blipFill>
        <p:spPr>
          <a:xfrm>
            <a:off x="5289752" y="2624033"/>
            <a:ext cx="6095593" cy="144770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284860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1709A45-C6F3-4CEE-AA0F-887FAC5CAE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164647-3DEC-2BA3-801E-EEA8FD143ECF}"/>
              </a:ext>
            </a:extLst>
          </p:cNvPr>
          <p:cNvSpPr>
            <a:spLocks noGrp="1"/>
          </p:cNvSpPr>
          <p:nvPr>
            <p:ph type="title"/>
          </p:nvPr>
        </p:nvSpPr>
        <p:spPr>
          <a:xfrm>
            <a:off x="685801" y="533400"/>
            <a:ext cx="10820400" cy="1177092"/>
          </a:xfrm>
        </p:spPr>
        <p:txBody>
          <a:bodyPr anchor="b">
            <a:normAutofit/>
          </a:bodyPr>
          <a:lstStyle/>
          <a:p>
            <a:pPr algn="ctr"/>
            <a:r>
              <a:rPr lang="en-US" sz="4400"/>
              <a:t>Conclusion</a:t>
            </a:r>
          </a:p>
        </p:txBody>
      </p:sp>
      <p:cxnSp>
        <p:nvCxnSpPr>
          <p:cNvPr id="10" name="Straight Connector 9">
            <a:extLst>
              <a:ext uri="{FF2B5EF4-FFF2-40B4-BE49-F238E27FC236}">
                <a16:creationId xmlns:a16="http://schemas.microsoft.com/office/drawing/2014/main" id="{26E963D7-0A73-484A-B8A2-DDBFEA123C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1850077"/>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C15A3CE-5AC0-6FCD-E776-1C6D6026BF5E}"/>
              </a:ext>
            </a:extLst>
          </p:cNvPr>
          <p:cNvSpPr>
            <a:spLocks noGrp="1"/>
          </p:cNvSpPr>
          <p:nvPr>
            <p:ph idx="1"/>
          </p:nvPr>
        </p:nvSpPr>
        <p:spPr>
          <a:xfrm>
            <a:off x="685801" y="2243892"/>
            <a:ext cx="10820400" cy="3547308"/>
          </a:xfrm>
        </p:spPr>
        <p:txBody>
          <a:bodyPr anchor="t">
            <a:normAutofit/>
          </a:bodyPr>
          <a:lstStyle/>
          <a:p>
            <a:pPr>
              <a:lnSpc>
                <a:spcPct val="90000"/>
              </a:lnSpc>
            </a:pPr>
            <a:r>
              <a:rPr lang="en-US" sz="1700"/>
              <a:t>The data analysis reveals interesting patterns about the passengers on the spaceship. The first set of data shows that the majority of passengers were within the 21-28 year old age range, with the data forming a right-skewed bell curve. The second set of data indicates that most passengers opted out of CryoSleep, possibly due to cost considerations. The only exception was the 0-7 age group, where more chose CryoSleep, likely because parents wanted their children to be quiet and asleep during the flight. The third set of data shows that almost all passengers chose not to opt for the VIP experience, possibly due to its cost and lack of additional benefits. Interestingly, the younger groups were not selected for the VIP experience, possibly because they may be too young to appreciate it. The age group that chose the most VIP experience was between 28-35, despite not being the group with the most passengers. This suggests different preferences and decisions across different age groups on the spaceship. </a:t>
            </a:r>
            <a:br>
              <a:rPr lang="en-US" sz="1700"/>
            </a:br>
            <a:br>
              <a:rPr lang="en-US" sz="1700"/>
            </a:br>
            <a:r>
              <a:rPr lang="en-US" sz="1700"/>
              <a:t>To address the Kaggle prompt,  it is more likely, based on my analysis of the parameters I looked at, that those who were in CryoSleep and within the 20’s age range which is most represented, may have been transported to the alternate dimension. This did not look at other factors such as planets, which may give more of an accurate prediction.</a:t>
            </a:r>
          </a:p>
        </p:txBody>
      </p:sp>
    </p:spTree>
    <p:extLst>
      <p:ext uri="{BB962C8B-B14F-4D97-AF65-F5344CB8AC3E}">
        <p14:creationId xmlns:p14="http://schemas.microsoft.com/office/powerpoint/2010/main" val="11632860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42</TotalTime>
  <Words>518</Words>
  <Application>Microsoft Macintosh PowerPoint</Application>
  <PresentationFormat>Widescreen</PresentationFormat>
  <Paragraphs>23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Celestial</vt:lpstr>
      <vt:lpstr>R Project – Kaggle Spacecraft</vt:lpstr>
      <vt:lpstr>Overview</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Nazhiyampara, Alfred J</dc:creator>
  <cp:lastModifiedBy>Nazhiyampara, Alfred J</cp:lastModifiedBy>
  <cp:revision>1</cp:revision>
  <dcterms:created xsi:type="dcterms:W3CDTF">2024-06-04T07:50:13Z</dcterms:created>
  <dcterms:modified xsi:type="dcterms:W3CDTF">2024-06-04T08:32:18Z</dcterms:modified>
</cp:coreProperties>
</file>