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1" r:id="rId4"/>
    <p:sldId id="264" r:id="rId5"/>
    <p:sldId id="265" r:id="rId6"/>
    <p:sldId id="263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16FA-8588-49C2-AEB5-53781E30F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7E9A2-9129-4AC1-883E-A85A2EA4F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C7AEE-83B9-4617-8B11-052280B3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F6F8E-8CCC-432E-A911-D291462A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42227-1F67-4CE5-A792-0C83AAD3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6DB31-E1DD-4EA0-B4A4-E1D2A096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7AC5B-88A5-44FF-92C2-9EFEB3BB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71CA6-E9B6-4C50-9A5C-A26F4D99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DC926-10D3-4D03-9A17-992A85F9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5161D-4260-4F3F-ACD6-31992A92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64AA1-B18C-404A-AB29-2A8DDB69C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CF1A8C-15D7-4842-B8D5-6905D714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AD54C-BDAB-49ED-B767-50044EFE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54D85-3F75-450A-869D-B2D32A89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D19F5-E9DB-490E-BA3B-AB3C2780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5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1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1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9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19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56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65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9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0755B-0FDD-4CA8-833E-0969C267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04B13-9084-4C3D-99EA-80BF5923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368A6-35AE-4B77-A136-7705E765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FE765-98B2-4570-AC77-3E9ACE76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24C26-22DB-4AB1-A12E-1DAA64BB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2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5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29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8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8FFA2-5C43-47CA-A494-54142217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F4086-9A89-4754-8751-E09A9379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217A8-1708-4944-BB4D-03AE33EB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B8AB8-9DC2-43C0-8129-495194F6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7A8F-EDE3-46E1-9664-E712B6EA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3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C066C-765E-4511-9740-9FDE75EF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3AC79-4EA5-413A-ABBD-2EC857C17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6EEDD-841A-44F6-8806-EE40F3BED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C9470-B1E1-45D9-8D9E-4724903E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E22E7-4187-4C60-9CA0-490B1FC4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FE333-FBEF-4586-AFDE-7406D35C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81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3DD30-6859-4FEF-A304-ED10E87B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456B3-F2E8-48F3-81EA-DF5B2638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72C1D-99C4-4F06-8B98-BB91C730E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502F7-44DB-4C20-AFE9-E4F4BADF0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D3546B-C162-455E-83B2-3DF7E585F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44B75B-DBBB-477E-B7BF-3171B73D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4873AF-33EA-4F11-8228-CD6F38A3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9DDCF8-49AF-4D51-864A-D15F9268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7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FDB5B-EE72-4621-AD19-F298D3EC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B6252C-6304-49FE-A3EC-B1A5CAA4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1A9D0-C63F-4117-B2DC-A3F20E4C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7C011E-E877-41CD-99A4-CE0FB445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1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39799B-B74D-4248-B3BA-96D47F5E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13FEE-3E78-429B-883A-491360FD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8599E0-5AFD-4495-AC54-D45F3954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CE98-15E8-49EB-9322-C018F9EB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BEF24-905F-4118-A81E-90BC9AD6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3C891-811D-4204-A0B5-45884189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23ABD-3DEF-4548-9AE3-73506C4B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CE04DE-D8E0-4910-A3A4-19177B1C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F8129-F7DE-4E13-893F-BB8781CF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4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C8A7-DF32-46CA-9FD7-EE148C53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622693-E4C1-433F-9547-ED47CC96C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CFFC9-CF99-4FDB-859F-5E5E0C752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5EA0E-22D0-4F0A-9DDB-F46D31CB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DC510-D31B-47DC-BC73-2D57E168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C0D40-6E4F-48F3-8A53-D3AD77DA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1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B2303E-BCA3-445D-A081-FE52428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AD79CF-F7AB-432B-A8C5-EF26FFDA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7839A-741F-4006-B3D2-7532F0B2A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4745-58A9-491B-BCB0-08B398B8CD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F2875-3FAC-43D9-90C1-E496BDFFF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3D25C-33F6-44A2-8B22-9BBF36A8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27E5-753A-4A0C-946E-D463EDA0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0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1877552" y="770021"/>
            <a:ext cx="70647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다중 </a:t>
            </a:r>
            <a:r>
              <a:rPr lang="ko-KR" altLang="en-US" sz="4000" b="1" dirty="0" err="1">
                <a:solidFill>
                  <a:schemeClr val="bg1"/>
                </a:solidFill>
                <a:latin typeface="+mj-lt"/>
              </a:rPr>
              <a:t>퍼셉트론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 분류를 적용한 </a:t>
            </a:r>
            <a:endParaRPr lang="en-US" altLang="ko-KR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MNIST </a:t>
            </a:r>
            <a:r>
              <a:rPr lang="ko-KR" altLang="en-US" sz="4000" b="1" dirty="0" err="1">
                <a:solidFill>
                  <a:schemeClr val="bg1"/>
                </a:solidFill>
                <a:latin typeface="+mj-lt"/>
              </a:rPr>
              <a:t>손글씨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 이미지 인식 </a:t>
            </a:r>
            <a:endParaRPr lang="en-US" altLang="ko-KR" sz="4000" b="1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및 성능향상에 대한 연구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2BF26-589F-4885-98B8-F471BDEDFEA0}"/>
              </a:ext>
            </a:extLst>
          </p:cNvPr>
          <p:cNvSpPr txBox="1"/>
          <p:nvPr/>
        </p:nvSpPr>
        <p:spPr>
          <a:xfrm>
            <a:off x="1877552" y="2782669"/>
            <a:ext cx="218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20191575 </a:t>
            </a:r>
            <a:r>
              <a:rPr lang="ko-KR" altLang="en-US" dirty="0">
                <a:solidFill>
                  <a:schemeClr val="bg1"/>
                </a:solidFill>
              </a:rPr>
              <a:t>장미루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20191425 </a:t>
            </a:r>
            <a:r>
              <a:rPr lang="ko-KR" altLang="en-US" dirty="0" err="1">
                <a:solidFill>
                  <a:schemeClr val="bg1"/>
                </a:solidFill>
              </a:rPr>
              <a:t>강정무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연구 결과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720910-A0B0-41ED-8777-F1196E0B5BAB}"/>
              </a:ext>
            </a:extLst>
          </p:cNvPr>
          <p:cNvSpPr/>
          <p:nvPr/>
        </p:nvSpPr>
        <p:spPr>
          <a:xfrm>
            <a:off x="1067053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4727B2-735B-4FC8-8FD0-3FD5E949FEA8}"/>
              </a:ext>
            </a:extLst>
          </p:cNvPr>
          <p:cNvSpPr txBox="1"/>
          <p:nvPr/>
        </p:nvSpPr>
        <p:spPr>
          <a:xfrm>
            <a:off x="1345435" y="5689537"/>
            <a:ext cx="425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accent2"/>
                </a:solidFill>
                <a:latin typeface="+mj-ea"/>
                <a:ea typeface="+mj-ea"/>
              </a:rPr>
              <a:t>RMSprop</a:t>
            </a:r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solidFill>
                  <a:schemeClr val="accent2"/>
                </a:solidFill>
                <a:latin typeface="+mj-ea"/>
                <a:ea typeface="+mj-ea"/>
              </a:rPr>
              <a:t>옵티마이저를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 사용하여 모델 학습</a:t>
            </a: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F75073A-79FD-4025-BA23-EAB634F3FDF4}"/>
              </a:ext>
            </a:extLst>
          </p:cNvPr>
          <p:cNvCxnSpPr/>
          <p:nvPr/>
        </p:nvCxnSpPr>
        <p:spPr>
          <a:xfrm>
            <a:off x="3193643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6A48143-87C0-491E-BE02-B71F3F298A6D}"/>
              </a:ext>
            </a:extLst>
          </p:cNvPr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415FEFB-2CEB-43D0-AC87-A92393FC8BCA}"/>
              </a:ext>
            </a:extLst>
          </p:cNvPr>
          <p:cNvSpPr txBox="1"/>
          <p:nvPr/>
        </p:nvSpPr>
        <p:spPr>
          <a:xfrm>
            <a:off x="6740389" y="5716326"/>
            <a:ext cx="3990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정확도 </a:t>
            </a:r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97.74% 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가 확인됨</a:t>
            </a:r>
            <a:b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</a:b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기존 모델보다 정확도 </a:t>
            </a:r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0.26% 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향상되었다</a:t>
            </a:r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.</a:t>
            </a:r>
            <a:endParaRPr lang="ko-KR" altLang="en-US" sz="1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5ED158B4-BAF2-489D-920A-C5798124B4AA}"/>
              </a:ext>
            </a:extLst>
          </p:cNvPr>
          <p:cNvCxnSpPr/>
          <p:nvPr/>
        </p:nvCxnSpPr>
        <p:spPr>
          <a:xfrm>
            <a:off x="8456076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B5AA020-3642-460F-9E5A-1CDE2D94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2" y="1551836"/>
            <a:ext cx="4796234" cy="25567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CA63E2-A136-4C83-AF4E-5845F2F53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59" y="1560326"/>
            <a:ext cx="4787588" cy="74034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F97D47-59F0-4313-A922-6A0FA82A8F11}"/>
              </a:ext>
            </a:extLst>
          </p:cNvPr>
          <p:cNvSpPr/>
          <p:nvPr/>
        </p:nvSpPr>
        <p:spPr>
          <a:xfrm>
            <a:off x="9753600" y="6645733"/>
            <a:ext cx="2438399" cy="21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96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rPr>
              <a:t>Part 3,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+mj-lt"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595347"/>
                </a:solidFill>
                <a:latin typeface="G마켓 산스 TTF Light"/>
                <a:ea typeface="나눔스퀘어 Light"/>
              </a:rPr>
              <a:t>결론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1740417" y="1493957"/>
            <a:ext cx="9772795" cy="4531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5F917-A62E-4A99-AEE1-464570E0F501}"/>
              </a:ext>
            </a:extLst>
          </p:cNvPr>
          <p:cNvSpPr txBox="1"/>
          <p:nvPr/>
        </p:nvSpPr>
        <p:spPr>
          <a:xfrm>
            <a:off x="1896827" y="1746657"/>
            <a:ext cx="8315097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본 연구에서는 신경망 구조를 변경하는 방법과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옵티마이저를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 </a:t>
            </a:r>
            <a:b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</a:b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변경한 방법이 비교적 높은 정확도를 보였습니다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D0E4E-2560-4D28-ADBC-BB3EEE88A755}"/>
              </a:ext>
            </a:extLst>
          </p:cNvPr>
          <p:cNvSpPr/>
          <p:nvPr/>
        </p:nvSpPr>
        <p:spPr>
          <a:xfrm>
            <a:off x="9372600" y="6400804"/>
            <a:ext cx="2819400" cy="45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1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Light"/>
                <a:ea typeface="나눔스퀘어 Light"/>
                <a:cs typeface="+mn-cs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7C695D-5876-4ED8-824B-D5DD2B2C9A2E}"/>
              </a:ext>
            </a:extLst>
          </p:cNvPr>
          <p:cNvSpPr/>
          <p:nvPr/>
        </p:nvSpPr>
        <p:spPr>
          <a:xfrm>
            <a:off x="9127524" y="6198973"/>
            <a:ext cx="3064476" cy="659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/>
                <a:ea typeface="나눔스퀘어 Light"/>
                <a:cs typeface="+mn-cs"/>
              </a:rPr>
              <a:t>A table of contents.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Bold"/>
              <a:ea typeface="나눔스퀘어 Light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1918675"/>
            <a:ext cx="2363375" cy="523220"/>
            <a:chOff x="802105" y="2134906"/>
            <a:chExt cx="2363375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/>
                  <a:ea typeface="나눔스퀘어 Light"/>
                  <a:cs typeface="+mn-cs"/>
                </a:rPr>
                <a:t>01</a:t>
              </a:r>
              <a:endPara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/>
                <a:ea typeface="나눔스퀘어 Light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553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2800" spc="-300" dirty="0">
                  <a:solidFill>
                    <a:prstClr val="white"/>
                  </a:solidFill>
                </a:rPr>
                <a:t>연구  목적</a:t>
              </a:r>
              <a:endPara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Light"/>
                <a:ea typeface="나눔스퀘어 Light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2949454"/>
            <a:ext cx="2363375" cy="523220"/>
            <a:chOff x="802105" y="2134906"/>
            <a:chExt cx="2363375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/>
                  <a:ea typeface="나눔스퀘어 Light"/>
                  <a:cs typeface="+mn-cs"/>
                </a:rPr>
                <a:t>02</a:t>
              </a:r>
              <a:endPara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/>
                <a:ea typeface="나눔스퀘어 Light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1553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2800" spc="-300" dirty="0">
                  <a:solidFill>
                    <a:prstClr val="white"/>
                  </a:solidFill>
                </a:rPr>
                <a:t>연구  개요</a:t>
              </a:r>
              <a:endPara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Light"/>
                <a:ea typeface="나눔스퀘어 Light"/>
                <a:cs typeface="+mn-cs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3980233"/>
            <a:ext cx="2363375" cy="523220"/>
            <a:chOff x="802105" y="2134906"/>
            <a:chExt cx="2363375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/>
                  <a:ea typeface="나눔스퀘어 Light"/>
                  <a:cs typeface="+mn-cs"/>
                </a:rPr>
                <a:t>03</a:t>
              </a:r>
              <a:endPara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553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2800" spc="-300" dirty="0">
                  <a:solidFill>
                    <a:prstClr val="white"/>
                  </a:solidFill>
                </a:rPr>
                <a:t>연구  방법</a:t>
              </a:r>
              <a:endPara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Light"/>
                <a:ea typeface="나눔스퀘어 Light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011012"/>
            <a:ext cx="2363375" cy="523220"/>
            <a:chOff x="802105" y="2134906"/>
            <a:chExt cx="2363375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/>
                  <a:ea typeface="나눔스퀘어 Light"/>
                  <a:cs typeface="+mn-cs"/>
                </a:rPr>
                <a:t>04</a:t>
              </a:r>
              <a:endPara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/>
                <a:ea typeface="나눔스퀘어 Light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1553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2800" spc="-300" dirty="0">
                  <a:solidFill>
                    <a:prstClr val="white"/>
                  </a:solidFill>
                </a:rPr>
                <a:t>연구  결과</a:t>
              </a:r>
              <a:endPara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Light"/>
                <a:ea typeface="나눔스퀘어 Light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01F1CC-AF48-438A-B252-2C3AC5F7F5D8}"/>
              </a:ext>
            </a:extLst>
          </p:cNvPr>
          <p:cNvGrpSpPr/>
          <p:nvPr/>
        </p:nvGrpSpPr>
        <p:grpSpPr>
          <a:xfrm>
            <a:off x="802105" y="6041791"/>
            <a:ext cx="1635612" cy="523220"/>
            <a:chOff x="802105" y="2134906"/>
            <a:chExt cx="1635612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CBF54D-BBDF-4DEF-8053-2CBAB74A2338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/>
                  <a:ea typeface="나눔스퀘어 Light"/>
                  <a:cs typeface="+mn-cs"/>
                </a:rPr>
                <a:t>05</a:t>
              </a:r>
              <a:endPara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/>
                <a:ea typeface="나눔스퀘어 Light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385383-A811-4E45-9033-0845FF5393A7}"/>
                </a:ext>
              </a:extLst>
            </p:cNvPr>
            <p:cNvSpPr txBox="1"/>
            <p:nvPr/>
          </p:nvSpPr>
          <p:spPr>
            <a:xfrm>
              <a:off x="1611850" y="2134906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2800" spc="-300" dirty="0">
                  <a:solidFill>
                    <a:prstClr val="white"/>
                  </a:solidFill>
                  <a:latin typeface="G마켓 산스 TTF Light"/>
                  <a:ea typeface="나눔스퀘어 Light"/>
                </a:rPr>
                <a:t>결론</a:t>
              </a:r>
              <a:endPara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Light"/>
                <a:ea typeface="나눔스퀘어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rPr>
              <a:t>Part 1,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+mj-lt"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595347"/>
                </a:solidFill>
                <a:latin typeface="G마켓 산스 TTF Light"/>
                <a:ea typeface="나눔스퀘어 Light"/>
              </a:rPr>
              <a:t>1.</a:t>
            </a:r>
            <a:r>
              <a:rPr lang="ko-KR" altLang="en-US" sz="3600" dirty="0">
                <a:solidFill>
                  <a:srgbClr val="595347"/>
                </a:solidFill>
                <a:latin typeface="G마켓 산스 TTF Light"/>
                <a:ea typeface="나눔스퀘어 Light"/>
              </a:rPr>
              <a:t> 연구 목적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1524000" y="1625600"/>
            <a:ext cx="8229600" cy="180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5F917-A62E-4A99-AEE1-464570E0F501}"/>
              </a:ext>
            </a:extLst>
          </p:cNvPr>
          <p:cNvSpPr txBox="1"/>
          <p:nvPr/>
        </p:nvSpPr>
        <p:spPr>
          <a:xfrm>
            <a:off x="1749870" y="1886006"/>
            <a:ext cx="6883616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Mnist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손글씨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 데이터 이미지를 인식하는 모델 학습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400" spc="-150" dirty="0">
                <a:solidFill>
                  <a:prstClr val="white"/>
                </a:solidFill>
                <a:latin typeface="나눔스퀘어 Bold"/>
                <a:ea typeface="+mj-ea"/>
              </a:rPr>
              <a:t>모델의 정확도 향상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207E85-DA7A-490E-8B2C-7CE32817BEC0}"/>
              </a:ext>
            </a:extLst>
          </p:cNvPr>
          <p:cNvSpPr/>
          <p:nvPr/>
        </p:nvSpPr>
        <p:spPr>
          <a:xfrm>
            <a:off x="9372600" y="6400804"/>
            <a:ext cx="2819400" cy="45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3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rPr>
              <a:t>Part 1,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+mj-lt"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595347"/>
                </a:solidFill>
                <a:latin typeface="G마켓 산스 TTF Light"/>
                <a:ea typeface="나눔스퀘어 Light"/>
              </a:rPr>
              <a:t>2. </a:t>
            </a:r>
            <a:r>
              <a:rPr lang="ko-KR" altLang="en-US" sz="3600" dirty="0">
                <a:solidFill>
                  <a:srgbClr val="595347"/>
                </a:solidFill>
                <a:latin typeface="G마켓 산스 TTF Light"/>
                <a:ea typeface="나눔스퀘어 Light"/>
              </a:rPr>
              <a:t>연구 개요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1740417" y="1493957"/>
            <a:ext cx="9772795" cy="4531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/>
              <a:ea typeface="나눔스퀘어 Light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5F917-A62E-4A99-AEE1-464570E0F501}"/>
              </a:ext>
            </a:extLst>
          </p:cNvPr>
          <p:cNvSpPr txBox="1"/>
          <p:nvPr/>
        </p:nvSpPr>
        <p:spPr>
          <a:xfrm>
            <a:off x="1896827" y="1746657"/>
            <a:ext cx="9228808" cy="27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다중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퍼셉트론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 분류를 적용하여 </a:t>
            </a:r>
            <a:r>
              <a:rPr kumimoji="0" lang="en-US" altLang="ko-KR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Mnist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손글씨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 이미지를 분류하는 </a:t>
            </a:r>
            <a:b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</a:b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모델을 학습시킨다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+mj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400" spc="-150" dirty="0">
                <a:solidFill>
                  <a:prstClr val="white"/>
                </a:solidFill>
                <a:latin typeface="나눔스퀘어 Bold"/>
                <a:ea typeface="+mj-ea"/>
              </a:rPr>
              <a:t>정확률을 향상시키기 위해 신경망 구조 변경</a:t>
            </a:r>
            <a:r>
              <a:rPr lang="en-US" altLang="ko-KR" sz="2400" spc="-150" dirty="0">
                <a:solidFill>
                  <a:prstClr val="white"/>
                </a:solidFill>
                <a:latin typeface="나눔스퀘어 Bold"/>
                <a:ea typeface="+mj-ea"/>
              </a:rPr>
              <a:t>, </a:t>
            </a:r>
            <a:r>
              <a:rPr lang="ko-KR" altLang="en-US" sz="2400" spc="-150" dirty="0">
                <a:solidFill>
                  <a:prstClr val="white"/>
                </a:solidFill>
                <a:latin typeface="나눔스퀘어 Bold"/>
                <a:ea typeface="+mj-ea"/>
              </a:rPr>
              <a:t>활성화 함수 변경</a:t>
            </a:r>
            <a:r>
              <a:rPr lang="en-US" altLang="ko-KR" sz="2400" spc="-150" dirty="0">
                <a:solidFill>
                  <a:prstClr val="white"/>
                </a:solidFill>
                <a:latin typeface="나눔스퀘어 Bold"/>
                <a:ea typeface="+mj-ea"/>
              </a:rPr>
              <a:t>, </a:t>
            </a:r>
            <a:br>
              <a:rPr lang="en-US" altLang="ko-KR" sz="2400" spc="-150" dirty="0">
                <a:solidFill>
                  <a:prstClr val="white"/>
                </a:solidFill>
                <a:latin typeface="나눔스퀘어 Bold"/>
                <a:ea typeface="+mj-ea"/>
              </a:rPr>
            </a:br>
            <a:r>
              <a:rPr lang="ko-KR" altLang="en-US" sz="2400" spc="-150" dirty="0">
                <a:solidFill>
                  <a:prstClr val="white"/>
                </a:solidFill>
                <a:latin typeface="나눔스퀘어 Bold"/>
                <a:ea typeface="+mj-ea"/>
              </a:rPr>
              <a:t>정규화와 </a:t>
            </a:r>
            <a:r>
              <a:rPr lang="ko-KR" altLang="en-US" sz="2400" spc="-150" dirty="0" err="1">
                <a:solidFill>
                  <a:prstClr val="white"/>
                </a:solidFill>
                <a:latin typeface="나눔스퀘어 Bold"/>
                <a:ea typeface="+mj-ea"/>
              </a:rPr>
              <a:t>드롭아웃</a:t>
            </a:r>
            <a:r>
              <a:rPr lang="ko-KR" altLang="en-US" sz="2400" spc="-150" dirty="0">
                <a:solidFill>
                  <a:prstClr val="white"/>
                </a:solidFill>
                <a:latin typeface="나눔스퀘어 Bold"/>
                <a:ea typeface="+mj-ea"/>
              </a:rPr>
              <a:t> 추가</a:t>
            </a:r>
            <a:r>
              <a:rPr lang="en-US" altLang="ko-KR" sz="2400" spc="-150" dirty="0">
                <a:solidFill>
                  <a:prstClr val="white"/>
                </a:solidFill>
                <a:latin typeface="나눔스퀘어 Bold"/>
                <a:ea typeface="+mj-ea"/>
              </a:rPr>
              <a:t>, </a:t>
            </a:r>
            <a:r>
              <a:rPr lang="ko-KR" altLang="en-US" sz="2400" spc="-150" dirty="0" err="1">
                <a:solidFill>
                  <a:prstClr val="white"/>
                </a:solidFill>
                <a:latin typeface="나눔스퀘어 Bold"/>
                <a:ea typeface="+mj-ea"/>
              </a:rPr>
              <a:t>옵티마이저</a:t>
            </a:r>
            <a:r>
              <a:rPr lang="ko-KR" altLang="en-US" sz="2400" spc="-150" dirty="0">
                <a:solidFill>
                  <a:prstClr val="white"/>
                </a:solidFill>
                <a:latin typeface="나눔스퀘어 Bold"/>
                <a:ea typeface="+mj-ea"/>
              </a:rPr>
              <a:t> 변경을 해보는 방식을 적용하여</a:t>
            </a:r>
            <a:br>
              <a:rPr lang="en-US" altLang="ko-KR" sz="2400" spc="-150" dirty="0">
                <a:solidFill>
                  <a:prstClr val="white"/>
                </a:solidFill>
                <a:latin typeface="나눔스퀘어 Bold"/>
                <a:ea typeface="+mj-ea"/>
              </a:rPr>
            </a:br>
            <a:r>
              <a:rPr lang="ko-KR" altLang="en-US" sz="2400" spc="-150" dirty="0">
                <a:solidFill>
                  <a:prstClr val="white"/>
                </a:solidFill>
                <a:latin typeface="나눔스퀘어 Bold"/>
                <a:ea typeface="+mj-ea"/>
              </a:rPr>
              <a:t>모델의 인식 정확률을 향상시키는 것을 목표로 한다</a:t>
            </a:r>
            <a:r>
              <a:rPr lang="en-US" altLang="ko-KR" sz="2400" spc="-150" dirty="0">
                <a:solidFill>
                  <a:prstClr val="white"/>
                </a:solidFill>
                <a:latin typeface="나눔스퀘어 Bold"/>
                <a:ea typeface="+mj-ea"/>
              </a:rPr>
              <a:t>.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/>
              <a:ea typeface="+mj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D0E4E-2560-4D28-ADBC-BB3EEE88A755}"/>
              </a:ext>
            </a:extLst>
          </p:cNvPr>
          <p:cNvSpPr/>
          <p:nvPr/>
        </p:nvSpPr>
        <p:spPr>
          <a:xfrm>
            <a:off x="9372600" y="6400804"/>
            <a:ext cx="2819400" cy="45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1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연구 방법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59" y="22841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3388161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3060418" y="1320838"/>
            <a:ext cx="3862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MLP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로 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MNIST 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데이터 학습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3060418" y="1866037"/>
            <a:ext cx="899372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다중 </a:t>
            </a:r>
            <a:r>
              <a:rPr lang="ko-KR" altLang="en-US" sz="1600" spc="-150" dirty="0" err="1"/>
              <a:t>퍼셉트론</a:t>
            </a:r>
            <a:r>
              <a:rPr lang="ko-KR" altLang="en-US" sz="1600" spc="-150" dirty="0"/>
              <a:t> 분류를 적용해 </a:t>
            </a:r>
            <a:r>
              <a:rPr lang="en-US" altLang="ko-KR" sz="1600" spc="-150" dirty="0"/>
              <a:t>MNIST  </a:t>
            </a:r>
            <a:r>
              <a:rPr lang="ko-KR" altLang="en-US" sz="1600" spc="-150" dirty="0" err="1"/>
              <a:t>손글씨</a:t>
            </a:r>
            <a:r>
              <a:rPr lang="ko-KR" altLang="en-US" sz="1600" spc="-150" dirty="0"/>
              <a:t> 이미지 데이터 분류 모델 생성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24953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249537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60418" y="244920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신경망 구조 변경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C0C7C-65C6-490F-A953-EF7449FAE47A}"/>
              </a:ext>
            </a:extLst>
          </p:cNvPr>
          <p:cNvSpPr txBox="1"/>
          <p:nvPr/>
        </p:nvSpPr>
        <p:spPr>
          <a:xfrm>
            <a:off x="3060418" y="2994407"/>
            <a:ext cx="8993726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레이어 수와 뉴런의 수를 변경하여 새로운 모델 생성 후 </a:t>
            </a:r>
            <a:r>
              <a:rPr lang="ko-KR" altLang="en-US" sz="1600" spc="-150" dirty="0" err="1"/>
              <a:t>정확률</a:t>
            </a:r>
            <a:r>
              <a:rPr lang="ko-KR" altLang="en-US" sz="1600" spc="-150" dirty="0"/>
              <a:t> 비교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A27F4F-F758-4ECE-95BB-2C69B60A4928}"/>
              </a:ext>
            </a:extLst>
          </p:cNvPr>
          <p:cNvSpPr/>
          <p:nvPr/>
        </p:nvSpPr>
        <p:spPr>
          <a:xfrm>
            <a:off x="9753600" y="6645733"/>
            <a:ext cx="2438399" cy="21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524A586-B541-4A51-958B-E74D2E7B98AE}"/>
              </a:ext>
            </a:extLst>
          </p:cNvPr>
          <p:cNvCxnSpPr>
            <a:cxnSpLocks/>
          </p:cNvCxnSpPr>
          <p:nvPr/>
        </p:nvCxnSpPr>
        <p:spPr>
          <a:xfrm>
            <a:off x="1483360" y="4374028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760FB7-966A-49D6-8CD9-6CAF8686392F}"/>
              </a:ext>
            </a:extLst>
          </p:cNvPr>
          <p:cNvSpPr txBox="1"/>
          <p:nvPr/>
        </p:nvSpPr>
        <p:spPr>
          <a:xfrm>
            <a:off x="1521112" y="34812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E587B0-30FF-4E85-A128-1CB80AB8CAAA}"/>
              </a:ext>
            </a:extLst>
          </p:cNvPr>
          <p:cNvSpPr txBox="1"/>
          <p:nvPr/>
        </p:nvSpPr>
        <p:spPr>
          <a:xfrm>
            <a:off x="2371717" y="34812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8B1BB8-C7C1-4A49-83BE-ABB822946F04}"/>
              </a:ext>
            </a:extLst>
          </p:cNvPr>
          <p:cNvSpPr txBox="1"/>
          <p:nvPr/>
        </p:nvSpPr>
        <p:spPr>
          <a:xfrm>
            <a:off x="3060418" y="3435075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활성화 함수 변경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D85EF2-725F-40B3-92D5-614D975116A6}"/>
              </a:ext>
            </a:extLst>
          </p:cNvPr>
          <p:cNvSpPr txBox="1"/>
          <p:nvPr/>
        </p:nvSpPr>
        <p:spPr>
          <a:xfrm>
            <a:off x="3060418" y="3980274"/>
            <a:ext cx="8993726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은닉층의 활성화 함수를 변경하여 새로운 모델 생성 후 </a:t>
            </a:r>
            <a:r>
              <a:rPr lang="ko-KR" altLang="en-US" sz="1600" spc="-150" dirty="0" err="1"/>
              <a:t>정확률</a:t>
            </a:r>
            <a:r>
              <a:rPr lang="ko-KR" altLang="en-US" sz="1600" spc="-150" dirty="0"/>
              <a:t> 비교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599A696-ED41-4B97-AB06-DA1E7D6E3646}"/>
              </a:ext>
            </a:extLst>
          </p:cNvPr>
          <p:cNvCxnSpPr>
            <a:cxnSpLocks/>
          </p:cNvCxnSpPr>
          <p:nvPr/>
        </p:nvCxnSpPr>
        <p:spPr>
          <a:xfrm>
            <a:off x="1483360" y="5312085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DE1CAC-85C9-44F6-9EF1-9B123FFD0990}"/>
              </a:ext>
            </a:extLst>
          </p:cNvPr>
          <p:cNvSpPr txBox="1"/>
          <p:nvPr/>
        </p:nvSpPr>
        <p:spPr>
          <a:xfrm>
            <a:off x="1521112" y="44192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004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6A092A-57F5-40B3-8BB7-9740FACA56EB}"/>
              </a:ext>
            </a:extLst>
          </p:cNvPr>
          <p:cNvSpPr txBox="1"/>
          <p:nvPr/>
        </p:nvSpPr>
        <p:spPr>
          <a:xfrm>
            <a:off x="2371717" y="441929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77F29A-6EEE-480F-A413-737C959A7E6E}"/>
              </a:ext>
            </a:extLst>
          </p:cNvPr>
          <p:cNvSpPr txBox="1"/>
          <p:nvPr/>
        </p:nvSpPr>
        <p:spPr>
          <a:xfrm>
            <a:off x="3060418" y="4373132"/>
            <a:ext cx="3862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정규화와 </a:t>
            </a:r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드롭아웃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DCA5FC-BA11-4945-B385-8A1134E468AF}"/>
              </a:ext>
            </a:extLst>
          </p:cNvPr>
          <p:cNvSpPr txBox="1"/>
          <p:nvPr/>
        </p:nvSpPr>
        <p:spPr>
          <a:xfrm>
            <a:off x="3060418" y="4918331"/>
            <a:ext cx="8993726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L2</a:t>
            </a:r>
            <a:r>
              <a:rPr lang="ko-KR" altLang="en-US" sz="1600" spc="-150" dirty="0"/>
              <a:t>정규화와 </a:t>
            </a:r>
            <a:r>
              <a:rPr lang="ko-KR" altLang="en-US" sz="1600" spc="-150" dirty="0" err="1"/>
              <a:t>드롭아웃을</a:t>
            </a:r>
            <a:r>
              <a:rPr lang="ko-KR" altLang="en-US" sz="1600" spc="-150" dirty="0"/>
              <a:t> 추가한 후 새로운 모델 생성 후 </a:t>
            </a:r>
            <a:r>
              <a:rPr lang="ko-KR" altLang="en-US" sz="1600" spc="-150" dirty="0" err="1"/>
              <a:t>정확률</a:t>
            </a:r>
            <a:r>
              <a:rPr lang="ko-KR" altLang="en-US" sz="1600" spc="-150" dirty="0"/>
              <a:t> 비교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1DA4450-3549-4C34-BA55-374B8B6017C2}"/>
              </a:ext>
            </a:extLst>
          </p:cNvPr>
          <p:cNvCxnSpPr>
            <a:cxnSpLocks/>
          </p:cNvCxnSpPr>
          <p:nvPr/>
        </p:nvCxnSpPr>
        <p:spPr>
          <a:xfrm>
            <a:off x="1445607" y="6319857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C76ABE-1E8D-4FE8-A8A4-E2CC446F4DA9}"/>
              </a:ext>
            </a:extLst>
          </p:cNvPr>
          <p:cNvSpPr txBox="1"/>
          <p:nvPr/>
        </p:nvSpPr>
        <p:spPr>
          <a:xfrm>
            <a:off x="1483359" y="54270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D177D4-D5DD-4F1C-BCEA-C7BE0B24CC71}"/>
              </a:ext>
            </a:extLst>
          </p:cNvPr>
          <p:cNvSpPr txBox="1"/>
          <p:nvPr/>
        </p:nvSpPr>
        <p:spPr>
          <a:xfrm>
            <a:off x="2333964" y="54270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E4311D-3C16-48EF-84FC-CBE9E68864F8}"/>
              </a:ext>
            </a:extLst>
          </p:cNvPr>
          <p:cNvSpPr txBox="1"/>
          <p:nvPr/>
        </p:nvSpPr>
        <p:spPr>
          <a:xfrm>
            <a:off x="3022665" y="5380904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옵티마이저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변경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FD3E4A-7E6B-4CF8-9750-B04CDA1BA29C}"/>
              </a:ext>
            </a:extLst>
          </p:cNvPr>
          <p:cNvSpPr txBox="1"/>
          <p:nvPr/>
        </p:nvSpPr>
        <p:spPr>
          <a:xfrm>
            <a:off x="3022665" y="5926103"/>
            <a:ext cx="8993726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err="1"/>
              <a:t>옵티마이저를변경하여</a:t>
            </a:r>
            <a:r>
              <a:rPr lang="ko-KR" altLang="en-US" sz="1600" spc="-150" dirty="0"/>
              <a:t> 새로운 모델 생성 후 </a:t>
            </a:r>
            <a:r>
              <a:rPr lang="ko-KR" altLang="en-US" sz="1600" spc="-150" dirty="0" err="1"/>
              <a:t>정확률</a:t>
            </a:r>
            <a:r>
              <a:rPr lang="ko-KR" altLang="en-US" sz="1600" spc="-150" dirty="0"/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연구 결과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720910-A0B0-41ED-8777-F1196E0B5BAB}"/>
              </a:ext>
            </a:extLst>
          </p:cNvPr>
          <p:cNvSpPr/>
          <p:nvPr/>
        </p:nvSpPr>
        <p:spPr>
          <a:xfrm>
            <a:off x="1067053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4727B2-735B-4FC8-8FD0-3FD5E949FEA8}"/>
              </a:ext>
            </a:extLst>
          </p:cNvPr>
          <p:cNvSpPr txBox="1"/>
          <p:nvPr/>
        </p:nvSpPr>
        <p:spPr>
          <a:xfrm>
            <a:off x="1510811" y="5689537"/>
            <a:ext cx="392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+mj-ea"/>
                <a:ea typeface="+mj-ea"/>
              </a:rPr>
              <a:t>MLP</a:t>
            </a:r>
            <a:r>
              <a:rPr lang="ko-KR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를 이용하여 모델 학습</a:t>
            </a: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F75073A-79FD-4025-BA23-EAB634F3FDF4}"/>
              </a:ext>
            </a:extLst>
          </p:cNvPr>
          <p:cNvCxnSpPr/>
          <p:nvPr/>
        </p:nvCxnSpPr>
        <p:spPr>
          <a:xfrm>
            <a:off x="3193643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6A48143-87C0-491E-BE02-B71F3F298A6D}"/>
              </a:ext>
            </a:extLst>
          </p:cNvPr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415FEFB-2CEB-43D0-AC87-A92393FC8BCA}"/>
              </a:ext>
            </a:extLst>
          </p:cNvPr>
          <p:cNvSpPr txBox="1"/>
          <p:nvPr/>
        </p:nvSpPr>
        <p:spPr>
          <a:xfrm>
            <a:off x="6871830" y="5716326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정확도 </a:t>
            </a:r>
            <a:r>
              <a:rPr lang="en-US" altLang="ko-KR" sz="2400" b="1" dirty="0">
                <a:solidFill>
                  <a:schemeClr val="accent2"/>
                </a:solidFill>
                <a:latin typeface="+mj-ea"/>
                <a:ea typeface="+mj-ea"/>
              </a:rPr>
              <a:t>97.47% </a:t>
            </a:r>
            <a:r>
              <a:rPr lang="ko-KR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가 확인됨</a:t>
            </a: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5ED158B4-BAF2-489D-920A-C5798124B4AA}"/>
              </a:ext>
            </a:extLst>
          </p:cNvPr>
          <p:cNvCxnSpPr/>
          <p:nvPr/>
        </p:nvCxnSpPr>
        <p:spPr>
          <a:xfrm>
            <a:off x="8456076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C3DFAD6-7E4B-4A1F-981D-115ABCBE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02" y="1551836"/>
            <a:ext cx="4763185" cy="1943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5B2E4B-5491-44EC-A90C-632D8F7F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02" y="3495667"/>
            <a:ext cx="4763181" cy="1615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88F8DC-1304-47E8-955F-CC243ABA4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915" y="2947715"/>
            <a:ext cx="4763183" cy="870537"/>
          </a:xfrm>
          <a:prstGeom prst="rect">
            <a:avLst/>
          </a:prstGeom>
        </p:spPr>
      </p:pic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EEEE6F10-3C91-45F7-829E-4E4A357FBE83}"/>
              </a:ext>
            </a:extLst>
          </p:cNvPr>
          <p:cNvSpPr/>
          <p:nvPr/>
        </p:nvSpPr>
        <p:spPr>
          <a:xfrm>
            <a:off x="9753600" y="6645733"/>
            <a:ext cx="2438399" cy="21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3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연구 결과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720910-A0B0-41ED-8777-F1196E0B5BAB}"/>
              </a:ext>
            </a:extLst>
          </p:cNvPr>
          <p:cNvSpPr/>
          <p:nvPr/>
        </p:nvSpPr>
        <p:spPr>
          <a:xfrm>
            <a:off x="1067053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4727B2-735B-4FC8-8FD0-3FD5E949FEA8}"/>
              </a:ext>
            </a:extLst>
          </p:cNvPr>
          <p:cNvSpPr txBox="1"/>
          <p:nvPr/>
        </p:nvSpPr>
        <p:spPr>
          <a:xfrm>
            <a:off x="1178997" y="5689537"/>
            <a:ext cx="4588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레이어 수와 뉴런의 수를 증가시킨 후 모델 학습</a:t>
            </a: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F75073A-79FD-4025-BA23-EAB634F3FDF4}"/>
              </a:ext>
            </a:extLst>
          </p:cNvPr>
          <p:cNvCxnSpPr/>
          <p:nvPr/>
        </p:nvCxnSpPr>
        <p:spPr>
          <a:xfrm>
            <a:off x="3193643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6A48143-87C0-491E-BE02-B71F3F298A6D}"/>
              </a:ext>
            </a:extLst>
          </p:cNvPr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415FEFB-2CEB-43D0-AC87-A92393FC8BCA}"/>
              </a:ext>
            </a:extLst>
          </p:cNvPr>
          <p:cNvSpPr txBox="1"/>
          <p:nvPr/>
        </p:nvSpPr>
        <p:spPr>
          <a:xfrm>
            <a:off x="7075413" y="5716326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정확도 </a:t>
            </a:r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97.71% 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가 확인됨</a:t>
            </a:r>
            <a:b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</a:b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기존 모델보다 정확도 </a:t>
            </a:r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0.24% 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향상</a:t>
            </a: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5ED158B4-BAF2-489D-920A-C5798124B4AA}"/>
              </a:ext>
            </a:extLst>
          </p:cNvPr>
          <p:cNvCxnSpPr/>
          <p:nvPr/>
        </p:nvCxnSpPr>
        <p:spPr>
          <a:xfrm>
            <a:off x="8456076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3DCA5CF-C382-4E01-AC8C-23B27024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53" y="1551836"/>
            <a:ext cx="4796231" cy="2177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3ECDE9-4873-4EAB-A041-D4971D10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59" y="1552457"/>
            <a:ext cx="4787586" cy="76829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A4F861-FE73-4FA0-9B53-82E408BA7D25}"/>
              </a:ext>
            </a:extLst>
          </p:cNvPr>
          <p:cNvSpPr/>
          <p:nvPr/>
        </p:nvSpPr>
        <p:spPr>
          <a:xfrm>
            <a:off x="9753600" y="6645733"/>
            <a:ext cx="2438399" cy="21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2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연구 결과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720910-A0B0-41ED-8777-F1196E0B5BAB}"/>
              </a:ext>
            </a:extLst>
          </p:cNvPr>
          <p:cNvSpPr/>
          <p:nvPr/>
        </p:nvSpPr>
        <p:spPr>
          <a:xfrm>
            <a:off x="1067053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4727B2-735B-4FC8-8FD0-3FD5E949FEA8}"/>
              </a:ext>
            </a:extLst>
          </p:cNvPr>
          <p:cNvSpPr txBox="1"/>
          <p:nvPr/>
        </p:nvSpPr>
        <p:spPr>
          <a:xfrm>
            <a:off x="1117319" y="5689537"/>
            <a:ext cx="4711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은닉층의 활성화 함수로 </a:t>
            </a:r>
            <a:r>
              <a:rPr lang="en-US" altLang="ko-KR" sz="1600" b="1" dirty="0" err="1">
                <a:solidFill>
                  <a:schemeClr val="accent2"/>
                </a:solidFill>
                <a:latin typeface="+mj-ea"/>
                <a:ea typeface="+mj-ea"/>
              </a:rPr>
              <a:t>ReLu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대신 </a:t>
            </a:r>
            <a:r>
              <a:rPr lang="en-US" altLang="ko-KR" sz="1600" b="1" dirty="0" err="1">
                <a:solidFill>
                  <a:schemeClr val="accent2"/>
                </a:solidFill>
                <a:latin typeface="+mj-ea"/>
                <a:ea typeface="+mj-ea"/>
              </a:rPr>
              <a:t>LeakyReLu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를 </a:t>
            </a:r>
            <a:b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</a:b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사용하여 모델 학습</a:t>
            </a: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F75073A-79FD-4025-BA23-EAB634F3FDF4}"/>
              </a:ext>
            </a:extLst>
          </p:cNvPr>
          <p:cNvCxnSpPr/>
          <p:nvPr/>
        </p:nvCxnSpPr>
        <p:spPr>
          <a:xfrm>
            <a:off x="3193643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6A48143-87C0-491E-BE02-B71F3F298A6D}"/>
              </a:ext>
            </a:extLst>
          </p:cNvPr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415FEFB-2CEB-43D0-AC87-A92393FC8BCA}"/>
              </a:ext>
            </a:extLst>
          </p:cNvPr>
          <p:cNvSpPr txBox="1"/>
          <p:nvPr/>
        </p:nvSpPr>
        <p:spPr>
          <a:xfrm>
            <a:off x="6740386" y="5716326"/>
            <a:ext cx="3990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정확도 </a:t>
            </a:r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97.03% 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가 확인됨</a:t>
            </a:r>
            <a:b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</a:b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기존 모델보다 정확도 </a:t>
            </a:r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0.44% 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감소하였다</a:t>
            </a:r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.</a:t>
            </a:r>
            <a:endParaRPr lang="ko-KR" altLang="en-US" sz="1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5ED158B4-BAF2-489D-920A-C5798124B4AA}"/>
              </a:ext>
            </a:extLst>
          </p:cNvPr>
          <p:cNvCxnSpPr/>
          <p:nvPr/>
        </p:nvCxnSpPr>
        <p:spPr>
          <a:xfrm>
            <a:off x="8456076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611B167-65C1-4A10-8874-2C48D3AB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53" y="1551836"/>
            <a:ext cx="4796234" cy="14510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882494-56BD-4922-B3CF-9A355A7C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59" y="1551836"/>
            <a:ext cx="4796234" cy="82546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86D062-A4C9-4E60-8847-49B5AB37B28C}"/>
              </a:ext>
            </a:extLst>
          </p:cNvPr>
          <p:cNvSpPr/>
          <p:nvPr/>
        </p:nvSpPr>
        <p:spPr>
          <a:xfrm>
            <a:off x="9753600" y="6645733"/>
            <a:ext cx="2438399" cy="21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9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연구 결과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720910-A0B0-41ED-8777-F1196E0B5BAB}"/>
              </a:ext>
            </a:extLst>
          </p:cNvPr>
          <p:cNvSpPr/>
          <p:nvPr/>
        </p:nvSpPr>
        <p:spPr>
          <a:xfrm>
            <a:off x="1067053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4727B2-735B-4FC8-8FD0-3FD5E949FEA8}"/>
              </a:ext>
            </a:extLst>
          </p:cNvPr>
          <p:cNvSpPr txBox="1"/>
          <p:nvPr/>
        </p:nvSpPr>
        <p:spPr>
          <a:xfrm>
            <a:off x="1241523" y="5689537"/>
            <a:ext cx="4463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L2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정규화와 </a:t>
            </a:r>
            <a:r>
              <a:rPr lang="ko-KR" altLang="en-US" sz="1600" b="1" dirty="0" err="1">
                <a:solidFill>
                  <a:schemeClr val="accent2"/>
                </a:solidFill>
                <a:latin typeface="+mj-ea"/>
                <a:ea typeface="+mj-ea"/>
              </a:rPr>
              <a:t>드롭아웃을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 추가 하고 모델을 학습</a:t>
            </a: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F75073A-79FD-4025-BA23-EAB634F3FDF4}"/>
              </a:ext>
            </a:extLst>
          </p:cNvPr>
          <p:cNvCxnSpPr/>
          <p:nvPr/>
        </p:nvCxnSpPr>
        <p:spPr>
          <a:xfrm>
            <a:off x="3193643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6A48143-87C0-491E-BE02-B71F3F298A6D}"/>
              </a:ext>
            </a:extLst>
          </p:cNvPr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415FEFB-2CEB-43D0-AC87-A92393FC8BCA}"/>
              </a:ext>
            </a:extLst>
          </p:cNvPr>
          <p:cNvSpPr txBox="1"/>
          <p:nvPr/>
        </p:nvSpPr>
        <p:spPr>
          <a:xfrm>
            <a:off x="7379183" y="5716326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정확도 </a:t>
            </a:r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0.03% </a:t>
            </a: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가 확인됨</a:t>
            </a:r>
            <a:b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</a:br>
            <a:r>
              <a:rPr lang="ko-KR" altLang="en-US" sz="1600" b="1" dirty="0">
                <a:solidFill>
                  <a:schemeClr val="accent2"/>
                </a:solidFill>
                <a:latin typeface="+mj-ea"/>
                <a:ea typeface="+mj-ea"/>
              </a:rPr>
              <a:t>학습이 제대로 되지 않았다</a:t>
            </a:r>
            <a:r>
              <a:rPr lang="en-US" altLang="ko-KR" sz="1600" b="1" dirty="0">
                <a:solidFill>
                  <a:schemeClr val="accent2"/>
                </a:solidFill>
                <a:latin typeface="+mj-ea"/>
                <a:ea typeface="+mj-ea"/>
              </a:rPr>
              <a:t>.</a:t>
            </a:r>
            <a:endParaRPr lang="ko-KR" altLang="en-US" sz="1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5ED158B4-BAF2-489D-920A-C5798124B4AA}"/>
              </a:ext>
            </a:extLst>
          </p:cNvPr>
          <p:cNvCxnSpPr/>
          <p:nvPr/>
        </p:nvCxnSpPr>
        <p:spPr>
          <a:xfrm>
            <a:off x="8456076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2D86830-DB36-443E-8562-F76CCF4B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53" y="1551836"/>
            <a:ext cx="4796234" cy="18138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913B91-005E-4BEE-A0B4-9F020616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60" y="1551836"/>
            <a:ext cx="4796234" cy="7536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6A9528-FF87-41C5-BCE8-46242B157FBF}"/>
              </a:ext>
            </a:extLst>
          </p:cNvPr>
          <p:cNvSpPr/>
          <p:nvPr/>
        </p:nvSpPr>
        <p:spPr>
          <a:xfrm>
            <a:off x="9753600" y="6645733"/>
            <a:ext cx="2438399" cy="21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29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오렌지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오렌지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318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G마켓 산스 TTF Bold</vt:lpstr>
      <vt:lpstr>G마켓 산스 TTF Light</vt:lpstr>
      <vt:lpstr>나눔스퀘어 Bold</vt:lpstr>
      <vt:lpstr>나눔스퀘어 Light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장미루</dc:creator>
  <cp:lastModifiedBy>장미루</cp:lastModifiedBy>
  <cp:revision>16</cp:revision>
  <dcterms:created xsi:type="dcterms:W3CDTF">2023-06-07T12:03:21Z</dcterms:created>
  <dcterms:modified xsi:type="dcterms:W3CDTF">2023-06-07T19:32:19Z</dcterms:modified>
</cp:coreProperties>
</file>